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1"/>
    <p:sldMasterId id="2147483655" r:id="rId2"/>
  </p:sldMasterIdLst>
  <p:notesMasterIdLst>
    <p:notesMasterId r:id="rId173"/>
  </p:notesMasterIdLst>
  <p:handoutMasterIdLst>
    <p:handoutMasterId r:id="rId174"/>
  </p:handoutMasterIdLst>
  <p:sldIdLst>
    <p:sldId id="443" r:id="rId3"/>
    <p:sldId id="381" r:id="rId4"/>
    <p:sldId id="1298" r:id="rId5"/>
    <p:sldId id="1279" r:id="rId6"/>
    <p:sldId id="1502" r:id="rId7"/>
    <p:sldId id="1278" r:id="rId8"/>
    <p:sldId id="1504" r:id="rId9"/>
    <p:sldId id="1384" r:id="rId10"/>
    <p:sldId id="1476" r:id="rId11"/>
    <p:sldId id="1181" r:id="rId12"/>
    <p:sldId id="1385" r:id="rId13"/>
    <p:sldId id="997" r:id="rId14"/>
    <p:sldId id="1182" r:id="rId15"/>
    <p:sldId id="1142" r:id="rId16"/>
    <p:sldId id="1405" r:id="rId17"/>
    <p:sldId id="1556" r:id="rId18"/>
    <p:sldId id="1407" r:id="rId19"/>
    <p:sldId id="1548" r:id="rId20"/>
    <p:sldId id="1610" r:id="rId21"/>
    <p:sldId id="1611" r:id="rId22"/>
    <p:sldId id="1612" r:id="rId23"/>
    <p:sldId id="1613" r:id="rId24"/>
    <p:sldId id="1620" r:id="rId25"/>
    <p:sldId id="1615" r:id="rId26"/>
    <p:sldId id="1765" r:id="rId27"/>
    <p:sldId id="1616" r:id="rId28"/>
    <p:sldId id="1617" r:id="rId29"/>
    <p:sldId id="1621" r:id="rId30"/>
    <p:sldId id="1618" r:id="rId31"/>
    <p:sldId id="1619" r:id="rId32"/>
    <p:sldId id="1622" r:id="rId33"/>
    <p:sldId id="1741" r:id="rId34"/>
    <p:sldId id="1742" r:id="rId35"/>
    <p:sldId id="1743" r:id="rId36"/>
    <p:sldId id="1744" r:id="rId37"/>
    <p:sldId id="1627" r:id="rId38"/>
    <p:sldId id="1629" r:id="rId39"/>
    <p:sldId id="1631" r:id="rId40"/>
    <p:sldId id="1632" r:id="rId41"/>
    <p:sldId id="1633" r:id="rId42"/>
    <p:sldId id="1766" r:id="rId43"/>
    <p:sldId id="1634" r:id="rId44"/>
    <p:sldId id="1654" r:id="rId45"/>
    <p:sldId id="1324" r:id="rId46"/>
    <p:sldId id="1655" r:id="rId47"/>
    <p:sldId id="1752" r:id="rId48"/>
    <p:sldId id="1749" r:id="rId49"/>
    <p:sldId id="1656" r:id="rId50"/>
    <p:sldId id="1753" r:id="rId51"/>
    <p:sldId id="1750" r:id="rId52"/>
    <p:sldId id="1751" r:id="rId53"/>
    <p:sldId id="1662" r:id="rId54"/>
    <p:sldId id="1754" r:id="rId55"/>
    <p:sldId id="1658" r:id="rId56"/>
    <p:sldId id="1659" r:id="rId57"/>
    <p:sldId id="1666" r:id="rId58"/>
    <p:sldId id="1059" r:id="rId59"/>
    <p:sldId id="1667" r:id="rId60"/>
    <p:sldId id="1668" r:id="rId61"/>
    <p:sldId id="1669" r:id="rId62"/>
    <p:sldId id="1674" r:id="rId63"/>
    <p:sldId id="1770" r:id="rId64"/>
    <p:sldId id="1788" r:id="rId65"/>
    <p:sldId id="1789" r:id="rId66"/>
    <p:sldId id="1414" r:id="rId67"/>
    <p:sldId id="1415" r:id="rId68"/>
    <p:sldId id="1416" r:id="rId69"/>
    <p:sldId id="1520" r:id="rId70"/>
    <p:sldId id="1417" r:id="rId71"/>
    <p:sldId id="1418" r:id="rId72"/>
    <p:sldId id="1419" r:id="rId73"/>
    <p:sldId id="1794" r:id="rId74"/>
    <p:sldId id="1793" r:id="rId75"/>
    <p:sldId id="1679" r:id="rId76"/>
    <p:sldId id="1421" r:id="rId77"/>
    <p:sldId id="1682" r:id="rId78"/>
    <p:sldId id="1680" r:id="rId79"/>
    <p:sldId id="1681" r:id="rId80"/>
    <p:sldId id="1425" r:id="rId81"/>
    <p:sldId id="1522" r:id="rId82"/>
    <p:sldId id="1523" r:id="rId83"/>
    <p:sldId id="1524" r:id="rId84"/>
    <p:sldId id="1684" r:id="rId85"/>
    <p:sldId id="1685" r:id="rId86"/>
    <p:sldId id="1687" r:id="rId87"/>
    <p:sldId id="1692" r:id="rId88"/>
    <p:sldId id="1691" r:id="rId89"/>
    <p:sldId id="1694" r:id="rId90"/>
    <p:sldId id="1693" r:id="rId91"/>
    <p:sldId id="1767" r:id="rId92"/>
    <p:sldId id="1536" r:id="rId93"/>
    <p:sldId id="1705" r:id="rId94"/>
    <p:sldId id="1706" r:id="rId95"/>
    <p:sldId id="1299" r:id="rId96"/>
    <p:sldId id="1697" r:id="rId97"/>
    <p:sldId id="1696" r:id="rId98"/>
    <p:sldId id="1698" r:id="rId99"/>
    <p:sldId id="1699" r:id="rId100"/>
    <p:sldId id="1704" r:id="rId101"/>
    <p:sldId id="1700" r:id="rId102"/>
    <p:sldId id="1702" r:id="rId103"/>
    <p:sldId id="1703" r:id="rId104"/>
    <p:sldId id="1438" r:id="rId105"/>
    <p:sldId id="1440" r:id="rId106"/>
    <p:sldId id="1441" r:id="rId107"/>
    <p:sldId id="1553" r:id="rId108"/>
    <p:sldId id="1554" r:id="rId109"/>
    <p:sldId id="1549" r:id="rId110"/>
    <p:sldId id="1439" r:id="rId111"/>
    <p:sldId id="1445" r:id="rId112"/>
    <p:sldId id="1710" r:id="rId113"/>
    <p:sldId id="1711" r:id="rId114"/>
    <p:sldId id="1712" r:id="rId115"/>
    <p:sldId id="1713" r:id="rId116"/>
    <p:sldId id="1714" r:id="rId117"/>
    <p:sldId id="1718" r:id="rId118"/>
    <p:sldId id="1716" r:id="rId119"/>
    <p:sldId id="1719" r:id="rId120"/>
    <p:sldId id="1795" r:id="rId121"/>
    <p:sldId id="1720" r:id="rId122"/>
    <p:sldId id="1721" r:id="rId123"/>
    <p:sldId id="1722" r:id="rId124"/>
    <p:sldId id="1463" r:id="rId125"/>
    <p:sldId id="1498" r:id="rId126"/>
    <p:sldId id="1768" r:id="rId127"/>
    <p:sldId id="1769" r:id="rId128"/>
    <p:sldId id="1756" r:id="rId129"/>
    <p:sldId id="1757" r:id="rId130"/>
    <p:sldId id="1758" r:id="rId131"/>
    <p:sldId id="1759" r:id="rId132"/>
    <p:sldId id="1760" r:id="rId133"/>
    <p:sldId id="1761" r:id="rId134"/>
    <p:sldId id="1764" r:id="rId135"/>
    <p:sldId id="1784" r:id="rId136"/>
    <p:sldId id="1796" r:id="rId137"/>
    <p:sldId id="1772" r:id="rId138"/>
    <p:sldId id="1773" r:id="rId139"/>
    <p:sldId id="1774" r:id="rId140"/>
    <p:sldId id="1775" r:id="rId141"/>
    <p:sldId id="1787" r:id="rId142"/>
    <p:sldId id="1776" r:id="rId143"/>
    <p:sldId id="1777" r:id="rId144"/>
    <p:sldId id="1778" r:id="rId145"/>
    <p:sldId id="1779" r:id="rId146"/>
    <p:sldId id="1780" r:id="rId147"/>
    <p:sldId id="1781" r:id="rId148"/>
    <p:sldId id="1783" r:id="rId149"/>
    <p:sldId id="1785" r:id="rId150"/>
    <p:sldId id="1763" r:id="rId151"/>
    <p:sldId id="1580" r:id="rId152"/>
    <p:sldId id="1561" r:id="rId153"/>
    <p:sldId id="1562" r:id="rId154"/>
    <p:sldId id="1563" r:id="rId155"/>
    <p:sldId id="1564" r:id="rId156"/>
    <p:sldId id="1565" r:id="rId157"/>
    <p:sldId id="1566" r:id="rId158"/>
    <p:sldId id="1567" r:id="rId159"/>
    <p:sldId id="1568" r:id="rId160"/>
    <p:sldId id="1569" r:id="rId161"/>
    <p:sldId id="1570" r:id="rId162"/>
    <p:sldId id="1571" r:id="rId163"/>
    <p:sldId id="1734" r:id="rId164"/>
    <p:sldId id="1735" r:id="rId165"/>
    <p:sldId id="1737" r:id="rId166"/>
    <p:sldId id="1738" r:id="rId167"/>
    <p:sldId id="1739" r:id="rId168"/>
    <p:sldId id="1746" r:id="rId169"/>
    <p:sldId id="1786" r:id="rId170"/>
    <p:sldId id="1790" r:id="rId171"/>
    <p:sldId id="1791" r:id="rId172"/>
  </p:sldIdLst>
  <p:sldSz cx="9144000" cy="6858000" type="screen4x3"/>
  <p:notesSz cx="6797675" cy="9874250"/>
  <p:defaultTextStyle>
    <a:defPPr>
      <a:defRPr lang="en-GB"/>
    </a:defPPr>
    <a:lvl1pPr algn="l" rtl="0" eaLnBrk="0" fontAlgn="base" hangingPunct="0">
      <a:spcBef>
        <a:spcPct val="0"/>
      </a:spcBef>
      <a:spcAft>
        <a:spcPct val="0"/>
      </a:spcAft>
      <a:defRPr sz="20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00"/>
    <a:srgbClr val="EA20FA"/>
    <a:srgbClr val="FF0000"/>
    <a:srgbClr val="33CC33"/>
    <a:srgbClr val="FFFF66"/>
    <a:srgbClr val="3333FF"/>
    <a:srgbClr val="FFFF00"/>
    <a:srgbClr val="F670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82" autoAdjust="0"/>
    <p:restoredTop sz="57789" autoAdjust="0"/>
  </p:normalViewPr>
  <p:slideViewPr>
    <p:cSldViewPr snapToGrid="0">
      <p:cViewPr varScale="1">
        <p:scale>
          <a:sx n="58" d="100"/>
          <a:sy n="58" d="100"/>
        </p:scale>
        <p:origin x="70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2" d="100"/>
        <a:sy n="72" d="100"/>
      </p:scale>
      <p:origin x="0" y="3954"/>
    </p:cViewPr>
  </p:sorterViewPr>
  <p:notesViewPr>
    <p:cSldViewPr snapToGrid="0">
      <p:cViewPr>
        <p:scale>
          <a:sx n="100" d="100"/>
          <a:sy n="100" d="100"/>
        </p:scale>
        <p:origin x="2342" y="-1411"/>
      </p:cViewPr>
      <p:guideLst>
        <p:guide orient="horz" pos="3110"/>
        <p:guide pos="2142"/>
      </p:guideLst>
    </p:cSldViewPr>
  </p:notesViewPr>
  <p:gridSpacing cx="36004" cy="36004"/>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theme" Target="theme/theme1.xml"/><Relationship Id="rId172" Type="http://schemas.openxmlformats.org/officeDocument/2006/relationships/slide" Target="slides/slide170.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handoutMaster" Target="handoutMasters/handoutMaster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presProps" Target="presProps.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viewProps" Target="viewProps.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53.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27.emf"/></Relationships>
</file>

<file path=ppt/drawings/_rels/vmlDrawing54.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27.emf"/></Relationships>
</file>

<file path=ppt/drawings/_rels/vmlDrawing55.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27.emf"/></Relationships>
</file>

<file path=ppt/drawings/_rels/vmlDrawing56.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27.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74.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41.emf"/></Relationships>
</file>

<file path=ppt/drawings/_rels/vmlDrawing75.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41.emf"/></Relationships>
</file>

<file path=ppt/drawings/_rels/vmlDrawing76.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emf"/></Relationships>
</file>

<file path=ppt/drawings/_rels/vmlDrawing77.v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image" Target="../media/image44.emf"/></Relationships>
</file>

<file path=ppt/drawings/_rels/vmlDrawing78.v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image" Target="../media/image46.emf"/></Relationships>
</file>

<file path=ppt/drawings/_rels/vmlDrawing79.v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image" Target="../media/image4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0.v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image" Target="../media/image48.emf"/></Relationships>
</file>

<file path=ppt/drawings/_rels/vmlDrawing81.v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image" Target="../media/image50.emf"/></Relationships>
</file>

<file path=ppt/drawings/_rels/vmlDrawing82.v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image" Target="../media/image52.emf"/></Relationships>
</file>

<file path=ppt/drawings/_rels/vmlDrawing83.v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image" Target="../media/image54.emf"/></Relationships>
</file>

<file path=ppt/drawings/_rels/vmlDrawing84.v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image" Target="../media/image56.emf"/></Relationships>
</file>

<file path=ppt/drawings/_rels/vmlDrawing85.v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image" Target="../media/image58.emf"/></Relationships>
</file>

<file path=ppt/drawings/_rels/vmlDrawing86.v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image" Target="../media/image60.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576" cy="492607"/>
          </a:xfrm>
          <a:prstGeom prst="rect">
            <a:avLst/>
          </a:prstGeom>
          <a:noFill/>
          <a:ln w="9525">
            <a:noFill/>
            <a:miter lim="800000"/>
            <a:headEnd/>
            <a:tailEnd/>
          </a:ln>
        </p:spPr>
        <p:txBody>
          <a:bodyPr vert="horz" wrap="square" lIns="19750" tIns="0" rIns="19750" bIns="0" numCol="1" anchor="t" anchorCtr="0" compatLnSpc="1">
            <a:prstTxWarp prst="textNoShape">
              <a:avLst/>
            </a:prstTxWarp>
          </a:bodyPr>
          <a:lstStyle>
            <a:lvl1pPr algn="l" defTabSz="790416" eaLnBrk="0" hangingPunct="0">
              <a:defRPr sz="1100" i="1">
                <a:latin typeface="Times New Roman" pitchFamily="18" charset="0"/>
              </a:defRPr>
            </a:lvl1pPr>
          </a:lstStyle>
          <a:p>
            <a:pPr>
              <a:defRPr/>
            </a:pPr>
            <a:endParaRPr lang="en-GB"/>
          </a:p>
        </p:txBody>
      </p:sp>
      <p:sp>
        <p:nvSpPr>
          <p:cNvPr id="3075" name="Rectangle 3"/>
          <p:cNvSpPr>
            <a:spLocks noGrp="1" noChangeArrowheads="1"/>
          </p:cNvSpPr>
          <p:nvPr>
            <p:ph type="dt" sz="quarter" idx="1"/>
          </p:nvPr>
        </p:nvSpPr>
        <p:spPr bwMode="auto">
          <a:xfrm>
            <a:off x="3851099" y="0"/>
            <a:ext cx="2946576" cy="492607"/>
          </a:xfrm>
          <a:prstGeom prst="rect">
            <a:avLst/>
          </a:prstGeom>
          <a:noFill/>
          <a:ln w="9525">
            <a:noFill/>
            <a:miter lim="800000"/>
            <a:headEnd/>
            <a:tailEnd/>
          </a:ln>
        </p:spPr>
        <p:txBody>
          <a:bodyPr vert="horz" wrap="square" lIns="19750" tIns="0" rIns="19750" bIns="0" numCol="1" anchor="t" anchorCtr="0" compatLnSpc="1">
            <a:prstTxWarp prst="textNoShape">
              <a:avLst/>
            </a:prstTxWarp>
          </a:bodyPr>
          <a:lstStyle>
            <a:lvl1pPr algn="r" defTabSz="790416" eaLnBrk="0" hangingPunct="0">
              <a:defRPr sz="1100" i="1">
                <a:latin typeface="Times New Roman" pitchFamily="18" charset="0"/>
              </a:defRPr>
            </a:lvl1pPr>
          </a:lstStyle>
          <a:p>
            <a:pPr>
              <a:defRPr/>
            </a:pPr>
            <a:endParaRPr lang="en-GB"/>
          </a:p>
        </p:txBody>
      </p:sp>
    </p:spTree>
    <p:extLst>
      <p:ext uri="{BB962C8B-B14F-4D97-AF65-F5344CB8AC3E}">
        <p14:creationId xmlns:p14="http://schemas.microsoft.com/office/powerpoint/2010/main" val="3241681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46576" cy="492607"/>
          </a:xfrm>
          <a:prstGeom prst="rect">
            <a:avLst/>
          </a:prstGeom>
          <a:noFill/>
          <a:ln w="9525">
            <a:noFill/>
            <a:miter lim="800000"/>
            <a:headEnd/>
            <a:tailEnd/>
          </a:ln>
        </p:spPr>
        <p:txBody>
          <a:bodyPr vert="horz" wrap="square" lIns="19750" tIns="0" rIns="19750" bIns="0" numCol="1" anchor="t" anchorCtr="0" compatLnSpc="1">
            <a:prstTxWarp prst="textNoShape">
              <a:avLst/>
            </a:prstTxWarp>
          </a:bodyPr>
          <a:lstStyle>
            <a:lvl1pPr algn="l" defTabSz="790416" eaLnBrk="0" hangingPunct="0">
              <a:defRPr sz="1100" i="1">
                <a:latin typeface="Times New Roman" pitchFamily="18" charset="0"/>
              </a:defRPr>
            </a:lvl1pPr>
          </a:lstStyle>
          <a:p>
            <a:pPr>
              <a:defRPr/>
            </a:pPr>
            <a:endParaRPr lang="en-GB"/>
          </a:p>
        </p:txBody>
      </p:sp>
      <p:sp>
        <p:nvSpPr>
          <p:cNvPr id="2051" name="Rectangle 3"/>
          <p:cNvSpPr>
            <a:spLocks noGrp="1" noChangeArrowheads="1"/>
          </p:cNvSpPr>
          <p:nvPr>
            <p:ph type="dt" idx="1"/>
          </p:nvPr>
        </p:nvSpPr>
        <p:spPr bwMode="auto">
          <a:xfrm>
            <a:off x="3851099" y="0"/>
            <a:ext cx="2946576" cy="492607"/>
          </a:xfrm>
          <a:prstGeom prst="rect">
            <a:avLst/>
          </a:prstGeom>
          <a:noFill/>
          <a:ln w="9525">
            <a:noFill/>
            <a:miter lim="800000"/>
            <a:headEnd/>
            <a:tailEnd/>
          </a:ln>
        </p:spPr>
        <p:txBody>
          <a:bodyPr vert="horz" wrap="square" lIns="19750" tIns="0" rIns="19750" bIns="0" numCol="1" anchor="t" anchorCtr="0" compatLnSpc="1">
            <a:prstTxWarp prst="textNoShape">
              <a:avLst/>
            </a:prstTxWarp>
          </a:bodyPr>
          <a:lstStyle>
            <a:lvl1pPr algn="r" defTabSz="790416" eaLnBrk="0" hangingPunct="0">
              <a:defRPr sz="1100" i="1">
                <a:latin typeface="Times New Roman" pitchFamily="18" charset="0"/>
              </a:defRPr>
            </a:lvl1pPr>
          </a:lstStyle>
          <a:p>
            <a:pPr>
              <a:defRPr/>
            </a:pPr>
            <a:endParaRPr lang="en-GB"/>
          </a:p>
        </p:txBody>
      </p:sp>
      <p:sp>
        <p:nvSpPr>
          <p:cNvPr id="2052" name="Rectangle 4"/>
          <p:cNvSpPr>
            <a:spLocks noGrp="1" noChangeArrowheads="1"/>
          </p:cNvSpPr>
          <p:nvPr>
            <p:ph type="ftr" sz="quarter" idx="4"/>
          </p:nvPr>
        </p:nvSpPr>
        <p:spPr bwMode="auto">
          <a:xfrm>
            <a:off x="0" y="9381643"/>
            <a:ext cx="2946576" cy="492607"/>
          </a:xfrm>
          <a:prstGeom prst="rect">
            <a:avLst/>
          </a:prstGeom>
          <a:noFill/>
          <a:ln w="9525">
            <a:noFill/>
            <a:miter lim="800000"/>
            <a:headEnd/>
            <a:tailEnd/>
          </a:ln>
        </p:spPr>
        <p:txBody>
          <a:bodyPr vert="horz" wrap="square" lIns="19750" tIns="0" rIns="19750" bIns="0" numCol="1" anchor="b" anchorCtr="0" compatLnSpc="1">
            <a:prstTxWarp prst="textNoShape">
              <a:avLst/>
            </a:prstTxWarp>
          </a:bodyPr>
          <a:lstStyle>
            <a:lvl1pPr algn="l" defTabSz="790416" eaLnBrk="0" hangingPunct="0">
              <a:defRPr sz="1100" i="1">
                <a:latin typeface="Times New Roman" pitchFamily="18" charset="0"/>
              </a:defRPr>
            </a:lvl1pPr>
          </a:lstStyle>
          <a:p>
            <a:pPr>
              <a:defRPr/>
            </a:pPr>
            <a:endParaRPr lang="de-DE"/>
          </a:p>
        </p:txBody>
      </p:sp>
      <p:sp>
        <p:nvSpPr>
          <p:cNvPr id="2053" name="Rectangle 5"/>
          <p:cNvSpPr>
            <a:spLocks noGrp="1" noChangeArrowheads="1"/>
          </p:cNvSpPr>
          <p:nvPr>
            <p:ph type="sldNum" sz="quarter" idx="5"/>
          </p:nvPr>
        </p:nvSpPr>
        <p:spPr bwMode="auto">
          <a:xfrm>
            <a:off x="3851099" y="9381643"/>
            <a:ext cx="2946576" cy="492607"/>
          </a:xfrm>
          <a:prstGeom prst="rect">
            <a:avLst/>
          </a:prstGeom>
          <a:noFill/>
          <a:ln w="9525">
            <a:noFill/>
            <a:miter lim="800000"/>
            <a:headEnd/>
            <a:tailEnd/>
          </a:ln>
        </p:spPr>
        <p:txBody>
          <a:bodyPr vert="horz" wrap="square" lIns="19750" tIns="0" rIns="19750" bIns="0" numCol="1" anchor="b" anchorCtr="0" compatLnSpc="1">
            <a:prstTxWarp prst="textNoShape">
              <a:avLst/>
            </a:prstTxWarp>
          </a:bodyPr>
          <a:lstStyle>
            <a:lvl1pPr algn="r" defTabSz="788988">
              <a:defRPr sz="1100" i="1">
                <a:latin typeface="Times New Roman" pitchFamily="18" charset="0"/>
              </a:defRPr>
            </a:lvl1pPr>
          </a:lstStyle>
          <a:p>
            <a:pPr>
              <a:defRPr/>
            </a:pPr>
            <a:fld id="{D45F4381-3C16-4D42-9263-F37F851BC5A2}" type="slidenum">
              <a:rPr lang="en-GB" altLang="de-DE"/>
              <a:pPr>
                <a:defRPr/>
              </a:pPr>
              <a:t>‹Nr.›</a:t>
            </a:fld>
            <a:endParaRPr lang="en-GB" altLang="de-DE"/>
          </a:p>
        </p:txBody>
      </p:sp>
      <p:sp>
        <p:nvSpPr>
          <p:cNvPr id="2054" name="Rectangle 6"/>
          <p:cNvSpPr>
            <a:spLocks noGrp="1" noChangeArrowheads="1"/>
          </p:cNvSpPr>
          <p:nvPr>
            <p:ph type="body" sz="quarter" idx="3"/>
          </p:nvPr>
        </p:nvSpPr>
        <p:spPr bwMode="auto">
          <a:xfrm>
            <a:off x="231390" y="4689243"/>
            <a:ext cx="6336514" cy="4442939"/>
          </a:xfrm>
          <a:prstGeom prst="rect">
            <a:avLst/>
          </a:prstGeom>
          <a:noFill/>
          <a:ln w="9525">
            <a:noFill/>
            <a:miter lim="800000"/>
            <a:headEnd/>
            <a:tailEnd/>
          </a:ln>
        </p:spPr>
        <p:txBody>
          <a:bodyPr vert="horz" wrap="square" lIns="95466" tIns="47733" rIns="95466" bIns="47733"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5111" name="Rectangle 7"/>
          <p:cNvSpPr>
            <a:spLocks noGrp="1" noRot="1" noChangeAspect="1" noChangeArrowheads="1" noTextEdit="1"/>
          </p:cNvSpPr>
          <p:nvPr>
            <p:ph type="sldImg" idx="2"/>
          </p:nvPr>
        </p:nvSpPr>
        <p:spPr bwMode="auto">
          <a:xfrm>
            <a:off x="939800" y="746125"/>
            <a:ext cx="4921250" cy="36909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819691807"/>
      </p:ext>
    </p:extLst>
  </p:cSld>
  <p:clrMap bg1="lt1" tx1="dk1" bg2="lt2" tx2="dk2" accent1="accent1" accent2="accent2" accent3="accent3" accent4="accent4" accent5="accent5" accent6="accent6" hlink="hlink" folHlink="folHlink"/>
  <p:notesStyle>
    <a:lvl1pPr marL="228600" indent="-228600" algn="l" defTabSz="762000" rtl="0" eaLnBrk="0" fontAlgn="base" hangingPunct="0">
      <a:spcBef>
        <a:spcPct val="30000"/>
      </a:spcBef>
      <a:spcAft>
        <a:spcPct val="0"/>
      </a:spcAft>
      <a:buAutoNum type="arabicPeriod"/>
      <a:defRPr sz="1200" kern="1200">
        <a:solidFill>
          <a:schemeClr val="tx1"/>
        </a:solidFill>
        <a:latin typeface="Arial" pitchFamily="34" charset="0"/>
        <a:ea typeface="+mn-ea"/>
        <a:cs typeface="+mn-cs"/>
      </a:defRPr>
    </a:lvl1pPr>
    <a:lvl2pPr marL="685800" indent="-228600" algn="l" defTabSz="762000" rtl="0" eaLnBrk="0" fontAlgn="base" hangingPunct="0">
      <a:spcBef>
        <a:spcPct val="30000"/>
      </a:spcBef>
      <a:spcAft>
        <a:spcPct val="0"/>
      </a:spcAft>
      <a:buAutoNum type="arabicPeriod"/>
      <a:defRPr sz="1200" kern="1200">
        <a:solidFill>
          <a:schemeClr val="tx1"/>
        </a:solidFill>
        <a:latin typeface="Arial" pitchFamily="34" charset="0"/>
        <a:ea typeface="+mn-ea"/>
        <a:cs typeface="+mn-cs"/>
      </a:defRPr>
    </a:lvl2pPr>
    <a:lvl3pPr marL="1143000" indent="-228600" algn="l" defTabSz="762000" rtl="0" eaLnBrk="0" fontAlgn="base" hangingPunct="0">
      <a:spcBef>
        <a:spcPct val="30000"/>
      </a:spcBef>
      <a:spcAft>
        <a:spcPct val="0"/>
      </a:spcAft>
      <a:buAutoNum type="arabicPeriod"/>
      <a:defRPr sz="1200" kern="1200">
        <a:solidFill>
          <a:schemeClr val="tx1"/>
        </a:solidFill>
        <a:latin typeface="Arial" pitchFamily="34" charset="0"/>
        <a:ea typeface="+mn-ea"/>
        <a:cs typeface="+mn-cs"/>
      </a:defRPr>
    </a:lvl3pPr>
    <a:lvl4pPr marL="1600200" indent="-228600" algn="l" defTabSz="762000" rtl="0" eaLnBrk="0" fontAlgn="base" hangingPunct="0">
      <a:spcBef>
        <a:spcPct val="30000"/>
      </a:spcBef>
      <a:spcAft>
        <a:spcPct val="0"/>
      </a:spcAft>
      <a:buAutoNum type="arabicPeriod"/>
      <a:defRPr sz="1200" kern="1200">
        <a:solidFill>
          <a:schemeClr val="tx1"/>
        </a:solidFill>
        <a:latin typeface="Arial" pitchFamily="34" charset="0"/>
        <a:ea typeface="+mn-ea"/>
        <a:cs typeface="+mn-cs"/>
      </a:defRPr>
    </a:lvl4pPr>
    <a:lvl5pPr marL="2057400" indent="-228600" algn="l" defTabSz="762000" rtl="0" eaLnBrk="0" fontAlgn="base" hangingPunct="0">
      <a:spcBef>
        <a:spcPct val="30000"/>
      </a:spcBef>
      <a:spcAft>
        <a:spcPct val="0"/>
      </a:spcAft>
      <a:buAutoNum type="arabicPeriod"/>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destatis.de/DE/ZahlenFakten/LaenderRegionen/Internationales/Thema/Erlaeuterungen/Erwerbspersonen.htm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pitchFamily="34" charset="0"/>
              </a:defRPr>
            </a:lvl1pPr>
            <a:lvl2pPr marL="742950" indent="-285750" defTabSz="788988">
              <a:spcBef>
                <a:spcPct val="30000"/>
              </a:spcBef>
              <a:buAutoNum type="arabicPeriod"/>
              <a:defRPr sz="1200">
                <a:solidFill>
                  <a:schemeClr val="tx1"/>
                </a:solidFill>
                <a:latin typeface="Arial" pitchFamily="34" charset="0"/>
              </a:defRPr>
            </a:lvl2pPr>
            <a:lvl3pPr marL="1143000" indent="-228600" defTabSz="788988">
              <a:spcBef>
                <a:spcPct val="30000"/>
              </a:spcBef>
              <a:buAutoNum type="arabicPeriod"/>
              <a:defRPr sz="1200">
                <a:solidFill>
                  <a:schemeClr val="tx1"/>
                </a:solidFill>
                <a:latin typeface="Arial" pitchFamily="34" charset="0"/>
              </a:defRPr>
            </a:lvl3pPr>
            <a:lvl4pPr marL="1600200" indent="-228600" defTabSz="788988">
              <a:spcBef>
                <a:spcPct val="30000"/>
              </a:spcBef>
              <a:buAutoNum type="arabicPeriod"/>
              <a:defRPr sz="1200">
                <a:solidFill>
                  <a:schemeClr val="tx1"/>
                </a:solidFill>
                <a:latin typeface="Arial" pitchFamily="34" charset="0"/>
              </a:defRPr>
            </a:lvl4pPr>
            <a:lvl5pPr marL="2057400" indent="-228600" defTabSz="788988">
              <a:spcBef>
                <a:spcPct val="30000"/>
              </a:spcBef>
              <a:buAutoNum type="arabicPeriod"/>
              <a:defRPr sz="1200">
                <a:solidFill>
                  <a:schemeClr val="tx1"/>
                </a:solidFill>
                <a:latin typeface="Arial" pitchFamily="34" charset="0"/>
              </a:defRPr>
            </a:lvl5pPr>
            <a:lvl6pPr marL="2514600" indent="-228600" defTabSz="788988"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8988"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8988"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8988"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699274AF-EC81-4022-91D1-5C106B95F4DD}" type="slidenum">
              <a:rPr lang="en-GB" altLang="en-US" sz="1100" smtClean="0">
                <a:latin typeface="Times New Roman" pitchFamily="18" charset="0"/>
              </a:rPr>
              <a:pPr>
                <a:spcBef>
                  <a:spcPct val="0"/>
                </a:spcBef>
                <a:buFontTx/>
                <a:buNone/>
              </a:pPr>
              <a:t>1</a:t>
            </a:fld>
            <a:endParaRPr lang="en-GB" altLang="en-US" sz="1100">
              <a:latin typeface="Times New Roman" pitchFamily="18" charset="0"/>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dirty="0"/>
              <a:t>Hello everybody! This is lesson 9 of the lecture Macroeconomics. I will discuss the slides 1 to 43 of chapter 3 “</a:t>
            </a:r>
            <a:r>
              <a:rPr lang="de-DE" altLang="en-US" sz="1200" dirty="0"/>
              <a:t>The </a:t>
            </a:r>
            <a:r>
              <a:rPr lang="de-DE" altLang="en-US" sz="1200" dirty="0" err="1"/>
              <a:t>Neoclassical</a:t>
            </a:r>
            <a:r>
              <a:rPr lang="de-DE" altLang="en-US" sz="1200" dirty="0"/>
              <a:t> Model</a:t>
            </a:r>
            <a:r>
              <a:rPr lang="en-US" altLang="en-US" dirty="0"/>
              <a:t>”.</a:t>
            </a:r>
          </a:p>
          <a:p>
            <a:pPr eaLnBrk="1" hangingPunct="1"/>
            <a:endParaRPr lang="de-DE"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pitchFamily="34" charset="0"/>
              </a:defRPr>
            </a:lvl1pPr>
            <a:lvl2pPr marL="742950" indent="-285750" defTabSz="788988">
              <a:spcBef>
                <a:spcPct val="30000"/>
              </a:spcBef>
              <a:buAutoNum type="arabicPeriod"/>
              <a:defRPr sz="1200">
                <a:solidFill>
                  <a:schemeClr val="tx1"/>
                </a:solidFill>
                <a:latin typeface="Arial" pitchFamily="34" charset="0"/>
              </a:defRPr>
            </a:lvl2pPr>
            <a:lvl3pPr marL="1143000" indent="-228600" defTabSz="788988">
              <a:spcBef>
                <a:spcPct val="30000"/>
              </a:spcBef>
              <a:buAutoNum type="arabicPeriod"/>
              <a:defRPr sz="1200">
                <a:solidFill>
                  <a:schemeClr val="tx1"/>
                </a:solidFill>
                <a:latin typeface="Arial" pitchFamily="34" charset="0"/>
              </a:defRPr>
            </a:lvl3pPr>
            <a:lvl4pPr marL="1600200" indent="-228600" defTabSz="788988">
              <a:spcBef>
                <a:spcPct val="30000"/>
              </a:spcBef>
              <a:buAutoNum type="arabicPeriod"/>
              <a:defRPr sz="1200">
                <a:solidFill>
                  <a:schemeClr val="tx1"/>
                </a:solidFill>
                <a:latin typeface="Arial" pitchFamily="34" charset="0"/>
              </a:defRPr>
            </a:lvl4pPr>
            <a:lvl5pPr marL="2057400" indent="-228600" defTabSz="788988">
              <a:spcBef>
                <a:spcPct val="30000"/>
              </a:spcBef>
              <a:buAutoNum type="arabicPeriod"/>
              <a:defRPr sz="1200">
                <a:solidFill>
                  <a:schemeClr val="tx1"/>
                </a:solidFill>
                <a:latin typeface="Arial" pitchFamily="34" charset="0"/>
              </a:defRPr>
            </a:lvl5pPr>
            <a:lvl6pPr marL="2514600" indent="-228600" defTabSz="788988"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8988"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8988"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8988"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696F32B5-2F1B-4194-8D05-4C08801A71B0}" type="slidenum">
              <a:rPr lang="en-GB" altLang="en-US" sz="1100" smtClean="0">
                <a:latin typeface="Times New Roman" pitchFamily="18" charset="0"/>
              </a:rPr>
              <a:pPr>
                <a:spcBef>
                  <a:spcPct val="0"/>
                </a:spcBef>
                <a:buFontTx/>
                <a:buNone/>
              </a:pPr>
              <a:t>10</a:t>
            </a:fld>
            <a:endParaRPr lang="en-GB" altLang="en-US" sz="1100">
              <a:latin typeface="Times New Roman" pitchFamily="18" charset="0"/>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de-DE" altLang="en-US" sz="1100"/>
              <a:t>     Vereinfachung: Die gesamte Volkswirtschaft besteht aus </a:t>
            </a:r>
            <a:r>
              <a:rPr lang="de-DE" altLang="en-US" sz="1100">
                <a:solidFill>
                  <a:srgbClr val="00FF00"/>
                </a:solidFill>
              </a:rPr>
              <a:t>„n“</a:t>
            </a:r>
            <a:r>
              <a:rPr lang="de-DE" altLang="en-US" sz="1100"/>
              <a:t> repräsentativen </a:t>
            </a:r>
            <a:r>
              <a:rPr lang="de-DE" altLang="en-US" sz="1100">
                <a:solidFill>
                  <a:srgbClr val="00FF00"/>
                </a:solidFill>
              </a:rPr>
              <a:t>Unternehmen </a:t>
            </a:r>
            <a:r>
              <a:rPr lang="de-DE" altLang="en-US" sz="1100"/>
              <a:t>(die Zahl „n“ ist so groß, dass zwischen den Unternehmen vollkommener Wettbewerb herrscht) und </a:t>
            </a:r>
            <a:r>
              <a:rPr lang="de-DE" altLang="en-US" sz="1100">
                <a:solidFill>
                  <a:srgbClr val="00FF00"/>
                </a:solidFill>
              </a:rPr>
              <a:t>„m“</a:t>
            </a:r>
            <a:r>
              <a:rPr lang="de-DE" altLang="en-US" sz="1100"/>
              <a:t> repräsentativen Haushalten (die Zahl „m“ ist so groß, dass zwischen den </a:t>
            </a:r>
            <a:r>
              <a:rPr lang="de-DE" altLang="en-US" sz="1100">
                <a:solidFill>
                  <a:srgbClr val="00FF00"/>
                </a:solidFill>
              </a:rPr>
              <a:t>Haushalte </a:t>
            </a:r>
            <a:r>
              <a:rPr lang="de-DE" altLang="en-US" sz="1100"/>
              <a:t>auf Kapital- und Labor Market vollkommener Wettbewerb herrscht). Außerdem existiert eine </a:t>
            </a:r>
            <a:r>
              <a:rPr lang="de-DE" altLang="en-US" sz="1100">
                <a:solidFill>
                  <a:srgbClr val="00FF00"/>
                </a:solidFill>
              </a:rPr>
              <a:t>Notenbank</a:t>
            </a:r>
            <a:r>
              <a:rPr lang="de-DE" altLang="en-US" sz="1100">
                <a:solidFill>
                  <a:srgbClr val="FF0000"/>
                </a:solidFill>
              </a:rPr>
              <a:t>.</a:t>
            </a:r>
          </a:p>
          <a:p>
            <a:pPr eaLnBrk="1" hangingPunct="1">
              <a:buFontTx/>
              <a:buNone/>
            </a:pPr>
            <a:endParaRPr lang="de-DE" altLang="en-US" sz="1100">
              <a:solidFill>
                <a:srgbClr val="FF0000"/>
              </a:solidFill>
            </a:endParaRPr>
          </a:p>
          <a:p>
            <a:pPr eaLnBrk="1" hangingPunct="1">
              <a:buFontTx/>
              <a:buNone/>
            </a:pPr>
            <a:r>
              <a:rPr lang="de-DE" altLang="en-US" sz="1100">
                <a:solidFill>
                  <a:srgbClr val="FF0000"/>
                </a:solidFill>
              </a:rPr>
              <a:t>Reallohn = Nominallohn / Güterpreis</a:t>
            </a:r>
          </a:p>
          <a:p>
            <a:pPr eaLnBrk="1" hangingPunct="1">
              <a:buFontTx/>
              <a:buNone/>
            </a:pPr>
            <a:r>
              <a:rPr lang="de-DE" altLang="en-US" sz="1100">
                <a:solidFill>
                  <a:srgbClr val="FF0000"/>
                </a:solidFill>
              </a:rPr>
              <a:t>Realzins = Nominalzins / Güterpreis</a:t>
            </a:r>
            <a:endParaRPr lang="de-DE" alt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4"/>
          <p:cNvSpPr txBox="1">
            <a:spLocks noGrp="1" noChangeArrowheads="1"/>
          </p:cNvSpPr>
          <p:nvPr/>
        </p:nvSpPr>
        <p:spPr bwMode="auto">
          <a:xfrm>
            <a:off x="0"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r>
              <a:rPr lang="en-GB" altLang="en-US" sz="1100" i="1">
                <a:latin typeface="Times New Roman" pitchFamily="18" charset="0"/>
              </a:rPr>
              <a:t>Prof. Dr. Rainer Maurer</a:t>
            </a:r>
          </a:p>
        </p:txBody>
      </p:sp>
      <p:sp>
        <p:nvSpPr>
          <p:cNvPr id="276483"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7EECEAA1-CF09-45C2-B56E-53BF13B7BC09}" type="slidenum">
              <a:rPr lang="en-GB" altLang="en-US" sz="1100" i="1">
                <a:latin typeface="Times New Roman" pitchFamily="18" charset="0"/>
              </a:rPr>
              <a:pPr algn="r">
                <a:spcBef>
                  <a:spcPct val="0"/>
                </a:spcBef>
                <a:buFontTx/>
                <a:buNone/>
              </a:pPr>
              <a:t>100</a:t>
            </a:fld>
            <a:endParaRPr lang="en-GB" altLang="en-US" sz="1100" i="1">
              <a:latin typeface="Times New Roman" pitchFamily="18" charset="0"/>
            </a:endParaRPr>
          </a:p>
        </p:txBody>
      </p:sp>
      <p:sp>
        <p:nvSpPr>
          <p:cNvPr id="276484" name="Rectangle 2"/>
          <p:cNvSpPr>
            <a:spLocks noGrp="1" noRot="1" noChangeAspect="1" noChangeArrowheads="1" noTextEdit="1"/>
          </p:cNvSpPr>
          <p:nvPr>
            <p:ph type="sldImg"/>
          </p:nvPr>
        </p:nvSpPr>
        <p:spPr>
          <a:ln/>
        </p:spPr>
      </p:sp>
      <p:sp>
        <p:nvSpPr>
          <p:cNvPr id="2764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4" tIns="47737" rIns="95474" bIns="47737"/>
          <a:lstStyle/>
          <a:p>
            <a:pPr eaLnBrk="1" hangingPunct="1">
              <a:buFontTx/>
              <a:buNone/>
            </a:pPr>
            <a:r>
              <a:rPr lang="en-US" altLang="en-US" dirty="0"/>
              <a:t>Finally, the economy is in a new equilibrium. The only lasting change is the increase of the price level to </a:t>
            </a:r>
            <a:r>
              <a:rPr lang="en-US" altLang="en-US" sz="1200" dirty="0" err="1">
                <a:solidFill>
                  <a:schemeClr val="bg1"/>
                </a:solidFill>
              </a:rPr>
              <a:t>P</a:t>
            </a:r>
            <a:r>
              <a:rPr lang="en-US" altLang="en-US" sz="1200" baseline="-25000" dirty="0" err="1">
                <a:solidFill>
                  <a:schemeClr val="bg1"/>
                </a:solidFill>
              </a:rPr>
              <a:t>2</a:t>
            </a:r>
            <a:r>
              <a:rPr lang="en-US" altLang="en-US" sz="1200" dirty="0">
                <a:solidFill>
                  <a:schemeClr val="bg1"/>
                </a:solidFill>
              </a:rPr>
              <a:t>. Hence this type of monetary policy has created inflation, that is an increase of the price level from </a:t>
            </a:r>
            <a:r>
              <a:rPr lang="en-US" altLang="en-US" sz="1200" dirty="0" err="1">
                <a:solidFill>
                  <a:schemeClr val="bg1"/>
                </a:solidFill>
              </a:rPr>
              <a:t>P</a:t>
            </a:r>
            <a:r>
              <a:rPr lang="en-US" altLang="en-US" sz="1200" baseline="-25000" dirty="0" err="1">
                <a:solidFill>
                  <a:schemeClr val="bg1"/>
                </a:solidFill>
              </a:rPr>
              <a:t>1</a:t>
            </a:r>
            <a:r>
              <a:rPr lang="en-US" altLang="en-US" sz="1200" dirty="0">
                <a:solidFill>
                  <a:schemeClr val="bg1"/>
                </a:solidFill>
              </a:rPr>
              <a:t> ↑  to </a:t>
            </a:r>
            <a:r>
              <a:rPr lang="en-US" altLang="en-US" sz="1200" dirty="0" err="1">
                <a:solidFill>
                  <a:schemeClr val="bg1"/>
                </a:solidFill>
              </a:rPr>
              <a:t>P</a:t>
            </a:r>
            <a:r>
              <a:rPr lang="en-US" altLang="en-US" sz="1200" baseline="-25000" dirty="0" err="1">
                <a:solidFill>
                  <a:schemeClr val="bg1"/>
                </a:solidFill>
              </a:rPr>
              <a:t>2</a:t>
            </a:r>
            <a:r>
              <a:rPr lang="en-US" altLang="en-US" sz="1200" baseline="-25000" dirty="0">
                <a:solidFill>
                  <a:schemeClr val="bg1"/>
                </a:solidFill>
              </a:rPr>
              <a:t> </a:t>
            </a:r>
            <a:endParaRPr lang="en-US" altLang="en-US" dirty="0"/>
          </a:p>
          <a:p>
            <a:pPr eaLnBrk="1" hangingPunct="1">
              <a:buFontTx/>
              <a:buNone/>
            </a:pPr>
            <a:endParaRPr lang="en-US" altLang="en-US" dirty="0"/>
          </a:p>
          <a:p>
            <a:pPr eaLnBrk="1" hangingPunct="1">
              <a:buFontTx/>
              <a:buNone/>
            </a:pPr>
            <a:r>
              <a:rPr lang="en-US" altLang="en-US" dirty="0"/>
              <a:t>__________________</a:t>
            </a:r>
          </a:p>
          <a:p>
            <a:pPr eaLnBrk="1" hangingPunct="1">
              <a:buFontTx/>
              <a:buNone/>
            </a:pPr>
            <a:endParaRPr lang="en-US" altLang="en-US" dirty="0"/>
          </a:p>
          <a:p>
            <a:pPr eaLnBrk="1" hangingPunct="1">
              <a:buFontTx/>
              <a:buNone/>
            </a:pPr>
            <a:r>
              <a:rPr lang="en-US" altLang="en-US" dirty="0"/>
              <a:t>Numerical example: The increase of the price level is proportional to the increase of money supply:</a:t>
            </a:r>
          </a:p>
          <a:p>
            <a:pPr eaLnBrk="1" hangingPunct="1">
              <a:buFontTx/>
              <a:buNone/>
            </a:pPr>
            <a:r>
              <a:rPr lang="en-US" altLang="en-US" dirty="0"/>
              <a:t>	</a:t>
            </a:r>
            <a:r>
              <a:rPr lang="en-US" altLang="en-US" dirty="0" err="1"/>
              <a:t>M1</a:t>
            </a:r>
            <a:r>
              <a:rPr lang="en-US" altLang="en-US" dirty="0"/>
              <a:t>/</a:t>
            </a:r>
            <a:r>
              <a:rPr lang="en-US" altLang="en-US" dirty="0" err="1"/>
              <a:t>P1</a:t>
            </a:r>
            <a:r>
              <a:rPr lang="en-US" altLang="en-US" dirty="0"/>
              <a:t> = 100 / 2 = 50</a:t>
            </a:r>
          </a:p>
          <a:p>
            <a:pPr eaLnBrk="1" hangingPunct="1">
              <a:buFontTx/>
              <a:buNone/>
            </a:pPr>
            <a:r>
              <a:rPr lang="en-US" altLang="en-US" dirty="0"/>
              <a:t>	</a:t>
            </a:r>
            <a:r>
              <a:rPr lang="en-US" altLang="en-US" dirty="0" err="1"/>
              <a:t>M2</a:t>
            </a:r>
            <a:r>
              <a:rPr lang="en-US" altLang="en-US" dirty="0"/>
              <a:t>/</a:t>
            </a:r>
            <a:r>
              <a:rPr lang="en-US" altLang="en-US" dirty="0" err="1"/>
              <a:t>P1</a:t>
            </a:r>
            <a:r>
              <a:rPr lang="en-US" altLang="en-US" dirty="0"/>
              <a:t> = 200 / 2 = 100 =&gt; excess demand for goods increase of the price level to </a:t>
            </a:r>
            <a:r>
              <a:rPr lang="en-US" altLang="en-US" dirty="0" err="1"/>
              <a:t>P2</a:t>
            </a:r>
            <a:r>
              <a:rPr lang="en-US" altLang="en-US" dirty="0"/>
              <a:t> =4 until</a:t>
            </a:r>
          </a:p>
          <a:p>
            <a:pPr eaLnBrk="1" hangingPunct="1">
              <a:buFontTx/>
              <a:buNone/>
            </a:pPr>
            <a:r>
              <a:rPr lang="en-US" altLang="en-US" dirty="0"/>
              <a:t>	</a:t>
            </a:r>
            <a:r>
              <a:rPr lang="en-US" altLang="en-US" dirty="0" err="1"/>
              <a:t>M2</a:t>
            </a:r>
            <a:r>
              <a:rPr lang="en-US" altLang="en-US" dirty="0"/>
              <a:t>/</a:t>
            </a:r>
            <a:r>
              <a:rPr lang="en-US" altLang="en-US" dirty="0" err="1"/>
              <a:t>P2</a:t>
            </a:r>
            <a:r>
              <a:rPr lang="en-US" altLang="en-US" dirty="0"/>
              <a:t> = 200 / 4 = 50</a:t>
            </a:r>
          </a:p>
          <a:p>
            <a:pPr eaLnBrk="1" hangingPunct="1">
              <a:buFontTx/>
              <a:buNone/>
            </a:pPr>
            <a:r>
              <a:rPr lang="en-US" altLang="en-US" dirty="0"/>
              <a:t>=&gt; Under neoclassical assumptions, a duplication of money supply causes a duplication of the price level!</a:t>
            </a: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A3F8CCB6-5830-4E67-996C-AE3CF3F791CF}" type="slidenum">
              <a:rPr lang="en-GB" altLang="en-US" sz="1100" i="1">
                <a:latin typeface="Times New Roman" pitchFamily="18" charset="0"/>
              </a:rPr>
              <a:pPr algn="r">
                <a:spcBef>
                  <a:spcPct val="0"/>
                </a:spcBef>
                <a:buFontTx/>
                <a:buNone/>
              </a:pPr>
              <a:t>101</a:t>
            </a:fld>
            <a:endParaRPr lang="en-GB" altLang="en-US" sz="1100" i="1">
              <a:latin typeface="Times New Roman" pitchFamily="18" charset="0"/>
            </a:endParaRPr>
          </a:p>
        </p:txBody>
      </p:sp>
      <p:sp>
        <p:nvSpPr>
          <p:cNvPr id="277507" name="Rectangle 2"/>
          <p:cNvSpPr>
            <a:spLocks noGrp="1" noRot="1" noChangeAspect="1" noChangeArrowheads="1" noTextEdit="1"/>
          </p:cNvSpPr>
          <p:nvPr>
            <p:ph type="sldImg"/>
          </p:nvPr>
        </p:nvSpPr>
        <p:spPr>
          <a:ln/>
        </p:spPr>
      </p:sp>
      <p:sp>
        <p:nvSpPr>
          <p:cNvPr id="277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altLang="en-US" sz="1200" dirty="0">
                <a:solidFill>
                  <a:srgbClr val="3333FF"/>
                </a:solidFill>
              </a:rPr>
              <a:t>What consequences does the increase of the price level for goods have on the production module of the neoclassical model?</a:t>
            </a:r>
          </a:p>
          <a:p>
            <a:pPr marL="0" indent="0" eaLnBrk="1" hangingPunct="1">
              <a:buNone/>
            </a:pPr>
            <a:endParaRPr lang="en-US" altLang="en-US" sz="1200" dirty="0">
              <a:solidFill>
                <a:srgbClr val="3333FF"/>
              </a:solidFill>
            </a:endParaRPr>
          </a:p>
          <a:p>
            <a:pPr marL="0" indent="0" eaLnBrk="1" hangingPunct="1">
              <a:buNone/>
            </a:pPr>
            <a:r>
              <a:rPr lang="en-US" altLang="en-US" sz="1200" dirty="0">
                <a:solidFill>
                  <a:srgbClr val="3333FF"/>
                </a:solidFill>
              </a:rPr>
              <a:t>For a short moment, the value of the real wage falls CLICK, if the price level for goods get larger. CLICK</a:t>
            </a:r>
          </a:p>
          <a:p>
            <a:pPr marL="0" indent="0" eaLnBrk="1" hangingPunct="1">
              <a:buNone/>
            </a:pPr>
            <a:endParaRPr lang="en-US" altLang="en-US" sz="1200" dirty="0">
              <a:solidFill>
                <a:srgbClr val="3333FF"/>
              </a:solidFill>
            </a:endParaRPr>
          </a:p>
          <a:p>
            <a:pPr marL="0" indent="0" eaLnBrk="1" hangingPunct="1">
              <a:buNone/>
            </a:pPr>
            <a:r>
              <a:rPr lang="en-US" altLang="en-US" sz="1200" dirty="0">
                <a:solidFill>
                  <a:srgbClr val="3333FF"/>
                </a:solidFill>
              </a:rPr>
              <a:t>The result will however be CLICK excess demand such that the nominal wage rate grows CLICK until the real wage rate has reached its initial level.</a:t>
            </a:r>
          </a:p>
          <a:p>
            <a:pPr marL="0" indent="0" eaLnBrk="1" hangingPunct="1">
              <a:buNone/>
            </a:pPr>
            <a:endParaRPr lang="en-US" altLang="en-US" sz="1200" dirty="0">
              <a:solidFill>
                <a:srgbClr val="3333FF"/>
              </a:solidFill>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FCBEFBE1-D009-442E-91D6-C2C0B67AF067}" type="slidenum">
              <a:rPr lang="en-GB" altLang="en-US" sz="1100" i="1">
                <a:latin typeface="Times New Roman" pitchFamily="18" charset="0"/>
              </a:rPr>
              <a:pPr algn="r">
                <a:spcBef>
                  <a:spcPct val="0"/>
                </a:spcBef>
                <a:buFontTx/>
                <a:buNone/>
              </a:pPr>
              <a:t>102</a:t>
            </a:fld>
            <a:endParaRPr lang="en-GB" altLang="en-US" sz="1100" i="1">
              <a:latin typeface="Times New Roman" pitchFamily="18" charset="0"/>
            </a:endParaRPr>
          </a:p>
        </p:txBody>
      </p:sp>
      <p:sp>
        <p:nvSpPr>
          <p:cNvPr id="278531" name="Rectangle 2"/>
          <p:cNvSpPr>
            <a:spLocks noGrp="1" noRot="1" noChangeAspect="1" noChangeArrowheads="1" noTextEdit="1"/>
          </p:cNvSpPr>
          <p:nvPr>
            <p:ph type="sldImg"/>
          </p:nvPr>
        </p:nvSpPr>
        <p:spPr>
          <a:ln/>
        </p:spPr>
      </p:sp>
      <p:sp>
        <p:nvSpPr>
          <p:cNvPr id="278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altLang="en-US" sz="1200" dirty="0">
                <a:solidFill>
                  <a:srgbClr val="3333FF"/>
                </a:solidFill>
              </a:rPr>
              <a:t>Consequently, the flexibility of the nominal wage rate increases the nominal wage rate immediately by the same percentage increase as the price level, such that the real wage rate stays constant.</a:t>
            </a:r>
          </a:p>
          <a:p>
            <a:pPr marL="0" indent="0" eaLnBrk="1" hangingPunct="1">
              <a:buNone/>
            </a:pPr>
            <a:endParaRPr lang="en-US" altLang="en-US" sz="1200" dirty="0">
              <a:solidFill>
                <a:srgbClr val="3333FF"/>
              </a:solidFill>
            </a:endParaRPr>
          </a:p>
          <a:p>
            <a:pPr marL="0" indent="0" eaLnBrk="1" hangingPunct="1">
              <a:buNone/>
            </a:pPr>
            <a:r>
              <a:rPr lang="en-US" altLang="en-US" sz="1200" dirty="0">
                <a:solidFill>
                  <a:srgbClr val="3333FF"/>
                </a:solidFill>
              </a:rPr>
              <a:t>Consequently labor input stays unchanged and therefore GDP stays also unchanged.</a:t>
            </a:r>
            <a:endParaRPr lang="de-DE" altLang="en-US" dirty="0"/>
          </a:p>
          <a:p>
            <a:pPr marL="0" indent="0" eaLnBrk="1" hangingPunct="1">
              <a:buNone/>
            </a:pPr>
            <a:endParaRPr lang="de-DE" altLang="en-US" dirty="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pitchFamily="34" charset="0"/>
              </a:defRPr>
            </a:lvl1pPr>
            <a:lvl2pPr marL="742950" indent="-285750" defTabSz="788988">
              <a:spcBef>
                <a:spcPct val="30000"/>
              </a:spcBef>
              <a:buAutoNum type="arabicPeriod"/>
              <a:defRPr sz="1200">
                <a:solidFill>
                  <a:schemeClr val="tx1"/>
                </a:solidFill>
                <a:latin typeface="Arial" pitchFamily="34" charset="0"/>
              </a:defRPr>
            </a:lvl2pPr>
            <a:lvl3pPr marL="1143000" indent="-228600" defTabSz="788988">
              <a:spcBef>
                <a:spcPct val="30000"/>
              </a:spcBef>
              <a:buAutoNum type="arabicPeriod"/>
              <a:defRPr sz="1200">
                <a:solidFill>
                  <a:schemeClr val="tx1"/>
                </a:solidFill>
                <a:latin typeface="Arial" pitchFamily="34" charset="0"/>
              </a:defRPr>
            </a:lvl3pPr>
            <a:lvl4pPr marL="1600200" indent="-228600" defTabSz="788988">
              <a:spcBef>
                <a:spcPct val="30000"/>
              </a:spcBef>
              <a:buAutoNum type="arabicPeriod"/>
              <a:defRPr sz="1200">
                <a:solidFill>
                  <a:schemeClr val="tx1"/>
                </a:solidFill>
                <a:latin typeface="Arial" pitchFamily="34" charset="0"/>
              </a:defRPr>
            </a:lvl4pPr>
            <a:lvl5pPr marL="2057400" indent="-228600" defTabSz="788988">
              <a:spcBef>
                <a:spcPct val="30000"/>
              </a:spcBef>
              <a:buAutoNum type="arabicPeriod"/>
              <a:defRPr sz="1200">
                <a:solidFill>
                  <a:schemeClr val="tx1"/>
                </a:solidFill>
                <a:latin typeface="Arial" pitchFamily="34" charset="0"/>
              </a:defRPr>
            </a:lvl5pPr>
            <a:lvl6pPr marL="2514600" indent="-228600" defTabSz="788988"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8988"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8988"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8988"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9AE669BF-EF64-4EFF-BF56-A8005DF8C33F}" type="slidenum">
              <a:rPr lang="en-GB" altLang="en-US" sz="1100" smtClean="0">
                <a:latin typeface="Times New Roman" pitchFamily="18" charset="0"/>
              </a:rPr>
              <a:pPr>
                <a:spcBef>
                  <a:spcPct val="0"/>
                </a:spcBef>
                <a:buFontTx/>
                <a:buNone/>
              </a:pPr>
              <a:t>103</a:t>
            </a:fld>
            <a:endParaRPr lang="en-GB" altLang="en-US" sz="1100">
              <a:latin typeface="Times New Roman" pitchFamily="18" charset="0"/>
            </a:endParaRPr>
          </a:p>
        </p:txBody>
      </p:sp>
      <p:sp>
        <p:nvSpPr>
          <p:cNvPr id="279555" name="Rectangle 2"/>
          <p:cNvSpPr>
            <a:spLocks noGrp="1" noRot="1" noChangeAspect="1" noChangeArrowheads="1" noTextEdit="1"/>
          </p:cNvSpPr>
          <p:nvPr>
            <p:ph type="sldImg"/>
          </p:nvPr>
        </p:nvSpPr>
        <p:spPr>
          <a:ln/>
        </p:spPr>
      </p:sp>
      <p:sp>
        <p:nvSpPr>
          <p:cNvPr id="279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altLang="en-US" dirty="0"/>
              <a:t>FTXT</a:t>
            </a:r>
            <a:endParaRPr lang="de-DE" altLang="en-US" dirty="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pitchFamily="34" charset="0"/>
              </a:defRPr>
            </a:lvl1pPr>
            <a:lvl2pPr marL="742950" indent="-285750" defTabSz="788988">
              <a:spcBef>
                <a:spcPct val="30000"/>
              </a:spcBef>
              <a:buAutoNum type="arabicPeriod"/>
              <a:defRPr sz="1200">
                <a:solidFill>
                  <a:schemeClr val="tx1"/>
                </a:solidFill>
                <a:latin typeface="Arial" pitchFamily="34" charset="0"/>
              </a:defRPr>
            </a:lvl2pPr>
            <a:lvl3pPr marL="1143000" indent="-228600" defTabSz="788988">
              <a:spcBef>
                <a:spcPct val="30000"/>
              </a:spcBef>
              <a:buAutoNum type="arabicPeriod"/>
              <a:defRPr sz="1200">
                <a:solidFill>
                  <a:schemeClr val="tx1"/>
                </a:solidFill>
                <a:latin typeface="Arial" pitchFamily="34" charset="0"/>
              </a:defRPr>
            </a:lvl3pPr>
            <a:lvl4pPr marL="1600200" indent="-228600" defTabSz="788988">
              <a:spcBef>
                <a:spcPct val="30000"/>
              </a:spcBef>
              <a:buAutoNum type="arabicPeriod"/>
              <a:defRPr sz="1200">
                <a:solidFill>
                  <a:schemeClr val="tx1"/>
                </a:solidFill>
                <a:latin typeface="Arial" pitchFamily="34" charset="0"/>
              </a:defRPr>
            </a:lvl4pPr>
            <a:lvl5pPr marL="2057400" indent="-228600" defTabSz="788988">
              <a:spcBef>
                <a:spcPct val="30000"/>
              </a:spcBef>
              <a:buAutoNum type="arabicPeriod"/>
              <a:defRPr sz="1200">
                <a:solidFill>
                  <a:schemeClr val="tx1"/>
                </a:solidFill>
                <a:latin typeface="Arial" pitchFamily="34" charset="0"/>
              </a:defRPr>
            </a:lvl5pPr>
            <a:lvl6pPr marL="2514600" indent="-228600" defTabSz="788988"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8988"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8988"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8988"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1E8A7A5C-6D84-4EFE-8734-9726677D89B8}" type="slidenum">
              <a:rPr lang="en-GB" altLang="en-US" sz="1100" smtClean="0">
                <a:latin typeface="Times New Roman" pitchFamily="18" charset="0"/>
              </a:rPr>
              <a:pPr>
                <a:spcBef>
                  <a:spcPct val="0"/>
                </a:spcBef>
                <a:buFontTx/>
                <a:buNone/>
              </a:pPr>
              <a:t>104</a:t>
            </a:fld>
            <a:endParaRPr lang="en-GB" altLang="en-US" sz="1100">
              <a:latin typeface="Times New Roman" pitchFamily="18" charset="0"/>
            </a:endParaRPr>
          </a:p>
        </p:txBody>
      </p:sp>
      <p:sp>
        <p:nvSpPr>
          <p:cNvPr id="280579" name="Rectangle 2"/>
          <p:cNvSpPr>
            <a:spLocks noGrp="1" noRot="1" noChangeAspect="1" noChangeArrowheads="1" noTextEdit="1"/>
          </p:cNvSpPr>
          <p:nvPr>
            <p:ph type="sldImg"/>
          </p:nvPr>
        </p:nvSpPr>
        <p:spPr>
          <a:ln/>
        </p:spPr>
      </p:sp>
      <p:sp>
        <p:nvSpPr>
          <p:cNvPr id="280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dirty="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pitchFamily="34" charset="0"/>
              </a:defRPr>
            </a:lvl1pPr>
            <a:lvl2pPr marL="742950" indent="-285750" defTabSz="788988">
              <a:spcBef>
                <a:spcPct val="30000"/>
              </a:spcBef>
              <a:buAutoNum type="arabicPeriod"/>
              <a:defRPr sz="1200">
                <a:solidFill>
                  <a:schemeClr val="tx1"/>
                </a:solidFill>
                <a:latin typeface="Arial" pitchFamily="34" charset="0"/>
              </a:defRPr>
            </a:lvl2pPr>
            <a:lvl3pPr marL="1143000" indent="-228600" defTabSz="788988">
              <a:spcBef>
                <a:spcPct val="30000"/>
              </a:spcBef>
              <a:buAutoNum type="arabicPeriod"/>
              <a:defRPr sz="1200">
                <a:solidFill>
                  <a:schemeClr val="tx1"/>
                </a:solidFill>
                <a:latin typeface="Arial" pitchFamily="34" charset="0"/>
              </a:defRPr>
            </a:lvl3pPr>
            <a:lvl4pPr marL="1600200" indent="-228600" defTabSz="788988">
              <a:spcBef>
                <a:spcPct val="30000"/>
              </a:spcBef>
              <a:buAutoNum type="arabicPeriod"/>
              <a:defRPr sz="1200">
                <a:solidFill>
                  <a:schemeClr val="tx1"/>
                </a:solidFill>
                <a:latin typeface="Arial" pitchFamily="34" charset="0"/>
              </a:defRPr>
            </a:lvl4pPr>
            <a:lvl5pPr marL="2057400" indent="-228600" defTabSz="788988">
              <a:spcBef>
                <a:spcPct val="30000"/>
              </a:spcBef>
              <a:buAutoNum type="arabicPeriod"/>
              <a:defRPr sz="1200">
                <a:solidFill>
                  <a:schemeClr val="tx1"/>
                </a:solidFill>
                <a:latin typeface="Arial" pitchFamily="34" charset="0"/>
              </a:defRPr>
            </a:lvl5pPr>
            <a:lvl6pPr marL="2514600" indent="-228600" defTabSz="788988"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8988"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8988"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8988"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5D616579-9ACE-4CDC-9E2D-0D4093456A30}" type="slidenum">
              <a:rPr lang="en-GB" altLang="en-US" sz="1100" smtClean="0">
                <a:latin typeface="Times New Roman" pitchFamily="18" charset="0"/>
              </a:rPr>
              <a:pPr>
                <a:spcBef>
                  <a:spcPct val="0"/>
                </a:spcBef>
                <a:buFontTx/>
                <a:buNone/>
              </a:pPr>
              <a:t>105</a:t>
            </a:fld>
            <a:endParaRPr lang="en-GB" altLang="en-US" sz="1100">
              <a:latin typeface="Times New Roman" pitchFamily="18" charset="0"/>
            </a:endParaRPr>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dirty="0">
                <a:cs typeface="Arial" pitchFamily="34" charset="0"/>
              </a:rPr>
              <a:t>There are no effects to the real economy.</a:t>
            </a:r>
          </a:p>
          <a:p>
            <a:pPr marL="0" indent="0" eaLnBrk="1" hangingPunct="1">
              <a:buNone/>
            </a:pPr>
            <a:endParaRPr lang="de-DE" altLang="en-US" dirty="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pitchFamily="34" charset="0"/>
              </a:defRPr>
            </a:lvl1pPr>
            <a:lvl2pPr marL="742950" indent="-285750" defTabSz="788988">
              <a:spcBef>
                <a:spcPct val="30000"/>
              </a:spcBef>
              <a:buAutoNum type="arabicPeriod"/>
              <a:defRPr sz="1200">
                <a:solidFill>
                  <a:schemeClr val="tx1"/>
                </a:solidFill>
                <a:latin typeface="Arial" pitchFamily="34" charset="0"/>
              </a:defRPr>
            </a:lvl2pPr>
            <a:lvl3pPr marL="1143000" indent="-228600" defTabSz="788988">
              <a:spcBef>
                <a:spcPct val="30000"/>
              </a:spcBef>
              <a:buAutoNum type="arabicPeriod"/>
              <a:defRPr sz="1200">
                <a:solidFill>
                  <a:schemeClr val="tx1"/>
                </a:solidFill>
                <a:latin typeface="Arial" pitchFamily="34" charset="0"/>
              </a:defRPr>
            </a:lvl3pPr>
            <a:lvl4pPr marL="1600200" indent="-228600" defTabSz="788988">
              <a:spcBef>
                <a:spcPct val="30000"/>
              </a:spcBef>
              <a:buAutoNum type="arabicPeriod"/>
              <a:defRPr sz="1200">
                <a:solidFill>
                  <a:schemeClr val="tx1"/>
                </a:solidFill>
                <a:latin typeface="Arial" pitchFamily="34" charset="0"/>
              </a:defRPr>
            </a:lvl4pPr>
            <a:lvl5pPr marL="2057400" indent="-228600" defTabSz="788988">
              <a:spcBef>
                <a:spcPct val="30000"/>
              </a:spcBef>
              <a:buAutoNum type="arabicPeriod"/>
              <a:defRPr sz="1200">
                <a:solidFill>
                  <a:schemeClr val="tx1"/>
                </a:solidFill>
                <a:latin typeface="Arial" pitchFamily="34" charset="0"/>
              </a:defRPr>
            </a:lvl5pPr>
            <a:lvl6pPr marL="2514600" indent="-228600" defTabSz="788988"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8988"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8988"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8988"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FA9C3360-5705-4C27-A9F0-5669B4A25D2D}" type="slidenum">
              <a:rPr lang="en-GB" altLang="en-US" sz="1100" smtClean="0">
                <a:latin typeface="Times New Roman" pitchFamily="18" charset="0"/>
              </a:rPr>
              <a:pPr>
                <a:spcBef>
                  <a:spcPct val="0"/>
                </a:spcBef>
                <a:buFontTx/>
                <a:buNone/>
              </a:pPr>
              <a:t>106</a:t>
            </a:fld>
            <a:endParaRPr lang="en-GB" altLang="en-US" sz="1100">
              <a:latin typeface="Times New Roman" pitchFamily="18" charset="0"/>
            </a:endParaRPr>
          </a:p>
        </p:txBody>
      </p:sp>
      <p:sp>
        <p:nvSpPr>
          <p:cNvPr id="282627" name="Rectangle 2"/>
          <p:cNvSpPr>
            <a:spLocks noGrp="1" noRot="1" noChangeAspect="1" noChangeArrowheads="1" noTextEdit="1"/>
          </p:cNvSpPr>
          <p:nvPr>
            <p:ph type="sldImg"/>
          </p:nvPr>
        </p:nvSpPr>
        <p:spPr>
          <a:ln/>
        </p:spPr>
      </p:sp>
      <p:sp>
        <p:nvSpPr>
          <p:cNvPr id="282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alt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pitchFamily="34" charset="0"/>
              </a:defRPr>
            </a:lvl1pPr>
            <a:lvl2pPr marL="742950" indent="-285750" defTabSz="788988">
              <a:spcBef>
                <a:spcPct val="30000"/>
              </a:spcBef>
              <a:buAutoNum type="arabicPeriod"/>
              <a:defRPr sz="1200">
                <a:solidFill>
                  <a:schemeClr val="tx1"/>
                </a:solidFill>
                <a:latin typeface="Arial" pitchFamily="34" charset="0"/>
              </a:defRPr>
            </a:lvl2pPr>
            <a:lvl3pPr marL="1143000" indent="-228600" defTabSz="788988">
              <a:spcBef>
                <a:spcPct val="30000"/>
              </a:spcBef>
              <a:buAutoNum type="arabicPeriod"/>
              <a:defRPr sz="1200">
                <a:solidFill>
                  <a:schemeClr val="tx1"/>
                </a:solidFill>
                <a:latin typeface="Arial" pitchFamily="34" charset="0"/>
              </a:defRPr>
            </a:lvl3pPr>
            <a:lvl4pPr marL="1600200" indent="-228600" defTabSz="788988">
              <a:spcBef>
                <a:spcPct val="30000"/>
              </a:spcBef>
              <a:buAutoNum type="arabicPeriod"/>
              <a:defRPr sz="1200">
                <a:solidFill>
                  <a:schemeClr val="tx1"/>
                </a:solidFill>
                <a:latin typeface="Arial" pitchFamily="34" charset="0"/>
              </a:defRPr>
            </a:lvl4pPr>
            <a:lvl5pPr marL="2057400" indent="-228600" defTabSz="788988">
              <a:spcBef>
                <a:spcPct val="30000"/>
              </a:spcBef>
              <a:buAutoNum type="arabicPeriod"/>
              <a:defRPr sz="1200">
                <a:solidFill>
                  <a:schemeClr val="tx1"/>
                </a:solidFill>
                <a:latin typeface="Arial" pitchFamily="34" charset="0"/>
              </a:defRPr>
            </a:lvl5pPr>
            <a:lvl6pPr marL="2514600" indent="-228600" defTabSz="788988"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8988"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8988"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8988"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41760FA3-3F4B-44C4-B046-2A782D2D25B3}" type="slidenum">
              <a:rPr lang="en-GB" altLang="en-US" sz="1100" smtClean="0">
                <a:latin typeface="Times New Roman" pitchFamily="18" charset="0"/>
              </a:rPr>
              <a:pPr>
                <a:spcBef>
                  <a:spcPct val="0"/>
                </a:spcBef>
                <a:buFontTx/>
                <a:buNone/>
              </a:pPr>
              <a:t>107</a:t>
            </a:fld>
            <a:endParaRPr lang="en-GB" altLang="en-US" sz="1100">
              <a:latin typeface="Times New Roman" pitchFamily="18" charset="0"/>
            </a:endParaRPr>
          </a:p>
        </p:txBody>
      </p:sp>
      <p:sp>
        <p:nvSpPr>
          <p:cNvPr id="283651" name="Rectangle 2"/>
          <p:cNvSpPr>
            <a:spLocks noGrp="1" noRot="1" noChangeAspect="1" noChangeArrowheads="1" noTextEdit="1"/>
          </p:cNvSpPr>
          <p:nvPr>
            <p:ph type="sldImg"/>
          </p:nvPr>
        </p:nvSpPr>
        <p:spPr>
          <a:ln/>
        </p:spPr>
      </p:sp>
      <p:sp>
        <p:nvSpPr>
          <p:cNvPr id="283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alt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pitchFamily="34" charset="0"/>
              </a:defRPr>
            </a:lvl1pPr>
            <a:lvl2pPr marL="742950" indent="-285750" defTabSz="788988">
              <a:spcBef>
                <a:spcPct val="30000"/>
              </a:spcBef>
              <a:buAutoNum type="arabicPeriod"/>
              <a:defRPr sz="1200">
                <a:solidFill>
                  <a:schemeClr val="tx1"/>
                </a:solidFill>
                <a:latin typeface="Arial" pitchFamily="34" charset="0"/>
              </a:defRPr>
            </a:lvl2pPr>
            <a:lvl3pPr marL="1143000" indent="-228600" defTabSz="788988">
              <a:spcBef>
                <a:spcPct val="30000"/>
              </a:spcBef>
              <a:buAutoNum type="arabicPeriod"/>
              <a:defRPr sz="1200">
                <a:solidFill>
                  <a:schemeClr val="tx1"/>
                </a:solidFill>
                <a:latin typeface="Arial" pitchFamily="34" charset="0"/>
              </a:defRPr>
            </a:lvl3pPr>
            <a:lvl4pPr marL="1600200" indent="-228600" defTabSz="788988">
              <a:spcBef>
                <a:spcPct val="30000"/>
              </a:spcBef>
              <a:buAutoNum type="arabicPeriod"/>
              <a:defRPr sz="1200">
                <a:solidFill>
                  <a:schemeClr val="tx1"/>
                </a:solidFill>
                <a:latin typeface="Arial" pitchFamily="34" charset="0"/>
              </a:defRPr>
            </a:lvl4pPr>
            <a:lvl5pPr marL="2057400" indent="-228600" defTabSz="788988">
              <a:spcBef>
                <a:spcPct val="30000"/>
              </a:spcBef>
              <a:buAutoNum type="arabicPeriod"/>
              <a:defRPr sz="1200">
                <a:solidFill>
                  <a:schemeClr val="tx1"/>
                </a:solidFill>
                <a:latin typeface="Arial" pitchFamily="34" charset="0"/>
              </a:defRPr>
            </a:lvl5pPr>
            <a:lvl6pPr marL="2514600" indent="-228600" defTabSz="788988"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8988"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8988"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8988"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BDD66612-C3F7-4A4D-8F6E-DB9956176455}" type="slidenum">
              <a:rPr lang="en-GB" altLang="en-US" sz="1100" smtClean="0">
                <a:latin typeface="Times New Roman" pitchFamily="18" charset="0"/>
              </a:rPr>
              <a:pPr>
                <a:spcBef>
                  <a:spcPct val="0"/>
                </a:spcBef>
                <a:buFontTx/>
                <a:buNone/>
              </a:pPr>
              <a:t>108</a:t>
            </a:fld>
            <a:endParaRPr lang="en-GB" altLang="en-US" sz="1100">
              <a:latin typeface="Times New Roman" pitchFamily="18" charset="0"/>
            </a:endParaRPr>
          </a:p>
        </p:txBody>
      </p:sp>
      <p:sp>
        <p:nvSpPr>
          <p:cNvPr id="284675" name="Rectangle 2"/>
          <p:cNvSpPr>
            <a:spLocks noGrp="1" noRot="1" noChangeAspect="1" noChangeArrowheads="1" noTextEdit="1"/>
          </p:cNvSpPr>
          <p:nvPr>
            <p:ph type="sldImg"/>
          </p:nvPr>
        </p:nvSpPr>
        <p:spPr>
          <a:ln/>
        </p:spPr>
      </p:sp>
      <p:sp>
        <p:nvSpPr>
          <p:cNvPr id="284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diagrams are based on an empirically estimated macromodel of the US-economy.</a:t>
            </a:r>
          </a:p>
          <a:p>
            <a:pPr eaLnBrk="1" hangingPunct="1"/>
            <a:r>
              <a:rPr lang="en-US" altLang="en-US"/>
              <a:t>The estimation is based on quarterly data from </a:t>
            </a:r>
            <a:r>
              <a:rPr lang="de-DE" altLang="en-US" sz="900"/>
              <a:t>1965:3 -1995:3 = 30 years</a:t>
            </a:r>
            <a:endParaRPr lang="en-US" altLang="en-US"/>
          </a:p>
          <a:p>
            <a:pPr eaLnBrk="1" hangingPunct="1"/>
            <a:r>
              <a:rPr lang="en-US" altLang="en-US"/>
              <a:t>The diagrams measure the deviations of the variables from their equilibrium value.</a:t>
            </a:r>
          </a:p>
          <a:p>
            <a:pPr eaLnBrk="1" hangingPunct="1"/>
            <a:r>
              <a:rPr lang="en-US" altLang="en-US"/>
              <a:t>This way, we can analyze how a shock of money supply affects the other variables.</a:t>
            </a: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pitchFamily="34" charset="0"/>
              </a:defRPr>
            </a:lvl1pPr>
            <a:lvl2pPr marL="742950" indent="-285750" defTabSz="788988">
              <a:spcBef>
                <a:spcPct val="30000"/>
              </a:spcBef>
              <a:buAutoNum type="arabicPeriod"/>
              <a:defRPr sz="1200">
                <a:solidFill>
                  <a:schemeClr val="tx1"/>
                </a:solidFill>
                <a:latin typeface="Arial" pitchFamily="34" charset="0"/>
              </a:defRPr>
            </a:lvl2pPr>
            <a:lvl3pPr marL="1143000" indent="-228600" defTabSz="788988">
              <a:spcBef>
                <a:spcPct val="30000"/>
              </a:spcBef>
              <a:buAutoNum type="arabicPeriod"/>
              <a:defRPr sz="1200">
                <a:solidFill>
                  <a:schemeClr val="tx1"/>
                </a:solidFill>
                <a:latin typeface="Arial" pitchFamily="34" charset="0"/>
              </a:defRPr>
            </a:lvl3pPr>
            <a:lvl4pPr marL="1600200" indent="-228600" defTabSz="788988">
              <a:spcBef>
                <a:spcPct val="30000"/>
              </a:spcBef>
              <a:buAutoNum type="arabicPeriod"/>
              <a:defRPr sz="1200">
                <a:solidFill>
                  <a:schemeClr val="tx1"/>
                </a:solidFill>
                <a:latin typeface="Arial" pitchFamily="34" charset="0"/>
              </a:defRPr>
            </a:lvl4pPr>
            <a:lvl5pPr marL="2057400" indent="-228600" defTabSz="788988">
              <a:spcBef>
                <a:spcPct val="30000"/>
              </a:spcBef>
              <a:buAutoNum type="arabicPeriod"/>
              <a:defRPr sz="1200">
                <a:solidFill>
                  <a:schemeClr val="tx1"/>
                </a:solidFill>
                <a:latin typeface="Arial" pitchFamily="34" charset="0"/>
              </a:defRPr>
            </a:lvl5pPr>
            <a:lvl6pPr marL="2514600" indent="-228600" defTabSz="788988"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8988"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8988"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8988"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E7B4CC59-B5B1-4909-8BDD-342BCC68CE26}" type="slidenum">
              <a:rPr lang="en-GB" altLang="en-US" sz="1100" smtClean="0">
                <a:latin typeface="Times New Roman" pitchFamily="18" charset="0"/>
              </a:rPr>
              <a:pPr>
                <a:spcBef>
                  <a:spcPct val="0"/>
                </a:spcBef>
                <a:buFontTx/>
                <a:buNone/>
              </a:pPr>
              <a:t>109</a:t>
            </a:fld>
            <a:endParaRPr lang="en-GB" altLang="en-US" sz="1100">
              <a:latin typeface="Times New Roman" pitchFamily="18" charset="0"/>
            </a:endParaRPr>
          </a:p>
        </p:txBody>
      </p:sp>
      <p:sp>
        <p:nvSpPr>
          <p:cNvPr id="285699" name="Rectangle 2"/>
          <p:cNvSpPr>
            <a:spLocks noGrp="1" noRot="1" noChangeAspect="1" noChangeArrowheads="1" noTextEdit="1"/>
          </p:cNvSpPr>
          <p:nvPr>
            <p:ph type="sldImg"/>
          </p:nvPr>
        </p:nvSpPr>
        <p:spPr>
          <a:ln/>
        </p:spPr>
      </p:sp>
      <p:sp>
        <p:nvSpPr>
          <p:cNvPr id="285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altLang="en-US" dirty="0"/>
              <a:t>So much for this lecture! </a:t>
            </a:r>
          </a:p>
          <a:p>
            <a:pPr marL="0" indent="0" eaLnBrk="1" hangingPunct="1">
              <a:buNone/>
            </a:pPr>
            <a:endParaRPr lang="en-US" altLang="en-US" dirty="0"/>
          </a:p>
          <a:p>
            <a:pPr marL="0" indent="0" eaLnBrk="1" hangingPunct="1">
              <a:buNone/>
            </a:pPr>
            <a:r>
              <a:rPr lang="en-US" altLang="en-US" dirty="0"/>
              <a:t>In the next lecture we will discuss the consequences of fiscal policy under the assumption of the neoclassical model.</a:t>
            </a:r>
          </a:p>
          <a:p>
            <a:pPr marL="0" indent="0" eaLnBrk="1" hangingPunct="1">
              <a:buNone/>
            </a:pPr>
            <a:r>
              <a:rPr lang="en-US" altLang="en-US" dirty="0"/>
              <a:t>______________________</a:t>
            </a:r>
          </a:p>
          <a:p>
            <a:pPr marL="0" indent="0" eaLnBrk="1" hangingPunct="1">
              <a:buNone/>
            </a:pPr>
            <a:endParaRPr lang="en-US" altLang="en-US" dirty="0"/>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dirty="0"/>
              <a:t>Hello everybody! This is lesson 14 of the lecture Macroeconomics. I will discuss the slides 109 to 126 of chapter 3 “</a:t>
            </a:r>
            <a:r>
              <a:rPr lang="de-DE" altLang="en-US" sz="1200" dirty="0"/>
              <a:t>The </a:t>
            </a:r>
            <a:r>
              <a:rPr lang="de-DE" altLang="en-US" sz="1200" dirty="0" err="1"/>
              <a:t>Neoclassical</a:t>
            </a:r>
            <a:r>
              <a:rPr lang="de-DE" altLang="en-US" sz="1200" dirty="0"/>
              <a:t> Model</a:t>
            </a:r>
            <a:r>
              <a:rPr lang="en-US" altLang="en-US" dirty="0"/>
              <a:t>”.</a:t>
            </a:r>
          </a:p>
          <a:p>
            <a:pPr marL="0" marR="0" lvl="0" indent="0" algn="l" defTabSz="762000" rtl="0" eaLnBrk="1" fontAlgn="base" latinLnBrk="0" hangingPunct="1">
              <a:lnSpc>
                <a:spcPct val="100000"/>
              </a:lnSpc>
              <a:spcBef>
                <a:spcPct val="30000"/>
              </a:spcBef>
              <a:spcAft>
                <a:spcPct val="0"/>
              </a:spcAft>
              <a:buClrTx/>
              <a:buSzTx/>
              <a:buFontTx/>
              <a:buNone/>
              <a:tabLst/>
              <a:defRPr/>
            </a:pPr>
            <a:endParaRPr lang="en-US" altLang="en-US" dirty="0"/>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dirty="0"/>
              <a:t>In this lesson we will analyze the consequences of fiscal policy under the assumption of the neoclassical model.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pitchFamily="34" charset="0"/>
              </a:defRPr>
            </a:lvl1pPr>
            <a:lvl2pPr marL="742950" indent="-285750" defTabSz="788988">
              <a:spcBef>
                <a:spcPct val="30000"/>
              </a:spcBef>
              <a:buAutoNum type="arabicPeriod"/>
              <a:defRPr sz="1200">
                <a:solidFill>
                  <a:schemeClr val="tx1"/>
                </a:solidFill>
                <a:latin typeface="Arial" pitchFamily="34" charset="0"/>
              </a:defRPr>
            </a:lvl2pPr>
            <a:lvl3pPr marL="1143000" indent="-228600" defTabSz="788988">
              <a:spcBef>
                <a:spcPct val="30000"/>
              </a:spcBef>
              <a:buAutoNum type="arabicPeriod"/>
              <a:defRPr sz="1200">
                <a:solidFill>
                  <a:schemeClr val="tx1"/>
                </a:solidFill>
                <a:latin typeface="Arial" pitchFamily="34" charset="0"/>
              </a:defRPr>
            </a:lvl3pPr>
            <a:lvl4pPr marL="1600200" indent="-228600" defTabSz="788988">
              <a:spcBef>
                <a:spcPct val="30000"/>
              </a:spcBef>
              <a:buAutoNum type="arabicPeriod"/>
              <a:defRPr sz="1200">
                <a:solidFill>
                  <a:schemeClr val="tx1"/>
                </a:solidFill>
                <a:latin typeface="Arial" pitchFamily="34" charset="0"/>
              </a:defRPr>
            </a:lvl4pPr>
            <a:lvl5pPr marL="2057400" indent="-228600" defTabSz="788988">
              <a:spcBef>
                <a:spcPct val="30000"/>
              </a:spcBef>
              <a:buAutoNum type="arabicPeriod"/>
              <a:defRPr sz="1200">
                <a:solidFill>
                  <a:schemeClr val="tx1"/>
                </a:solidFill>
                <a:latin typeface="Arial" pitchFamily="34" charset="0"/>
              </a:defRPr>
            </a:lvl5pPr>
            <a:lvl6pPr marL="2514600" indent="-228600" defTabSz="788988"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8988"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8988"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8988"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D46DDA32-1EE2-41A4-919D-63E3568F1A1B}" type="slidenum">
              <a:rPr lang="en-GB" altLang="en-US" sz="1100" smtClean="0">
                <a:latin typeface="Times New Roman" pitchFamily="18" charset="0"/>
              </a:rPr>
              <a:pPr>
                <a:spcBef>
                  <a:spcPct val="0"/>
                </a:spcBef>
                <a:buFontTx/>
                <a:buNone/>
              </a:pPr>
              <a:t>11</a:t>
            </a:fld>
            <a:endParaRPr lang="en-GB" altLang="en-US" sz="1100">
              <a:latin typeface="Times New Roman" pitchFamily="18" charset="0"/>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alt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pitchFamily="34" charset="0"/>
              </a:defRPr>
            </a:lvl1pPr>
            <a:lvl2pPr marL="742950" indent="-285750" defTabSz="788988">
              <a:spcBef>
                <a:spcPct val="30000"/>
              </a:spcBef>
              <a:buAutoNum type="arabicPeriod"/>
              <a:defRPr sz="1200">
                <a:solidFill>
                  <a:schemeClr val="tx1"/>
                </a:solidFill>
                <a:latin typeface="Arial" pitchFamily="34" charset="0"/>
              </a:defRPr>
            </a:lvl2pPr>
            <a:lvl3pPr marL="1143000" indent="-228600" defTabSz="788988">
              <a:spcBef>
                <a:spcPct val="30000"/>
              </a:spcBef>
              <a:buAutoNum type="arabicPeriod"/>
              <a:defRPr sz="1200">
                <a:solidFill>
                  <a:schemeClr val="tx1"/>
                </a:solidFill>
                <a:latin typeface="Arial" pitchFamily="34" charset="0"/>
              </a:defRPr>
            </a:lvl3pPr>
            <a:lvl4pPr marL="1600200" indent="-228600" defTabSz="788988">
              <a:spcBef>
                <a:spcPct val="30000"/>
              </a:spcBef>
              <a:buAutoNum type="arabicPeriod"/>
              <a:defRPr sz="1200">
                <a:solidFill>
                  <a:schemeClr val="tx1"/>
                </a:solidFill>
                <a:latin typeface="Arial" pitchFamily="34" charset="0"/>
              </a:defRPr>
            </a:lvl4pPr>
            <a:lvl5pPr marL="2057400" indent="-228600" defTabSz="788988">
              <a:spcBef>
                <a:spcPct val="30000"/>
              </a:spcBef>
              <a:buAutoNum type="arabicPeriod"/>
              <a:defRPr sz="1200">
                <a:solidFill>
                  <a:schemeClr val="tx1"/>
                </a:solidFill>
                <a:latin typeface="Arial" pitchFamily="34" charset="0"/>
              </a:defRPr>
            </a:lvl5pPr>
            <a:lvl6pPr marL="2514600" indent="-228600" defTabSz="788988"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8988"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8988"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8988"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F7498688-24A2-4000-9045-AA4C4267BE43}" type="slidenum">
              <a:rPr lang="en-GB" altLang="en-US" sz="1100" smtClean="0">
                <a:latin typeface="Times New Roman" pitchFamily="18" charset="0"/>
              </a:rPr>
              <a:pPr>
                <a:spcBef>
                  <a:spcPct val="0"/>
                </a:spcBef>
                <a:buFontTx/>
                <a:buNone/>
              </a:pPr>
              <a:t>110</a:t>
            </a:fld>
            <a:endParaRPr lang="en-GB" altLang="en-US" sz="1100">
              <a:latin typeface="Times New Roman" pitchFamily="18" charset="0"/>
            </a:endParaRPr>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altLang="en-US" noProof="0" dirty="0"/>
              <a:t>FTXT</a:t>
            </a:r>
          </a:p>
          <a:p>
            <a:pPr marL="0" indent="0" eaLnBrk="1" hangingPunct="1">
              <a:buNone/>
            </a:pPr>
            <a:endParaRPr lang="en-US" altLang="en-US" noProof="0" dirty="0"/>
          </a:p>
          <a:p>
            <a:pPr marL="0" indent="0" eaLnBrk="1" hangingPunct="1">
              <a:buNone/>
            </a:pPr>
            <a:r>
              <a:rPr lang="en-US" altLang="en-US" noProof="0" dirty="0"/>
              <a:t>As we will see later, both ways of financing government consumption have the same effects on the economy. So a mix of tax and debt financed government consumption will lead to the same result.</a:t>
            </a: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4"/>
          <p:cNvSpPr txBox="1">
            <a:spLocks noGrp="1" noChangeArrowheads="1"/>
          </p:cNvSpPr>
          <p:nvPr/>
        </p:nvSpPr>
        <p:spPr bwMode="auto">
          <a:xfrm>
            <a:off x="0"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r>
              <a:rPr lang="en-GB" altLang="en-US" sz="1100" i="1">
                <a:latin typeface="Times New Roman" pitchFamily="18" charset="0"/>
              </a:rPr>
              <a:t>Prof. Dr. Rainer Maurer</a:t>
            </a:r>
          </a:p>
        </p:txBody>
      </p:sp>
      <p:sp>
        <p:nvSpPr>
          <p:cNvPr id="287747"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72C71F3A-89F3-4451-ABAE-74C684B06639}" type="slidenum">
              <a:rPr lang="en-GB" altLang="en-US" sz="1100" i="1">
                <a:latin typeface="Times New Roman" pitchFamily="18" charset="0"/>
              </a:rPr>
              <a:pPr algn="r">
                <a:spcBef>
                  <a:spcPct val="0"/>
                </a:spcBef>
                <a:buFontTx/>
                <a:buNone/>
              </a:pPr>
              <a:t>111</a:t>
            </a:fld>
            <a:endParaRPr lang="en-GB" altLang="en-US" sz="1100" i="1">
              <a:latin typeface="Times New Roman" pitchFamily="18" charset="0"/>
            </a:endParaRPr>
          </a:p>
        </p:txBody>
      </p:sp>
      <p:sp>
        <p:nvSpPr>
          <p:cNvPr id="287748" name="Rectangle 2"/>
          <p:cNvSpPr>
            <a:spLocks noGrp="1" noRot="1" noChangeAspect="1" noChangeArrowheads="1" noTextEdit="1"/>
          </p:cNvSpPr>
          <p:nvPr>
            <p:ph type="sldImg"/>
          </p:nvPr>
        </p:nvSpPr>
        <p:spPr>
          <a:ln/>
        </p:spPr>
      </p:sp>
      <p:sp>
        <p:nvSpPr>
          <p:cNvPr id="2877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4" tIns="47737" rIns="95474" bIns="47737"/>
          <a:lstStyle/>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rgbClr val="FF0000"/>
                </a:solidFill>
              </a:rPr>
              <a:t>Starting point</a:t>
            </a:r>
            <a:r>
              <a:rPr lang="en-US" altLang="en-US" sz="1200" dirty="0">
                <a:solidFill>
                  <a:schemeClr val="bg1"/>
                </a:solidFill>
              </a:rPr>
              <a:t> of the analysis is again a situation where </a:t>
            </a:r>
            <a:r>
              <a:rPr lang="en-US" altLang="en-US" sz="1200" dirty="0">
                <a:solidFill>
                  <a:srgbClr val="FF0000"/>
                </a:solidFill>
              </a:rPr>
              <a:t>all markets are in equilibrium</a:t>
            </a:r>
            <a:r>
              <a:rPr lang="en-US" altLang="en-US" sz="1200" dirty="0">
                <a:solidFill>
                  <a:schemeClr val="bg1"/>
                </a:solidFill>
              </a:rPr>
              <a:t>. </a:t>
            </a:r>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chemeClr val="bg1"/>
                </a:solidFill>
              </a:rPr>
              <a:t>We assume also that up to this point government demand for goods is zero: G=0. </a:t>
            </a:r>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chemeClr val="bg1"/>
                </a:solidFill>
              </a:rPr>
              <a:t>What happens now, if the government demands goods equal to the length of 2 little quadrats and finances the purchase of these goods with a credit of equal value such that G= D</a:t>
            </a:r>
            <a:r>
              <a:rPr lang="en-US" altLang="en-US" sz="1200" baseline="-25000" dirty="0">
                <a:solidFill>
                  <a:schemeClr val="bg1"/>
                </a:solidFill>
              </a:rPr>
              <a:t>G </a:t>
            </a:r>
            <a:r>
              <a:rPr lang="en-US" altLang="en-US" sz="1200" dirty="0">
                <a:solidFill>
                  <a:schemeClr val="bg1"/>
                </a:solidFill>
              </a:rPr>
              <a:t>= 2 quads ?</a:t>
            </a:r>
          </a:p>
          <a:p>
            <a:pPr eaLnBrk="1" hangingPunct="1">
              <a:buFontTx/>
              <a:buNone/>
            </a:pPr>
            <a:endParaRPr lang="de-DE" altLang="en-US" dirty="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4"/>
          <p:cNvSpPr txBox="1">
            <a:spLocks noGrp="1" noChangeArrowheads="1"/>
          </p:cNvSpPr>
          <p:nvPr/>
        </p:nvSpPr>
        <p:spPr bwMode="auto">
          <a:xfrm>
            <a:off x="0"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r>
              <a:rPr lang="en-GB" altLang="en-US" sz="1100" i="1">
                <a:latin typeface="Times New Roman" pitchFamily="18" charset="0"/>
              </a:rPr>
              <a:t>Prof. Dr. Rainer Maurer</a:t>
            </a:r>
          </a:p>
        </p:txBody>
      </p:sp>
      <p:sp>
        <p:nvSpPr>
          <p:cNvPr id="288771"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96D28E8E-8EEA-462D-8F10-ED5520707B39}" type="slidenum">
              <a:rPr lang="en-GB" altLang="en-US" sz="1100" i="1">
                <a:latin typeface="Times New Roman" pitchFamily="18" charset="0"/>
              </a:rPr>
              <a:pPr algn="r">
                <a:spcBef>
                  <a:spcPct val="0"/>
                </a:spcBef>
                <a:buFontTx/>
                <a:buNone/>
              </a:pPr>
              <a:t>112</a:t>
            </a:fld>
            <a:endParaRPr lang="en-GB" altLang="en-US" sz="1100" i="1">
              <a:latin typeface="Times New Roman" pitchFamily="18" charset="0"/>
            </a:endParaRPr>
          </a:p>
        </p:txBody>
      </p:sp>
      <p:sp>
        <p:nvSpPr>
          <p:cNvPr id="288772" name="Rectangle 2"/>
          <p:cNvSpPr>
            <a:spLocks noGrp="1" noRot="1" noChangeAspect="1" noChangeArrowheads="1" noTextEdit="1"/>
          </p:cNvSpPr>
          <p:nvPr>
            <p:ph type="sldImg"/>
          </p:nvPr>
        </p:nvSpPr>
        <p:spPr>
          <a:ln/>
        </p:spPr>
      </p:sp>
      <p:sp>
        <p:nvSpPr>
          <p:cNvPr id="2887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4" tIns="47737" rIns="95474" bIns="47737"/>
          <a:lstStyle/>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chemeClr val="bg1"/>
                </a:solidFill>
              </a:rPr>
              <a:t>Let's start with the capital market: An additional demand CLICK </a:t>
            </a:r>
            <a:r>
              <a:rPr lang="en-US" altLang="en-US" sz="1200" dirty="0" err="1">
                <a:solidFill>
                  <a:schemeClr val="bg1"/>
                </a:solidFill>
              </a:rPr>
              <a:t>CLICK</a:t>
            </a:r>
            <a:r>
              <a:rPr lang="en-US" altLang="en-US" sz="1200" dirty="0">
                <a:solidFill>
                  <a:schemeClr val="bg1"/>
                </a:solidFill>
              </a:rPr>
              <a:t> for credits equal to the increase of government debt D</a:t>
            </a:r>
            <a:r>
              <a:rPr lang="en-US" altLang="en-US" sz="1200" baseline="-25000" dirty="0">
                <a:solidFill>
                  <a:schemeClr val="bg1"/>
                </a:solidFill>
              </a:rPr>
              <a:t>G</a:t>
            </a:r>
            <a:r>
              <a:rPr lang="en-US" altLang="en-US" sz="1200" dirty="0">
                <a:solidFill>
                  <a:schemeClr val="bg1"/>
                </a:solidFill>
              </a:rPr>
              <a:t>  equal to the length of 2 little quads, CLICK causes excess demand for credits, which drives the interest rate up CLICK from </a:t>
            </a:r>
            <a:r>
              <a:rPr lang="en-US" altLang="en-US" sz="1200" dirty="0" err="1">
                <a:solidFill>
                  <a:schemeClr val="bg1"/>
                </a:solidFill>
              </a:rPr>
              <a:t>i</a:t>
            </a:r>
            <a:r>
              <a:rPr lang="en-US" altLang="en-US" sz="1200" baseline="-25000" dirty="0" err="1">
                <a:solidFill>
                  <a:schemeClr val="bg1"/>
                </a:solidFill>
              </a:rPr>
              <a:t>1</a:t>
            </a:r>
            <a:r>
              <a:rPr lang="en-US" altLang="en-US" sz="1200" dirty="0">
                <a:solidFill>
                  <a:schemeClr val="bg1"/>
                </a:solidFill>
              </a:rPr>
              <a:t> to </a:t>
            </a:r>
            <a:r>
              <a:rPr lang="en-US" altLang="en-US" sz="1200" dirty="0" err="1">
                <a:solidFill>
                  <a:schemeClr val="bg1"/>
                </a:solidFill>
              </a:rPr>
              <a:t>i</a:t>
            </a:r>
            <a:r>
              <a:rPr lang="en-US" altLang="en-US" sz="1200" baseline="-25000" dirty="0" err="1">
                <a:solidFill>
                  <a:schemeClr val="bg1"/>
                </a:solidFill>
              </a:rPr>
              <a:t>2</a:t>
            </a:r>
            <a:r>
              <a:rPr lang="en-US" altLang="en-US" sz="1200" baseline="-25000" dirty="0">
                <a:solidFill>
                  <a:schemeClr val="bg1"/>
                </a:solidFill>
              </a:rPr>
              <a:t> </a:t>
            </a:r>
            <a:r>
              <a:rPr lang="en-US" altLang="en-US" sz="1200" dirty="0">
                <a:solidFill>
                  <a:schemeClr val="bg1"/>
                </a:solidFill>
              </a:rPr>
              <a:t>CLICK.</a:t>
            </a:r>
          </a:p>
          <a:p>
            <a:pPr eaLnBrk="1" hangingPunct="1">
              <a:buFontTx/>
              <a:buNone/>
            </a:pPr>
            <a:endParaRPr lang="de-DE" altLang="en-US" dirty="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4"/>
          <p:cNvSpPr txBox="1">
            <a:spLocks noGrp="1" noChangeArrowheads="1"/>
          </p:cNvSpPr>
          <p:nvPr/>
        </p:nvSpPr>
        <p:spPr bwMode="auto">
          <a:xfrm>
            <a:off x="0"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r>
              <a:rPr lang="en-GB" altLang="en-US" sz="1100" i="1">
                <a:latin typeface="Times New Roman" pitchFamily="18" charset="0"/>
              </a:rPr>
              <a:t>Prof. Dr. Rainer Maurer</a:t>
            </a:r>
          </a:p>
        </p:txBody>
      </p:sp>
      <p:sp>
        <p:nvSpPr>
          <p:cNvPr id="289795"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320BB0DB-CF46-4F4B-A2F9-1D6353039815}" type="slidenum">
              <a:rPr lang="en-GB" altLang="en-US" sz="1100" i="1">
                <a:latin typeface="Times New Roman" pitchFamily="18" charset="0"/>
              </a:rPr>
              <a:pPr algn="r">
                <a:spcBef>
                  <a:spcPct val="0"/>
                </a:spcBef>
                <a:buFontTx/>
                <a:buNone/>
              </a:pPr>
              <a:t>113</a:t>
            </a:fld>
            <a:endParaRPr lang="en-GB" altLang="en-US" sz="1100" i="1">
              <a:latin typeface="Times New Roman" pitchFamily="18" charset="0"/>
            </a:endParaRPr>
          </a:p>
        </p:txBody>
      </p:sp>
      <p:sp>
        <p:nvSpPr>
          <p:cNvPr id="289796" name="Rectangle 2"/>
          <p:cNvSpPr>
            <a:spLocks noGrp="1" noRot="1" noChangeAspect="1" noChangeArrowheads="1" noTextEdit="1"/>
          </p:cNvSpPr>
          <p:nvPr>
            <p:ph type="sldImg"/>
          </p:nvPr>
        </p:nvSpPr>
        <p:spPr>
          <a:ln/>
        </p:spPr>
      </p:sp>
      <p:sp>
        <p:nvSpPr>
          <p:cNvPr id="2897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4" tIns="47737" rIns="95474" bIns="47737"/>
          <a:lstStyle/>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chemeClr val="bg1"/>
                </a:solidFill>
              </a:rPr>
              <a:t>The higher interest rate </a:t>
            </a:r>
            <a:r>
              <a:rPr lang="en-US" altLang="en-US" sz="1200" dirty="0" err="1">
                <a:solidFill>
                  <a:schemeClr val="bg1"/>
                </a:solidFill>
              </a:rPr>
              <a:t>i</a:t>
            </a:r>
            <a:r>
              <a:rPr lang="en-US" altLang="en-US" sz="1200" baseline="-25000" dirty="0" err="1">
                <a:solidFill>
                  <a:schemeClr val="bg1"/>
                </a:solidFill>
              </a:rPr>
              <a:t>2</a:t>
            </a:r>
            <a:r>
              <a:rPr lang="en-US" altLang="en-US" sz="1200" dirty="0">
                <a:solidFill>
                  <a:schemeClr val="bg1"/>
                </a:solidFill>
              </a:rPr>
              <a:t> leads to a reduction of firms' investment demand and the household consumption demand CLICK, so that total private (=firms &amp; households) demand for goods decreases CLICK. </a:t>
            </a:r>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chemeClr val="bg1"/>
                </a:solidFill>
              </a:rPr>
              <a:t>Taken for itself, this would lead to excess supply of goods CLICK. </a:t>
            </a:r>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chemeClr val="bg1"/>
                </a:solidFill>
              </a:rPr>
              <a:t>However, we still have to consider the increase in government demand for goods from zero to G!</a:t>
            </a:r>
          </a:p>
          <a:p>
            <a:pPr eaLnBrk="1" hangingPunct="1">
              <a:buFontTx/>
              <a:buNone/>
            </a:pPr>
            <a:endParaRPr lang="de-DE" altLang="en-US" dirty="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4"/>
          <p:cNvSpPr txBox="1">
            <a:spLocks noGrp="1" noChangeArrowheads="1"/>
          </p:cNvSpPr>
          <p:nvPr/>
        </p:nvSpPr>
        <p:spPr bwMode="auto">
          <a:xfrm>
            <a:off x="0"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r>
              <a:rPr lang="en-GB" altLang="en-US" sz="1100" i="1">
                <a:latin typeface="Times New Roman" pitchFamily="18" charset="0"/>
              </a:rPr>
              <a:t>Prof. Dr. Rainer Maurer</a:t>
            </a:r>
          </a:p>
        </p:txBody>
      </p:sp>
      <p:sp>
        <p:nvSpPr>
          <p:cNvPr id="290819"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4CDCF2A1-7C02-465B-B9D6-16372740CAB3}" type="slidenum">
              <a:rPr lang="en-GB" altLang="en-US" sz="1100" i="1">
                <a:latin typeface="Times New Roman" pitchFamily="18" charset="0"/>
              </a:rPr>
              <a:pPr algn="r">
                <a:spcBef>
                  <a:spcPct val="0"/>
                </a:spcBef>
                <a:buFontTx/>
                <a:buNone/>
              </a:pPr>
              <a:t>114</a:t>
            </a:fld>
            <a:endParaRPr lang="en-GB" altLang="en-US" sz="1100" i="1">
              <a:latin typeface="Times New Roman" pitchFamily="18" charset="0"/>
            </a:endParaRPr>
          </a:p>
        </p:txBody>
      </p:sp>
      <p:sp>
        <p:nvSpPr>
          <p:cNvPr id="290820" name="Rectangle 2"/>
          <p:cNvSpPr>
            <a:spLocks noGrp="1" noRot="1" noChangeAspect="1" noChangeArrowheads="1" noTextEdit="1"/>
          </p:cNvSpPr>
          <p:nvPr>
            <p:ph type="sldImg"/>
          </p:nvPr>
        </p:nvSpPr>
        <p:spPr>
          <a:ln/>
        </p:spPr>
      </p:sp>
      <p:sp>
        <p:nvSpPr>
          <p:cNvPr id="2908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4" tIns="47737" rIns="95474" bIns="47737"/>
          <a:lstStyle/>
          <a:p>
            <a:pPr eaLnBrk="1" hangingPunct="1">
              <a:lnSpc>
                <a:spcPct val="90000"/>
              </a:lnSpc>
              <a:spcBef>
                <a:spcPct val="0"/>
              </a:spcBef>
              <a:buClrTx/>
              <a:buFontTx/>
              <a:buNone/>
            </a:pPr>
            <a:r>
              <a:rPr lang="en-US" altLang="en-US" sz="1200" dirty="0">
                <a:solidFill>
                  <a:schemeClr val="bg1"/>
                </a:solidFill>
              </a:rPr>
              <a:t>Since government consumption equals government debt </a:t>
            </a:r>
            <a:r>
              <a:rPr lang="en-US" altLang="en-US" sz="1200" dirty="0"/>
              <a:t> </a:t>
            </a:r>
            <a:r>
              <a:rPr lang="en-US" altLang="en-US" sz="1200" dirty="0">
                <a:solidFill>
                  <a:schemeClr val="bg1"/>
                </a:solidFill>
              </a:rPr>
              <a:t>G=D</a:t>
            </a:r>
            <a:r>
              <a:rPr lang="en-US" altLang="en-US" sz="1200" baseline="-25000" dirty="0">
                <a:solidFill>
                  <a:schemeClr val="bg1"/>
                </a:solidFill>
              </a:rPr>
              <a:t>G</a:t>
            </a:r>
            <a:r>
              <a:rPr lang="en-US" altLang="en-US" sz="1200" dirty="0">
                <a:solidFill>
                  <a:schemeClr val="bg1"/>
                </a:solidFill>
              </a:rPr>
              <a:t>, CLICK we must add an amount of government consumption G to the total demand for goods C(</a:t>
            </a:r>
            <a:r>
              <a:rPr lang="en-US" altLang="en-US" sz="1200" dirty="0" err="1">
                <a:solidFill>
                  <a:schemeClr val="bg1"/>
                </a:solidFill>
              </a:rPr>
              <a:t>i</a:t>
            </a:r>
            <a:r>
              <a:rPr lang="en-US" altLang="en-US" sz="1200" dirty="0">
                <a:solidFill>
                  <a:schemeClr val="bg1"/>
                </a:solidFill>
              </a:rPr>
              <a:t>)+I(</a:t>
            </a:r>
            <a:r>
              <a:rPr lang="en-US" altLang="en-US" sz="1200" dirty="0" err="1">
                <a:solidFill>
                  <a:schemeClr val="bg1"/>
                </a:solidFill>
              </a:rPr>
              <a:t>i</a:t>
            </a:r>
            <a:r>
              <a:rPr lang="en-US" altLang="en-US" sz="1200" dirty="0">
                <a:solidFill>
                  <a:schemeClr val="bg1"/>
                </a:solidFill>
              </a:rPr>
              <a:t>)+G CLICK that equals the government demand for credits D</a:t>
            </a:r>
            <a:r>
              <a:rPr lang="en-US" altLang="en-US" sz="1200" baseline="-25000" dirty="0">
                <a:solidFill>
                  <a:schemeClr val="bg1"/>
                </a:solidFill>
              </a:rPr>
              <a:t>G</a:t>
            </a:r>
            <a:r>
              <a:rPr lang="en-US" altLang="en-US" sz="1200" dirty="0">
                <a:solidFill>
                  <a:schemeClr val="bg1"/>
                </a:solidFill>
              </a:rPr>
              <a:t>. CLICK</a:t>
            </a:r>
            <a:endParaRPr lang="en-US" altLang="en-US" sz="1200" baseline="-25000" dirty="0">
              <a:solidFill>
                <a:schemeClr val="bg1"/>
              </a:solidFill>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4"/>
          <p:cNvSpPr txBox="1">
            <a:spLocks noGrp="1" noChangeArrowheads="1"/>
          </p:cNvSpPr>
          <p:nvPr/>
        </p:nvSpPr>
        <p:spPr bwMode="auto">
          <a:xfrm>
            <a:off x="0"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r>
              <a:rPr lang="en-GB" altLang="en-US" sz="1100" i="1">
                <a:latin typeface="Times New Roman" pitchFamily="18" charset="0"/>
              </a:rPr>
              <a:t>Prof. Dr. Rainer Maurer</a:t>
            </a:r>
          </a:p>
        </p:txBody>
      </p:sp>
      <p:sp>
        <p:nvSpPr>
          <p:cNvPr id="291843"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2441DC91-FF43-4BBA-BC9D-936740CC49AB}" type="slidenum">
              <a:rPr lang="en-GB" altLang="en-US" sz="1100" i="1">
                <a:latin typeface="Times New Roman" pitchFamily="18" charset="0"/>
              </a:rPr>
              <a:pPr algn="r">
                <a:spcBef>
                  <a:spcPct val="0"/>
                </a:spcBef>
                <a:buFontTx/>
                <a:buNone/>
              </a:pPr>
              <a:t>115</a:t>
            </a:fld>
            <a:endParaRPr lang="en-GB" altLang="en-US" sz="1100" i="1">
              <a:latin typeface="Times New Roman" pitchFamily="18" charset="0"/>
            </a:endParaRPr>
          </a:p>
        </p:txBody>
      </p:sp>
      <p:sp>
        <p:nvSpPr>
          <p:cNvPr id="291844" name="Rectangle 2"/>
          <p:cNvSpPr>
            <a:spLocks noGrp="1" noRot="1" noChangeAspect="1" noChangeArrowheads="1" noTextEdit="1"/>
          </p:cNvSpPr>
          <p:nvPr>
            <p:ph type="sldImg"/>
          </p:nvPr>
        </p:nvSpPr>
        <p:spPr>
          <a:ln/>
        </p:spPr>
      </p:sp>
      <p:sp>
        <p:nvSpPr>
          <p:cNvPr id="2918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4" tIns="47737" rIns="95474" bIns="47737"/>
          <a:lstStyle/>
          <a:p>
            <a:pPr eaLnBrk="1" hangingPunct="1">
              <a:lnSpc>
                <a:spcPct val="90000"/>
              </a:lnSpc>
              <a:spcBef>
                <a:spcPct val="0"/>
              </a:spcBef>
              <a:buClrTx/>
              <a:buFontTx/>
              <a:buNone/>
            </a:pPr>
            <a:r>
              <a:rPr lang="en-US" altLang="en-US" sz="1200" dirty="0">
                <a:solidFill>
                  <a:schemeClr val="bg1"/>
                </a:solidFill>
              </a:rPr>
              <a:t>Since government consumption does not depend on the interest rate, we can add government consumption to the private consumption and investment demand curve, to find the new total demand curve. As a result, the total demand curve shifts parallelly CLICK to the right by CLICK the length of 2 little quads.</a:t>
            </a:r>
          </a:p>
          <a:p>
            <a:pPr eaLnBrk="1" hangingPunct="1">
              <a:lnSpc>
                <a:spcPct val="90000"/>
              </a:lnSpc>
              <a:spcBef>
                <a:spcPct val="0"/>
              </a:spcBef>
              <a:buClrTx/>
              <a:buFontTx/>
              <a:buNone/>
            </a:pPr>
            <a:endParaRPr lang="en-US" altLang="en-US" sz="1200" dirty="0">
              <a:solidFill>
                <a:schemeClr val="bg1"/>
              </a:solidFill>
            </a:endParaRPr>
          </a:p>
          <a:p>
            <a:pPr eaLnBrk="1" hangingPunct="1">
              <a:lnSpc>
                <a:spcPct val="90000"/>
              </a:lnSpc>
              <a:spcBef>
                <a:spcPct val="0"/>
              </a:spcBef>
              <a:buClrTx/>
              <a:buFontTx/>
              <a:buNone/>
            </a:pPr>
            <a:r>
              <a:rPr lang="en-US" altLang="en-US" sz="1200" dirty="0">
                <a:solidFill>
                  <a:schemeClr val="bg1"/>
                </a:solidFill>
              </a:rPr>
              <a:t>As the graphical analysis shows, the increase in government consumption exactly corresponds to the decrease in private demand for goods:                                        G = [C(</a:t>
            </a:r>
            <a:r>
              <a:rPr lang="en-US" altLang="en-US" sz="1200" dirty="0" err="1">
                <a:solidFill>
                  <a:schemeClr val="bg1"/>
                </a:solidFill>
              </a:rPr>
              <a:t>i</a:t>
            </a:r>
            <a:r>
              <a:rPr lang="en-US" altLang="en-US" sz="1200" baseline="-25000" dirty="0" err="1">
                <a:solidFill>
                  <a:schemeClr val="bg1"/>
                </a:solidFill>
              </a:rPr>
              <a:t>1</a:t>
            </a:r>
            <a:r>
              <a:rPr lang="en-US" altLang="en-US" sz="1200" dirty="0">
                <a:solidFill>
                  <a:schemeClr val="bg1"/>
                </a:solidFill>
              </a:rPr>
              <a:t>)+I(</a:t>
            </a:r>
            <a:r>
              <a:rPr lang="en-US" altLang="en-US" sz="1200" dirty="0" err="1">
                <a:solidFill>
                  <a:schemeClr val="bg1"/>
                </a:solidFill>
              </a:rPr>
              <a:t>i</a:t>
            </a:r>
            <a:r>
              <a:rPr lang="en-US" altLang="en-US" sz="1200" baseline="-25000" dirty="0" err="1">
                <a:solidFill>
                  <a:schemeClr val="bg1"/>
                </a:solidFill>
              </a:rPr>
              <a:t>1</a:t>
            </a:r>
            <a:r>
              <a:rPr lang="en-US" altLang="en-US" sz="1200" dirty="0">
                <a:solidFill>
                  <a:schemeClr val="bg1"/>
                </a:solidFill>
              </a:rPr>
              <a:t>)] - [C(</a:t>
            </a:r>
            <a:r>
              <a:rPr lang="en-US" altLang="en-US" sz="1200" dirty="0" err="1">
                <a:solidFill>
                  <a:schemeClr val="bg1"/>
                </a:solidFill>
              </a:rPr>
              <a:t>i</a:t>
            </a:r>
            <a:r>
              <a:rPr lang="en-US" altLang="en-US" sz="1200" baseline="-25000" dirty="0" err="1">
                <a:solidFill>
                  <a:schemeClr val="bg1"/>
                </a:solidFill>
              </a:rPr>
              <a:t>2</a:t>
            </a:r>
            <a:r>
              <a:rPr lang="en-US" altLang="en-US" sz="1200" dirty="0">
                <a:solidFill>
                  <a:schemeClr val="bg1"/>
                </a:solidFill>
              </a:rPr>
              <a:t>)+I(</a:t>
            </a:r>
            <a:r>
              <a:rPr lang="en-US" altLang="en-US" sz="1200" dirty="0" err="1">
                <a:solidFill>
                  <a:schemeClr val="bg1"/>
                </a:solidFill>
              </a:rPr>
              <a:t>i</a:t>
            </a:r>
            <a:r>
              <a:rPr lang="en-US" altLang="en-US" sz="1200" baseline="-25000" dirty="0" err="1">
                <a:solidFill>
                  <a:schemeClr val="bg1"/>
                </a:solidFill>
              </a:rPr>
              <a:t>2</a:t>
            </a:r>
            <a:r>
              <a:rPr lang="en-US" altLang="en-US" sz="1200" dirty="0">
                <a:solidFill>
                  <a:schemeClr val="bg1"/>
                </a:solidFill>
              </a:rPr>
              <a:t>)]. </a:t>
            </a:r>
          </a:p>
          <a:p>
            <a:pPr eaLnBrk="1" hangingPunct="1">
              <a:lnSpc>
                <a:spcPct val="90000"/>
              </a:lnSpc>
              <a:spcBef>
                <a:spcPct val="0"/>
              </a:spcBef>
              <a:buClrTx/>
              <a:buFontTx/>
              <a:buNone/>
            </a:pPr>
            <a:endParaRPr lang="en-US" altLang="en-US" sz="1200" dirty="0">
              <a:solidFill>
                <a:schemeClr val="bg1"/>
              </a:solidFill>
            </a:endParaRPr>
          </a:p>
          <a:p>
            <a:pPr eaLnBrk="1" hangingPunct="1">
              <a:lnSpc>
                <a:spcPct val="90000"/>
              </a:lnSpc>
              <a:spcBef>
                <a:spcPct val="0"/>
              </a:spcBef>
              <a:buClrTx/>
              <a:buFontTx/>
              <a:buNone/>
            </a:pPr>
            <a:r>
              <a:rPr lang="en-US" altLang="en-US" sz="1200" dirty="0">
                <a:solidFill>
                  <a:schemeClr val="bg1"/>
                </a:solidFill>
              </a:rPr>
              <a:t>In other words: Financing government consumption with debt crowds out the private demand for goods exactly by the same amount government consumption grows under the assumptions of the neoclassical model. </a:t>
            </a:r>
          </a:p>
          <a:p>
            <a:pPr eaLnBrk="1" hangingPunct="1">
              <a:lnSpc>
                <a:spcPct val="90000"/>
              </a:lnSpc>
              <a:spcBef>
                <a:spcPct val="0"/>
              </a:spcBef>
              <a:buClrTx/>
              <a:buFontTx/>
              <a:buNone/>
            </a:pPr>
            <a:r>
              <a:rPr lang="en-US" altLang="en-US" sz="1200" dirty="0">
                <a:solidFill>
                  <a:schemeClr val="bg1"/>
                </a:solidFill>
              </a:rPr>
              <a:t>This is called "</a:t>
            </a:r>
            <a:r>
              <a:rPr lang="en-US" altLang="en-US" sz="1200" dirty="0">
                <a:solidFill>
                  <a:srgbClr val="FF0000"/>
                </a:solidFill>
              </a:rPr>
              <a:t>complete crowding out</a:t>
            </a:r>
            <a:r>
              <a:rPr lang="en-US" altLang="en-US" sz="1200" dirty="0">
                <a:solidFill>
                  <a:schemeClr val="bg1"/>
                </a:solidFill>
              </a:rPr>
              <a:t>" of private demand.</a:t>
            </a:r>
          </a:p>
          <a:p>
            <a:pPr eaLnBrk="1" hangingPunct="1">
              <a:buFontTx/>
              <a:buNone/>
            </a:pPr>
            <a:endParaRPr lang="de-DE" altLang="en-US" dirty="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4"/>
          <p:cNvSpPr txBox="1">
            <a:spLocks noGrp="1" noChangeArrowheads="1"/>
          </p:cNvSpPr>
          <p:nvPr/>
        </p:nvSpPr>
        <p:spPr bwMode="auto">
          <a:xfrm>
            <a:off x="0"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r>
              <a:rPr lang="en-GB" altLang="en-US" sz="1100" i="1">
                <a:latin typeface="Times New Roman" pitchFamily="18" charset="0"/>
              </a:rPr>
              <a:t>Prof. Dr. Rainer Maurer</a:t>
            </a:r>
          </a:p>
        </p:txBody>
      </p:sp>
      <p:sp>
        <p:nvSpPr>
          <p:cNvPr id="292867"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5026D04A-C1EA-4F04-B261-BB1794EDAEEF}" type="slidenum">
              <a:rPr lang="en-GB" altLang="en-US" sz="1100" i="1">
                <a:latin typeface="Times New Roman" pitchFamily="18" charset="0"/>
              </a:rPr>
              <a:pPr algn="r">
                <a:spcBef>
                  <a:spcPct val="0"/>
                </a:spcBef>
                <a:buFontTx/>
                <a:buNone/>
              </a:pPr>
              <a:t>116</a:t>
            </a:fld>
            <a:endParaRPr lang="en-GB" altLang="en-US" sz="1100" i="1">
              <a:latin typeface="Times New Roman" pitchFamily="18" charset="0"/>
            </a:endParaRPr>
          </a:p>
        </p:txBody>
      </p:sp>
      <p:sp>
        <p:nvSpPr>
          <p:cNvPr id="292868" name="Rectangle 2"/>
          <p:cNvSpPr>
            <a:spLocks noGrp="1" noRot="1" noChangeAspect="1" noChangeArrowheads="1" noTextEdit="1"/>
          </p:cNvSpPr>
          <p:nvPr>
            <p:ph type="sldImg"/>
          </p:nvPr>
        </p:nvSpPr>
        <p:spPr>
          <a:ln/>
        </p:spPr>
      </p:sp>
      <p:sp>
        <p:nvSpPr>
          <p:cNvPr id="2928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4" tIns="47737" rIns="95474" bIns="47737"/>
          <a:lstStyle/>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de-DE" altLang="en-US" dirty="0" err="1"/>
              <a:t>Finally</a:t>
            </a:r>
            <a:r>
              <a:rPr lang="de-DE" altLang="en-US" dirty="0"/>
              <a:t>, t</a:t>
            </a:r>
            <a:r>
              <a:rPr lang="en-US" altLang="en-US" sz="1200" dirty="0">
                <a:solidFill>
                  <a:schemeClr val="bg1"/>
                </a:solidFill>
              </a:rPr>
              <a:t>he economy is in a </a:t>
            </a:r>
            <a:r>
              <a:rPr lang="en-US" altLang="en-US" sz="1200" dirty="0">
                <a:solidFill>
                  <a:srgbClr val="FF0000"/>
                </a:solidFill>
              </a:rPr>
              <a:t>new equilibrium</a:t>
            </a:r>
            <a:r>
              <a:rPr lang="en-US" altLang="en-US" sz="1200" dirty="0">
                <a:solidFill>
                  <a:schemeClr val="bg1"/>
                </a:solidFill>
              </a:rPr>
              <a:t> with a higher interest rate, lower investment of firms, lower consumption by households and higher government consumption.</a:t>
            </a:r>
          </a:p>
          <a:p>
            <a:pPr eaLnBrk="1" hangingPunct="1">
              <a:buFontTx/>
              <a:buNone/>
            </a:pPr>
            <a:endParaRPr lang="de-DE" altLang="en-US" dirty="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395AD2F7-B169-4E2F-BDD4-615720395F93}" type="slidenum">
              <a:rPr lang="en-GB" altLang="en-US" sz="1100" i="1">
                <a:latin typeface="Times New Roman" pitchFamily="18" charset="0"/>
              </a:rPr>
              <a:pPr algn="r">
                <a:spcBef>
                  <a:spcPct val="0"/>
                </a:spcBef>
                <a:buFontTx/>
                <a:buNone/>
              </a:pPr>
              <a:t>117</a:t>
            </a:fld>
            <a:endParaRPr lang="en-GB" altLang="en-US" sz="1100" i="1">
              <a:latin typeface="Times New Roman" pitchFamily="18" charset="0"/>
            </a:endParaRPr>
          </a:p>
        </p:txBody>
      </p:sp>
      <p:sp>
        <p:nvSpPr>
          <p:cNvPr id="293891" name="Rectangle 2"/>
          <p:cNvSpPr>
            <a:spLocks noGrp="1" noRot="1" noChangeAspect="1" noChangeArrowheads="1" noTextEdit="1"/>
          </p:cNvSpPr>
          <p:nvPr>
            <p:ph type="sldImg"/>
          </p:nvPr>
        </p:nvSpPr>
        <p:spPr>
          <a:ln/>
        </p:spPr>
      </p:sp>
      <p:sp>
        <p:nvSpPr>
          <p:cNvPr id="293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altLang="en-US" sz="1200" dirty="0">
                <a:solidFill>
                  <a:schemeClr val="bg1"/>
                </a:solidFill>
              </a:rPr>
              <a:t>Now let’s analyze CLICK, what happens, if government consumption is not financed with debt but with taxes.</a:t>
            </a:r>
          </a:p>
          <a:p>
            <a:pPr marL="0" indent="0" eaLnBrk="1" hangingPunct="1">
              <a:buNone/>
            </a:pPr>
            <a:endParaRPr lang="en-US" altLang="en-US" sz="1200" dirty="0">
              <a:solidFill>
                <a:schemeClr val="bg1"/>
              </a:solidFill>
            </a:endParaRPr>
          </a:p>
          <a:p>
            <a:pPr marL="0" indent="0" eaLnBrk="1" hangingPunct="1">
              <a:buNone/>
            </a:pPr>
            <a:r>
              <a:rPr lang="en-US" altLang="en-US" sz="1200" dirty="0">
                <a:solidFill>
                  <a:schemeClr val="bg1"/>
                </a:solidFill>
              </a:rPr>
              <a:t>For simplicity, we assume that all taxes are levied on households. Firms pay no taxes. The results would not differ, if firms had to pay the taxes.</a:t>
            </a:r>
            <a:endParaRPr lang="de-DE" altLang="en-US" dirty="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4"/>
          <p:cNvSpPr txBox="1">
            <a:spLocks noGrp="1" noChangeArrowheads="1"/>
          </p:cNvSpPr>
          <p:nvPr/>
        </p:nvSpPr>
        <p:spPr bwMode="auto">
          <a:xfrm>
            <a:off x="0"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r>
              <a:rPr lang="en-GB" altLang="en-US" sz="1100" i="1">
                <a:latin typeface="Times New Roman" pitchFamily="18" charset="0"/>
              </a:rPr>
              <a:t>Prof. Dr. Rainer Maurer</a:t>
            </a:r>
          </a:p>
        </p:txBody>
      </p:sp>
      <p:sp>
        <p:nvSpPr>
          <p:cNvPr id="294915"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2AC8EF2F-AD3A-4B5D-81C6-D4913904A2F2}" type="slidenum">
              <a:rPr lang="en-GB" altLang="en-US" sz="1100" i="1">
                <a:latin typeface="Times New Roman" pitchFamily="18" charset="0"/>
              </a:rPr>
              <a:pPr algn="r">
                <a:spcBef>
                  <a:spcPct val="0"/>
                </a:spcBef>
                <a:buFontTx/>
                <a:buNone/>
              </a:pPr>
              <a:t>118</a:t>
            </a:fld>
            <a:endParaRPr lang="en-GB" altLang="en-US" sz="1100" i="1">
              <a:latin typeface="Times New Roman" pitchFamily="18" charset="0"/>
            </a:endParaRPr>
          </a:p>
        </p:txBody>
      </p:sp>
      <p:sp>
        <p:nvSpPr>
          <p:cNvPr id="294916" name="Rectangle 2"/>
          <p:cNvSpPr>
            <a:spLocks noGrp="1" noRot="1" noChangeAspect="1" noChangeArrowheads="1" noTextEdit="1"/>
          </p:cNvSpPr>
          <p:nvPr>
            <p:ph type="sldImg"/>
          </p:nvPr>
        </p:nvSpPr>
        <p:spPr>
          <a:ln/>
        </p:spPr>
      </p:sp>
      <p:sp>
        <p:nvSpPr>
          <p:cNvPr id="2949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4" tIns="47737" rIns="95474" bIns="47737"/>
          <a:lstStyle/>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rgbClr val="FF0000"/>
                </a:solidFill>
              </a:rPr>
              <a:t>Starting point</a:t>
            </a:r>
            <a:r>
              <a:rPr lang="en-US" altLang="en-US" sz="1200" dirty="0">
                <a:solidFill>
                  <a:schemeClr val="bg1"/>
                </a:solidFill>
              </a:rPr>
              <a:t> of the analysis is again a situation where </a:t>
            </a:r>
            <a:r>
              <a:rPr lang="en-US" altLang="en-US" sz="1200" dirty="0">
                <a:solidFill>
                  <a:srgbClr val="FF0000"/>
                </a:solidFill>
              </a:rPr>
              <a:t>all markets are in equilibrium</a:t>
            </a:r>
            <a:r>
              <a:rPr lang="en-US" altLang="en-US" sz="1200" dirty="0">
                <a:solidFill>
                  <a:schemeClr val="bg1"/>
                </a:solidFill>
              </a:rPr>
              <a:t>. </a:t>
            </a:r>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chemeClr val="bg1"/>
                </a:solidFill>
              </a:rPr>
              <a:t>Again, we assume that up to this point government demand for goods is zero: G=0. </a:t>
            </a:r>
          </a:p>
          <a:p>
            <a:pPr marL="228600" marR="0" lvl="0" indent="-228600" algn="l" defTabSz="762000" rtl="0" eaLnBrk="1" fontAlgn="base" latinLnBrk="0" hangingPunct="1">
              <a:lnSpc>
                <a:spcPct val="100000"/>
              </a:lnSpc>
              <a:spcBef>
                <a:spcPct val="30000"/>
              </a:spcBef>
              <a:spcAft>
                <a:spcPct val="0"/>
              </a:spcAft>
              <a:buClrTx/>
              <a:buSzTx/>
              <a:buFontTx/>
              <a:buNone/>
              <a:tabLst/>
              <a:defRPr/>
            </a:pPr>
            <a:endParaRPr lang="en-US" altLang="en-US" sz="1200" dirty="0">
              <a:solidFill>
                <a:schemeClr val="bg1"/>
              </a:solidFill>
            </a:endParaRPr>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chemeClr val="bg1"/>
                </a:solidFill>
              </a:rPr>
              <a:t>What happens now, if the government demand goods equal to </a:t>
            </a:r>
            <a:r>
              <a:rPr lang="en-US" altLang="en-US" sz="1200" dirty="0">
                <a:solidFill>
                  <a:srgbClr val="FF0000"/>
                </a:solidFill>
              </a:rPr>
              <a:t>G= "two little quads"</a:t>
            </a:r>
            <a:r>
              <a:rPr lang="en-US" altLang="en-US" sz="1200" dirty="0">
                <a:solidFill>
                  <a:schemeClr val="bg1"/>
                </a:solidFill>
              </a:rPr>
              <a:t> and finances the purchase of these goods with a simple tax on </a:t>
            </a:r>
            <a:r>
              <a:rPr lang="en-US" altLang="en-US" sz="1200" dirty="0">
                <a:solidFill>
                  <a:srgbClr val="FF0000"/>
                </a:solidFill>
              </a:rPr>
              <a:t>household income T=G</a:t>
            </a:r>
            <a:r>
              <a:rPr lang="en-US" altLang="en-US" sz="1200" dirty="0">
                <a:solidFill>
                  <a:schemeClr val="bg1"/>
                </a:solidFill>
              </a:rPr>
              <a:t>? </a:t>
            </a:r>
          </a:p>
          <a:p>
            <a:pPr marL="228600" marR="0" lvl="0" indent="-228600" algn="l" defTabSz="762000" rtl="0" eaLnBrk="1" fontAlgn="base" latinLnBrk="0" hangingPunct="1">
              <a:lnSpc>
                <a:spcPct val="100000"/>
              </a:lnSpc>
              <a:spcBef>
                <a:spcPct val="30000"/>
              </a:spcBef>
              <a:spcAft>
                <a:spcPct val="0"/>
              </a:spcAft>
              <a:buClrTx/>
              <a:buSzTx/>
              <a:buFontTx/>
              <a:buNone/>
              <a:tabLst/>
              <a:defRPr/>
            </a:pPr>
            <a:endParaRPr lang="en-US" altLang="en-US" sz="1200" dirty="0">
              <a:solidFill>
                <a:schemeClr val="bg1"/>
              </a:solidFill>
            </a:endParaRPr>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chemeClr val="bg1"/>
                </a:solidFill>
              </a:rPr>
              <a:t>Since the income tax T reduces household income Y-T, we must now take again care about the influence of household income on household consumption C(</a:t>
            </a:r>
            <a:r>
              <a:rPr lang="en-US" altLang="en-US" sz="1200" dirty="0" err="1">
                <a:solidFill>
                  <a:schemeClr val="bg1"/>
                </a:solidFill>
              </a:rPr>
              <a:t>i,Y</a:t>
            </a:r>
            <a:r>
              <a:rPr lang="en-US" altLang="en-US" sz="1200" dirty="0">
                <a:solidFill>
                  <a:schemeClr val="bg1"/>
                </a:solidFill>
              </a:rPr>
              <a:t>-T) and household savings S(</a:t>
            </a:r>
            <a:r>
              <a:rPr lang="en-US" altLang="en-US" sz="1200" dirty="0" err="1">
                <a:solidFill>
                  <a:schemeClr val="bg1"/>
                </a:solidFill>
              </a:rPr>
              <a:t>i,Y</a:t>
            </a:r>
            <a:r>
              <a:rPr lang="en-US" altLang="en-US" sz="1200" dirty="0">
                <a:solidFill>
                  <a:schemeClr val="bg1"/>
                </a:solidFill>
              </a:rPr>
              <a:t>-T)</a:t>
            </a:r>
            <a:r>
              <a:rPr lang="en-US" altLang="en-US" sz="1200" dirty="0"/>
              <a:t> </a:t>
            </a:r>
            <a:r>
              <a:rPr lang="en-US" altLang="en-US" sz="1200" dirty="0">
                <a:solidFill>
                  <a:schemeClr val="bg1"/>
                </a:solidFill>
              </a:rPr>
              <a:t>(see section 3.1.)!</a:t>
            </a:r>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chemeClr val="bg1"/>
                </a:solidFill>
              </a:rPr>
              <a:t>CLICK</a:t>
            </a:r>
          </a:p>
          <a:p>
            <a:pPr marL="228600" marR="0" lvl="0" indent="-228600" algn="l" defTabSz="762000" rtl="0" eaLnBrk="1" fontAlgn="base" latinLnBrk="0" hangingPunct="1">
              <a:lnSpc>
                <a:spcPct val="100000"/>
              </a:lnSpc>
              <a:spcBef>
                <a:spcPct val="30000"/>
              </a:spcBef>
              <a:spcAft>
                <a:spcPct val="0"/>
              </a:spcAft>
              <a:buClrTx/>
              <a:buSzTx/>
              <a:buFontTx/>
              <a:buNone/>
              <a:tabLst/>
              <a:defRPr/>
            </a:pPr>
            <a:endParaRPr lang="en-US" altLang="en-US" sz="1200" dirty="0">
              <a:solidFill>
                <a:schemeClr val="bg1"/>
              </a:solidFill>
            </a:endParaRPr>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de-DE" altLang="en-US" dirty="0" err="1"/>
              <a:t>Blackboard</a:t>
            </a:r>
            <a:r>
              <a:rPr lang="de-DE" altLang="en-US" dirty="0"/>
              <a:t>: Y = C + S + T  =&gt; </a:t>
            </a:r>
            <a:r>
              <a:rPr lang="de-DE" altLang="en-US" dirty="0" err="1"/>
              <a:t>Disposable</a:t>
            </a:r>
            <a:r>
              <a:rPr lang="de-DE" altLang="en-US" dirty="0"/>
              <a:t> Income Y - T</a:t>
            </a:r>
            <a:r>
              <a:rPr lang="de-DE" altLang="en-US" dirty="0">
                <a:cs typeface="Arial" pitchFamily="34" charset="0"/>
              </a:rPr>
              <a:t>↑</a:t>
            </a:r>
            <a:r>
              <a:rPr lang="de-DE" altLang="en-US" dirty="0"/>
              <a:t> = C</a:t>
            </a:r>
            <a:r>
              <a:rPr lang="de-DE" altLang="en-US" dirty="0">
                <a:cs typeface="Arial" pitchFamily="34" charset="0"/>
              </a:rPr>
              <a:t>↓</a:t>
            </a:r>
            <a:r>
              <a:rPr lang="de-DE" altLang="en-US" dirty="0"/>
              <a:t> + S</a:t>
            </a:r>
            <a:r>
              <a:rPr lang="de-DE" altLang="en-US" dirty="0">
                <a:cs typeface="Arial" pitchFamily="34" charset="0"/>
              </a:rPr>
              <a:t>↓</a:t>
            </a: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4"/>
          <p:cNvSpPr txBox="1">
            <a:spLocks noGrp="1" noChangeArrowheads="1"/>
          </p:cNvSpPr>
          <p:nvPr/>
        </p:nvSpPr>
        <p:spPr bwMode="auto">
          <a:xfrm>
            <a:off x="0"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r>
              <a:rPr lang="en-GB" altLang="en-US" sz="1100" i="1">
                <a:latin typeface="Times New Roman" pitchFamily="18" charset="0"/>
              </a:rPr>
              <a:t>Prof. Dr. Rainer Maurer</a:t>
            </a:r>
          </a:p>
        </p:txBody>
      </p:sp>
      <p:sp>
        <p:nvSpPr>
          <p:cNvPr id="294915"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2AC8EF2F-AD3A-4B5D-81C6-D4913904A2F2}" type="slidenum">
              <a:rPr lang="en-GB" altLang="en-US" sz="1100" i="1">
                <a:latin typeface="Times New Roman" pitchFamily="18" charset="0"/>
              </a:rPr>
              <a:pPr algn="r">
                <a:spcBef>
                  <a:spcPct val="0"/>
                </a:spcBef>
                <a:buFontTx/>
                <a:buNone/>
              </a:pPr>
              <a:t>119</a:t>
            </a:fld>
            <a:endParaRPr lang="en-GB" altLang="en-US" sz="1100" i="1">
              <a:latin typeface="Times New Roman" pitchFamily="18" charset="0"/>
            </a:endParaRPr>
          </a:p>
        </p:txBody>
      </p:sp>
      <p:sp>
        <p:nvSpPr>
          <p:cNvPr id="294916" name="Rectangle 2"/>
          <p:cNvSpPr>
            <a:spLocks noGrp="1" noRot="1" noChangeAspect="1" noChangeArrowheads="1" noTextEdit="1"/>
          </p:cNvSpPr>
          <p:nvPr>
            <p:ph type="sldImg"/>
          </p:nvPr>
        </p:nvSpPr>
        <p:spPr>
          <a:ln/>
        </p:spPr>
      </p:sp>
      <p:sp>
        <p:nvSpPr>
          <p:cNvPr id="2949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4" tIns="47737" rIns="95474" bIns="47737"/>
          <a:lstStyle/>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chemeClr val="bg1"/>
                </a:solidFill>
              </a:rPr>
              <a:t>Since the income tax T reduces household income Y-T, we must now take again care about the influence of household income on household consumption C(</a:t>
            </a:r>
            <a:r>
              <a:rPr lang="en-US" altLang="en-US" sz="1200" dirty="0" err="1">
                <a:solidFill>
                  <a:schemeClr val="bg1"/>
                </a:solidFill>
              </a:rPr>
              <a:t>i,Y</a:t>
            </a:r>
            <a:r>
              <a:rPr lang="en-US" altLang="en-US" sz="1200" dirty="0">
                <a:solidFill>
                  <a:schemeClr val="bg1"/>
                </a:solidFill>
              </a:rPr>
              <a:t>-T) and household savings S(</a:t>
            </a:r>
            <a:r>
              <a:rPr lang="en-US" altLang="en-US" sz="1200" dirty="0" err="1">
                <a:solidFill>
                  <a:schemeClr val="bg1"/>
                </a:solidFill>
              </a:rPr>
              <a:t>i,Y</a:t>
            </a:r>
            <a:r>
              <a:rPr lang="en-US" altLang="en-US" sz="1200" dirty="0">
                <a:solidFill>
                  <a:schemeClr val="bg1"/>
                </a:solidFill>
              </a:rPr>
              <a:t>-T)</a:t>
            </a:r>
            <a:r>
              <a:rPr lang="en-US" altLang="en-US" sz="1200" dirty="0"/>
              <a:t> </a:t>
            </a:r>
            <a:r>
              <a:rPr lang="en-US" altLang="en-US" sz="1200" dirty="0">
                <a:solidFill>
                  <a:schemeClr val="bg1"/>
                </a:solidFill>
              </a:rPr>
              <a:t>(see section 3.1.)!</a:t>
            </a:r>
          </a:p>
          <a:p>
            <a:pPr marL="228600" marR="0" lvl="0" indent="-228600" algn="l" defTabSz="762000" rtl="0" eaLnBrk="1" fontAlgn="base" latinLnBrk="0" hangingPunct="1">
              <a:lnSpc>
                <a:spcPct val="100000"/>
              </a:lnSpc>
              <a:spcBef>
                <a:spcPct val="30000"/>
              </a:spcBef>
              <a:spcAft>
                <a:spcPct val="0"/>
              </a:spcAft>
              <a:buClrTx/>
              <a:buSzTx/>
              <a:buFontTx/>
              <a:buNone/>
              <a:tabLst/>
              <a:defRPr/>
            </a:pPr>
            <a:endParaRPr lang="de-DE" altLang="en-US" dirty="0"/>
          </a:p>
          <a:p>
            <a:pPr algn="just" eaLnBrk="1" hangingPunct="1">
              <a:lnSpc>
                <a:spcPts val="800"/>
              </a:lnSpc>
              <a:spcBef>
                <a:spcPct val="0"/>
              </a:spcBef>
              <a:buClrTx/>
              <a:buFontTx/>
              <a:buNone/>
            </a:pPr>
            <a:endParaRPr lang="en-US" altLang="en-US" sz="1200" dirty="0">
              <a:solidFill>
                <a:schemeClr val="bg1"/>
              </a:solidFill>
            </a:endParaRPr>
          </a:p>
          <a:p>
            <a:pPr algn="just" eaLnBrk="1" hangingPunct="1">
              <a:lnSpc>
                <a:spcPct val="80000"/>
              </a:lnSpc>
              <a:spcBef>
                <a:spcPct val="0"/>
              </a:spcBef>
              <a:buClrTx/>
              <a:buFontTx/>
              <a:buNone/>
            </a:pPr>
            <a:r>
              <a:rPr lang="en-US" altLang="en-US" sz="1200" dirty="0">
                <a:solidFill>
                  <a:schemeClr val="bg1"/>
                </a:solidFill>
              </a:rPr>
              <a:t>Household budget with tax payments equals CLICK:                </a:t>
            </a:r>
            <a:r>
              <a:rPr lang="en-US" altLang="en-US" sz="1200" dirty="0">
                <a:solidFill>
                  <a:srgbClr val="FF0000"/>
                </a:solidFill>
              </a:rPr>
              <a:t>Y = C + S + T</a:t>
            </a:r>
          </a:p>
          <a:p>
            <a:pPr algn="just" eaLnBrk="1" hangingPunct="1">
              <a:lnSpc>
                <a:spcPct val="80000"/>
              </a:lnSpc>
              <a:spcBef>
                <a:spcPct val="0"/>
              </a:spcBef>
              <a:buClrTx/>
              <a:buFontTx/>
              <a:buNone/>
            </a:pPr>
            <a:r>
              <a:rPr lang="en-US" altLang="en-US" sz="1200" dirty="0">
                <a:solidFill>
                  <a:srgbClr val="FF0000"/>
                </a:solidFill>
              </a:rPr>
              <a:t>If we subtract tax payments from the right side of the equation CLICK it appears on the left side with a negative sign.</a:t>
            </a:r>
          </a:p>
          <a:p>
            <a:pPr algn="just" eaLnBrk="1" hangingPunct="1">
              <a:lnSpc>
                <a:spcPct val="80000"/>
              </a:lnSpc>
              <a:spcBef>
                <a:spcPct val="0"/>
              </a:spcBef>
              <a:buClrTx/>
              <a:buFontTx/>
              <a:buNone/>
            </a:pPr>
            <a:endParaRPr lang="en-US" altLang="en-US" sz="1200" dirty="0">
              <a:solidFill>
                <a:srgbClr val="FF0000"/>
              </a:solidFill>
            </a:endParaRPr>
          </a:p>
          <a:p>
            <a:pPr algn="just" eaLnBrk="1" hangingPunct="1">
              <a:lnSpc>
                <a:spcPct val="80000"/>
              </a:lnSpc>
              <a:spcBef>
                <a:spcPct val="0"/>
              </a:spcBef>
              <a:buClrTx/>
              <a:buFontTx/>
              <a:buNone/>
            </a:pPr>
            <a:r>
              <a:rPr lang="en-US" altLang="en-US" sz="1200" dirty="0">
                <a:solidFill>
                  <a:srgbClr val="FF0000"/>
                </a:solidFill>
              </a:rPr>
              <a:t>Consequently, an increase of taxes causes a decrease of consumption and/or savings.</a:t>
            </a:r>
          </a:p>
          <a:p>
            <a:pPr algn="just" eaLnBrk="1" hangingPunct="1">
              <a:lnSpc>
                <a:spcPct val="80000"/>
              </a:lnSpc>
              <a:spcBef>
                <a:spcPct val="0"/>
              </a:spcBef>
              <a:buClrTx/>
              <a:buFontTx/>
              <a:buNone/>
            </a:pPr>
            <a:endParaRPr lang="en-US" altLang="en-US" sz="1200" dirty="0">
              <a:solidFill>
                <a:srgbClr val="FF0000"/>
              </a:solidFill>
            </a:endParaRPr>
          </a:p>
          <a:p>
            <a:pPr algn="just" eaLnBrk="1" hangingPunct="1">
              <a:lnSpc>
                <a:spcPct val="80000"/>
              </a:lnSpc>
              <a:spcBef>
                <a:spcPct val="0"/>
              </a:spcBef>
              <a:buClrTx/>
              <a:buFontTx/>
              <a:buNone/>
            </a:pPr>
            <a:endParaRPr lang="en-US" altLang="en-US" sz="1200" dirty="0">
              <a:solidFill>
                <a:srgbClr val="FF0000"/>
              </a:solidFill>
            </a:endParaRPr>
          </a:p>
        </p:txBody>
      </p:sp>
    </p:spTree>
    <p:extLst>
      <p:ext uri="{BB962C8B-B14F-4D97-AF65-F5344CB8AC3E}">
        <p14:creationId xmlns:p14="http://schemas.microsoft.com/office/powerpoint/2010/main" val="4255687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pitchFamily="34" charset="0"/>
              </a:defRPr>
            </a:lvl1pPr>
            <a:lvl2pPr marL="742950" indent="-285750" defTabSz="788988">
              <a:spcBef>
                <a:spcPct val="30000"/>
              </a:spcBef>
              <a:buAutoNum type="arabicPeriod"/>
              <a:defRPr sz="1200">
                <a:solidFill>
                  <a:schemeClr val="tx1"/>
                </a:solidFill>
                <a:latin typeface="Arial" pitchFamily="34" charset="0"/>
              </a:defRPr>
            </a:lvl2pPr>
            <a:lvl3pPr marL="1143000" indent="-228600" defTabSz="788988">
              <a:spcBef>
                <a:spcPct val="30000"/>
              </a:spcBef>
              <a:buAutoNum type="arabicPeriod"/>
              <a:defRPr sz="1200">
                <a:solidFill>
                  <a:schemeClr val="tx1"/>
                </a:solidFill>
                <a:latin typeface="Arial" pitchFamily="34" charset="0"/>
              </a:defRPr>
            </a:lvl3pPr>
            <a:lvl4pPr marL="1600200" indent="-228600" defTabSz="788988">
              <a:spcBef>
                <a:spcPct val="30000"/>
              </a:spcBef>
              <a:buAutoNum type="arabicPeriod"/>
              <a:defRPr sz="1200">
                <a:solidFill>
                  <a:schemeClr val="tx1"/>
                </a:solidFill>
                <a:latin typeface="Arial" pitchFamily="34" charset="0"/>
              </a:defRPr>
            </a:lvl4pPr>
            <a:lvl5pPr marL="2057400" indent="-228600" defTabSz="788988">
              <a:spcBef>
                <a:spcPct val="30000"/>
              </a:spcBef>
              <a:buAutoNum type="arabicPeriod"/>
              <a:defRPr sz="1200">
                <a:solidFill>
                  <a:schemeClr val="tx1"/>
                </a:solidFill>
                <a:latin typeface="Arial" pitchFamily="34" charset="0"/>
              </a:defRPr>
            </a:lvl5pPr>
            <a:lvl6pPr marL="2514600" indent="-228600" defTabSz="788988"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8988"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8988"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8988"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09621F60-C61A-46C6-98D6-7FF68E1708BF}" type="slidenum">
              <a:rPr lang="en-GB" altLang="en-US" sz="1100" smtClean="0">
                <a:latin typeface="Times New Roman" pitchFamily="18" charset="0"/>
              </a:rPr>
              <a:pPr>
                <a:spcBef>
                  <a:spcPct val="0"/>
                </a:spcBef>
                <a:buFontTx/>
                <a:buNone/>
              </a:pPr>
              <a:t>12</a:t>
            </a:fld>
            <a:endParaRPr lang="en-GB" altLang="en-US" sz="1100">
              <a:latin typeface="Times New Roman" pitchFamily="18" charset="0"/>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4"/>
          <p:cNvSpPr txBox="1">
            <a:spLocks noGrp="1" noChangeArrowheads="1"/>
          </p:cNvSpPr>
          <p:nvPr/>
        </p:nvSpPr>
        <p:spPr bwMode="auto">
          <a:xfrm>
            <a:off x="0"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r>
              <a:rPr lang="en-GB" altLang="en-US" sz="1100" i="1">
                <a:latin typeface="Times New Roman" pitchFamily="18" charset="0"/>
              </a:rPr>
              <a:t>Prof. Dr. Rainer Maurer</a:t>
            </a:r>
          </a:p>
        </p:txBody>
      </p:sp>
      <p:sp>
        <p:nvSpPr>
          <p:cNvPr id="295939"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82BADAE3-E7DA-414E-80AE-9914D35401E8}" type="slidenum">
              <a:rPr lang="en-GB" altLang="en-US" sz="1100" i="1">
                <a:latin typeface="Times New Roman" pitchFamily="18" charset="0"/>
              </a:rPr>
              <a:pPr algn="r">
                <a:spcBef>
                  <a:spcPct val="0"/>
                </a:spcBef>
                <a:buFontTx/>
                <a:buNone/>
              </a:pPr>
              <a:t>120</a:t>
            </a:fld>
            <a:endParaRPr lang="en-GB" altLang="en-US" sz="1100" i="1">
              <a:latin typeface="Times New Roman" pitchFamily="18" charset="0"/>
            </a:endParaRPr>
          </a:p>
        </p:txBody>
      </p:sp>
      <p:sp>
        <p:nvSpPr>
          <p:cNvPr id="295940" name="Rectangle 2"/>
          <p:cNvSpPr>
            <a:spLocks noGrp="1" noRot="1" noChangeAspect="1" noChangeArrowheads="1" noTextEdit="1"/>
          </p:cNvSpPr>
          <p:nvPr>
            <p:ph type="sldImg"/>
          </p:nvPr>
        </p:nvSpPr>
        <p:spPr>
          <a:ln/>
        </p:spPr>
      </p:sp>
      <p:sp>
        <p:nvSpPr>
          <p:cNvPr id="2959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4" tIns="47737" rIns="95474" bIns="47737"/>
          <a:lstStyle/>
          <a:p>
            <a:pPr eaLnBrk="1" hangingPunct="1">
              <a:spcBef>
                <a:spcPct val="0"/>
              </a:spcBef>
              <a:buClrTx/>
              <a:buFontTx/>
              <a:buNone/>
            </a:pPr>
            <a:r>
              <a:rPr lang="en-US" altLang="en-US" sz="1200" noProof="0" dirty="0">
                <a:solidFill>
                  <a:srgbClr val="3333FF"/>
                </a:solidFill>
              </a:rPr>
              <a:t>So because of their lower income, households must </a:t>
            </a:r>
            <a:r>
              <a:rPr lang="en-US" altLang="en-US" sz="1200" noProof="0" dirty="0">
                <a:solidFill>
                  <a:srgbClr val="FF0000"/>
                </a:solidFill>
              </a:rPr>
              <a:t>reduce consumption</a:t>
            </a:r>
            <a:r>
              <a:rPr lang="en-US" altLang="en-US" sz="1200" noProof="0" dirty="0">
                <a:solidFill>
                  <a:srgbClr val="3333FF"/>
                </a:solidFill>
              </a:rPr>
              <a:t> </a:t>
            </a:r>
            <a:r>
              <a:rPr lang="en-US" altLang="en-US" sz="1200" noProof="0" dirty="0">
                <a:solidFill>
                  <a:srgbClr val="FF0000"/>
                </a:solidFill>
              </a:rPr>
              <a:t>and/or</a:t>
            </a:r>
            <a:r>
              <a:rPr lang="en-US" altLang="en-US" sz="1200" noProof="0" dirty="0">
                <a:solidFill>
                  <a:srgbClr val="3333FF"/>
                </a:solidFill>
              </a:rPr>
              <a:t> </a:t>
            </a:r>
            <a:r>
              <a:rPr lang="en-US" altLang="en-US" sz="1200" noProof="0" dirty="0">
                <a:solidFill>
                  <a:srgbClr val="FF0000"/>
                </a:solidFill>
              </a:rPr>
              <a:t>savings</a:t>
            </a:r>
            <a:r>
              <a:rPr lang="en-US" altLang="en-US" sz="1200" noProof="0" dirty="0">
                <a:solidFill>
                  <a:srgbClr val="3333FF"/>
                </a:solidFill>
              </a:rPr>
              <a:t>. </a:t>
            </a:r>
          </a:p>
          <a:p>
            <a:pPr eaLnBrk="1" hangingPunct="1">
              <a:spcBef>
                <a:spcPct val="0"/>
              </a:spcBef>
              <a:buClrTx/>
              <a:buFontTx/>
              <a:buNone/>
            </a:pPr>
            <a:endParaRPr lang="en-US" altLang="en-US" sz="1200" noProof="0" dirty="0">
              <a:solidFill>
                <a:srgbClr val="3333FF"/>
              </a:solidFill>
            </a:endParaRPr>
          </a:p>
          <a:p>
            <a:pPr eaLnBrk="1" hangingPunct="1">
              <a:spcBef>
                <a:spcPct val="0"/>
              </a:spcBef>
              <a:buClrTx/>
              <a:buFontTx/>
              <a:buNone/>
            </a:pPr>
            <a:r>
              <a:rPr lang="en-US" altLang="en-US" sz="1200" noProof="0" dirty="0">
                <a:solidFill>
                  <a:srgbClr val="3333FF"/>
                </a:solidFill>
              </a:rPr>
              <a:t>We assume in the following for simplicity that they reduce consumption and savings each one by half of the tax burden </a:t>
            </a:r>
            <a:r>
              <a:rPr lang="en-US" altLang="en-US" sz="1200" noProof="0" dirty="0">
                <a:solidFill>
                  <a:srgbClr val="FF0000"/>
                </a:solidFill>
              </a:rPr>
              <a:t>T/2. This equals "one little quad".</a:t>
            </a:r>
          </a:p>
          <a:p>
            <a:pPr eaLnBrk="1" hangingPunct="1">
              <a:buFontTx/>
              <a:buNone/>
            </a:pPr>
            <a:endParaRPr lang="en-US" altLang="en-US" noProof="0" dirty="0"/>
          </a:p>
          <a:p>
            <a:pPr eaLnBrk="1" hangingPunct="1">
              <a:buFontTx/>
              <a:buNone/>
            </a:pPr>
            <a:r>
              <a:rPr lang="en-US" altLang="en-US" noProof="0" dirty="0"/>
              <a:t>So we have to shift the savings function CLICK </a:t>
            </a:r>
            <a:r>
              <a:rPr lang="en-US" altLang="en-US" noProof="0" dirty="0" err="1"/>
              <a:t>CLICK</a:t>
            </a:r>
            <a:r>
              <a:rPr lang="en-US" altLang="en-US" noProof="0" dirty="0"/>
              <a:t> by one little quad to the left, since now for every interest level savings supply is one little quad smaller.</a:t>
            </a:r>
          </a:p>
          <a:p>
            <a:pPr eaLnBrk="1" hangingPunct="1">
              <a:buFontTx/>
              <a:buNone/>
            </a:pPr>
            <a:endParaRPr lang="en-US" altLang="en-US" noProof="0" dirty="0"/>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noProof="0" dirty="0"/>
              <a:t>In the same way, we have to shift the consumption function CLICK </a:t>
            </a:r>
            <a:r>
              <a:rPr lang="en-US" altLang="en-US" noProof="0" dirty="0" err="1"/>
              <a:t>CLICK</a:t>
            </a:r>
            <a:r>
              <a:rPr lang="en-US" altLang="en-US" noProof="0" dirty="0"/>
              <a:t> by one little quad to the left, since now for every interest level consumption demand is one little quad smaller.</a:t>
            </a:r>
          </a:p>
          <a:p>
            <a:pPr marL="228600" marR="0" lvl="0" indent="-228600" algn="l" defTabSz="762000" rtl="0" eaLnBrk="1" fontAlgn="base" latinLnBrk="0" hangingPunct="1">
              <a:lnSpc>
                <a:spcPct val="100000"/>
              </a:lnSpc>
              <a:spcBef>
                <a:spcPct val="30000"/>
              </a:spcBef>
              <a:spcAft>
                <a:spcPct val="0"/>
              </a:spcAft>
              <a:buClrTx/>
              <a:buSzTx/>
              <a:buFontTx/>
              <a:buNone/>
              <a:tabLst/>
              <a:defRPr/>
            </a:pPr>
            <a:endParaRPr lang="en-US" altLang="en-US" noProof="0" dirty="0"/>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noProof="0" dirty="0"/>
              <a:t>Since total demand equals investment demand plus consumption demand, we have to shift the total demand curve also by one little quad to the left. CLICK </a:t>
            </a:r>
            <a:r>
              <a:rPr lang="en-US" altLang="en-US" noProof="0" dirty="0" err="1"/>
              <a:t>CLICK</a:t>
            </a:r>
            <a:r>
              <a:rPr lang="en-US" altLang="en-US" noProof="0" dirty="0"/>
              <a:t> </a:t>
            </a:r>
          </a:p>
          <a:p>
            <a:pPr eaLnBrk="1" hangingPunct="1">
              <a:buFontTx/>
              <a:buNone/>
            </a:pPr>
            <a:endParaRPr lang="en-US" altLang="en-US" noProof="0" dirty="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4"/>
          <p:cNvSpPr txBox="1">
            <a:spLocks noGrp="1" noChangeArrowheads="1"/>
          </p:cNvSpPr>
          <p:nvPr/>
        </p:nvSpPr>
        <p:spPr bwMode="auto">
          <a:xfrm>
            <a:off x="0"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r>
              <a:rPr lang="en-GB" altLang="en-US" sz="1100" i="1">
                <a:latin typeface="Times New Roman" pitchFamily="18" charset="0"/>
              </a:rPr>
              <a:t>Prof. Dr. Rainer Maurer</a:t>
            </a:r>
          </a:p>
        </p:txBody>
      </p:sp>
      <p:sp>
        <p:nvSpPr>
          <p:cNvPr id="296963"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481342EE-DE91-4F77-B2E6-188DB89BD7F9}" type="slidenum">
              <a:rPr lang="en-GB" altLang="en-US" sz="1100" i="1">
                <a:latin typeface="Times New Roman" pitchFamily="18" charset="0"/>
              </a:rPr>
              <a:pPr algn="r">
                <a:spcBef>
                  <a:spcPct val="0"/>
                </a:spcBef>
                <a:buFontTx/>
                <a:buNone/>
              </a:pPr>
              <a:t>121</a:t>
            </a:fld>
            <a:endParaRPr lang="en-GB" altLang="en-US" sz="1100" i="1">
              <a:latin typeface="Times New Roman" pitchFamily="18" charset="0"/>
            </a:endParaRPr>
          </a:p>
        </p:txBody>
      </p:sp>
      <p:sp>
        <p:nvSpPr>
          <p:cNvPr id="296964" name="Rectangle 2"/>
          <p:cNvSpPr>
            <a:spLocks noGrp="1" noRot="1" noChangeAspect="1" noChangeArrowheads="1" noTextEdit="1"/>
          </p:cNvSpPr>
          <p:nvPr>
            <p:ph type="sldImg"/>
          </p:nvPr>
        </p:nvSpPr>
        <p:spPr>
          <a:ln/>
        </p:spPr>
      </p:sp>
      <p:sp>
        <p:nvSpPr>
          <p:cNvPr id="2969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4" tIns="47737" rIns="95474" bIns="47737"/>
          <a:lstStyle/>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noProof="0" dirty="0"/>
              <a:t>As a result, of the lower savings supply CLICK excess demand for credits results, which immediately drives the interest rate upwards CLICK</a:t>
            </a:r>
          </a:p>
          <a:p>
            <a:pPr marL="228600" marR="0" lvl="0" indent="-228600" algn="l" defTabSz="762000" rtl="0" eaLnBrk="1" fontAlgn="base" latinLnBrk="0" hangingPunct="1">
              <a:lnSpc>
                <a:spcPct val="100000"/>
              </a:lnSpc>
              <a:spcBef>
                <a:spcPct val="30000"/>
              </a:spcBef>
              <a:spcAft>
                <a:spcPct val="0"/>
              </a:spcAft>
              <a:buClrTx/>
              <a:buSzTx/>
              <a:buFontTx/>
              <a:buNone/>
              <a:tabLst/>
              <a:defRPr/>
            </a:pPr>
            <a:endParaRPr lang="en-US" altLang="en-US" noProof="0" dirty="0"/>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noProof="0" dirty="0"/>
              <a:t>This leads to a further reduction of the total demand for goods. CLICK</a:t>
            </a:r>
          </a:p>
          <a:p>
            <a:pPr marL="228600" marR="0" lvl="0" indent="-228600" algn="l" defTabSz="762000" rtl="0" eaLnBrk="1" fontAlgn="base" latinLnBrk="0" hangingPunct="1">
              <a:lnSpc>
                <a:spcPct val="100000"/>
              </a:lnSpc>
              <a:spcBef>
                <a:spcPct val="30000"/>
              </a:spcBef>
              <a:spcAft>
                <a:spcPct val="0"/>
              </a:spcAft>
              <a:buClrTx/>
              <a:buSzTx/>
              <a:buFontTx/>
              <a:buNone/>
              <a:tabLst/>
              <a:defRPr/>
            </a:pPr>
            <a:endParaRPr lang="en-US" altLang="en-US" noProof="0" dirty="0"/>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noProof="0" dirty="0"/>
              <a:t>To sum up: </a:t>
            </a:r>
          </a:p>
          <a:p>
            <a:pPr marL="228600" marR="0" lvl="0" indent="-228600" algn="l" defTabSz="762000" rtl="0" eaLnBrk="1" fontAlgn="base" latinLnBrk="0" hangingPunct="1">
              <a:lnSpc>
                <a:spcPct val="100000"/>
              </a:lnSpc>
              <a:spcBef>
                <a:spcPct val="30000"/>
              </a:spcBef>
              <a:spcAft>
                <a:spcPct val="0"/>
              </a:spcAft>
              <a:buClrTx/>
              <a:buSzTx/>
              <a:buFontTx/>
              <a:buNone/>
              <a:tabLst/>
              <a:defRPr/>
            </a:pPr>
            <a:endParaRPr lang="en-US" altLang="en-US" noProof="0" dirty="0"/>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rgbClr val="3333FF"/>
                </a:solidFill>
              </a:rPr>
              <a:t>The total demand for goods of households and companies decreases now for two reasons: </a:t>
            </a:r>
          </a:p>
          <a:p>
            <a:pPr marL="228600" marR="0" lvl="0" indent="-228600" algn="l" defTabSz="762000" rtl="0" eaLnBrk="1" fontAlgn="base" latinLnBrk="0" hangingPunct="1">
              <a:lnSpc>
                <a:spcPct val="100000"/>
              </a:lnSpc>
              <a:spcBef>
                <a:spcPct val="30000"/>
              </a:spcBef>
              <a:spcAft>
                <a:spcPct val="0"/>
              </a:spcAft>
              <a:buClrTx/>
              <a:buSzTx/>
              <a:buFontTx/>
              <a:buNone/>
              <a:tabLst/>
              <a:defRPr/>
            </a:pPr>
            <a:endParaRPr lang="en-US" altLang="en-US" sz="1200" i="1" dirty="0">
              <a:solidFill>
                <a:srgbClr val="3333FF"/>
              </a:solidFill>
            </a:endParaRPr>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sz="1200" i="1" dirty="0">
                <a:solidFill>
                  <a:srgbClr val="FF0000"/>
                </a:solidFill>
              </a:rPr>
              <a:t>First</a:t>
            </a:r>
            <a:r>
              <a:rPr lang="en-US" altLang="en-US" sz="1200" dirty="0">
                <a:solidFill>
                  <a:srgbClr val="3333FF"/>
                </a:solidFill>
              </a:rPr>
              <a:t>, the </a:t>
            </a:r>
            <a:r>
              <a:rPr lang="en-US" altLang="en-US" sz="1200" dirty="0">
                <a:solidFill>
                  <a:srgbClr val="FF0000"/>
                </a:solidFill>
              </a:rPr>
              <a:t>reduction of consumption</a:t>
            </a:r>
            <a:r>
              <a:rPr lang="en-US" altLang="en-US" sz="1200" dirty="0">
                <a:solidFill>
                  <a:srgbClr val="3333FF"/>
                </a:solidFill>
              </a:rPr>
              <a:t> demand reduces the demand for consumption goods. </a:t>
            </a:r>
          </a:p>
          <a:p>
            <a:pPr marL="228600" marR="0" lvl="0" indent="-228600" algn="l" defTabSz="762000" rtl="0" eaLnBrk="1" fontAlgn="base" latinLnBrk="0" hangingPunct="1">
              <a:lnSpc>
                <a:spcPct val="100000"/>
              </a:lnSpc>
              <a:spcBef>
                <a:spcPct val="30000"/>
              </a:spcBef>
              <a:spcAft>
                <a:spcPct val="0"/>
              </a:spcAft>
              <a:buClrTx/>
              <a:buSzTx/>
              <a:buFontTx/>
              <a:buNone/>
              <a:tabLst/>
              <a:defRPr/>
            </a:pPr>
            <a:endParaRPr lang="en-US" altLang="en-US" sz="1200" i="1" dirty="0">
              <a:solidFill>
                <a:srgbClr val="3333FF"/>
              </a:solidFill>
            </a:endParaRPr>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sz="1200" i="1" dirty="0">
                <a:solidFill>
                  <a:srgbClr val="FF0000"/>
                </a:solidFill>
              </a:rPr>
              <a:t>Second</a:t>
            </a:r>
            <a:r>
              <a:rPr lang="en-US" altLang="en-US" sz="1200" dirty="0">
                <a:solidFill>
                  <a:srgbClr val="3333FF"/>
                </a:solidFill>
              </a:rPr>
              <a:t>, the reduction of savings supply causes an </a:t>
            </a:r>
            <a:r>
              <a:rPr lang="en-US" altLang="en-US" sz="1200" dirty="0">
                <a:solidFill>
                  <a:srgbClr val="FF0000"/>
                </a:solidFill>
              </a:rPr>
              <a:t>increase in the interest rate</a:t>
            </a:r>
            <a:r>
              <a:rPr lang="en-US" altLang="en-US" sz="1200" dirty="0">
                <a:solidFill>
                  <a:srgbClr val="3333FF"/>
                </a:solidFill>
              </a:rPr>
              <a:t> from </a:t>
            </a:r>
            <a:r>
              <a:rPr lang="en-US" altLang="en-US" sz="1200" dirty="0" err="1">
                <a:solidFill>
                  <a:srgbClr val="3333FF"/>
                </a:solidFill>
              </a:rPr>
              <a:t>i</a:t>
            </a:r>
            <a:r>
              <a:rPr lang="en-US" altLang="en-US" sz="1200" baseline="-25000" dirty="0" err="1">
                <a:solidFill>
                  <a:srgbClr val="3333FF"/>
                </a:solidFill>
              </a:rPr>
              <a:t>1</a:t>
            </a:r>
            <a:r>
              <a:rPr lang="en-US" altLang="en-US" sz="1200" dirty="0">
                <a:solidFill>
                  <a:srgbClr val="3333FF"/>
                </a:solidFill>
              </a:rPr>
              <a:t> to </a:t>
            </a:r>
            <a:r>
              <a:rPr lang="en-US" altLang="en-US" sz="1200" dirty="0" err="1">
                <a:solidFill>
                  <a:srgbClr val="3333FF"/>
                </a:solidFill>
              </a:rPr>
              <a:t>i</a:t>
            </a:r>
            <a:r>
              <a:rPr lang="en-US" altLang="en-US" sz="1200" baseline="-25000" dirty="0" err="1">
                <a:solidFill>
                  <a:srgbClr val="3333FF"/>
                </a:solidFill>
              </a:rPr>
              <a:t>2</a:t>
            </a:r>
            <a:r>
              <a:rPr lang="en-US" altLang="en-US" sz="1200" dirty="0">
                <a:solidFill>
                  <a:srgbClr val="3333FF"/>
                </a:solidFill>
              </a:rPr>
              <a:t>. This higher interest rate causes a decrease in investment goods demand by firms and a further decrease in consumption demand.</a:t>
            </a:r>
          </a:p>
          <a:p>
            <a:pPr marL="228600" marR="0" lvl="0" indent="-228600" algn="l" defTabSz="762000" rtl="0" eaLnBrk="1" fontAlgn="base" latinLnBrk="0" hangingPunct="1">
              <a:lnSpc>
                <a:spcPct val="100000"/>
              </a:lnSpc>
              <a:spcBef>
                <a:spcPct val="30000"/>
              </a:spcBef>
              <a:spcAft>
                <a:spcPct val="0"/>
              </a:spcAft>
              <a:buClrTx/>
              <a:buSzTx/>
              <a:buFontTx/>
              <a:buNone/>
              <a:tabLst/>
              <a:defRPr/>
            </a:pPr>
            <a:endParaRPr lang="de-DE" altLang="en-US" dirty="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4"/>
          <p:cNvSpPr txBox="1">
            <a:spLocks noGrp="1" noChangeArrowheads="1"/>
          </p:cNvSpPr>
          <p:nvPr/>
        </p:nvSpPr>
        <p:spPr bwMode="auto">
          <a:xfrm>
            <a:off x="0"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r>
              <a:rPr lang="en-GB" altLang="en-US" sz="1100" i="1">
                <a:latin typeface="Times New Roman" pitchFamily="18" charset="0"/>
              </a:rPr>
              <a:t>Prof. Dr. Rainer Maurer</a:t>
            </a:r>
          </a:p>
        </p:txBody>
      </p:sp>
      <p:sp>
        <p:nvSpPr>
          <p:cNvPr id="297987"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EAC6B43A-927D-476E-8ED2-9C48F4A53628}" type="slidenum">
              <a:rPr lang="en-GB" altLang="en-US" sz="1100" i="1">
                <a:latin typeface="Times New Roman" pitchFamily="18" charset="0"/>
              </a:rPr>
              <a:pPr algn="r">
                <a:spcBef>
                  <a:spcPct val="0"/>
                </a:spcBef>
                <a:buFontTx/>
                <a:buNone/>
              </a:pPr>
              <a:t>122</a:t>
            </a:fld>
            <a:endParaRPr lang="en-GB" altLang="en-US" sz="1100" i="1">
              <a:latin typeface="Times New Roman" pitchFamily="18" charset="0"/>
            </a:endParaRPr>
          </a:p>
        </p:txBody>
      </p:sp>
      <p:sp>
        <p:nvSpPr>
          <p:cNvPr id="297988" name="Rectangle 2"/>
          <p:cNvSpPr>
            <a:spLocks noGrp="1" noRot="1" noChangeAspect="1" noChangeArrowheads="1" noTextEdit="1"/>
          </p:cNvSpPr>
          <p:nvPr>
            <p:ph type="sldImg"/>
          </p:nvPr>
        </p:nvSpPr>
        <p:spPr>
          <a:ln/>
        </p:spPr>
      </p:sp>
      <p:sp>
        <p:nvSpPr>
          <p:cNvPr id="2979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4" tIns="47737" rIns="95474" bIns="47737"/>
          <a:lstStyle/>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rgbClr val="3333FF"/>
                </a:solidFill>
              </a:rPr>
              <a:t>However, this reduction in private demand for goods (households and firms) has to be settled with the increase in government consumption demand. </a:t>
            </a:r>
          </a:p>
          <a:p>
            <a:pPr marL="228600" marR="0" lvl="0" indent="-228600" algn="l" defTabSz="762000" rtl="0" eaLnBrk="1" fontAlgn="base" latinLnBrk="0" hangingPunct="1">
              <a:lnSpc>
                <a:spcPct val="100000"/>
              </a:lnSpc>
              <a:spcBef>
                <a:spcPct val="30000"/>
              </a:spcBef>
              <a:spcAft>
                <a:spcPct val="0"/>
              </a:spcAft>
              <a:buClrTx/>
              <a:buSzTx/>
              <a:buFontTx/>
              <a:buNone/>
              <a:tabLst/>
              <a:defRPr/>
            </a:pPr>
            <a:endParaRPr lang="en-US" altLang="en-US" sz="1200" dirty="0">
              <a:solidFill>
                <a:srgbClr val="3333FF"/>
              </a:solidFill>
            </a:endParaRPr>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rgbClr val="3333FF"/>
                </a:solidFill>
              </a:rPr>
              <a:t>As we know, government consumption demand grows by the increase of tax income, i.e. the length of two little quads. CLICK </a:t>
            </a:r>
            <a:r>
              <a:rPr lang="en-US" altLang="en-US" sz="1200" dirty="0" err="1">
                <a:solidFill>
                  <a:srgbClr val="3333FF"/>
                </a:solidFill>
              </a:rPr>
              <a:t>CLICK</a:t>
            </a:r>
            <a:endParaRPr lang="en-US" altLang="en-US" sz="1200" dirty="0">
              <a:solidFill>
                <a:srgbClr val="3333FF"/>
              </a:solidFill>
            </a:endParaRPr>
          </a:p>
          <a:p>
            <a:pPr marL="228600" marR="0" lvl="0" indent="-228600" algn="l" defTabSz="762000" rtl="0" eaLnBrk="1" fontAlgn="base" latinLnBrk="0" hangingPunct="1">
              <a:lnSpc>
                <a:spcPct val="100000"/>
              </a:lnSpc>
              <a:spcBef>
                <a:spcPct val="30000"/>
              </a:spcBef>
              <a:spcAft>
                <a:spcPct val="0"/>
              </a:spcAft>
              <a:buClrTx/>
              <a:buSzTx/>
              <a:buFontTx/>
              <a:buNone/>
              <a:tabLst/>
              <a:defRPr/>
            </a:pPr>
            <a:endParaRPr lang="en-US" altLang="en-US" sz="1200" dirty="0">
              <a:solidFill>
                <a:srgbClr val="3333FF"/>
              </a:solidFill>
            </a:endParaRPr>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rgbClr val="3333FF"/>
                </a:solidFill>
              </a:rPr>
              <a:t>As a result, the reduction of private demand is completely compensated by the increase in government demand. In other words, government demand crowds out private demand.</a:t>
            </a:r>
          </a:p>
          <a:p>
            <a:pPr eaLnBrk="1" hangingPunct="1">
              <a:buFontTx/>
              <a:buNone/>
            </a:pPr>
            <a:endParaRPr lang="de-DE" altLang="en-US" dirty="0"/>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chemeClr val="bg1"/>
                </a:solidFill>
              </a:rPr>
              <a:t>Since government consumption does not depend on the interest rate, we can add government consumption to the private consumption and investment demand curve, to find the new total demand curve. </a:t>
            </a:r>
          </a:p>
          <a:p>
            <a:pPr marL="228600" marR="0" lvl="0" indent="-228600" algn="l" defTabSz="762000" rtl="0" eaLnBrk="1" fontAlgn="base" latinLnBrk="0" hangingPunct="1">
              <a:lnSpc>
                <a:spcPct val="100000"/>
              </a:lnSpc>
              <a:spcBef>
                <a:spcPct val="30000"/>
              </a:spcBef>
              <a:spcAft>
                <a:spcPct val="0"/>
              </a:spcAft>
              <a:buClrTx/>
              <a:buSzTx/>
              <a:buFontTx/>
              <a:buNone/>
              <a:tabLst/>
              <a:defRPr/>
            </a:pPr>
            <a:endParaRPr lang="en-US" altLang="en-US" sz="1200" dirty="0">
              <a:solidFill>
                <a:schemeClr val="bg1"/>
              </a:solidFill>
            </a:endParaRPr>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chemeClr val="bg1"/>
                </a:solidFill>
              </a:rPr>
              <a:t>As a result, the total demand curve shifts parallelly CLICK to the right by the length of 2 little quads.</a:t>
            </a:r>
          </a:p>
          <a:p>
            <a:pPr eaLnBrk="1" hangingPunct="1">
              <a:buFontTx/>
              <a:buNone/>
            </a:pPr>
            <a:endParaRPr lang="de-DE" altLang="en-US" dirty="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pitchFamily="34" charset="0"/>
              </a:defRPr>
            </a:lvl1pPr>
            <a:lvl2pPr marL="742950" indent="-285750" defTabSz="788988">
              <a:spcBef>
                <a:spcPct val="30000"/>
              </a:spcBef>
              <a:buAutoNum type="arabicPeriod"/>
              <a:defRPr sz="1200">
                <a:solidFill>
                  <a:schemeClr val="tx1"/>
                </a:solidFill>
                <a:latin typeface="Arial" pitchFamily="34" charset="0"/>
              </a:defRPr>
            </a:lvl2pPr>
            <a:lvl3pPr marL="1143000" indent="-228600" defTabSz="788988">
              <a:spcBef>
                <a:spcPct val="30000"/>
              </a:spcBef>
              <a:buAutoNum type="arabicPeriod"/>
              <a:defRPr sz="1200">
                <a:solidFill>
                  <a:schemeClr val="tx1"/>
                </a:solidFill>
                <a:latin typeface="Arial" pitchFamily="34" charset="0"/>
              </a:defRPr>
            </a:lvl3pPr>
            <a:lvl4pPr marL="1600200" indent="-228600" defTabSz="788988">
              <a:spcBef>
                <a:spcPct val="30000"/>
              </a:spcBef>
              <a:buAutoNum type="arabicPeriod"/>
              <a:defRPr sz="1200">
                <a:solidFill>
                  <a:schemeClr val="tx1"/>
                </a:solidFill>
                <a:latin typeface="Arial" pitchFamily="34" charset="0"/>
              </a:defRPr>
            </a:lvl4pPr>
            <a:lvl5pPr marL="2057400" indent="-228600" defTabSz="788988">
              <a:spcBef>
                <a:spcPct val="30000"/>
              </a:spcBef>
              <a:buAutoNum type="arabicPeriod"/>
              <a:defRPr sz="1200">
                <a:solidFill>
                  <a:schemeClr val="tx1"/>
                </a:solidFill>
                <a:latin typeface="Arial" pitchFamily="34" charset="0"/>
              </a:defRPr>
            </a:lvl5pPr>
            <a:lvl6pPr marL="2514600" indent="-228600" defTabSz="788988"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8988"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8988"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8988"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F3A32D26-AC9C-4D3A-A628-F3F992BACDB2}" type="slidenum">
              <a:rPr lang="en-GB" altLang="en-US" sz="1100" smtClean="0">
                <a:latin typeface="Times New Roman" pitchFamily="18" charset="0"/>
              </a:rPr>
              <a:pPr>
                <a:spcBef>
                  <a:spcPct val="0"/>
                </a:spcBef>
                <a:buFontTx/>
                <a:buNone/>
              </a:pPr>
              <a:t>123</a:t>
            </a:fld>
            <a:endParaRPr lang="en-GB" altLang="en-US" sz="1100">
              <a:latin typeface="Times New Roman" pitchFamily="18" charset="0"/>
            </a:endParaRPr>
          </a:p>
        </p:txBody>
      </p:sp>
      <p:sp>
        <p:nvSpPr>
          <p:cNvPr id="299011" name="Rectangle 2"/>
          <p:cNvSpPr>
            <a:spLocks noGrp="1" noRot="1" noChangeAspect="1" noChangeArrowheads="1" noTextEdit="1"/>
          </p:cNvSpPr>
          <p:nvPr>
            <p:ph type="sldImg"/>
          </p:nvPr>
        </p:nvSpPr>
        <p:spPr>
          <a:ln/>
        </p:spPr>
      </p:sp>
      <p:sp>
        <p:nvSpPr>
          <p:cNvPr id="299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dirty="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pitchFamily="34" charset="0"/>
              </a:defRPr>
            </a:lvl1pPr>
            <a:lvl2pPr marL="742950" indent="-285750" defTabSz="788988">
              <a:spcBef>
                <a:spcPct val="30000"/>
              </a:spcBef>
              <a:buAutoNum type="arabicPeriod"/>
              <a:defRPr sz="1200">
                <a:solidFill>
                  <a:schemeClr val="tx1"/>
                </a:solidFill>
                <a:latin typeface="Arial" pitchFamily="34" charset="0"/>
              </a:defRPr>
            </a:lvl2pPr>
            <a:lvl3pPr marL="1143000" indent="-228600" defTabSz="788988">
              <a:spcBef>
                <a:spcPct val="30000"/>
              </a:spcBef>
              <a:buAutoNum type="arabicPeriod"/>
              <a:defRPr sz="1200">
                <a:solidFill>
                  <a:schemeClr val="tx1"/>
                </a:solidFill>
                <a:latin typeface="Arial" pitchFamily="34" charset="0"/>
              </a:defRPr>
            </a:lvl3pPr>
            <a:lvl4pPr marL="1600200" indent="-228600" defTabSz="788988">
              <a:spcBef>
                <a:spcPct val="30000"/>
              </a:spcBef>
              <a:buAutoNum type="arabicPeriod"/>
              <a:defRPr sz="1200">
                <a:solidFill>
                  <a:schemeClr val="tx1"/>
                </a:solidFill>
                <a:latin typeface="Arial" pitchFamily="34" charset="0"/>
              </a:defRPr>
            </a:lvl4pPr>
            <a:lvl5pPr marL="2057400" indent="-228600" defTabSz="788988">
              <a:spcBef>
                <a:spcPct val="30000"/>
              </a:spcBef>
              <a:buAutoNum type="arabicPeriod"/>
              <a:defRPr sz="1200">
                <a:solidFill>
                  <a:schemeClr val="tx1"/>
                </a:solidFill>
                <a:latin typeface="Arial" pitchFamily="34" charset="0"/>
              </a:defRPr>
            </a:lvl5pPr>
            <a:lvl6pPr marL="2514600" indent="-228600" defTabSz="788988"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8988"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8988"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8988"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F4258D74-C04A-4D62-AD91-DCEBC53C6002}" type="slidenum">
              <a:rPr lang="en-GB" altLang="en-US" sz="1100" smtClean="0">
                <a:latin typeface="Times New Roman" pitchFamily="18" charset="0"/>
              </a:rPr>
              <a:pPr>
                <a:spcBef>
                  <a:spcPct val="0"/>
                </a:spcBef>
                <a:buFontTx/>
                <a:buNone/>
              </a:pPr>
              <a:t>124</a:t>
            </a:fld>
            <a:endParaRPr lang="en-GB" altLang="en-US" sz="1100">
              <a:latin typeface="Times New Roman" pitchFamily="18" charset="0"/>
            </a:endParaRPr>
          </a:p>
        </p:txBody>
      </p:sp>
      <p:sp>
        <p:nvSpPr>
          <p:cNvPr id="300035" name="Rectangle 2"/>
          <p:cNvSpPr>
            <a:spLocks noGrp="1" noRot="1" noChangeAspect="1" noChangeArrowheads="1" noTextEdit="1"/>
          </p:cNvSpPr>
          <p:nvPr>
            <p:ph type="sldImg"/>
          </p:nvPr>
        </p:nvSpPr>
        <p:spPr>
          <a:ln/>
        </p:spPr>
      </p:sp>
      <p:sp>
        <p:nvSpPr>
          <p:cNvPr id="300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dirty="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E1DC6D21-903A-40E6-9142-7D3624E994C3}" type="slidenum">
              <a:rPr lang="en-GB" altLang="en-US" sz="1100" i="1">
                <a:latin typeface="Times New Roman" pitchFamily="18" charset="0"/>
              </a:rPr>
              <a:pPr algn="r">
                <a:spcBef>
                  <a:spcPct val="0"/>
                </a:spcBef>
                <a:buFontTx/>
                <a:buNone/>
              </a:pPr>
              <a:t>125</a:t>
            </a:fld>
            <a:endParaRPr lang="en-GB" altLang="en-US" sz="1100" i="1">
              <a:latin typeface="Times New Roman" pitchFamily="18" charset="0"/>
            </a:endParaRPr>
          </a:p>
        </p:txBody>
      </p:sp>
      <p:sp>
        <p:nvSpPr>
          <p:cNvPr id="301059" name="Rectangle 2"/>
          <p:cNvSpPr>
            <a:spLocks noGrp="1" noRot="1" noChangeAspect="1" noChangeArrowheads="1" noTextEdit="1"/>
          </p:cNvSpPr>
          <p:nvPr>
            <p:ph type="sldImg"/>
          </p:nvPr>
        </p:nvSpPr>
        <p:spPr>
          <a:ln/>
        </p:spPr>
      </p:sp>
      <p:sp>
        <p:nvSpPr>
          <p:cNvPr id="301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561E638C-0DC6-4A5B-9D5C-57D31E30CAF4}" type="slidenum">
              <a:rPr lang="en-GB" altLang="en-US" sz="1100" i="1">
                <a:latin typeface="Times New Roman" pitchFamily="18" charset="0"/>
              </a:rPr>
              <a:pPr algn="r">
                <a:spcBef>
                  <a:spcPct val="0"/>
                </a:spcBef>
                <a:buFontTx/>
                <a:buNone/>
              </a:pPr>
              <a:t>126</a:t>
            </a:fld>
            <a:endParaRPr lang="en-GB" altLang="en-US" sz="1100" i="1">
              <a:latin typeface="Times New Roman" pitchFamily="18" charset="0"/>
            </a:endParaRPr>
          </a:p>
        </p:txBody>
      </p:sp>
      <p:sp>
        <p:nvSpPr>
          <p:cNvPr id="302083" name="Rectangle 2"/>
          <p:cNvSpPr>
            <a:spLocks noGrp="1" noRot="1" noChangeAspect="1" noChangeArrowheads="1" noTextEdit="1"/>
          </p:cNvSpPr>
          <p:nvPr>
            <p:ph type="sldImg"/>
          </p:nvPr>
        </p:nvSpPr>
        <p:spPr>
          <a:ln/>
        </p:spPr>
      </p:sp>
      <p:sp>
        <p:nvSpPr>
          <p:cNvPr id="302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10221C67-3978-4605-8940-D5E16FE087F5}" type="slidenum">
              <a:rPr lang="en-GB" altLang="en-US" sz="1100" i="1">
                <a:latin typeface="Times New Roman" pitchFamily="18" charset="0"/>
              </a:rPr>
              <a:pPr algn="r">
                <a:spcBef>
                  <a:spcPct val="0"/>
                </a:spcBef>
                <a:buFontTx/>
                <a:buNone/>
              </a:pPr>
              <a:t>127</a:t>
            </a:fld>
            <a:endParaRPr lang="en-GB" altLang="en-US" sz="1100" i="1">
              <a:latin typeface="Times New Roman" pitchFamily="18" charset="0"/>
            </a:endParaRPr>
          </a:p>
        </p:txBody>
      </p:sp>
      <p:sp>
        <p:nvSpPr>
          <p:cNvPr id="303107" name="Rectangle 2"/>
          <p:cNvSpPr>
            <a:spLocks noGrp="1" noRot="1" noChangeAspect="1" noChangeArrowheads="1" noTextEdit="1"/>
          </p:cNvSpPr>
          <p:nvPr>
            <p:ph type="sldImg"/>
          </p:nvPr>
        </p:nvSpPr>
        <p:spPr>
          <a:ln/>
        </p:spPr>
      </p:sp>
      <p:sp>
        <p:nvSpPr>
          <p:cNvPr id="303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altLang="en-US" noProof="0" dirty="0"/>
              <a:t>So much for this lesson. In the next lesson, we will discuss demand- and supply-side shocks to the economy under neoclassical assumptions.  </a:t>
            </a:r>
          </a:p>
          <a:p>
            <a:pPr marL="0" indent="0" eaLnBrk="1" hangingPunct="1">
              <a:buNone/>
            </a:pPr>
            <a:endParaRPr lang="en-US" altLang="en-US" noProof="0" dirty="0"/>
          </a:p>
          <a:p>
            <a:pPr marL="0" indent="0" eaLnBrk="1" hangingPunct="1">
              <a:buNone/>
            </a:pPr>
            <a:r>
              <a:rPr lang="en-US" altLang="en-US" dirty="0"/>
              <a:t>______________________</a:t>
            </a:r>
          </a:p>
          <a:p>
            <a:pPr marL="0" indent="0" eaLnBrk="1" hangingPunct="1">
              <a:buNone/>
            </a:pPr>
            <a:endParaRPr lang="en-US" altLang="en-US" dirty="0"/>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dirty="0"/>
              <a:t>Hello everybody! This is lesson 15 of the lecture Macroeconomics. I will discuss the slides 126 to 148 of chapter 3 “</a:t>
            </a:r>
            <a:r>
              <a:rPr lang="de-DE" altLang="en-US" sz="1200" dirty="0"/>
              <a:t>The </a:t>
            </a:r>
            <a:r>
              <a:rPr lang="de-DE" altLang="en-US" sz="1200" dirty="0" err="1"/>
              <a:t>Neoclassical</a:t>
            </a:r>
            <a:r>
              <a:rPr lang="de-DE" altLang="en-US" sz="1200" dirty="0"/>
              <a:t> Model</a:t>
            </a:r>
            <a:r>
              <a:rPr lang="en-US" altLang="en-US" dirty="0"/>
              <a:t>”.</a:t>
            </a:r>
          </a:p>
          <a:p>
            <a:pPr marL="0" marR="0" lvl="0" indent="0" algn="l" defTabSz="762000" rtl="0" eaLnBrk="1" fontAlgn="base" latinLnBrk="0" hangingPunct="1">
              <a:lnSpc>
                <a:spcPct val="100000"/>
              </a:lnSpc>
              <a:spcBef>
                <a:spcPct val="30000"/>
              </a:spcBef>
              <a:spcAft>
                <a:spcPct val="0"/>
              </a:spcAft>
              <a:buClrTx/>
              <a:buSzTx/>
              <a:buFontTx/>
              <a:buNone/>
              <a:tabLst/>
              <a:defRPr/>
            </a:pPr>
            <a:endParaRPr lang="en-US" altLang="en-US" dirty="0"/>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dirty="0"/>
              <a:t>In this lesson we will analyze the consequences of </a:t>
            </a:r>
            <a:r>
              <a:rPr lang="en-US" altLang="en-US" noProof="0" dirty="0"/>
              <a:t>demand- and supply-side shocks to the economy </a:t>
            </a:r>
            <a:r>
              <a:rPr lang="en-US" altLang="en-US" dirty="0"/>
              <a:t>under the assumptions of the neoclassical model.</a:t>
            </a: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C71084AC-D8DA-42A6-9AD1-A5FD495FB342}" type="slidenum">
              <a:rPr lang="en-GB" altLang="en-US" sz="1100" i="1">
                <a:latin typeface="Times New Roman" pitchFamily="18" charset="0"/>
              </a:rPr>
              <a:pPr algn="r">
                <a:spcBef>
                  <a:spcPct val="0"/>
                </a:spcBef>
                <a:buFontTx/>
                <a:buNone/>
              </a:pPr>
              <a:t>128</a:t>
            </a:fld>
            <a:endParaRPr lang="en-GB" altLang="en-US" sz="1100" i="1">
              <a:latin typeface="Times New Roman" pitchFamily="18" charset="0"/>
            </a:endParaRPr>
          </a:p>
        </p:txBody>
      </p:sp>
      <p:sp>
        <p:nvSpPr>
          <p:cNvPr id="304131" name="Rectangle 2"/>
          <p:cNvSpPr>
            <a:spLocks noGrp="1" noRot="1" noChangeAspect="1" noChangeArrowheads="1" noTextEdit="1"/>
          </p:cNvSpPr>
          <p:nvPr>
            <p:ph type="sldImg"/>
          </p:nvPr>
        </p:nvSpPr>
        <p:spPr>
          <a:ln/>
        </p:spPr>
      </p:sp>
      <p:sp>
        <p:nvSpPr>
          <p:cNvPr id="304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altLang="en-US" sz="1200" dirty="0"/>
              <a:t>FTXT </a:t>
            </a:r>
            <a:endParaRPr lang="de-DE" altLang="en-US" dirty="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4"/>
          <p:cNvSpPr txBox="1">
            <a:spLocks noGrp="1" noChangeArrowheads="1"/>
          </p:cNvSpPr>
          <p:nvPr/>
        </p:nvSpPr>
        <p:spPr bwMode="auto">
          <a:xfrm>
            <a:off x="0"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r>
              <a:rPr lang="en-GB" altLang="en-US" sz="1100" i="1">
                <a:latin typeface="Times New Roman" pitchFamily="18" charset="0"/>
              </a:rPr>
              <a:t>Prof. Dr. Rainer Maurer</a:t>
            </a:r>
          </a:p>
        </p:txBody>
      </p:sp>
      <p:sp>
        <p:nvSpPr>
          <p:cNvPr id="305155"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B710BA5A-65DC-4B0F-97E5-F38BEF2B2C7F}" type="slidenum">
              <a:rPr lang="en-GB" altLang="en-US" sz="1100" i="1">
                <a:latin typeface="Times New Roman" pitchFamily="18" charset="0"/>
              </a:rPr>
              <a:pPr algn="r">
                <a:spcBef>
                  <a:spcPct val="0"/>
                </a:spcBef>
                <a:buFontTx/>
                <a:buNone/>
              </a:pPr>
              <a:t>129</a:t>
            </a:fld>
            <a:endParaRPr lang="en-GB" altLang="en-US" sz="1100" i="1">
              <a:latin typeface="Times New Roman" pitchFamily="18" charset="0"/>
            </a:endParaRPr>
          </a:p>
        </p:txBody>
      </p:sp>
      <p:sp>
        <p:nvSpPr>
          <p:cNvPr id="305156" name="Rectangle 2"/>
          <p:cNvSpPr>
            <a:spLocks noGrp="1" noRot="1" noChangeAspect="1" noChangeArrowheads="1" noTextEdit="1"/>
          </p:cNvSpPr>
          <p:nvPr>
            <p:ph type="sldImg"/>
          </p:nvPr>
        </p:nvSpPr>
        <p:spPr>
          <a:ln/>
        </p:spPr>
      </p:sp>
      <p:sp>
        <p:nvSpPr>
          <p:cNvPr id="3051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4" tIns="47737" rIns="95474" bIns="47737"/>
          <a:lstStyle/>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rgbClr val="FF0000"/>
                </a:solidFill>
              </a:rPr>
              <a:t>Starting point</a:t>
            </a:r>
            <a:r>
              <a:rPr lang="en-US" altLang="en-US" sz="1200" dirty="0">
                <a:solidFill>
                  <a:schemeClr val="bg1"/>
                </a:solidFill>
              </a:rPr>
              <a:t> of the analysis is again a situation where </a:t>
            </a:r>
            <a:r>
              <a:rPr lang="en-US" altLang="en-US" sz="1200" dirty="0">
                <a:solidFill>
                  <a:srgbClr val="FF0000"/>
                </a:solidFill>
              </a:rPr>
              <a:t>all markets are in equilibrium</a:t>
            </a:r>
            <a:r>
              <a:rPr lang="en-US" altLang="en-US" sz="1200" dirty="0">
                <a:solidFill>
                  <a:schemeClr val="bg1"/>
                </a:solidFill>
              </a:rPr>
              <a:t>. For simplicity, let government demand for goods be zero in the following.</a:t>
            </a:r>
          </a:p>
          <a:p>
            <a:pPr marL="228600" marR="0" lvl="0" indent="-228600" algn="l" defTabSz="762000" rtl="0" eaLnBrk="1" fontAlgn="base" latinLnBrk="0" hangingPunct="1">
              <a:lnSpc>
                <a:spcPct val="100000"/>
              </a:lnSpc>
              <a:spcBef>
                <a:spcPct val="30000"/>
              </a:spcBef>
              <a:spcAft>
                <a:spcPct val="0"/>
              </a:spcAft>
              <a:buClrTx/>
              <a:buSzTx/>
              <a:buFontTx/>
              <a:buNone/>
              <a:tabLst/>
              <a:defRPr/>
            </a:pPr>
            <a:endParaRPr lang="en-US" altLang="en-US" sz="1200" dirty="0">
              <a:solidFill>
                <a:schemeClr val="bg1"/>
              </a:solidFill>
            </a:endParaRPr>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chemeClr val="bg1"/>
                </a:solidFill>
              </a:rPr>
              <a:t>What happens now, if households suddenly expect a </a:t>
            </a:r>
            <a:r>
              <a:rPr lang="en-US" altLang="en-US" sz="1200" dirty="0">
                <a:solidFill>
                  <a:srgbClr val="FF0000"/>
                </a:solidFill>
              </a:rPr>
              <a:t>worsening of the economic development</a:t>
            </a:r>
            <a:r>
              <a:rPr lang="en-US" altLang="en-US" sz="1200" dirty="0">
                <a:solidFill>
                  <a:schemeClr val="bg1"/>
                </a:solidFill>
              </a:rPr>
              <a:t>, for example an increased probability of getting unemployed? </a:t>
            </a:r>
          </a:p>
          <a:p>
            <a:pPr marL="228600" marR="0" lvl="0" indent="-228600" algn="l" defTabSz="762000" rtl="0" eaLnBrk="1" fontAlgn="base" latinLnBrk="0" hangingPunct="1">
              <a:lnSpc>
                <a:spcPct val="100000"/>
              </a:lnSpc>
              <a:spcBef>
                <a:spcPct val="30000"/>
              </a:spcBef>
              <a:spcAft>
                <a:spcPct val="0"/>
              </a:spcAft>
              <a:buClrTx/>
              <a:buSzTx/>
              <a:buFontTx/>
              <a:buNone/>
              <a:tabLst/>
              <a:defRPr/>
            </a:pPr>
            <a:endParaRPr lang="en-US" altLang="en-US" sz="1200" dirty="0">
              <a:solidFill>
                <a:schemeClr val="bg1"/>
              </a:solidFill>
            </a:endParaRPr>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chemeClr val="bg1"/>
                </a:solidFill>
              </a:rPr>
              <a:t>Such a change of their expectations would make it rational to </a:t>
            </a:r>
            <a:r>
              <a:rPr lang="en-US" altLang="en-US" sz="1200" dirty="0">
                <a:solidFill>
                  <a:srgbClr val="FF0000"/>
                </a:solidFill>
              </a:rPr>
              <a:t>increase their savings</a:t>
            </a:r>
            <a:r>
              <a:rPr lang="en-US" altLang="en-US" sz="1200" dirty="0">
                <a:solidFill>
                  <a:schemeClr val="bg1"/>
                </a:solidFill>
              </a:rPr>
              <a:t>, in order to accumulate more net wealth for the case they actually become unemployed.</a:t>
            </a:r>
          </a:p>
          <a:p>
            <a:pPr marL="228600" marR="0" lvl="0" indent="-228600" algn="l" defTabSz="762000" rtl="0" eaLnBrk="1" fontAlgn="base" latinLnBrk="0" hangingPunct="1">
              <a:lnSpc>
                <a:spcPct val="100000"/>
              </a:lnSpc>
              <a:spcBef>
                <a:spcPct val="30000"/>
              </a:spcBef>
              <a:spcAft>
                <a:spcPct val="0"/>
              </a:spcAft>
              <a:buClrTx/>
              <a:buSzTx/>
              <a:buFontTx/>
              <a:buNone/>
              <a:tabLst/>
              <a:defRPr/>
            </a:pPr>
            <a:endParaRPr lang="en-US" altLang="en-US" sz="1200" dirty="0">
              <a:solidFill>
                <a:schemeClr val="bg1"/>
              </a:solidFill>
            </a:endParaRPr>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chemeClr val="bg1"/>
                </a:solidFill>
              </a:rPr>
              <a:t>As we can conclude from the households budget constraint, in order to increase their savings, households have to reduce their consumption demand: S ↑ = Y-C↓</a:t>
            </a:r>
          </a:p>
          <a:p>
            <a:pPr eaLnBrk="1" hangingPunct="1">
              <a:buFontTx/>
              <a:buNone/>
            </a:pPr>
            <a:endParaRPr lang="de-DE"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pitchFamily="34" charset="0"/>
              </a:defRPr>
            </a:lvl1pPr>
            <a:lvl2pPr marL="742950" indent="-285750" defTabSz="788988">
              <a:spcBef>
                <a:spcPct val="30000"/>
              </a:spcBef>
              <a:buAutoNum type="arabicPeriod"/>
              <a:defRPr sz="1200">
                <a:solidFill>
                  <a:schemeClr val="tx1"/>
                </a:solidFill>
                <a:latin typeface="Arial" pitchFamily="34" charset="0"/>
              </a:defRPr>
            </a:lvl2pPr>
            <a:lvl3pPr marL="1143000" indent="-228600" defTabSz="788988">
              <a:spcBef>
                <a:spcPct val="30000"/>
              </a:spcBef>
              <a:buAutoNum type="arabicPeriod"/>
              <a:defRPr sz="1200">
                <a:solidFill>
                  <a:schemeClr val="tx1"/>
                </a:solidFill>
                <a:latin typeface="Arial" pitchFamily="34" charset="0"/>
              </a:defRPr>
            </a:lvl3pPr>
            <a:lvl4pPr marL="1600200" indent="-228600" defTabSz="788988">
              <a:spcBef>
                <a:spcPct val="30000"/>
              </a:spcBef>
              <a:buAutoNum type="arabicPeriod"/>
              <a:defRPr sz="1200">
                <a:solidFill>
                  <a:schemeClr val="tx1"/>
                </a:solidFill>
                <a:latin typeface="Arial" pitchFamily="34" charset="0"/>
              </a:defRPr>
            </a:lvl4pPr>
            <a:lvl5pPr marL="2057400" indent="-228600" defTabSz="788988">
              <a:spcBef>
                <a:spcPct val="30000"/>
              </a:spcBef>
              <a:buAutoNum type="arabicPeriod"/>
              <a:defRPr sz="1200">
                <a:solidFill>
                  <a:schemeClr val="tx1"/>
                </a:solidFill>
                <a:latin typeface="Arial" pitchFamily="34" charset="0"/>
              </a:defRPr>
            </a:lvl5pPr>
            <a:lvl6pPr marL="2514600" indent="-228600" defTabSz="788988"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8988"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8988"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8988"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B609E430-985F-455E-8279-D5274D786975}" type="slidenum">
              <a:rPr lang="en-GB" altLang="en-US" sz="1100" smtClean="0">
                <a:latin typeface="Times New Roman" pitchFamily="18" charset="0"/>
              </a:rPr>
              <a:pPr>
                <a:spcBef>
                  <a:spcPct val="0"/>
                </a:spcBef>
                <a:buFontTx/>
                <a:buNone/>
              </a:pPr>
              <a:t>13</a:t>
            </a:fld>
            <a:endParaRPr lang="en-GB" altLang="en-US" sz="1100">
              <a:latin typeface="Times New Roman" pitchFamily="18" charset="0"/>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en-US" noProof="0" dirty="0"/>
              <a:t>The neoclassical model is based on a couple of empirical assumptions, which are important for the way the economy works.</a:t>
            </a:r>
          </a:p>
          <a:p>
            <a:pPr eaLnBrk="1" hangingPunct="1">
              <a:buFontTx/>
              <a:buNone/>
            </a:pPr>
            <a:endParaRPr lang="en-US" altLang="en-US" noProof="0" dirty="0"/>
          </a:p>
          <a:p>
            <a:pPr eaLnBrk="1" hangingPunct="1">
              <a:buFontTx/>
              <a:buNone/>
            </a:pPr>
            <a:r>
              <a:rPr lang="en-US" altLang="en-US" noProof="0" dirty="0"/>
              <a:t>The most important assumption is that CLICK all prices are perfectly flexible. CLICK</a:t>
            </a:r>
          </a:p>
          <a:p>
            <a:pPr eaLnBrk="1" hangingPunct="1">
              <a:buFontTx/>
              <a:buNone/>
            </a:pPr>
            <a:endParaRPr lang="en-US" altLang="en-US" noProof="0" dirty="0"/>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de-DE" altLang="en-US" dirty="0"/>
              <a:t>FTEXT</a:t>
            </a:r>
          </a:p>
          <a:p>
            <a:pPr eaLnBrk="1" hangingPunct="1">
              <a:buFontTx/>
              <a:buNone/>
            </a:pPr>
            <a:endParaRPr lang="de-DE" altLang="en-US" dirty="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4"/>
          <p:cNvSpPr txBox="1">
            <a:spLocks noGrp="1" noChangeArrowheads="1"/>
          </p:cNvSpPr>
          <p:nvPr/>
        </p:nvSpPr>
        <p:spPr bwMode="auto">
          <a:xfrm>
            <a:off x="0"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r>
              <a:rPr lang="en-GB" altLang="en-US" sz="1100" i="1">
                <a:latin typeface="Times New Roman" pitchFamily="18" charset="0"/>
              </a:rPr>
              <a:t>Prof. Dr. Rainer Maurer</a:t>
            </a:r>
          </a:p>
        </p:txBody>
      </p:sp>
      <p:sp>
        <p:nvSpPr>
          <p:cNvPr id="306179"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7AD0DD5C-2BD0-4C55-82E6-18AF421A5D7B}" type="slidenum">
              <a:rPr lang="en-GB" altLang="en-US" sz="1100" i="1">
                <a:latin typeface="Times New Roman" pitchFamily="18" charset="0"/>
              </a:rPr>
              <a:pPr algn="r">
                <a:spcBef>
                  <a:spcPct val="0"/>
                </a:spcBef>
                <a:buFontTx/>
                <a:buNone/>
              </a:pPr>
              <a:t>130</a:t>
            </a:fld>
            <a:endParaRPr lang="en-GB" altLang="en-US" sz="1100" i="1">
              <a:latin typeface="Times New Roman" pitchFamily="18" charset="0"/>
            </a:endParaRPr>
          </a:p>
        </p:txBody>
      </p:sp>
      <p:sp>
        <p:nvSpPr>
          <p:cNvPr id="306180" name="Rectangle 2"/>
          <p:cNvSpPr>
            <a:spLocks noGrp="1" noRot="1" noChangeAspect="1" noChangeArrowheads="1" noTextEdit="1"/>
          </p:cNvSpPr>
          <p:nvPr>
            <p:ph type="sldImg"/>
          </p:nvPr>
        </p:nvSpPr>
        <p:spPr>
          <a:ln/>
        </p:spPr>
      </p:sp>
      <p:sp>
        <p:nvSpPr>
          <p:cNvPr id="3061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4" tIns="47737" rIns="95474" bIns="47737"/>
          <a:lstStyle/>
          <a:p>
            <a:pPr eaLnBrk="1" hangingPunct="1">
              <a:lnSpc>
                <a:spcPct val="90000"/>
              </a:lnSpc>
              <a:spcBef>
                <a:spcPct val="0"/>
              </a:spcBef>
              <a:buClrTx/>
              <a:buFontTx/>
              <a:buNone/>
            </a:pPr>
            <a:r>
              <a:rPr lang="en-US" altLang="en-US" sz="1200" dirty="0">
                <a:solidFill>
                  <a:schemeClr val="bg1"/>
                </a:solidFill>
              </a:rPr>
              <a:t>As a consequence, the </a:t>
            </a:r>
            <a:r>
              <a:rPr lang="en-US" altLang="en-US" sz="1200" dirty="0">
                <a:solidFill>
                  <a:srgbClr val="FF0000"/>
                </a:solidFill>
              </a:rPr>
              <a:t>consumption demand curve shifts to the left CLICK</a:t>
            </a:r>
            <a:r>
              <a:rPr lang="en-US" altLang="en-US" sz="1200" dirty="0">
                <a:solidFill>
                  <a:schemeClr val="bg1"/>
                </a:solidFill>
              </a:rPr>
              <a:t>, let’s assume by the length of one little quad. </a:t>
            </a:r>
            <a:r>
              <a:rPr lang="en-US" altLang="en-US" sz="1200" dirty="0">
                <a:solidFill>
                  <a:srgbClr val="FF0000"/>
                </a:solidFill>
              </a:rPr>
              <a:t>CLICK </a:t>
            </a:r>
            <a:r>
              <a:rPr lang="en-US" altLang="en-US" sz="1200" dirty="0" err="1">
                <a:solidFill>
                  <a:srgbClr val="FF0000"/>
                </a:solidFill>
              </a:rPr>
              <a:t>CLICK</a:t>
            </a:r>
            <a:r>
              <a:rPr lang="en-US" altLang="en-US" sz="1200" dirty="0">
                <a:solidFill>
                  <a:srgbClr val="FF0000"/>
                </a:solidFill>
              </a:rPr>
              <a:t> </a:t>
            </a:r>
            <a:r>
              <a:rPr lang="en-US" altLang="en-US" sz="1200" dirty="0" err="1">
                <a:solidFill>
                  <a:srgbClr val="FF0000"/>
                </a:solidFill>
              </a:rPr>
              <a:t>CLICK</a:t>
            </a:r>
            <a:r>
              <a:rPr lang="en-US" altLang="en-US" sz="1200" dirty="0">
                <a:solidFill>
                  <a:srgbClr val="FF0000"/>
                </a:solidFill>
              </a:rPr>
              <a:t> </a:t>
            </a:r>
            <a:r>
              <a:rPr lang="en-US" altLang="en-US" sz="1200" dirty="0" err="1">
                <a:solidFill>
                  <a:srgbClr val="FF0000"/>
                </a:solidFill>
              </a:rPr>
              <a:t>CLICK</a:t>
            </a:r>
            <a:r>
              <a:rPr lang="en-US" altLang="en-US" sz="1200" dirty="0">
                <a:solidFill>
                  <a:srgbClr val="FF0000"/>
                </a:solidFill>
              </a:rPr>
              <a:t> </a:t>
            </a:r>
            <a:r>
              <a:rPr lang="en-US" altLang="en-US" sz="1200" dirty="0" err="1">
                <a:solidFill>
                  <a:srgbClr val="FF0000"/>
                </a:solidFill>
              </a:rPr>
              <a:t>CLICK</a:t>
            </a:r>
            <a:r>
              <a:rPr lang="en-US" altLang="en-US" sz="1200" dirty="0">
                <a:solidFill>
                  <a:srgbClr val="FF0000"/>
                </a:solidFill>
              </a:rPr>
              <a:t> </a:t>
            </a:r>
            <a:r>
              <a:rPr lang="en-US" altLang="en-US" sz="1200" dirty="0" err="1">
                <a:solidFill>
                  <a:srgbClr val="FF0000"/>
                </a:solidFill>
              </a:rPr>
              <a:t>CLICK</a:t>
            </a:r>
            <a:r>
              <a:rPr lang="en-US" altLang="en-US" sz="1200" dirty="0">
                <a:solidFill>
                  <a:srgbClr val="FF0000"/>
                </a:solidFill>
              </a:rPr>
              <a:t> </a:t>
            </a:r>
            <a:r>
              <a:rPr lang="en-US" altLang="en-US" sz="1200" dirty="0" err="1">
                <a:solidFill>
                  <a:srgbClr val="FF0000"/>
                </a:solidFill>
              </a:rPr>
              <a:t>CLICK</a:t>
            </a:r>
            <a:endParaRPr lang="en-US" altLang="en-US" sz="1200" dirty="0">
              <a:solidFill>
                <a:schemeClr val="bg1"/>
              </a:solidFill>
            </a:endParaRPr>
          </a:p>
          <a:p>
            <a:pPr eaLnBrk="1" hangingPunct="1">
              <a:lnSpc>
                <a:spcPct val="90000"/>
              </a:lnSpc>
              <a:spcBef>
                <a:spcPct val="0"/>
              </a:spcBef>
              <a:buClrTx/>
              <a:buFontTx/>
              <a:buNone/>
            </a:pPr>
            <a:endParaRPr lang="en-US" altLang="en-US" sz="1200" dirty="0">
              <a:solidFill>
                <a:schemeClr val="bg1"/>
              </a:solidFill>
            </a:endParaRPr>
          </a:p>
          <a:p>
            <a:pPr marL="228600" marR="0" lvl="0" indent="-228600" algn="l" defTabSz="762000" rtl="0" eaLnBrk="1" fontAlgn="base" latinLnBrk="0" hangingPunct="1">
              <a:lnSpc>
                <a:spcPct val="90000"/>
              </a:lnSpc>
              <a:spcBef>
                <a:spcPct val="0"/>
              </a:spcBef>
              <a:spcAft>
                <a:spcPct val="0"/>
              </a:spcAft>
              <a:buClrTx/>
              <a:buSzTx/>
              <a:buFontTx/>
              <a:buNone/>
              <a:tabLst/>
              <a:defRPr/>
            </a:pPr>
            <a:r>
              <a:rPr lang="en-US" altLang="en-US" sz="1200" dirty="0">
                <a:solidFill>
                  <a:schemeClr val="bg1"/>
                </a:solidFill>
              </a:rPr>
              <a:t>Does this cause now an “</a:t>
            </a:r>
            <a:r>
              <a:rPr lang="en-US" altLang="en-US" sz="1200" dirty="0">
                <a:solidFill>
                  <a:srgbClr val="3333FF"/>
                </a:solidFill>
              </a:rPr>
              <a:t>Excess Supply?</a:t>
            </a:r>
            <a:r>
              <a:rPr lang="en-US" altLang="en-US" sz="1200" dirty="0">
                <a:solidFill>
                  <a:schemeClr val="bg1"/>
                </a:solidFill>
              </a:rPr>
              <a:t>”? </a:t>
            </a:r>
            <a:r>
              <a:rPr lang="en-US" altLang="en-US" sz="1200" dirty="0">
                <a:solidFill>
                  <a:srgbClr val="FF0000"/>
                </a:solidFill>
              </a:rPr>
              <a:t>CLICK</a:t>
            </a:r>
            <a:endParaRPr lang="en-US" altLang="en-US" sz="1200" dirty="0">
              <a:solidFill>
                <a:schemeClr val="bg1"/>
              </a:solidFill>
            </a:endParaRPr>
          </a:p>
          <a:p>
            <a:pPr eaLnBrk="1" hangingPunct="1">
              <a:lnSpc>
                <a:spcPct val="90000"/>
              </a:lnSpc>
              <a:spcBef>
                <a:spcPct val="0"/>
              </a:spcBef>
              <a:buClrTx/>
              <a:buFontTx/>
              <a:buNone/>
            </a:pPr>
            <a:endParaRPr lang="en-US" altLang="en-US" sz="1200" dirty="0">
              <a:solidFill>
                <a:schemeClr val="bg1"/>
              </a:solidFill>
            </a:endParaRPr>
          </a:p>
          <a:p>
            <a:pPr eaLnBrk="1" hangingPunct="1">
              <a:lnSpc>
                <a:spcPct val="90000"/>
              </a:lnSpc>
              <a:spcBef>
                <a:spcPct val="0"/>
              </a:spcBef>
              <a:buClrTx/>
              <a:buFontTx/>
              <a:buNone/>
            </a:pPr>
            <a:r>
              <a:rPr lang="en-US" altLang="en-US" sz="1200" dirty="0">
                <a:solidFill>
                  <a:schemeClr val="bg1"/>
                </a:solidFill>
              </a:rPr>
              <a:t>No!</a:t>
            </a:r>
            <a:r>
              <a:rPr lang="en-US" altLang="en-US" sz="1200" dirty="0"/>
              <a:t> </a:t>
            </a:r>
            <a:r>
              <a:rPr lang="en-US" altLang="en-US" sz="1200" dirty="0">
                <a:solidFill>
                  <a:schemeClr val="bg1"/>
                </a:solidFill>
              </a:rPr>
              <a:t>Given the budget constraint of the households, S ↑ = Y-C↓ </a:t>
            </a:r>
            <a:r>
              <a:rPr lang="en-US" altLang="en-US" sz="1200" dirty="0">
                <a:solidFill>
                  <a:srgbClr val="FF0000"/>
                </a:solidFill>
              </a:rPr>
              <a:t>CLICK</a:t>
            </a:r>
            <a:r>
              <a:rPr lang="en-US" altLang="en-US" sz="1200" dirty="0">
                <a:solidFill>
                  <a:schemeClr val="bg1"/>
                </a:solidFill>
              </a:rPr>
              <a:t>, we must also shift the </a:t>
            </a:r>
            <a:r>
              <a:rPr lang="en-US" altLang="en-US" sz="1200" dirty="0">
                <a:solidFill>
                  <a:srgbClr val="FF0000"/>
                </a:solidFill>
              </a:rPr>
              <a:t>saving supply curve to the right</a:t>
            </a:r>
            <a:r>
              <a:rPr lang="en-US" altLang="en-US" sz="1200" dirty="0">
                <a:solidFill>
                  <a:schemeClr val="bg1"/>
                </a:solidFill>
              </a:rPr>
              <a:t> by the length one little quad.</a:t>
            </a:r>
          </a:p>
          <a:p>
            <a:pPr eaLnBrk="1" hangingPunct="1">
              <a:buFontTx/>
              <a:buNone/>
            </a:pPr>
            <a:endParaRPr lang="de-DE" altLang="en-US" dirty="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4"/>
          <p:cNvSpPr txBox="1">
            <a:spLocks noGrp="1" noChangeArrowheads="1"/>
          </p:cNvSpPr>
          <p:nvPr/>
        </p:nvSpPr>
        <p:spPr bwMode="auto">
          <a:xfrm>
            <a:off x="0"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r>
              <a:rPr lang="en-GB" altLang="en-US" sz="1100" i="1">
                <a:latin typeface="Times New Roman" pitchFamily="18" charset="0"/>
              </a:rPr>
              <a:t>Prof. Dr. Rainer Maurer</a:t>
            </a:r>
          </a:p>
        </p:txBody>
      </p:sp>
      <p:sp>
        <p:nvSpPr>
          <p:cNvPr id="307203"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298375F8-7153-4916-A2F6-F042928E7BF8}" type="slidenum">
              <a:rPr lang="en-GB" altLang="en-US" sz="1100" i="1">
                <a:latin typeface="Times New Roman" pitchFamily="18" charset="0"/>
              </a:rPr>
              <a:pPr algn="r">
                <a:spcBef>
                  <a:spcPct val="0"/>
                </a:spcBef>
                <a:buFontTx/>
                <a:buNone/>
              </a:pPr>
              <a:t>131</a:t>
            </a:fld>
            <a:endParaRPr lang="en-GB" altLang="en-US" sz="1100" i="1">
              <a:latin typeface="Times New Roman" pitchFamily="18" charset="0"/>
            </a:endParaRPr>
          </a:p>
        </p:txBody>
      </p:sp>
      <p:sp>
        <p:nvSpPr>
          <p:cNvPr id="307204" name="Rectangle 2"/>
          <p:cNvSpPr>
            <a:spLocks noGrp="1" noRot="1" noChangeAspect="1" noChangeArrowheads="1" noTextEdit="1"/>
          </p:cNvSpPr>
          <p:nvPr>
            <p:ph type="sldImg"/>
          </p:nvPr>
        </p:nvSpPr>
        <p:spPr>
          <a:ln/>
        </p:spPr>
      </p:sp>
      <p:sp>
        <p:nvSpPr>
          <p:cNvPr id="3072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4" tIns="47737" rIns="95474" bIns="47737"/>
          <a:lstStyle/>
          <a:p>
            <a:pPr eaLnBrk="1" hangingPunct="1">
              <a:lnSpc>
                <a:spcPct val="90000"/>
              </a:lnSpc>
              <a:spcBef>
                <a:spcPct val="0"/>
              </a:spcBef>
              <a:buClrTx/>
              <a:buFontTx/>
              <a:buNone/>
            </a:pPr>
            <a:r>
              <a:rPr lang="en-US" altLang="en-US" sz="1200" dirty="0">
                <a:solidFill>
                  <a:schemeClr val="bg1"/>
                </a:solidFill>
              </a:rPr>
              <a:t>This causes a decrease of the interest rate</a:t>
            </a:r>
            <a:r>
              <a:rPr lang="de-DE" altLang="en-US" sz="1200" dirty="0">
                <a:solidFill>
                  <a:schemeClr val="bg1"/>
                </a:solidFill>
              </a:rPr>
              <a:t>, </a:t>
            </a:r>
            <a:r>
              <a:rPr lang="de-DE" altLang="en-US" sz="1200" dirty="0" err="1">
                <a:solidFill>
                  <a:schemeClr val="bg1"/>
                </a:solidFill>
              </a:rPr>
              <a:t>i</a:t>
            </a:r>
            <a:r>
              <a:rPr lang="de-DE" altLang="en-US" sz="1200" baseline="-25000" dirty="0" err="1">
                <a:solidFill>
                  <a:schemeClr val="bg1"/>
                </a:solidFill>
              </a:rPr>
              <a:t>2</a:t>
            </a:r>
            <a:r>
              <a:rPr lang="de-DE" altLang="en-US" sz="1200" dirty="0">
                <a:solidFill>
                  <a:schemeClr val="bg1"/>
                </a:solidFill>
              </a:rPr>
              <a:t> &lt; </a:t>
            </a:r>
            <a:r>
              <a:rPr lang="de-DE" altLang="en-US" sz="1200" dirty="0" err="1">
                <a:solidFill>
                  <a:schemeClr val="bg1"/>
                </a:solidFill>
              </a:rPr>
              <a:t>i</a:t>
            </a:r>
            <a:r>
              <a:rPr lang="de-DE" altLang="en-US" sz="1200" baseline="-25000" dirty="0" err="1">
                <a:solidFill>
                  <a:schemeClr val="bg1"/>
                </a:solidFill>
              </a:rPr>
              <a:t>1</a:t>
            </a:r>
            <a:r>
              <a:rPr lang="en-US" altLang="en-US" sz="1200" dirty="0">
                <a:solidFill>
                  <a:schemeClr val="bg1"/>
                </a:solidFill>
              </a:rPr>
              <a:t>. CLICK </a:t>
            </a:r>
            <a:r>
              <a:rPr lang="en-US" altLang="en-US" sz="1200" dirty="0" err="1">
                <a:solidFill>
                  <a:schemeClr val="bg1"/>
                </a:solidFill>
              </a:rPr>
              <a:t>CLICK</a:t>
            </a:r>
            <a:r>
              <a:rPr lang="en-US" altLang="en-US" sz="1200" dirty="0">
                <a:solidFill>
                  <a:schemeClr val="bg1"/>
                </a:solidFill>
              </a:rPr>
              <a:t> </a:t>
            </a:r>
            <a:r>
              <a:rPr lang="en-US" altLang="en-US" sz="1200" dirty="0" err="1">
                <a:solidFill>
                  <a:schemeClr val="bg1"/>
                </a:solidFill>
              </a:rPr>
              <a:t>CLICK</a:t>
            </a:r>
            <a:r>
              <a:rPr lang="en-US" altLang="en-US" sz="1200" dirty="0">
                <a:solidFill>
                  <a:schemeClr val="bg1"/>
                </a:solidFill>
              </a:rPr>
              <a:t> </a:t>
            </a:r>
            <a:r>
              <a:rPr lang="en-US" altLang="en-US" sz="1200" dirty="0" err="1">
                <a:solidFill>
                  <a:schemeClr val="bg1"/>
                </a:solidFill>
              </a:rPr>
              <a:t>CLICK</a:t>
            </a:r>
            <a:r>
              <a:rPr lang="en-US" altLang="en-US" sz="1200" dirty="0">
                <a:solidFill>
                  <a:schemeClr val="bg1"/>
                </a:solidFill>
              </a:rPr>
              <a:t> </a:t>
            </a:r>
          </a:p>
          <a:p>
            <a:pPr eaLnBrk="1" hangingPunct="1">
              <a:lnSpc>
                <a:spcPct val="90000"/>
              </a:lnSpc>
              <a:spcBef>
                <a:spcPct val="0"/>
              </a:spcBef>
              <a:buClrTx/>
              <a:buFontTx/>
              <a:buNone/>
            </a:pPr>
            <a:endParaRPr lang="en-US" altLang="en-US" sz="1200" dirty="0">
              <a:solidFill>
                <a:schemeClr val="bg1"/>
              </a:solidFill>
            </a:endParaRPr>
          </a:p>
          <a:p>
            <a:pPr eaLnBrk="1" hangingPunct="1">
              <a:lnSpc>
                <a:spcPct val="90000"/>
              </a:lnSpc>
              <a:spcBef>
                <a:spcPct val="0"/>
              </a:spcBef>
              <a:buClrTx/>
              <a:buFontTx/>
              <a:buNone/>
            </a:pPr>
            <a:r>
              <a:rPr lang="en-US" altLang="en-US" sz="1200" dirty="0">
                <a:solidFill>
                  <a:schemeClr val="bg1"/>
                </a:solidFill>
              </a:rPr>
              <a:t>As a consequence </a:t>
            </a:r>
            <a:r>
              <a:rPr lang="en-US" altLang="en-US" sz="1200" dirty="0">
                <a:solidFill>
                  <a:srgbClr val="FF0000"/>
                </a:solidFill>
              </a:rPr>
              <a:t>investment</a:t>
            </a:r>
            <a:r>
              <a:rPr lang="en-US" altLang="en-US" sz="1200" dirty="0">
                <a:solidFill>
                  <a:schemeClr val="bg1"/>
                </a:solidFill>
              </a:rPr>
              <a:t> demand </a:t>
            </a:r>
            <a:r>
              <a:rPr lang="en-US" altLang="en-US" sz="1200" dirty="0">
                <a:solidFill>
                  <a:srgbClr val="FF0000"/>
                </a:solidFill>
              </a:rPr>
              <a:t>grows</a:t>
            </a:r>
            <a:r>
              <a:rPr lang="en-US" altLang="en-US" sz="1200" dirty="0">
                <a:solidFill>
                  <a:schemeClr val="bg1"/>
                </a:solidFill>
              </a:rPr>
              <a:t> I(</a:t>
            </a:r>
            <a:r>
              <a:rPr lang="en-US" altLang="en-US" sz="1200" dirty="0" err="1">
                <a:solidFill>
                  <a:schemeClr val="bg1"/>
                </a:solidFill>
              </a:rPr>
              <a:t>i</a:t>
            </a:r>
            <a:r>
              <a:rPr lang="en-US" altLang="en-US" sz="1200" baseline="-25000" dirty="0" err="1">
                <a:solidFill>
                  <a:schemeClr val="bg1"/>
                </a:solidFill>
              </a:rPr>
              <a:t>2</a:t>
            </a:r>
            <a:r>
              <a:rPr lang="en-US" altLang="en-US" sz="1200" dirty="0">
                <a:solidFill>
                  <a:schemeClr val="bg1"/>
                </a:solidFill>
              </a:rPr>
              <a:t>) &gt; I(</a:t>
            </a:r>
            <a:r>
              <a:rPr lang="en-US" altLang="en-US" sz="1200" dirty="0" err="1">
                <a:solidFill>
                  <a:schemeClr val="bg1"/>
                </a:solidFill>
              </a:rPr>
              <a:t>i</a:t>
            </a:r>
            <a:r>
              <a:rPr lang="en-US" altLang="en-US" sz="1200" baseline="-25000" dirty="0" err="1">
                <a:solidFill>
                  <a:schemeClr val="bg1"/>
                </a:solidFill>
              </a:rPr>
              <a:t>1</a:t>
            </a:r>
            <a:r>
              <a:rPr lang="en-US" altLang="en-US" sz="1200" dirty="0">
                <a:solidFill>
                  <a:schemeClr val="bg1"/>
                </a:solidFill>
              </a:rPr>
              <a:t>) CLICK </a:t>
            </a:r>
            <a:r>
              <a:rPr lang="en-US" altLang="en-US" sz="1200" dirty="0" err="1">
                <a:solidFill>
                  <a:schemeClr val="bg1"/>
                </a:solidFill>
              </a:rPr>
              <a:t>CLICK</a:t>
            </a:r>
            <a:r>
              <a:rPr lang="en-US" altLang="en-US" sz="1200" dirty="0">
                <a:solidFill>
                  <a:schemeClr val="bg1"/>
                </a:solidFill>
              </a:rPr>
              <a:t>  and </a:t>
            </a:r>
            <a:r>
              <a:rPr lang="en-US" altLang="en-US" sz="1200" dirty="0">
                <a:solidFill>
                  <a:srgbClr val="FF0000"/>
                </a:solidFill>
              </a:rPr>
              <a:t>consumption demand grows also somewhat </a:t>
            </a:r>
            <a:r>
              <a:rPr lang="en-US" altLang="en-US" sz="1200" dirty="0">
                <a:solidFill>
                  <a:schemeClr val="bg1"/>
                </a:solidFill>
              </a:rPr>
              <a:t>CLICK </a:t>
            </a:r>
            <a:r>
              <a:rPr lang="en-US" altLang="en-US" sz="1200" dirty="0" err="1">
                <a:solidFill>
                  <a:schemeClr val="bg1"/>
                </a:solidFill>
              </a:rPr>
              <a:t>CLICK</a:t>
            </a:r>
            <a:r>
              <a:rPr lang="en-US" altLang="en-US" sz="1200" dirty="0">
                <a:solidFill>
                  <a:schemeClr val="bg1"/>
                </a:solidFill>
              </a:rPr>
              <a:t> </a:t>
            </a:r>
            <a:r>
              <a:rPr lang="en-US" altLang="en-US" sz="1200" dirty="0" err="1">
                <a:solidFill>
                  <a:schemeClr val="bg1"/>
                </a:solidFill>
              </a:rPr>
              <a:t>CLICK</a:t>
            </a:r>
            <a:r>
              <a:rPr lang="en-US" altLang="en-US" sz="1200" dirty="0">
                <a:solidFill>
                  <a:schemeClr val="bg1"/>
                </a:solidFill>
              </a:rPr>
              <a:t> </a:t>
            </a:r>
            <a:r>
              <a:rPr lang="en-US" altLang="en-US" sz="1200" dirty="0">
                <a:solidFill>
                  <a:srgbClr val="FF0000"/>
                </a:solidFill>
              </a:rPr>
              <a:t> </a:t>
            </a:r>
            <a:r>
              <a:rPr lang="en-US" altLang="en-US" sz="1200" dirty="0">
                <a:solidFill>
                  <a:schemeClr val="bg1"/>
                </a:solidFill>
              </a:rPr>
              <a:t>C(</a:t>
            </a:r>
            <a:r>
              <a:rPr lang="en-US" altLang="en-US" sz="1200" dirty="0" err="1">
                <a:solidFill>
                  <a:schemeClr val="bg1"/>
                </a:solidFill>
              </a:rPr>
              <a:t>i</a:t>
            </a:r>
            <a:r>
              <a:rPr lang="en-US" altLang="en-US" sz="1200" baseline="-25000" dirty="0" err="1">
                <a:solidFill>
                  <a:schemeClr val="bg1"/>
                </a:solidFill>
              </a:rPr>
              <a:t>2</a:t>
            </a:r>
            <a:r>
              <a:rPr lang="en-US" altLang="en-US" sz="1200" dirty="0">
                <a:solidFill>
                  <a:schemeClr val="bg1"/>
                </a:solidFill>
              </a:rPr>
              <a:t>)</a:t>
            </a:r>
            <a:r>
              <a:rPr lang="en-US" altLang="en-US" sz="1200" baseline="-25000" dirty="0">
                <a:solidFill>
                  <a:schemeClr val="bg1"/>
                </a:solidFill>
              </a:rPr>
              <a:t>2</a:t>
            </a:r>
            <a:r>
              <a:rPr lang="en-US" altLang="en-US" sz="1200" dirty="0">
                <a:solidFill>
                  <a:schemeClr val="bg1"/>
                </a:solidFill>
              </a:rPr>
              <a:t> &gt; C(</a:t>
            </a:r>
            <a:r>
              <a:rPr lang="en-US" altLang="en-US" sz="1200" dirty="0" err="1">
                <a:solidFill>
                  <a:schemeClr val="bg1"/>
                </a:solidFill>
              </a:rPr>
              <a:t>i</a:t>
            </a:r>
            <a:r>
              <a:rPr lang="en-US" altLang="en-US" sz="1200" baseline="-25000" dirty="0" err="1">
                <a:solidFill>
                  <a:schemeClr val="bg1"/>
                </a:solidFill>
              </a:rPr>
              <a:t>1</a:t>
            </a:r>
            <a:r>
              <a:rPr lang="en-US" altLang="en-US" sz="1200" dirty="0">
                <a:solidFill>
                  <a:schemeClr val="bg1"/>
                </a:solidFill>
              </a:rPr>
              <a:t>)</a:t>
            </a:r>
            <a:r>
              <a:rPr lang="en-US" altLang="en-US" sz="1200" baseline="-25000" dirty="0">
                <a:solidFill>
                  <a:schemeClr val="bg1"/>
                </a:solidFill>
              </a:rPr>
              <a:t>2</a:t>
            </a:r>
            <a:r>
              <a:rPr lang="en-US" altLang="en-US" sz="1200" dirty="0">
                <a:solidFill>
                  <a:schemeClr val="bg1"/>
                </a:solidFill>
              </a:rPr>
              <a:t>. </a:t>
            </a:r>
          </a:p>
          <a:p>
            <a:pPr eaLnBrk="1" hangingPunct="1">
              <a:lnSpc>
                <a:spcPct val="90000"/>
              </a:lnSpc>
              <a:spcBef>
                <a:spcPct val="0"/>
              </a:spcBef>
              <a:buClrTx/>
              <a:buFontTx/>
              <a:buNone/>
            </a:pPr>
            <a:endParaRPr lang="en-US" altLang="en-US" sz="1200" dirty="0">
              <a:solidFill>
                <a:schemeClr val="bg1"/>
              </a:solidFill>
            </a:endParaRPr>
          </a:p>
          <a:p>
            <a:pPr eaLnBrk="1" hangingPunct="1">
              <a:lnSpc>
                <a:spcPct val="90000"/>
              </a:lnSpc>
              <a:spcBef>
                <a:spcPct val="0"/>
              </a:spcBef>
              <a:buClrTx/>
              <a:buFontTx/>
              <a:buNone/>
            </a:pPr>
            <a:r>
              <a:rPr lang="en-US" altLang="en-US" sz="1200" dirty="0">
                <a:solidFill>
                  <a:schemeClr val="bg1"/>
                </a:solidFill>
              </a:rPr>
              <a:t>Both, higher demand components finally</a:t>
            </a:r>
            <a:r>
              <a:rPr lang="en-US" altLang="en-US" sz="1200" dirty="0"/>
              <a:t> </a:t>
            </a:r>
            <a:r>
              <a:rPr lang="en-US" altLang="en-US" sz="1200" dirty="0">
                <a:solidFill>
                  <a:srgbClr val="FF0000"/>
                </a:solidFill>
              </a:rPr>
              <a:t>add up </a:t>
            </a:r>
            <a:r>
              <a:rPr lang="en-US" altLang="en-US" sz="1200" dirty="0">
                <a:solidFill>
                  <a:schemeClr val="bg1"/>
                </a:solidFill>
              </a:rPr>
              <a:t>again</a:t>
            </a:r>
            <a:r>
              <a:rPr lang="en-US" altLang="en-US" sz="1200" dirty="0"/>
              <a:t> </a:t>
            </a:r>
            <a:r>
              <a:rPr lang="en-US" altLang="en-US" sz="1200" dirty="0">
                <a:solidFill>
                  <a:schemeClr val="bg1"/>
                </a:solidFill>
              </a:rPr>
              <a:t>to the </a:t>
            </a:r>
            <a:r>
              <a:rPr lang="en-US" altLang="en-US" sz="1200" dirty="0">
                <a:solidFill>
                  <a:srgbClr val="FF0000"/>
                </a:solidFill>
              </a:rPr>
              <a:t>supply of goods </a:t>
            </a:r>
            <a:r>
              <a:rPr lang="de-DE" altLang="en-US" sz="1100" dirty="0">
                <a:solidFill>
                  <a:schemeClr val="bg1"/>
                </a:solidFill>
              </a:rPr>
              <a:t>Y(L</a:t>
            </a:r>
            <a:r>
              <a:rPr lang="de-DE" altLang="en-US" sz="1100" baseline="-25000" dirty="0">
                <a:solidFill>
                  <a:schemeClr val="bg1"/>
                </a:solidFill>
              </a:rPr>
              <a:t>1</a:t>
            </a:r>
            <a:r>
              <a:rPr lang="de-DE" altLang="en-US" sz="1100" dirty="0">
                <a:solidFill>
                  <a:schemeClr val="bg1"/>
                </a:solidFill>
              </a:rPr>
              <a:t>,K</a:t>
            </a:r>
            <a:r>
              <a:rPr lang="de-DE" altLang="en-US" sz="1100" baseline="-25000" dirty="0">
                <a:solidFill>
                  <a:schemeClr val="bg1"/>
                </a:solidFill>
              </a:rPr>
              <a:t>1</a:t>
            </a:r>
            <a:r>
              <a:rPr lang="de-DE" altLang="en-US" sz="1100" dirty="0">
                <a:solidFill>
                  <a:schemeClr val="bg1"/>
                </a:solidFill>
              </a:rPr>
              <a:t>)! </a:t>
            </a:r>
            <a:r>
              <a:rPr lang="en-US" altLang="en-US" sz="1100" dirty="0">
                <a:solidFill>
                  <a:schemeClr val="bg1"/>
                </a:solidFill>
              </a:rPr>
              <a:t>CLICK </a:t>
            </a:r>
          </a:p>
          <a:p>
            <a:pPr eaLnBrk="1" hangingPunct="1">
              <a:buFontTx/>
              <a:buNone/>
            </a:pPr>
            <a:endParaRPr lang="de-DE" altLang="en-US" dirty="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4"/>
          <p:cNvSpPr txBox="1">
            <a:spLocks noGrp="1" noChangeArrowheads="1"/>
          </p:cNvSpPr>
          <p:nvPr/>
        </p:nvSpPr>
        <p:spPr bwMode="auto">
          <a:xfrm>
            <a:off x="0"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r>
              <a:rPr lang="en-GB" altLang="en-US" sz="1100" i="1">
                <a:latin typeface="Times New Roman" pitchFamily="18" charset="0"/>
              </a:rPr>
              <a:t>Prof. Dr. Rainer Maurer</a:t>
            </a:r>
          </a:p>
        </p:txBody>
      </p:sp>
      <p:sp>
        <p:nvSpPr>
          <p:cNvPr id="308227"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828E1A1E-4A98-432A-B978-0BEF486E764F}" type="slidenum">
              <a:rPr lang="en-GB" altLang="en-US" sz="1100" i="1">
                <a:latin typeface="Times New Roman" pitchFamily="18" charset="0"/>
              </a:rPr>
              <a:pPr algn="r">
                <a:spcBef>
                  <a:spcPct val="0"/>
                </a:spcBef>
                <a:buFontTx/>
                <a:buNone/>
              </a:pPr>
              <a:t>132</a:t>
            </a:fld>
            <a:endParaRPr lang="en-GB" altLang="en-US" sz="1100" i="1">
              <a:latin typeface="Times New Roman" pitchFamily="18" charset="0"/>
            </a:endParaRPr>
          </a:p>
        </p:txBody>
      </p:sp>
      <p:sp>
        <p:nvSpPr>
          <p:cNvPr id="308228" name="Rectangle 2"/>
          <p:cNvSpPr>
            <a:spLocks noGrp="1" noRot="1" noChangeAspect="1" noChangeArrowheads="1" noTextEdit="1"/>
          </p:cNvSpPr>
          <p:nvPr>
            <p:ph type="sldImg"/>
          </p:nvPr>
        </p:nvSpPr>
        <p:spPr>
          <a:ln/>
        </p:spPr>
      </p:sp>
      <p:sp>
        <p:nvSpPr>
          <p:cNvPr id="3082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4" tIns="47737" rIns="95474" bIns="47737"/>
          <a:lstStyle/>
          <a:p>
            <a:pPr eaLnBrk="1" hangingPunct="1">
              <a:lnSpc>
                <a:spcPct val="80000"/>
              </a:lnSpc>
              <a:spcBef>
                <a:spcPct val="0"/>
              </a:spcBef>
              <a:buClrTx/>
              <a:buFontTx/>
              <a:buNone/>
            </a:pPr>
            <a:r>
              <a:rPr lang="en-US" altLang="en-US" sz="1200" dirty="0">
                <a:solidFill>
                  <a:schemeClr val="bg1"/>
                </a:solidFill>
              </a:rPr>
              <a:t>Consequently, at the end of this adjustment process, </a:t>
            </a:r>
            <a:r>
              <a:rPr lang="en-US" altLang="en-US" sz="1200" dirty="0">
                <a:solidFill>
                  <a:srgbClr val="FF0000"/>
                </a:solidFill>
              </a:rPr>
              <a:t>no demand gap</a:t>
            </a:r>
            <a:r>
              <a:rPr lang="en-US" altLang="en-US" sz="1200" dirty="0">
                <a:solidFill>
                  <a:schemeClr val="bg1"/>
                </a:solidFill>
              </a:rPr>
              <a:t> appears! The economy is again in a general market equilibrium.</a:t>
            </a:r>
          </a:p>
          <a:p>
            <a:pPr eaLnBrk="1" hangingPunct="1">
              <a:lnSpc>
                <a:spcPct val="80000"/>
              </a:lnSpc>
              <a:spcBef>
                <a:spcPct val="0"/>
              </a:spcBef>
              <a:buClrTx/>
              <a:buFontTx/>
              <a:buNone/>
            </a:pPr>
            <a:endParaRPr lang="en-US" altLang="en-US" sz="1200" dirty="0">
              <a:solidFill>
                <a:schemeClr val="bg1"/>
              </a:solidFill>
            </a:endParaRPr>
          </a:p>
          <a:p>
            <a:pPr eaLnBrk="1" hangingPunct="1">
              <a:lnSpc>
                <a:spcPct val="80000"/>
              </a:lnSpc>
              <a:spcBef>
                <a:spcPct val="0"/>
              </a:spcBef>
              <a:buClrTx/>
              <a:buFontTx/>
              <a:buNone/>
            </a:pPr>
            <a:r>
              <a:rPr lang="en-US" altLang="en-US" sz="1200" dirty="0">
                <a:solidFill>
                  <a:schemeClr val="bg1"/>
                </a:solidFill>
              </a:rPr>
              <a:t>The final </a:t>
            </a:r>
            <a:r>
              <a:rPr lang="en-US" altLang="en-US" sz="1200" dirty="0">
                <a:solidFill>
                  <a:srgbClr val="FF0000"/>
                </a:solidFill>
              </a:rPr>
              <a:t>reduction in consumption demand</a:t>
            </a:r>
            <a:r>
              <a:rPr lang="en-US" altLang="en-US" sz="1200" dirty="0">
                <a:solidFill>
                  <a:schemeClr val="bg1"/>
                </a:solidFill>
              </a:rPr>
              <a:t> (equal to a half quad) is </a:t>
            </a:r>
            <a:r>
              <a:rPr lang="en-US" altLang="en-US" sz="1200" dirty="0">
                <a:solidFill>
                  <a:srgbClr val="FF0000"/>
                </a:solidFill>
              </a:rPr>
              <a:t>filled up by a higher level of investment</a:t>
            </a:r>
            <a:r>
              <a:rPr lang="en-US" altLang="en-US" sz="1200" dirty="0">
                <a:solidFill>
                  <a:schemeClr val="bg1"/>
                </a:solidFill>
              </a:rPr>
              <a:t> (equal to a half quad). </a:t>
            </a:r>
          </a:p>
          <a:p>
            <a:pPr eaLnBrk="1" hangingPunct="1">
              <a:lnSpc>
                <a:spcPct val="80000"/>
              </a:lnSpc>
              <a:spcBef>
                <a:spcPct val="0"/>
              </a:spcBef>
              <a:buClrTx/>
              <a:buFontTx/>
              <a:buNone/>
            </a:pPr>
            <a:endParaRPr lang="en-US" altLang="en-US" sz="1200" dirty="0">
              <a:solidFill>
                <a:schemeClr val="bg1"/>
              </a:solidFill>
            </a:endParaRPr>
          </a:p>
          <a:p>
            <a:pPr eaLnBrk="1" hangingPunct="1">
              <a:lnSpc>
                <a:spcPct val="80000"/>
              </a:lnSpc>
              <a:spcBef>
                <a:spcPct val="0"/>
              </a:spcBef>
              <a:buClrTx/>
              <a:buFontTx/>
              <a:buNone/>
            </a:pPr>
            <a:r>
              <a:rPr lang="en-US" altLang="en-US" sz="1200" dirty="0">
                <a:solidFill>
                  <a:schemeClr val="bg1"/>
                </a:solidFill>
              </a:rPr>
              <a:t>The economic situation does not change. Despite of the demand shock, the economy stays in a </a:t>
            </a:r>
            <a:r>
              <a:rPr lang="en-US" altLang="en-US" sz="1200" dirty="0">
                <a:solidFill>
                  <a:srgbClr val="FF0000"/>
                </a:solidFill>
              </a:rPr>
              <a:t>full</a:t>
            </a:r>
            <a:r>
              <a:rPr lang="en-US" altLang="en-US" sz="1200" dirty="0">
                <a:solidFill>
                  <a:schemeClr val="bg1"/>
                </a:solidFill>
              </a:rPr>
              <a:t> </a:t>
            </a:r>
            <a:r>
              <a:rPr lang="en-US" altLang="en-US" sz="1200" dirty="0">
                <a:solidFill>
                  <a:srgbClr val="FF0000"/>
                </a:solidFill>
              </a:rPr>
              <a:t>employment general market equilibrium</a:t>
            </a:r>
            <a:r>
              <a:rPr lang="en-US" altLang="en-US" sz="1200" dirty="0">
                <a:solidFill>
                  <a:schemeClr val="bg1"/>
                </a:solidFill>
              </a:rPr>
              <a:t>. </a:t>
            </a:r>
          </a:p>
          <a:p>
            <a:pPr eaLnBrk="1" hangingPunct="1">
              <a:lnSpc>
                <a:spcPct val="80000"/>
              </a:lnSpc>
              <a:spcBef>
                <a:spcPct val="0"/>
              </a:spcBef>
              <a:buClrTx/>
              <a:buFontTx/>
              <a:buNone/>
            </a:pPr>
            <a:endParaRPr lang="en-US" altLang="en-US" sz="1200" dirty="0">
              <a:solidFill>
                <a:schemeClr val="bg1"/>
              </a:solidFill>
            </a:endParaRPr>
          </a:p>
          <a:p>
            <a:pPr eaLnBrk="1" hangingPunct="1">
              <a:lnSpc>
                <a:spcPct val="80000"/>
              </a:lnSpc>
              <a:spcBef>
                <a:spcPct val="0"/>
              </a:spcBef>
              <a:buClrTx/>
              <a:buFontTx/>
              <a:buNone/>
            </a:pPr>
            <a:r>
              <a:rPr lang="en-US" altLang="en-US" sz="1200" dirty="0">
                <a:solidFill>
                  <a:schemeClr val="bg1"/>
                </a:solidFill>
              </a:rPr>
              <a:t>This will not be the case under the assumptions of the Keynesian model. There, a reduction of consumption demand causes a recession – a self-fulfilling prophecy!</a:t>
            </a:r>
          </a:p>
          <a:p>
            <a:pPr eaLnBrk="1" hangingPunct="1">
              <a:buFontTx/>
              <a:buNone/>
            </a:pPr>
            <a:endParaRPr lang="de-DE" altLang="en-US" dirty="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00C976C2-D6BD-4C85-98CA-B119D410821D}" type="slidenum">
              <a:rPr lang="en-GB" altLang="en-US" sz="1100" i="1">
                <a:latin typeface="Times New Roman" pitchFamily="18" charset="0"/>
              </a:rPr>
              <a:pPr algn="r">
                <a:spcBef>
                  <a:spcPct val="0"/>
                </a:spcBef>
                <a:buFontTx/>
                <a:buNone/>
              </a:pPr>
              <a:t>133</a:t>
            </a:fld>
            <a:endParaRPr lang="en-GB" altLang="en-US" sz="1100" i="1">
              <a:latin typeface="Times New Roman" pitchFamily="18" charset="0"/>
            </a:endParaRPr>
          </a:p>
        </p:txBody>
      </p:sp>
      <p:sp>
        <p:nvSpPr>
          <p:cNvPr id="309251" name="Rectangle 2"/>
          <p:cNvSpPr>
            <a:spLocks noGrp="1" noRot="1" noChangeAspect="1" noChangeArrowheads="1" noTextEdit="1"/>
          </p:cNvSpPr>
          <p:nvPr>
            <p:ph type="sldImg"/>
          </p:nvPr>
        </p:nvSpPr>
        <p:spPr>
          <a:ln/>
        </p:spPr>
      </p:sp>
      <p:sp>
        <p:nvSpPr>
          <p:cNvPr id="309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dirty="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BFECD25B-E403-4F76-B66F-F9A44519CB98}" type="slidenum">
              <a:rPr lang="en-GB" altLang="en-US" sz="1100" i="1">
                <a:latin typeface="Times New Roman" pitchFamily="18" charset="0"/>
              </a:rPr>
              <a:pPr algn="r">
                <a:spcBef>
                  <a:spcPct val="0"/>
                </a:spcBef>
                <a:buFontTx/>
                <a:buNone/>
              </a:pPr>
              <a:t>134</a:t>
            </a:fld>
            <a:endParaRPr lang="en-GB" altLang="en-US" sz="1100" i="1">
              <a:latin typeface="Times New Roman" pitchFamily="18" charset="0"/>
            </a:endParaRPr>
          </a:p>
        </p:txBody>
      </p:sp>
      <p:sp>
        <p:nvSpPr>
          <p:cNvPr id="310275" name="Rectangle 2"/>
          <p:cNvSpPr>
            <a:spLocks noGrp="1" noRot="1" noChangeAspect="1" noChangeArrowheads="1" noTextEdit="1"/>
          </p:cNvSpPr>
          <p:nvPr>
            <p:ph type="sldImg"/>
          </p:nvPr>
        </p:nvSpPr>
        <p:spPr>
          <a:ln/>
        </p:spPr>
      </p:sp>
      <p:sp>
        <p:nvSpPr>
          <p:cNvPr id="310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altLang="en-US" noProof="0" dirty="0"/>
              <a:t>The next type of shock we will analyze are supply-side shocks.</a:t>
            </a: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076055CE-3C2B-4A54-B1AF-1F31960FD642}" type="slidenum">
              <a:rPr lang="en-GB" altLang="en-US" sz="1100" i="1">
                <a:latin typeface="Times New Roman" pitchFamily="18" charset="0"/>
              </a:rPr>
              <a:pPr algn="r">
                <a:spcBef>
                  <a:spcPct val="0"/>
                </a:spcBef>
                <a:buFontTx/>
                <a:buNone/>
              </a:pPr>
              <a:t>135</a:t>
            </a:fld>
            <a:endParaRPr lang="en-GB" altLang="en-US" sz="1100" i="1">
              <a:latin typeface="Times New Roman" pitchFamily="18" charset="0"/>
            </a:endParaRPr>
          </a:p>
        </p:txBody>
      </p:sp>
      <p:sp>
        <p:nvSpPr>
          <p:cNvPr id="311299" name="Rectangle 2"/>
          <p:cNvSpPr>
            <a:spLocks noGrp="1" noRot="1" noChangeAspect="1" noChangeArrowheads="1" noTextEdit="1"/>
          </p:cNvSpPr>
          <p:nvPr>
            <p:ph type="sldImg"/>
          </p:nvPr>
        </p:nvSpPr>
        <p:spPr>
          <a:xfrm>
            <a:off x="939800" y="746125"/>
            <a:ext cx="4922838" cy="3690938"/>
          </a:xfrm>
          <a:ln/>
        </p:spPr>
      </p:sp>
      <p:sp>
        <p:nvSpPr>
          <p:cNvPr id="311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dirty="0"/>
          </a:p>
        </p:txBody>
      </p:sp>
    </p:spTree>
    <p:extLst>
      <p:ext uri="{BB962C8B-B14F-4D97-AF65-F5344CB8AC3E}">
        <p14:creationId xmlns:p14="http://schemas.microsoft.com/office/powerpoint/2010/main" val="10557680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076055CE-3C2B-4A54-B1AF-1F31960FD642}" type="slidenum">
              <a:rPr lang="en-GB" altLang="en-US" sz="1100" i="1">
                <a:latin typeface="Times New Roman" pitchFamily="18" charset="0"/>
              </a:rPr>
              <a:pPr algn="r">
                <a:spcBef>
                  <a:spcPct val="0"/>
                </a:spcBef>
                <a:buFontTx/>
                <a:buNone/>
              </a:pPr>
              <a:t>136</a:t>
            </a:fld>
            <a:endParaRPr lang="en-GB" altLang="en-US" sz="1100" i="1">
              <a:latin typeface="Times New Roman" pitchFamily="18" charset="0"/>
            </a:endParaRPr>
          </a:p>
        </p:txBody>
      </p:sp>
      <p:sp>
        <p:nvSpPr>
          <p:cNvPr id="311299" name="Rectangle 2"/>
          <p:cNvSpPr>
            <a:spLocks noGrp="1" noRot="1" noChangeAspect="1" noChangeArrowheads="1" noTextEdit="1"/>
          </p:cNvSpPr>
          <p:nvPr>
            <p:ph type="sldImg"/>
          </p:nvPr>
        </p:nvSpPr>
        <p:spPr>
          <a:xfrm>
            <a:off x="939800" y="746125"/>
            <a:ext cx="4922838" cy="3690938"/>
          </a:xfrm>
          <a:ln/>
        </p:spPr>
      </p:sp>
      <p:sp>
        <p:nvSpPr>
          <p:cNvPr id="311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dirty="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722FE50B-D2C7-4CF2-8926-982561AB076D}" type="slidenum">
              <a:rPr lang="en-GB" altLang="en-US" sz="1100" i="1">
                <a:latin typeface="Times New Roman" pitchFamily="18" charset="0"/>
              </a:rPr>
              <a:pPr algn="r">
                <a:spcBef>
                  <a:spcPct val="0"/>
                </a:spcBef>
                <a:buFontTx/>
                <a:buNone/>
              </a:pPr>
              <a:t>137</a:t>
            </a:fld>
            <a:endParaRPr lang="en-GB" altLang="en-US" sz="1100" i="1">
              <a:latin typeface="Times New Roman" pitchFamily="18" charset="0"/>
            </a:endParaRPr>
          </a:p>
        </p:txBody>
      </p:sp>
      <p:sp>
        <p:nvSpPr>
          <p:cNvPr id="312323" name="Rectangle 2"/>
          <p:cNvSpPr>
            <a:spLocks noGrp="1" noRot="1" noChangeAspect="1" noChangeArrowheads="1" noTextEdit="1"/>
          </p:cNvSpPr>
          <p:nvPr>
            <p:ph type="sldImg"/>
          </p:nvPr>
        </p:nvSpPr>
        <p:spPr>
          <a:ln/>
        </p:spPr>
      </p:sp>
      <p:sp>
        <p:nvSpPr>
          <p:cNvPr id="312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ClrTx/>
              <a:buFontTx/>
              <a:buNone/>
            </a:pPr>
            <a:r>
              <a:rPr lang="en-US" altLang="en-US" sz="1200" dirty="0">
                <a:solidFill>
                  <a:srgbClr val="3333FF"/>
                </a:solidFill>
              </a:rPr>
              <a:t>We start the analysis with the production module of the neoclassical model.</a:t>
            </a:r>
          </a:p>
          <a:p>
            <a:pPr eaLnBrk="1" hangingPunct="1">
              <a:spcBef>
                <a:spcPct val="0"/>
              </a:spcBef>
              <a:buClrTx/>
              <a:buFontTx/>
              <a:buNone/>
            </a:pPr>
            <a:endParaRPr lang="en-US" altLang="en-US" sz="1200" dirty="0">
              <a:solidFill>
                <a:srgbClr val="3333FF"/>
              </a:solidFill>
            </a:endParaRPr>
          </a:p>
          <a:p>
            <a:pPr eaLnBrk="1" hangingPunct="1">
              <a:spcBef>
                <a:spcPct val="0"/>
              </a:spcBef>
              <a:buClrTx/>
              <a:buFontTx/>
              <a:buNone/>
            </a:pPr>
            <a:r>
              <a:rPr lang="en-US" altLang="en-US" sz="1200" dirty="0">
                <a:solidFill>
                  <a:srgbClr val="3333FF"/>
                </a:solidFill>
              </a:rPr>
              <a:t>A reduction of the input of raw materials shifts the </a:t>
            </a:r>
            <a:r>
              <a:rPr lang="en-US" altLang="en-US" sz="1200" dirty="0">
                <a:solidFill>
                  <a:srgbClr val="FF0000"/>
                </a:solidFill>
              </a:rPr>
              <a:t>production function downward CLICK  </a:t>
            </a:r>
            <a:r>
              <a:rPr lang="en-US" altLang="en-US" sz="1200" dirty="0" err="1">
                <a:solidFill>
                  <a:srgbClr val="FF0000"/>
                </a:solidFill>
              </a:rPr>
              <a:t>CLICK</a:t>
            </a:r>
            <a:r>
              <a:rPr lang="en-US" altLang="en-US" sz="1200" dirty="0">
                <a:solidFill>
                  <a:srgbClr val="FF0000"/>
                </a:solidFill>
              </a:rPr>
              <a:t> such that GDP production falls  CLICK  </a:t>
            </a:r>
            <a:r>
              <a:rPr lang="en-US" altLang="en-US" sz="1200" dirty="0" err="1">
                <a:solidFill>
                  <a:srgbClr val="FF0000"/>
                </a:solidFill>
              </a:rPr>
              <a:t>CLICK</a:t>
            </a:r>
            <a:r>
              <a:rPr lang="en-US" altLang="en-US" sz="1200" dirty="0">
                <a:solidFill>
                  <a:srgbClr val="FF0000"/>
                </a:solidFill>
              </a:rPr>
              <a:t>. This is the primary effect.</a:t>
            </a:r>
          </a:p>
          <a:p>
            <a:pPr eaLnBrk="1" hangingPunct="1">
              <a:spcBef>
                <a:spcPct val="0"/>
              </a:spcBef>
              <a:buClrTx/>
              <a:buFontTx/>
              <a:buNone/>
            </a:pPr>
            <a:endParaRPr lang="en-US" altLang="en-US" sz="1200" dirty="0">
              <a:solidFill>
                <a:srgbClr val="3333FF"/>
              </a:solidFill>
            </a:endParaRPr>
          </a:p>
          <a:p>
            <a:pPr eaLnBrk="1" hangingPunct="1">
              <a:spcBef>
                <a:spcPct val="0"/>
              </a:spcBef>
              <a:buClrTx/>
              <a:buFontTx/>
              <a:buNone/>
            </a:pPr>
            <a:r>
              <a:rPr lang="en-US" altLang="en-US" sz="1200" dirty="0">
                <a:solidFill>
                  <a:srgbClr val="3333FF"/>
                </a:solidFill>
              </a:rPr>
              <a:t>Given a „normal production relationship” the complementarity effect of a reduction of the input of raw materials will however also cause a reduction of  labor productivity.</a:t>
            </a:r>
          </a:p>
          <a:p>
            <a:pPr eaLnBrk="1" hangingPunct="1">
              <a:spcBef>
                <a:spcPct val="0"/>
              </a:spcBef>
              <a:buClrTx/>
              <a:buFontTx/>
              <a:buNone/>
            </a:pPr>
            <a:endParaRPr lang="en-US" altLang="en-US" sz="1200" dirty="0">
              <a:solidFill>
                <a:srgbClr val="3333FF"/>
              </a:solidFill>
            </a:endParaRPr>
          </a:p>
          <a:p>
            <a:pPr eaLnBrk="1" hangingPunct="1">
              <a:spcBef>
                <a:spcPct val="0"/>
              </a:spcBef>
              <a:buClrTx/>
              <a:buFontTx/>
              <a:buNone/>
            </a:pPr>
            <a:r>
              <a:rPr lang="en-US" altLang="en-US" sz="1200" dirty="0">
                <a:solidFill>
                  <a:srgbClr val="3333FF"/>
                </a:solidFill>
              </a:rPr>
              <a:t>As a result the </a:t>
            </a:r>
            <a:r>
              <a:rPr lang="en-US" altLang="en-US" sz="1200" dirty="0">
                <a:solidFill>
                  <a:srgbClr val="FF0000"/>
                </a:solidFill>
              </a:rPr>
              <a:t>labor demand curve</a:t>
            </a:r>
            <a:r>
              <a:rPr lang="en-US" altLang="en-US" sz="1200" dirty="0">
                <a:solidFill>
                  <a:srgbClr val="3333FF"/>
                </a:solidFill>
              </a:rPr>
              <a:t> will also shift </a:t>
            </a:r>
            <a:r>
              <a:rPr lang="en-US" altLang="en-US" sz="1200" dirty="0">
                <a:solidFill>
                  <a:srgbClr val="FF0000"/>
                </a:solidFill>
              </a:rPr>
              <a:t>downward CLICK </a:t>
            </a:r>
            <a:r>
              <a:rPr lang="en-US" altLang="en-US" sz="1200" dirty="0" err="1">
                <a:solidFill>
                  <a:srgbClr val="FF0000"/>
                </a:solidFill>
              </a:rPr>
              <a:t>CLICK</a:t>
            </a:r>
            <a:r>
              <a:rPr lang="en-US" altLang="en-US" sz="1200" dirty="0">
                <a:solidFill>
                  <a:srgbClr val="FF0000"/>
                </a:solidFill>
              </a:rPr>
              <a:t> </a:t>
            </a:r>
            <a:r>
              <a:rPr lang="en-US" altLang="en-US" sz="1200" dirty="0">
                <a:solidFill>
                  <a:srgbClr val="3333FF"/>
                </a:solidFill>
              </a:rPr>
              <a:t>.</a:t>
            </a: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6AC0FB2C-C567-4284-BD60-C7608E602242}" type="slidenum">
              <a:rPr lang="en-GB" altLang="en-US" sz="1100" i="1">
                <a:latin typeface="Times New Roman" pitchFamily="18" charset="0"/>
              </a:rPr>
              <a:pPr algn="r">
                <a:spcBef>
                  <a:spcPct val="0"/>
                </a:spcBef>
                <a:buFontTx/>
                <a:buNone/>
              </a:pPr>
              <a:t>138</a:t>
            </a:fld>
            <a:endParaRPr lang="en-GB" altLang="en-US" sz="1100" i="1">
              <a:latin typeface="Times New Roman" pitchFamily="18" charset="0"/>
            </a:endParaRPr>
          </a:p>
        </p:txBody>
      </p:sp>
      <p:sp>
        <p:nvSpPr>
          <p:cNvPr id="313347" name="Rectangle 2"/>
          <p:cNvSpPr>
            <a:spLocks noGrp="1" noRot="1" noChangeAspect="1" noChangeArrowheads="1" noTextEdit="1"/>
          </p:cNvSpPr>
          <p:nvPr>
            <p:ph type="sldImg"/>
          </p:nvPr>
        </p:nvSpPr>
        <p:spPr>
          <a:ln/>
        </p:spPr>
      </p:sp>
      <p:sp>
        <p:nvSpPr>
          <p:cNvPr id="313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rgbClr val="3333FF"/>
                </a:solidFill>
              </a:rPr>
              <a:t>This causes a decrease of labor input </a:t>
            </a:r>
            <a:r>
              <a:rPr lang="en-US" altLang="en-US" sz="1200" dirty="0">
                <a:solidFill>
                  <a:srgbClr val="FF0000"/>
                </a:solidFill>
              </a:rPr>
              <a:t>CLICK </a:t>
            </a:r>
            <a:r>
              <a:rPr lang="en-US" altLang="en-US" sz="1200" dirty="0" err="1">
                <a:solidFill>
                  <a:srgbClr val="FF0000"/>
                </a:solidFill>
              </a:rPr>
              <a:t>CLICK</a:t>
            </a:r>
            <a:r>
              <a:rPr lang="en-US" altLang="en-US" sz="1200" dirty="0">
                <a:solidFill>
                  <a:srgbClr val="FF0000"/>
                </a:solidFill>
              </a:rPr>
              <a:t> </a:t>
            </a:r>
            <a:r>
              <a:rPr lang="en-US" altLang="en-US" sz="1200" dirty="0">
                <a:solidFill>
                  <a:srgbClr val="3333FF"/>
                </a:solidFill>
              </a:rPr>
              <a:t>, which is somewhat damped by a decrease in the real wage </a:t>
            </a:r>
            <a:r>
              <a:rPr lang="en-US" altLang="en-US" sz="1200" dirty="0">
                <a:solidFill>
                  <a:srgbClr val="FF0000"/>
                </a:solidFill>
              </a:rPr>
              <a:t>CLICK </a:t>
            </a:r>
            <a:r>
              <a:rPr lang="en-US" altLang="en-US" sz="1200" dirty="0" err="1">
                <a:solidFill>
                  <a:srgbClr val="FF0000"/>
                </a:solidFill>
              </a:rPr>
              <a:t>CLICK</a:t>
            </a:r>
            <a:r>
              <a:rPr lang="en-US" altLang="en-US" sz="1200" dirty="0">
                <a:solidFill>
                  <a:srgbClr val="FF0000"/>
                </a:solidFill>
              </a:rPr>
              <a:t> </a:t>
            </a:r>
            <a:r>
              <a:rPr lang="en-US" altLang="en-US" sz="1200" dirty="0">
                <a:solidFill>
                  <a:srgbClr val="3333FF"/>
                </a:solidFill>
              </a:rPr>
              <a:t>.</a:t>
            </a:r>
            <a:endParaRPr lang="de-DE" altLang="en-US" sz="1200" dirty="0">
              <a:solidFill>
                <a:srgbClr val="3333FF"/>
              </a:solidFill>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46844FFC-8812-4A22-8134-70ED2C8D9BDB}" type="slidenum">
              <a:rPr lang="en-GB" altLang="en-US" sz="1100" i="1">
                <a:latin typeface="Times New Roman" pitchFamily="18" charset="0"/>
              </a:rPr>
              <a:pPr algn="r">
                <a:spcBef>
                  <a:spcPct val="0"/>
                </a:spcBef>
                <a:buFontTx/>
                <a:buNone/>
              </a:pPr>
              <a:t>139</a:t>
            </a:fld>
            <a:endParaRPr lang="en-GB" altLang="en-US" sz="1100" i="1">
              <a:latin typeface="Times New Roman" pitchFamily="18" charset="0"/>
            </a:endParaRPr>
          </a:p>
        </p:txBody>
      </p:sp>
      <p:sp>
        <p:nvSpPr>
          <p:cNvPr id="314371" name="Rectangle 2"/>
          <p:cNvSpPr>
            <a:spLocks noGrp="1" noRot="1" noChangeAspect="1" noChangeArrowheads="1" noTextEdit="1"/>
          </p:cNvSpPr>
          <p:nvPr>
            <p:ph type="sldImg"/>
          </p:nvPr>
        </p:nvSpPr>
        <p:spPr>
          <a:ln/>
        </p:spPr>
      </p:sp>
      <p:sp>
        <p:nvSpPr>
          <p:cNvPr id="314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rgbClr val="3333FF"/>
                </a:solidFill>
              </a:rPr>
              <a:t>Given this lower labor input </a:t>
            </a:r>
            <a:r>
              <a:rPr lang="de-DE" altLang="en-US" sz="1200" dirty="0">
                <a:solidFill>
                  <a:schemeClr val="tx1"/>
                </a:solidFill>
              </a:rPr>
              <a:t> </a:t>
            </a:r>
            <a:r>
              <a:rPr lang="en-US" altLang="en-US" sz="1200" dirty="0">
                <a:solidFill>
                  <a:srgbClr val="FF0000"/>
                </a:solidFill>
              </a:rPr>
              <a:t>CLICK</a:t>
            </a:r>
            <a:r>
              <a:rPr lang="en-US" altLang="en-US" sz="1200" dirty="0">
                <a:solidFill>
                  <a:srgbClr val="3333FF"/>
                </a:solidFill>
              </a:rPr>
              <a:t>, the production level will fall once again </a:t>
            </a:r>
            <a:r>
              <a:rPr lang="en-US" altLang="en-US" sz="1200" dirty="0">
                <a:solidFill>
                  <a:srgbClr val="FF0000"/>
                </a:solidFill>
              </a:rPr>
              <a:t>CLICK </a:t>
            </a:r>
            <a:r>
              <a:rPr lang="en-US" altLang="en-US" sz="1200" dirty="0" err="1">
                <a:solidFill>
                  <a:srgbClr val="FF0000"/>
                </a:solidFill>
              </a:rPr>
              <a:t>CLICK</a:t>
            </a:r>
            <a:r>
              <a:rPr lang="en-US" altLang="en-US" sz="1200" dirty="0">
                <a:solidFill>
                  <a:srgbClr val="3333FF"/>
                </a:solidFill>
              </a:rPr>
              <a:t>. This is what we have called the secondary effect.</a:t>
            </a:r>
            <a:r>
              <a:rPr lang="de-DE" altLang="en-US" sz="1200" dirty="0">
                <a:solidFill>
                  <a:srgbClr val="3333FF"/>
                </a:solidFill>
              </a:rPr>
              <a:t> </a:t>
            </a:r>
            <a:endParaRPr lang="de-DE" altLang="en-US" dirty="0"/>
          </a:p>
          <a:p>
            <a:pPr marL="0" marR="0" lvl="0" indent="0" algn="l" defTabSz="762000" rtl="0" eaLnBrk="1" fontAlgn="base" latinLnBrk="0" hangingPunct="1">
              <a:lnSpc>
                <a:spcPct val="100000"/>
              </a:lnSpc>
              <a:spcBef>
                <a:spcPct val="30000"/>
              </a:spcBef>
              <a:spcAft>
                <a:spcPct val="0"/>
              </a:spcAft>
              <a:buClrTx/>
              <a:buSzTx/>
              <a:buFontTx/>
              <a:buNone/>
              <a:tabLst/>
              <a:defRPr/>
            </a:pPr>
            <a:endParaRPr lang="de-DE"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pitchFamily="34" charset="0"/>
              </a:defRPr>
            </a:lvl1pPr>
            <a:lvl2pPr marL="742950" indent="-285750" defTabSz="788988">
              <a:spcBef>
                <a:spcPct val="30000"/>
              </a:spcBef>
              <a:buAutoNum type="arabicPeriod"/>
              <a:defRPr sz="1200">
                <a:solidFill>
                  <a:schemeClr val="tx1"/>
                </a:solidFill>
                <a:latin typeface="Arial" pitchFamily="34" charset="0"/>
              </a:defRPr>
            </a:lvl2pPr>
            <a:lvl3pPr marL="1143000" indent="-228600" defTabSz="788988">
              <a:spcBef>
                <a:spcPct val="30000"/>
              </a:spcBef>
              <a:buAutoNum type="arabicPeriod"/>
              <a:defRPr sz="1200">
                <a:solidFill>
                  <a:schemeClr val="tx1"/>
                </a:solidFill>
                <a:latin typeface="Arial" pitchFamily="34" charset="0"/>
              </a:defRPr>
            </a:lvl3pPr>
            <a:lvl4pPr marL="1600200" indent="-228600" defTabSz="788988">
              <a:spcBef>
                <a:spcPct val="30000"/>
              </a:spcBef>
              <a:buAutoNum type="arabicPeriod"/>
              <a:defRPr sz="1200">
                <a:solidFill>
                  <a:schemeClr val="tx1"/>
                </a:solidFill>
                <a:latin typeface="Arial" pitchFamily="34" charset="0"/>
              </a:defRPr>
            </a:lvl4pPr>
            <a:lvl5pPr marL="2057400" indent="-228600" defTabSz="788988">
              <a:spcBef>
                <a:spcPct val="30000"/>
              </a:spcBef>
              <a:buAutoNum type="arabicPeriod"/>
              <a:defRPr sz="1200">
                <a:solidFill>
                  <a:schemeClr val="tx1"/>
                </a:solidFill>
                <a:latin typeface="Arial" pitchFamily="34" charset="0"/>
              </a:defRPr>
            </a:lvl5pPr>
            <a:lvl6pPr marL="2514600" indent="-228600" defTabSz="788988"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8988"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8988"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8988"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84D59239-C577-428C-8A95-C48953FC8A1B}" type="slidenum">
              <a:rPr lang="en-GB" altLang="en-US" sz="1100" smtClean="0">
                <a:latin typeface="Times New Roman" pitchFamily="18" charset="0"/>
              </a:rPr>
              <a:pPr>
                <a:spcBef>
                  <a:spcPct val="0"/>
                </a:spcBef>
                <a:buFontTx/>
                <a:buNone/>
              </a:pPr>
              <a:t>14</a:t>
            </a:fld>
            <a:endParaRPr lang="en-GB" altLang="en-US" sz="1100">
              <a:latin typeface="Times New Roman" pitchFamily="18" charset="0"/>
            </a:endParaRPr>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altLang="en-US" noProof="0" dirty="0"/>
              <a:t>The textbook version of the neoclassical assumes that CLICK only one type of good exists: GDP. As before, we will use the shortcut capital letter Y for GDP.</a:t>
            </a:r>
          </a:p>
          <a:p>
            <a:pPr marL="0" indent="0" eaLnBrk="1" hangingPunct="1">
              <a:buNone/>
            </a:pPr>
            <a:endParaRPr lang="en-US" altLang="en-US" noProof="0" dirty="0"/>
          </a:p>
          <a:p>
            <a:pPr marL="0" indent="0" eaLnBrk="1" hangingPunct="1">
              <a:buNone/>
            </a:pPr>
            <a:r>
              <a:rPr lang="en-US" altLang="en-US" noProof="0" dirty="0"/>
              <a:t>CLICK FTXT</a:t>
            </a:r>
          </a:p>
          <a:p>
            <a:pPr marL="0" indent="0" eaLnBrk="1" hangingPunct="1">
              <a:buNone/>
            </a:pPr>
            <a:endParaRPr lang="en-US" altLang="en-US" noProof="0" dirty="0"/>
          </a:p>
          <a:p>
            <a:pPr marL="0" indent="0" eaLnBrk="1" hangingPunct="1">
              <a:buNone/>
            </a:pPr>
            <a:r>
              <a:rPr lang="en-US" altLang="en-US" noProof="0" dirty="0"/>
              <a:t>As we will see, the Keynesian textbook model makes the same assumption. </a:t>
            </a:r>
            <a:endParaRPr lang="de-DE" altLang="en-US" dirty="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44B5D791-832C-4542-80DC-AE7C644872B0}" type="slidenum">
              <a:rPr lang="en-GB" altLang="en-US" sz="1100" i="1">
                <a:latin typeface="Times New Roman" pitchFamily="18" charset="0"/>
              </a:rPr>
              <a:pPr algn="r">
                <a:spcBef>
                  <a:spcPct val="0"/>
                </a:spcBef>
                <a:buFontTx/>
                <a:buNone/>
              </a:pPr>
              <a:t>140</a:t>
            </a:fld>
            <a:endParaRPr lang="en-GB" altLang="en-US" sz="1100" i="1">
              <a:latin typeface="Times New Roman" pitchFamily="18" charset="0"/>
            </a:endParaRPr>
          </a:p>
        </p:txBody>
      </p:sp>
      <p:sp>
        <p:nvSpPr>
          <p:cNvPr id="315395" name="Rectangle 2"/>
          <p:cNvSpPr>
            <a:spLocks noGrp="1" noRot="1" noChangeAspect="1" noChangeArrowheads="1" noTextEdit="1"/>
          </p:cNvSpPr>
          <p:nvPr>
            <p:ph type="sldImg"/>
          </p:nvPr>
        </p:nvSpPr>
        <p:spPr>
          <a:ln/>
        </p:spPr>
      </p:sp>
      <p:sp>
        <p:nvSpPr>
          <p:cNvPr id="315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ClrTx/>
              <a:buFontTx/>
              <a:buNone/>
            </a:pPr>
            <a:r>
              <a:rPr lang="en-US" altLang="en-US" sz="1200" dirty="0">
                <a:solidFill>
                  <a:srgbClr val="3333FF"/>
                </a:solidFill>
              </a:rPr>
              <a:t>As in section 3.1. we can subdivide the whole effect of a change in the supply of a production factor in a primary effect CLICK and a secondary effect CLICK.</a:t>
            </a: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4"/>
          <p:cNvSpPr txBox="1">
            <a:spLocks noGrp="1" noChangeArrowheads="1"/>
          </p:cNvSpPr>
          <p:nvPr/>
        </p:nvSpPr>
        <p:spPr bwMode="auto">
          <a:xfrm>
            <a:off x="0"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r>
              <a:rPr lang="en-GB" altLang="en-US" sz="1100" i="1">
                <a:latin typeface="Times New Roman" pitchFamily="18" charset="0"/>
              </a:rPr>
              <a:t>Prof. Dr. Rainer Maurer</a:t>
            </a:r>
          </a:p>
        </p:txBody>
      </p:sp>
      <p:sp>
        <p:nvSpPr>
          <p:cNvPr id="316419"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3A21FC94-83CF-4A1F-BF98-85238E48B422}" type="slidenum">
              <a:rPr lang="en-GB" altLang="en-US" sz="1100" i="1">
                <a:latin typeface="Times New Roman" pitchFamily="18" charset="0"/>
              </a:rPr>
              <a:pPr algn="r">
                <a:spcBef>
                  <a:spcPct val="0"/>
                </a:spcBef>
                <a:buFontTx/>
                <a:buNone/>
              </a:pPr>
              <a:t>141</a:t>
            </a:fld>
            <a:endParaRPr lang="en-GB" altLang="en-US" sz="1100" i="1">
              <a:latin typeface="Times New Roman" pitchFamily="18" charset="0"/>
            </a:endParaRPr>
          </a:p>
        </p:txBody>
      </p:sp>
      <p:sp>
        <p:nvSpPr>
          <p:cNvPr id="316420" name="Rectangle 2"/>
          <p:cNvSpPr>
            <a:spLocks noGrp="1" noRot="1" noChangeAspect="1" noChangeArrowheads="1" noTextEdit="1"/>
          </p:cNvSpPr>
          <p:nvPr>
            <p:ph type="sldImg"/>
          </p:nvPr>
        </p:nvSpPr>
        <p:spPr>
          <a:xfrm>
            <a:off x="939800" y="746125"/>
            <a:ext cx="4922838" cy="3690938"/>
          </a:xfrm>
          <a:ln/>
        </p:spPr>
      </p:sp>
      <p:sp>
        <p:nvSpPr>
          <p:cNvPr id="3164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4" tIns="47737" rIns="95474" bIns="47737"/>
          <a:lstStyle/>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rgbClr val="3333FF"/>
                </a:solidFill>
              </a:rPr>
              <a:t>Now we have to analyze, how these changes in the production module affect the demand module of the neoclassical model.</a:t>
            </a:r>
          </a:p>
          <a:p>
            <a:pPr marL="228600" marR="0" lvl="0" indent="-228600" algn="l" defTabSz="762000" rtl="0" eaLnBrk="1" fontAlgn="base" latinLnBrk="0" hangingPunct="1">
              <a:lnSpc>
                <a:spcPct val="100000"/>
              </a:lnSpc>
              <a:spcBef>
                <a:spcPct val="30000"/>
              </a:spcBef>
              <a:spcAft>
                <a:spcPct val="0"/>
              </a:spcAft>
              <a:buClrTx/>
              <a:buSzTx/>
              <a:buFontTx/>
              <a:buNone/>
              <a:tabLst/>
              <a:defRPr/>
            </a:pPr>
            <a:endParaRPr lang="en-US" altLang="en-US" sz="1200" dirty="0">
              <a:solidFill>
                <a:srgbClr val="3333FF"/>
              </a:solidFill>
            </a:endParaRPr>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rgbClr val="3333FF"/>
                </a:solidFill>
              </a:rPr>
              <a:t>Let’s start with the situation before the shock happens. We have an equilibrium on the capital market and the market for goods.</a:t>
            </a:r>
            <a:endParaRPr lang="de-DE" altLang="en-US" dirty="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4"/>
          <p:cNvSpPr txBox="1">
            <a:spLocks noGrp="1" noChangeArrowheads="1"/>
          </p:cNvSpPr>
          <p:nvPr/>
        </p:nvSpPr>
        <p:spPr bwMode="auto">
          <a:xfrm>
            <a:off x="0"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r>
              <a:rPr lang="en-GB" altLang="en-US" sz="1100" i="1">
                <a:latin typeface="Times New Roman" pitchFamily="18" charset="0"/>
              </a:rPr>
              <a:t>Prof. Dr. Rainer Maurer</a:t>
            </a:r>
          </a:p>
        </p:txBody>
      </p:sp>
      <p:sp>
        <p:nvSpPr>
          <p:cNvPr id="317443"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B7054E74-5508-43DB-BC3D-9E5C3EA12D90}" type="slidenum">
              <a:rPr lang="en-GB" altLang="en-US" sz="1100" i="1">
                <a:latin typeface="Times New Roman" pitchFamily="18" charset="0"/>
              </a:rPr>
              <a:pPr algn="r">
                <a:spcBef>
                  <a:spcPct val="0"/>
                </a:spcBef>
                <a:buFontTx/>
                <a:buNone/>
              </a:pPr>
              <a:t>142</a:t>
            </a:fld>
            <a:endParaRPr lang="en-GB" altLang="en-US" sz="1100" i="1">
              <a:latin typeface="Times New Roman" pitchFamily="18" charset="0"/>
            </a:endParaRPr>
          </a:p>
        </p:txBody>
      </p:sp>
      <p:sp>
        <p:nvSpPr>
          <p:cNvPr id="317444" name="Rectangle 2"/>
          <p:cNvSpPr>
            <a:spLocks noGrp="1" noRot="1" noChangeAspect="1" noChangeArrowheads="1" noTextEdit="1"/>
          </p:cNvSpPr>
          <p:nvPr>
            <p:ph type="sldImg"/>
          </p:nvPr>
        </p:nvSpPr>
        <p:spPr>
          <a:xfrm>
            <a:off x="939800" y="746125"/>
            <a:ext cx="4922838" cy="3690938"/>
          </a:xfrm>
          <a:ln/>
        </p:spPr>
      </p:sp>
      <p:sp>
        <p:nvSpPr>
          <p:cNvPr id="3174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4" tIns="47737" rIns="95474" bIns="47737"/>
          <a:lstStyle/>
          <a:p>
            <a:pPr algn="just" eaLnBrk="1" hangingPunct="1">
              <a:lnSpc>
                <a:spcPct val="90000"/>
              </a:lnSpc>
              <a:spcBef>
                <a:spcPct val="0"/>
              </a:spcBef>
              <a:buClrTx/>
              <a:buFontTx/>
              <a:buNone/>
            </a:pPr>
            <a:r>
              <a:rPr lang="en-US" altLang="en-US" sz="1200" dirty="0">
                <a:solidFill>
                  <a:schemeClr val="bg1"/>
                </a:solidFill>
              </a:rPr>
              <a:t>The analysis of the production module has revealed that the supply of GDP falls. CLICK</a:t>
            </a:r>
          </a:p>
          <a:p>
            <a:pPr algn="just" eaLnBrk="1" hangingPunct="1">
              <a:lnSpc>
                <a:spcPct val="90000"/>
              </a:lnSpc>
              <a:spcBef>
                <a:spcPct val="0"/>
              </a:spcBef>
              <a:buClrTx/>
              <a:buFontTx/>
              <a:buNone/>
            </a:pPr>
            <a:endParaRPr lang="en-US" altLang="en-US" sz="1200" dirty="0">
              <a:solidFill>
                <a:schemeClr val="bg1"/>
              </a:solidFill>
            </a:endParaRPr>
          </a:p>
          <a:p>
            <a:pPr algn="just" eaLnBrk="1" hangingPunct="1">
              <a:lnSpc>
                <a:spcPct val="90000"/>
              </a:lnSpc>
              <a:spcBef>
                <a:spcPct val="0"/>
              </a:spcBef>
              <a:buClrTx/>
              <a:buFontTx/>
              <a:buNone/>
            </a:pPr>
            <a:r>
              <a:rPr lang="en-US" altLang="en-US" sz="1200" dirty="0">
                <a:solidFill>
                  <a:schemeClr val="bg1"/>
                </a:solidFill>
              </a:rPr>
              <a:t>Let’s assume that the reduction in GDP equals the length of 2 little quads.</a:t>
            </a:r>
          </a:p>
          <a:p>
            <a:pPr algn="just" eaLnBrk="1" hangingPunct="1">
              <a:lnSpc>
                <a:spcPct val="90000"/>
              </a:lnSpc>
              <a:spcBef>
                <a:spcPct val="0"/>
              </a:spcBef>
              <a:buClrTx/>
              <a:buFontTx/>
              <a:buNone/>
            </a:pPr>
            <a:endParaRPr lang="en-US" altLang="en-US" sz="1200" dirty="0">
              <a:solidFill>
                <a:schemeClr val="bg1"/>
              </a:solidFill>
            </a:endParaRPr>
          </a:p>
          <a:p>
            <a:pPr algn="just" eaLnBrk="1" hangingPunct="1">
              <a:lnSpc>
                <a:spcPct val="90000"/>
              </a:lnSpc>
              <a:spcBef>
                <a:spcPct val="0"/>
              </a:spcBef>
              <a:buClrTx/>
              <a:buFontTx/>
              <a:buNone/>
            </a:pPr>
            <a:r>
              <a:rPr lang="en-US" altLang="en-US" sz="1200" dirty="0">
                <a:solidFill>
                  <a:schemeClr val="bg1"/>
                </a:solidFill>
              </a:rPr>
              <a:t>Will this cause now excess demand for goods? </a:t>
            </a:r>
            <a:r>
              <a:rPr lang="en-US" altLang="en-US" sz="1200" dirty="0" err="1">
                <a:solidFill>
                  <a:schemeClr val="bg1"/>
                </a:solidFill>
              </a:rPr>
              <a:t>CLICK</a:t>
            </a:r>
            <a:endParaRPr lang="en-US" altLang="en-US" sz="1200" dirty="0">
              <a:solidFill>
                <a:schemeClr val="bg1"/>
              </a:solidFill>
            </a:endParaRPr>
          </a:p>
          <a:p>
            <a:pPr algn="just" eaLnBrk="1" hangingPunct="1">
              <a:lnSpc>
                <a:spcPct val="90000"/>
              </a:lnSpc>
              <a:spcBef>
                <a:spcPct val="0"/>
              </a:spcBef>
              <a:buClrTx/>
              <a:buFontTx/>
              <a:buNone/>
            </a:pPr>
            <a:endParaRPr lang="en-US" altLang="en-US" sz="1200" dirty="0">
              <a:solidFill>
                <a:schemeClr val="bg1"/>
              </a:solidFill>
            </a:endParaRPr>
          </a:p>
          <a:p>
            <a:pPr eaLnBrk="1" hangingPunct="1">
              <a:buFontTx/>
              <a:buNone/>
            </a:pPr>
            <a:endParaRPr lang="de-DE" altLang="en-US" dirty="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4"/>
          <p:cNvSpPr txBox="1">
            <a:spLocks noGrp="1" noChangeArrowheads="1"/>
          </p:cNvSpPr>
          <p:nvPr/>
        </p:nvSpPr>
        <p:spPr bwMode="auto">
          <a:xfrm>
            <a:off x="0"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r>
              <a:rPr lang="en-GB" altLang="en-US" sz="1100" i="1">
                <a:latin typeface="Times New Roman" pitchFamily="18" charset="0"/>
              </a:rPr>
              <a:t>Prof. Dr. Rainer Maurer</a:t>
            </a:r>
          </a:p>
        </p:txBody>
      </p:sp>
      <p:sp>
        <p:nvSpPr>
          <p:cNvPr id="318467"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349F63F4-7823-4404-8D64-178561EB048D}" type="slidenum">
              <a:rPr lang="en-GB" altLang="en-US" sz="1100" i="1">
                <a:latin typeface="Times New Roman" pitchFamily="18" charset="0"/>
              </a:rPr>
              <a:pPr algn="r">
                <a:spcBef>
                  <a:spcPct val="0"/>
                </a:spcBef>
                <a:buFontTx/>
                <a:buNone/>
              </a:pPr>
              <a:t>143</a:t>
            </a:fld>
            <a:endParaRPr lang="en-GB" altLang="en-US" sz="1100" i="1">
              <a:latin typeface="Times New Roman" pitchFamily="18" charset="0"/>
            </a:endParaRPr>
          </a:p>
        </p:txBody>
      </p:sp>
      <p:sp>
        <p:nvSpPr>
          <p:cNvPr id="318468" name="Rectangle 2"/>
          <p:cNvSpPr>
            <a:spLocks noGrp="1" noRot="1" noChangeAspect="1" noChangeArrowheads="1" noTextEdit="1"/>
          </p:cNvSpPr>
          <p:nvPr>
            <p:ph type="sldImg"/>
          </p:nvPr>
        </p:nvSpPr>
        <p:spPr>
          <a:xfrm>
            <a:off x="939800" y="746125"/>
            <a:ext cx="4922838" cy="3690938"/>
          </a:xfrm>
          <a:ln/>
        </p:spPr>
      </p:sp>
      <p:sp>
        <p:nvSpPr>
          <p:cNvPr id="3184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4" tIns="47737" rIns="95474" bIns="47737"/>
          <a:lstStyle/>
          <a:p>
            <a:pPr eaLnBrk="1" hangingPunct="1">
              <a:buFontTx/>
              <a:buNone/>
            </a:pPr>
            <a:r>
              <a:rPr lang="en-US" altLang="en-US" noProof="0" dirty="0"/>
              <a:t>Not necessarily!</a:t>
            </a:r>
          </a:p>
          <a:p>
            <a:pPr eaLnBrk="1" hangingPunct="1">
              <a:buFontTx/>
              <a:buNone/>
            </a:pPr>
            <a:endParaRPr lang="en-US" altLang="en-US" noProof="0" dirty="0"/>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noProof="0" dirty="0"/>
              <a:t>We know from the budget constraints of households, that </a:t>
            </a:r>
            <a:r>
              <a:rPr lang="en-US" altLang="en-US" sz="1200" noProof="0" dirty="0">
                <a:solidFill>
                  <a:schemeClr val="bg1"/>
                </a:solidFill>
              </a:rPr>
              <a:t>t</a:t>
            </a:r>
            <a:r>
              <a:rPr lang="en-US" altLang="en-US" sz="1200" dirty="0">
                <a:solidFill>
                  <a:schemeClr val="bg1"/>
                </a:solidFill>
              </a:rPr>
              <a:t>he reduction of GDP-production reduces household income, because households have lower wages and lower capital income. </a:t>
            </a:r>
          </a:p>
          <a:p>
            <a:pPr marL="228600" marR="0" lvl="0" indent="-228600" algn="l" defTabSz="762000" rtl="0" eaLnBrk="1" fontAlgn="base" latinLnBrk="0" hangingPunct="1">
              <a:lnSpc>
                <a:spcPct val="100000"/>
              </a:lnSpc>
              <a:spcBef>
                <a:spcPct val="30000"/>
              </a:spcBef>
              <a:spcAft>
                <a:spcPct val="0"/>
              </a:spcAft>
              <a:buClrTx/>
              <a:buSzTx/>
              <a:buFontTx/>
              <a:buNone/>
              <a:tabLst/>
              <a:defRPr/>
            </a:pPr>
            <a:endParaRPr lang="en-US" altLang="en-US" sz="1200" dirty="0">
              <a:solidFill>
                <a:schemeClr val="bg1"/>
              </a:solidFill>
            </a:endParaRPr>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chemeClr val="bg1"/>
                </a:solidFill>
              </a:rPr>
              <a:t>This causes a reduction of </a:t>
            </a:r>
            <a:r>
              <a:rPr lang="en-US" altLang="en-US" sz="1200" dirty="0">
                <a:solidFill>
                  <a:srgbClr val="FF0000"/>
                </a:solidFill>
              </a:rPr>
              <a:t>consumption demand</a:t>
            </a:r>
            <a:r>
              <a:rPr lang="en-US" altLang="en-US" sz="1200" dirty="0">
                <a:solidFill>
                  <a:schemeClr val="bg1"/>
                </a:solidFill>
              </a:rPr>
              <a:t> and </a:t>
            </a:r>
            <a:r>
              <a:rPr lang="en-US" altLang="en-US" sz="1200" dirty="0">
                <a:solidFill>
                  <a:srgbClr val="FF0000"/>
                </a:solidFill>
              </a:rPr>
              <a:t>households savings</a:t>
            </a:r>
            <a:r>
              <a:rPr lang="en-US" altLang="en-US" sz="1200" dirty="0">
                <a:solidFill>
                  <a:schemeClr val="bg1"/>
                </a:solidFill>
              </a:rPr>
              <a:t>. </a:t>
            </a:r>
          </a:p>
          <a:p>
            <a:pPr marL="228600" marR="0" lvl="0" indent="-228600" algn="l" defTabSz="762000" rtl="0" eaLnBrk="1" fontAlgn="base" latinLnBrk="0" hangingPunct="1">
              <a:lnSpc>
                <a:spcPct val="100000"/>
              </a:lnSpc>
              <a:spcBef>
                <a:spcPct val="30000"/>
              </a:spcBef>
              <a:spcAft>
                <a:spcPct val="0"/>
              </a:spcAft>
              <a:buClrTx/>
              <a:buSzTx/>
              <a:buFontTx/>
              <a:buNone/>
              <a:tabLst/>
              <a:defRPr/>
            </a:pPr>
            <a:endParaRPr lang="en-US" altLang="en-US" sz="1200" dirty="0">
              <a:solidFill>
                <a:schemeClr val="bg1"/>
              </a:solidFill>
            </a:endParaRPr>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chemeClr val="bg1"/>
                </a:solidFill>
              </a:rPr>
              <a:t>Let’s assume that consumption demand falls by the length of one little quad. So we have to shift the consumption demand curve to the left by the length of one little quad. CLICK </a:t>
            </a:r>
            <a:r>
              <a:rPr lang="en-US" altLang="en-US" sz="1200" dirty="0" err="1">
                <a:solidFill>
                  <a:schemeClr val="bg1"/>
                </a:solidFill>
              </a:rPr>
              <a:t>CLICK</a:t>
            </a:r>
            <a:endParaRPr lang="en-US" altLang="en-US" sz="1200" dirty="0">
              <a:solidFill>
                <a:schemeClr val="bg1"/>
              </a:solidFill>
            </a:endParaRPr>
          </a:p>
          <a:p>
            <a:pPr marL="228600" marR="0" lvl="0" indent="-228600" algn="l" defTabSz="762000" rtl="0" eaLnBrk="1" fontAlgn="base" latinLnBrk="0" hangingPunct="1">
              <a:lnSpc>
                <a:spcPct val="100000"/>
              </a:lnSpc>
              <a:spcBef>
                <a:spcPct val="30000"/>
              </a:spcBef>
              <a:spcAft>
                <a:spcPct val="0"/>
              </a:spcAft>
              <a:buClrTx/>
              <a:buSzTx/>
              <a:buFontTx/>
              <a:buNone/>
              <a:tabLst/>
              <a:defRPr/>
            </a:pPr>
            <a:endParaRPr lang="en-US" altLang="en-US" sz="1200" dirty="0">
              <a:solidFill>
                <a:schemeClr val="bg1"/>
              </a:solidFill>
            </a:endParaRPr>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chemeClr val="bg1"/>
                </a:solidFill>
              </a:rPr>
              <a:t>…and therefore also the total demand curve for goods.</a:t>
            </a:r>
          </a:p>
          <a:p>
            <a:pPr marL="228600" marR="0" lvl="0" indent="-228600" algn="l" defTabSz="762000" rtl="0" eaLnBrk="1" fontAlgn="base" latinLnBrk="0" hangingPunct="1">
              <a:lnSpc>
                <a:spcPct val="100000"/>
              </a:lnSpc>
              <a:spcBef>
                <a:spcPct val="30000"/>
              </a:spcBef>
              <a:spcAft>
                <a:spcPct val="0"/>
              </a:spcAft>
              <a:buClrTx/>
              <a:buSzTx/>
              <a:buFontTx/>
              <a:buNone/>
              <a:tabLst/>
              <a:defRPr/>
            </a:pPr>
            <a:endParaRPr lang="en-US" altLang="en-US" sz="1200" dirty="0">
              <a:solidFill>
                <a:schemeClr val="bg1"/>
              </a:solidFill>
            </a:endParaRPr>
          </a:p>
          <a:p>
            <a:pPr marL="228600" marR="0" lvl="0" indent="-228600" algn="l" defTabSz="762000" rtl="0" eaLnBrk="1" fontAlgn="base" latinLnBrk="0" hangingPunct="1">
              <a:lnSpc>
                <a:spcPct val="100000"/>
              </a:lnSpc>
              <a:spcBef>
                <a:spcPct val="30000"/>
              </a:spcBef>
              <a:spcAft>
                <a:spcPct val="0"/>
              </a:spcAft>
              <a:buClrTx/>
              <a:buSzTx/>
              <a:buFontTx/>
              <a:buNone/>
              <a:tabLst/>
              <a:defRPr/>
            </a:pPr>
            <a:endParaRPr lang="de-DE" altLang="en-US" sz="1200" dirty="0">
              <a:solidFill>
                <a:schemeClr val="bg1"/>
              </a:solidFill>
            </a:endParaRPr>
          </a:p>
          <a:p>
            <a:pPr eaLnBrk="1" hangingPunct="1">
              <a:buFontTx/>
              <a:buNone/>
            </a:pPr>
            <a:endParaRPr lang="en-US" altLang="en-US" noProof="0" dirty="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4"/>
          <p:cNvSpPr txBox="1">
            <a:spLocks noGrp="1" noChangeArrowheads="1"/>
          </p:cNvSpPr>
          <p:nvPr/>
        </p:nvSpPr>
        <p:spPr bwMode="auto">
          <a:xfrm>
            <a:off x="0"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r>
              <a:rPr lang="en-GB" altLang="en-US" sz="1100" i="1">
                <a:latin typeface="Times New Roman" pitchFamily="18" charset="0"/>
              </a:rPr>
              <a:t>Prof. Dr. Rainer Maurer</a:t>
            </a:r>
          </a:p>
        </p:txBody>
      </p:sp>
      <p:sp>
        <p:nvSpPr>
          <p:cNvPr id="319491"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DBD267ED-2333-42F8-A4C2-271FF61566FF}" type="slidenum">
              <a:rPr lang="en-GB" altLang="en-US" sz="1100" i="1">
                <a:latin typeface="Times New Roman" pitchFamily="18" charset="0"/>
              </a:rPr>
              <a:pPr algn="r">
                <a:spcBef>
                  <a:spcPct val="0"/>
                </a:spcBef>
                <a:buFontTx/>
                <a:buNone/>
              </a:pPr>
              <a:t>144</a:t>
            </a:fld>
            <a:endParaRPr lang="en-GB" altLang="en-US" sz="1100" i="1">
              <a:latin typeface="Times New Roman" pitchFamily="18" charset="0"/>
            </a:endParaRPr>
          </a:p>
        </p:txBody>
      </p:sp>
      <p:sp>
        <p:nvSpPr>
          <p:cNvPr id="319492" name="Rectangle 2"/>
          <p:cNvSpPr>
            <a:spLocks noGrp="1" noRot="1" noChangeAspect="1" noChangeArrowheads="1" noTextEdit="1"/>
          </p:cNvSpPr>
          <p:nvPr>
            <p:ph type="sldImg"/>
          </p:nvPr>
        </p:nvSpPr>
        <p:spPr>
          <a:xfrm>
            <a:off x="939800" y="746125"/>
            <a:ext cx="4922838" cy="3690938"/>
          </a:xfrm>
          <a:ln/>
        </p:spPr>
      </p:sp>
      <p:sp>
        <p:nvSpPr>
          <p:cNvPr id="3194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4" tIns="47737" rIns="95474" bIns="47737"/>
          <a:lstStyle/>
          <a:p>
            <a:pPr eaLnBrk="1" hangingPunct="1">
              <a:buFontTx/>
              <a:buNone/>
            </a:pPr>
            <a:r>
              <a:rPr lang="en-US" altLang="en-US" sz="1200" dirty="0">
                <a:solidFill>
                  <a:schemeClr val="bg1"/>
                </a:solidFill>
              </a:rPr>
              <a:t>Next, we have to shift the savings supply, since we have assumed that the reduction in households income reduces household savings by the length of one little quad.</a:t>
            </a:r>
          </a:p>
          <a:p>
            <a:pPr eaLnBrk="1" hangingPunct="1">
              <a:buFontTx/>
              <a:buNone/>
            </a:pPr>
            <a:endParaRPr lang="en-US" altLang="en-US" sz="1200" dirty="0">
              <a:solidFill>
                <a:schemeClr val="bg1"/>
              </a:solidFill>
            </a:endParaRPr>
          </a:p>
          <a:p>
            <a:pPr eaLnBrk="1" hangingPunct="1">
              <a:buFontTx/>
              <a:buNone/>
            </a:pPr>
            <a:r>
              <a:rPr lang="en-US" altLang="en-US" sz="1200" dirty="0">
                <a:solidFill>
                  <a:schemeClr val="bg1"/>
                </a:solidFill>
              </a:rPr>
              <a:t>CLICK </a:t>
            </a:r>
            <a:r>
              <a:rPr lang="en-US" altLang="en-US" sz="1200" dirty="0" err="1">
                <a:solidFill>
                  <a:schemeClr val="bg1"/>
                </a:solidFill>
              </a:rPr>
              <a:t>CLICK</a:t>
            </a:r>
            <a:r>
              <a:rPr lang="en-US" altLang="en-US" sz="1200" dirty="0">
                <a:solidFill>
                  <a:schemeClr val="bg1"/>
                </a:solidFill>
              </a:rPr>
              <a:t> CLICK</a:t>
            </a:r>
            <a:endParaRPr lang="de-DE" altLang="en-US" dirty="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4"/>
          <p:cNvSpPr txBox="1">
            <a:spLocks noGrp="1" noChangeArrowheads="1"/>
          </p:cNvSpPr>
          <p:nvPr/>
        </p:nvSpPr>
        <p:spPr bwMode="auto">
          <a:xfrm>
            <a:off x="0"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r>
              <a:rPr lang="en-GB" altLang="en-US" sz="1100" i="1">
                <a:latin typeface="Times New Roman" pitchFamily="18" charset="0"/>
              </a:rPr>
              <a:t>Prof. Dr. Rainer Maurer</a:t>
            </a:r>
          </a:p>
        </p:txBody>
      </p:sp>
      <p:sp>
        <p:nvSpPr>
          <p:cNvPr id="320515"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B32A7663-E347-4186-9A4F-4DA2F7C9AC3F}" type="slidenum">
              <a:rPr lang="en-GB" altLang="en-US" sz="1100" i="1">
                <a:latin typeface="Times New Roman" pitchFamily="18" charset="0"/>
              </a:rPr>
              <a:pPr algn="r">
                <a:spcBef>
                  <a:spcPct val="0"/>
                </a:spcBef>
                <a:buFontTx/>
                <a:buNone/>
              </a:pPr>
              <a:t>145</a:t>
            </a:fld>
            <a:endParaRPr lang="en-GB" altLang="en-US" sz="1100" i="1">
              <a:latin typeface="Times New Roman" pitchFamily="18" charset="0"/>
            </a:endParaRPr>
          </a:p>
        </p:txBody>
      </p:sp>
      <p:sp>
        <p:nvSpPr>
          <p:cNvPr id="320516" name="Rectangle 2"/>
          <p:cNvSpPr>
            <a:spLocks noGrp="1" noRot="1" noChangeAspect="1" noChangeArrowheads="1" noTextEdit="1"/>
          </p:cNvSpPr>
          <p:nvPr>
            <p:ph type="sldImg"/>
          </p:nvPr>
        </p:nvSpPr>
        <p:spPr>
          <a:xfrm>
            <a:off x="939800" y="746125"/>
            <a:ext cx="4922838" cy="3690938"/>
          </a:xfrm>
          <a:ln/>
        </p:spPr>
      </p:sp>
      <p:sp>
        <p:nvSpPr>
          <p:cNvPr id="3205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4" tIns="47737" rIns="95474" bIns="47737"/>
          <a:lstStyle/>
          <a:p>
            <a:pPr eaLnBrk="1" hangingPunct="1">
              <a:buFontTx/>
              <a:buNone/>
            </a:pPr>
            <a:r>
              <a:rPr lang="en-US" dirty="0">
                <a:solidFill>
                  <a:schemeClr val="bg1"/>
                </a:solidFill>
              </a:rPr>
              <a:t>Since we have made the neoclassical assumption that all production factors have a “normal production relationship”, a reduction in the input of </a:t>
            </a:r>
            <a:r>
              <a:rPr lang="en-US" altLang="en-US" sz="1200" dirty="0"/>
              <a:t>raw materials and labor causes a lower productivity of the capital stock, such that the investment credit demand falls. </a:t>
            </a:r>
          </a:p>
          <a:p>
            <a:pPr eaLnBrk="1" hangingPunct="1">
              <a:buFontTx/>
              <a:buNone/>
            </a:pPr>
            <a:endParaRPr lang="en-US" altLang="en-US" sz="1200" dirty="0"/>
          </a:p>
          <a:p>
            <a:pPr eaLnBrk="1" hangingPunct="1">
              <a:buFontTx/>
              <a:buNone/>
            </a:pPr>
            <a:r>
              <a:rPr lang="en-US" altLang="en-US" sz="1200" dirty="0"/>
              <a:t>Consequently the credit demand curve will also shift to the left. CLICK </a:t>
            </a:r>
            <a:r>
              <a:rPr lang="en-US" altLang="en-US" sz="1200" dirty="0" err="1"/>
              <a:t>CLICK</a:t>
            </a:r>
            <a:endParaRPr lang="en-US" altLang="en-US" sz="1200" dirty="0"/>
          </a:p>
          <a:p>
            <a:pPr eaLnBrk="1" hangingPunct="1">
              <a:buFontTx/>
              <a:buNone/>
            </a:pPr>
            <a:endParaRPr lang="en-US" altLang="en-US" sz="1200" dirty="0"/>
          </a:p>
          <a:p>
            <a:pPr eaLnBrk="1" hangingPunct="1">
              <a:buFontTx/>
              <a:buNone/>
            </a:pPr>
            <a:r>
              <a:rPr lang="en-US" altLang="en-US" sz="1200" dirty="0"/>
              <a:t>If we make the assumption that the credit demand curve shifts to the left by the length of one little quad, like the credit supply curve, the interest rate stays on the same level.</a:t>
            </a:r>
            <a:endParaRPr lang="de-DE" altLang="en-US" dirty="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4"/>
          <p:cNvSpPr txBox="1">
            <a:spLocks noGrp="1" noChangeArrowheads="1"/>
          </p:cNvSpPr>
          <p:nvPr/>
        </p:nvSpPr>
        <p:spPr bwMode="auto">
          <a:xfrm>
            <a:off x="0"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r>
              <a:rPr lang="en-GB" altLang="en-US" sz="1100" i="1">
                <a:latin typeface="Times New Roman" pitchFamily="18" charset="0"/>
              </a:rPr>
              <a:t>Prof. Dr. Rainer Maurer</a:t>
            </a:r>
          </a:p>
        </p:txBody>
      </p:sp>
      <p:sp>
        <p:nvSpPr>
          <p:cNvPr id="321539"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D839878F-1EEE-4CFD-B4FA-1456718D4AD7}" type="slidenum">
              <a:rPr lang="en-GB" altLang="en-US" sz="1100" i="1">
                <a:latin typeface="Times New Roman" pitchFamily="18" charset="0"/>
              </a:rPr>
              <a:pPr algn="r">
                <a:spcBef>
                  <a:spcPct val="0"/>
                </a:spcBef>
                <a:buFontTx/>
                <a:buNone/>
              </a:pPr>
              <a:t>146</a:t>
            </a:fld>
            <a:endParaRPr lang="en-GB" altLang="en-US" sz="1100" i="1">
              <a:latin typeface="Times New Roman" pitchFamily="18" charset="0"/>
            </a:endParaRPr>
          </a:p>
        </p:txBody>
      </p:sp>
      <p:sp>
        <p:nvSpPr>
          <p:cNvPr id="321540" name="Rectangle 2"/>
          <p:cNvSpPr>
            <a:spLocks noGrp="1" noRot="1" noChangeAspect="1" noChangeArrowheads="1" noTextEdit="1"/>
          </p:cNvSpPr>
          <p:nvPr>
            <p:ph type="sldImg"/>
          </p:nvPr>
        </p:nvSpPr>
        <p:spPr>
          <a:xfrm>
            <a:off x="939800" y="746125"/>
            <a:ext cx="4922838" cy="3690938"/>
          </a:xfrm>
          <a:ln/>
        </p:spPr>
      </p:sp>
      <p:sp>
        <p:nvSpPr>
          <p:cNvPr id="3215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4" tIns="47737" rIns="95474" bIns="47737"/>
          <a:lstStyle/>
          <a:p>
            <a:pPr eaLnBrk="1" hangingPunct="1">
              <a:buFontTx/>
              <a:buNone/>
            </a:pPr>
            <a:r>
              <a:rPr lang="en-US" altLang="en-US" sz="1200" dirty="0"/>
              <a:t>Since investment demand of firms is also part of the total demand for goods, we have to adjust the total demand curve for goods to the lower investment demand. CLICK </a:t>
            </a:r>
            <a:r>
              <a:rPr lang="en-US" altLang="en-US" sz="1200" dirty="0" err="1"/>
              <a:t>CLICK</a:t>
            </a:r>
            <a:endParaRPr lang="de-DE" altLang="en-US" dirty="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4"/>
          <p:cNvSpPr txBox="1">
            <a:spLocks noGrp="1" noChangeArrowheads="1"/>
          </p:cNvSpPr>
          <p:nvPr/>
        </p:nvSpPr>
        <p:spPr bwMode="auto">
          <a:xfrm>
            <a:off x="0"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r>
              <a:rPr lang="en-GB" altLang="en-US" sz="1100" i="1">
                <a:latin typeface="Times New Roman" pitchFamily="18" charset="0"/>
              </a:rPr>
              <a:t>Prof. Dr. Rainer Maurer</a:t>
            </a:r>
          </a:p>
        </p:txBody>
      </p:sp>
      <p:sp>
        <p:nvSpPr>
          <p:cNvPr id="323587"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BF44ECA2-11BB-446E-B902-6C1C2BE67B08}" type="slidenum">
              <a:rPr lang="en-GB" altLang="en-US" sz="1100" i="1">
                <a:latin typeface="Times New Roman" pitchFamily="18" charset="0"/>
              </a:rPr>
              <a:pPr algn="r">
                <a:spcBef>
                  <a:spcPct val="0"/>
                </a:spcBef>
                <a:buFontTx/>
                <a:buNone/>
              </a:pPr>
              <a:t>147</a:t>
            </a:fld>
            <a:endParaRPr lang="en-GB" altLang="en-US" sz="1100" i="1">
              <a:latin typeface="Times New Roman" pitchFamily="18" charset="0"/>
            </a:endParaRPr>
          </a:p>
        </p:txBody>
      </p:sp>
      <p:sp>
        <p:nvSpPr>
          <p:cNvPr id="323588" name="Rectangle 2"/>
          <p:cNvSpPr>
            <a:spLocks noGrp="1" noRot="1" noChangeAspect="1" noChangeArrowheads="1" noTextEdit="1"/>
          </p:cNvSpPr>
          <p:nvPr>
            <p:ph type="sldImg"/>
          </p:nvPr>
        </p:nvSpPr>
        <p:spPr>
          <a:xfrm>
            <a:off x="939800" y="746125"/>
            <a:ext cx="4922838" cy="3690938"/>
          </a:xfrm>
          <a:ln/>
        </p:spPr>
      </p:sp>
      <p:sp>
        <p:nvSpPr>
          <p:cNvPr id="3235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4" tIns="47737" rIns="95474" bIns="47737"/>
          <a:lstStyle/>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chemeClr val="bg1"/>
                </a:solidFill>
              </a:rPr>
              <a:t>At the end of the adjustment process the </a:t>
            </a:r>
            <a:r>
              <a:rPr lang="en-US" altLang="en-US" sz="1200" dirty="0">
                <a:solidFill>
                  <a:srgbClr val="FF0000"/>
                </a:solidFill>
              </a:rPr>
              <a:t>demand has fallen to the lower level of supply</a:t>
            </a:r>
            <a:r>
              <a:rPr lang="en-US" altLang="en-US" sz="1200" dirty="0">
                <a:solidFill>
                  <a:schemeClr val="bg1"/>
                </a:solidFill>
              </a:rPr>
              <a:t>. </a:t>
            </a:r>
          </a:p>
          <a:p>
            <a:pPr marL="228600" marR="0" lvl="0" indent="-228600" algn="l" defTabSz="762000" rtl="0" eaLnBrk="1" fontAlgn="base" latinLnBrk="0" hangingPunct="1">
              <a:lnSpc>
                <a:spcPct val="100000"/>
              </a:lnSpc>
              <a:spcBef>
                <a:spcPct val="30000"/>
              </a:spcBef>
              <a:spcAft>
                <a:spcPct val="0"/>
              </a:spcAft>
              <a:buClrTx/>
              <a:buSzTx/>
              <a:buFontTx/>
              <a:buNone/>
              <a:tabLst/>
              <a:defRPr/>
            </a:pPr>
            <a:endParaRPr lang="en-US" altLang="en-US" sz="1200" dirty="0">
              <a:solidFill>
                <a:schemeClr val="bg1"/>
              </a:solidFill>
            </a:endParaRPr>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chemeClr val="bg1"/>
                </a:solidFill>
              </a:rPr>
              <a:t>As a result, excess demand, which could cause inflation, will not emerge. </a:t>
            </a:r>
          </a:p>
          <a:p>
            <a:pPr marL="228600" marR="0" lvl="0" indent="-228600" algn="l" defTabSz="762000" rtl="0" eaLnBrk="1" fontAlgn="base" latinLnBrk="0" hangingPunct="1">
              <a:lnSpc>
                <a:spcPct val="100000"/>
              </a:lnSpc>
              <a:spcBef>
                <a:spcPct val="30000"/>
              </a:spcBef>
              <a:spcAft>
                <a:spcPct val="0"/>
              </a:spcAft>
              <a:buClrTx/>
              <a:buSzTx/>
              <a:buFontTx/>
              <a:buNone/>
              <a:tabLst/>
              <a:defRPr/>
            </a:pPr>
            <a:endParaRPr lang="en-US" altLang="en-US" sz="1200" dirty="0">
              <a:solidFill>
                <a:schemeClr val="bg1"/>
              </a:solidFill>
            </a:endParaRPr>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chemeClr val="bg1"/>
                </a:solidFill>
              </a:rPr>
              <a:t>This is, in last instance, a consequence of “Say’s Theorem”, which implies that supply creates always the corresponding demand.</a:t>
            </a:r>
          </a:p>
          <a:p>
            <a:pPr eaLnBrk="1" hangingPunct="1">
              <a:buFontTx/>
              <a:buNone/>
            </a:pPr>
            <a:endParaRPr lang="de-DE" altLang="en-US" dirty="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481941DE-C575-40A9-90F1-884EE64E7D7D}" type="slidenum">
              <a:rPr lang="en-GB" altLang="en-US" sz="1100" i="1">
                <a:latin typeface="Times New Roman" pitchFamily="18" charset="0"/>
              </a:rPr>
              <a:pPr algn="r">
                <a:spcBef>
                  <a:spcPct val="0"/>
                </a:spcBef>
                <a:buFontTx/>
                <a:buNone/>
              </a:pPr>
              <a:t>148</a:t>
            </a:fld>
            <a:endParaRPr lang="en-GB" altLang="en-US" sz="1100" i="1">
              <a:latin typeface="Times New Roman" pitchFamily="18" charset="0"/>
            </a:endParaRPr>
          </a:p>
        </p:txBody>
      </p:sp>
      <p:sp>
        <p:nvSpPr>
          <p:cNvPr id="324611" name="Rectangle 2"/>
          <p:cNvSpPr>
            <a:spLocks noGrp="1" noRot="1" noChangeAspect="1" noChangeArrowheads="1" noTextEdit="1"/>
          </p:cNvSpPr>
          <p:nvPr>
            <p:ph type="sldImg"/>
          </p:nvPr>
        </p:nvSpPr>
        <p:spPr>
          <a:xfrm>
            <a:off x="939800" y="746125"/>
            <a:ext cx="4922838" cy="3690938"/>
          </a:xfrm>
          <a:ln/>
        </p:spPr>
      </p:sp>
      <p:sp>
        <p:nvSpPr>
          <p:cNvPr id="324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lnSpc>
                <a:spcPct val="90000"/>
              </a:lnSpc>
              <a:spcBef>
                <a:spcPct val="0"/>
              </a:spcBef>
              <a:buClrTx/>
              <a:buFontTx/>
              <a:buNone/>
            </a:pPr>
            <a:r>
              <a:rPr lang="en-US" altLang="en-US" sz="1200" dirty="0">
                <a:solidFill>
                  <a:schemeClr val="bg1"/>
                </a:solidFill>
              </a:rPr>
              <a:t>So much for this lecture. </a:t>
            </a:r>
          </a:p>
          <a:p>
            <a:pPr algn="just" eaLnBrk="1" hangingPunct="1">
              <a:lnSpc>
                <a:spcPct val="90000"/>
              </a:lnSpc>
              <a:spcBef>
                <a:spcPct val="0"/>
              </a:spcBef>
              <a:buClrTx/>
              <a:buFontTx/>
              <a:buNone/>
            </a:pPr>
            <a:endParaRPr lang="en-US" altLang="en-US" sz="1200" dirty="0">
              <a:solidFill>
                <a:schemeClr val="bg1"/>
              </a:solidFill>
            </a:endParaRPr>
          </a:p>
          <a:p>
            <a:pPr algn="just" eaLnBrk="1" hangingPunct="1">
              <a:lnSpc>
                <a:spcPct val="90000"/>
              </a:lnSpc>
              <a:spcBef>
                <a:spcPct val="0"/>
              </a:spcBef>
              <a:buClrTx/>
              <a:buFontTx/>
              <a:buNone/>
            </a:pPr>
            <a:r>
              <a:rPr lang="en-US" altLang="en-US" sz="1200" dirty="0">
                <a:solidFill>
                  <a:schemeClr val="bg1"/>
                </a:solidFill>
              </a:rPr>
              <a:t>In the next lecture we will start with chapter 4: The Keynesian Model.</a:t>
            </a: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DF6B9FB8-9BCE-48B8-9ABB-B99C019B59C8}" type="slidenum">
              <a:rPr lang="en-GB" altLang="en-US" sz="1100" i="1">
                <a:latin typeface="Times New Roman" pitchFamily="18" charset="0"/>
              </a:rPr>
              <a:pPr algn="r">
                <a:spcBef>
                  <a:spcPct val="0"/>
                </a:spcBef>
                <a:buFontTx/>
                <a:buNone/>
              </a:pPr>
              <a:t>149</a:t>
            </a:fld>
            <a:endParaRPr lang="en-GB" altLang="en-US" sz="1100" i="1">
              <a:latin typeface="Times New Roman" pitchFamily="18" charset="0"/>
            </a:endParaRPr>
          </a:p>
        </p:txBody>
      </p:sp>
      <p:sp>
        <p:nvSpPr>
          <p:cNvPr id="325635" name="Rectangle 2"/>
          <p:cNvSpPr>
            <a:spLocks noGrp="1" noRot="1" noChangeAspect="1" noChangeArrowheads="1" noTextEdit="1"/>
          </p:cNvSpPr>
          <p:nvPr>
            <p:ph type="sldImg"/>
          </p:nvPr>
        </p:nvSpPr>
        <p:spPr>
          <a:ln/>
        </p:spPr>
      </p:sp>
      <p:sp>
        <p:nvSpPr>
          <p:cNvPr id="325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buFontTx/>
              <a:buNone/>
            </a:pPr>
            <a:r>
              <a:rPr lang="de-DE" altLang="en-US" i="1">
                <a:solidFill>
                  <a:srgbClr val="3333FF"/>
                </a:solidFill>
              </a:rPr>
              <a:t>Wie wirkt ein Anwachsen der Zahl der Erwerbstätigen auf die InvestitionsDemand for Goods ?</a:t>
            </a:r>
          </a:p>
          <a:p>
            <a:pPr lvl="1" eaLnBrk="1" hangingPunct="1">
              <a:buFontTx/>
              <a:buNone/>
            </a:pPr>
            <a:r>
              <a:rPr lang="de-DE" altLang="en-US" i="1">
                <a:solidFill>
                  <a:srgbClr val="3333FF"/>
                </a:solidFill>
              </a:rPr>
              <a:t>= Wie wirkt eine Übergang vom Einschichtbetrieb auf Zweischichtbetrieb auf die InvestitionsDemand for Goods?</a:t>
            </a:r>
          </a:p>
          <a:p>
            <a:pPr lvl="1" eaLnBrk="1" hangingPunct="1">
              <a:buFontTx/>
              <a:buNone/>
            </a:pPr>
            <a:r>
              <a:rPr lang="de-DE" altLang="en-US" i="1">
                <a:solidFill>
                  <a:srgbClr val="3333FF"/>
                </a:solidFill>
              </a:rPr>
              <a:t>Da beim Zweischichtbetrieb mit „einer Maschine“ jetzt die doppelte Menge von Gütern hergestellt werden kann (im Vergleich zum Einschichtbetrieb), sind die Unternehmen bei Gewinnmaximierung auch bereit beim für eine Maschine einen höheren Zinssatz zu zahlen. Denn durch den Zweischichtbetrieb steigen ja „die Einnahmen“ pro Maschine. Also verschiebt sich die InvestitionsDemand for Goodskurve im Vergleich zu vorher nach oben.</a:t>
            </a:r>
            <a:endParaRPr lang="de-DE" altLang="en-US" i="1"/>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pitchFamily="34" charset="0"/>
              </a:defRPr>
            </a:lvl1pPr>
            <a:lvl2pPr marL="742950" indent="-285750" defTabSz="788988">
              <a:spcBef>
                <a:spcPct val="30000"/>
              </a:spcBef>
              <a:buAutoNum type="arabicPeriod"/>
              <a:defRPr sz="1200">
                <a:solidFill>
                  <a:schemeClr val="tx1"/>
                </a:solidFill>
                <a:latin typeface="Arial" pitchFamily="34" charset="0"/>
              </a:defRPr>
            </a:lvl2pPr>
            <a:lvl3pPr marL="1143000" indent="-228600" defTabSz="788988">
              <a:spcBef>
                <a:spcPct val="30000"/>
              </a:spcBef>
              <a:buAutoNum type="arabicPeriod"/>
              <a:defRPr sz="1200">
                <a:solidFill>
                  <a:schemeClr val="tx1"/>
                </a:solidFill>
                <a:latin typeface="Arial" pitchFamily="34" charset="0"/>
              </a:defRPr>
            </a:lvl3pPr>
            <a:lvl4pPr marL="1600200" indent="-228600" defTabSz="788988">
              <a:spcBef>
                <a:spcPct val="30000"/>
              </a:spcBef>
              <a:buAutoNum type="arabicPeriod"/>
              <a:defRPr sz="1200">
                <a:solidFill>
                  <a:schemeClr val="tx1"/>
                </a:solidFill>
                <a:latin typeface="Arial" pitchFamily="34" charset="0"/>
              </a:defRPr>
            </a:lvl4pPr>
            <a:lvl5pPr marL="2057400" indent="-228600" defTabSz="788988">
              <a:spcBef>
                <a:spcPct val="30000"/>
              </a:spcBef>
              <a:buAutoNum type="arabicPeriod"/>
              <a:defRPr sz="1200">
                <a:solidFill>
                  <a:schemeClr val="tx1"/>
                </a:solidFill>
                <a:latin typeface="Arial" pitchFamily="34" charset="0"/>
              </a:defRPr>
            </a:lvl5pPr>
            <a:lvl6pPr marL="2514600" indent="-228600" defTabSz="788988"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8988"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8988"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8988"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A9655357-9662-4CAF-81DE-996B951B465A}" type="slidenum">
              <a:rPr lang="en-GB" altLang="en-US" sz="1100" smtClean="0">
                <a:latin typeface="Times New Roman" pitchFamily="18" charset="0"/>
              </a:rPr>
              <a:pPr>
                <a:spcBef>
                  <a:spcPct val="0"/>
                </a:spcBef>
                <a:buFontTx/>
                <a:buNone/>
              </a:pPr>
              <a:t>15</a:t>
            </a:fld>
            <a:endParaRPr lang="en-GB" altLang="en-US" sz="1100">
              <a:latin typeface="Times New Roman" pitchFamily="18" charset="0"/>
            </a:endParaRP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en-US" noProof="0" dirty="0"/>
              <a:t>Another important assumption is…CLICK</a:t>
            </a:r>
          </a:p>
          <a:p>
            <a:pPr eaLnBrk="1" hangingPunct="1">
              <a:buFontTx/>
              <a:buNone/>
            </a:pPr>
            <a:endParaRPr lang="en-US" altLang="en-US" noProof="0" dirty="0"/>
          </a:p>
          <a:p>
            <a:pPr eaLnBrk="1" hangingPunct="1">
              <a:buFontTx/>
              <a:buNone/>
            </a:pPr>
            <a:r>
              <a:rPr lang="en-US" altLang="en-US" noProof="0" dirty="0"/>
              <a:t>This assumption too helps to keep the graphical analysis simple.</a:t>
            </a:r>
          </a:p>
          <a:p>
            <a:pPr eaLnBrk="1" hangingPunct="1">
              <a:buFontTx/>
              <a:buNone/>
            </a:pPr>
            <a:endParaRPr lang="en-US" altLang="en-US" noProof="0" dirty="0"/>
          </a:p>
          <a:p>
            <a:pPr eaLnBrk="1" hangingPunct="1">
              <a:buFontTx/>
              <a:buNone/>
            </a:pPr>
            <a:r>
              <a:rPr lang="en-US" altLang="en-US" noProof="0" dirty="0"/>
              <a:t>CLICK FTEXT</a:t>
            </a: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pitchFamily="34" charset="0"/>
              </a:defRPr>
            </a:lvl1pPr>
            <a:lvl2pPr marL="742950" indent="-285750" defTabSz="788988">
              <a:spcBef>
                <a:spcPct val="30000"/>
              </a:spcBef>
              <a:buAutoNum type="arabicPeriod"/>
              <a:defRPr sz="1200">
                <a:solidFill>
                  <a:schemeClr val="tx1"/>
                </a:solidFill>
                <a:latin typeface="Arial" pitchFamily="34" charset="0"/>
              </a:defRPr>
            </a:lvl2pPr>
            <a:lvl3pPr marL="1143000" indent="-228600" defTabSz="788988">
              <a:spcBef>
                <a:spcPct val="30000"/>
              </a:spcBef>
              <a:buAutoNum type="arabicPeriod"/>
              <a:defRPr sz="1200">
                <a:solidFill>
                  <a:schemeClr val="tx1"/>
                </a:solidFill>
                <a:latin typeface="Arial" pitchFamily="34" charset="0"/>
              </a:defRPr>
            </a:lvl3pPr>
            <a:lvl4pPr marL="1600200" indent="-228600" defTabSz="788988">
              <a:spcBef>
                <a:spcPct val="30000"/>
              </a:spcBef>
              <a:buAutoNum type="arabicPeriod"/>
              <a:defRPr sz="1200">
                <a:solidFill>
                  <a:schemeClr val="tx1"/>
                </a:solidFill>
                <a:latin typeface="Arial" pitchFamily="34" charset="0"/>
              </a:defRPr>
            </a:lvl4pPr>
            <a:lvl5pPr marL="2057400" indent="-228600" defTabSz="788988">
              <a:spcBef>
                <a:spcPct val="30000"/>
              </a:spcBef>
              <a:buAutoNum type="arabicPeriod"/>
              <a:defRPr sz="1200">
                <a:solidFill>
                  <a:schemeClr val="tx1"/>
                </a:solidFill>
                <a:latin typeface="Arial" pitchFamily="34" charset="0"/>
              </a:defRPr>
            </a:lvl5pPr>
            <a:lvl6pPr marL="2514600" indent="-228600" defTabSz="788988"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8988"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8988"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8988"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6767B502-4EE1-4D7B-BB6D-4FD419ADFD49}" type="slidenum">
              <a:rPr lang="en-GB" altLang="en-US" sz="1100" smtClean="0">
                <a:latin typeface="Times New Roman" pitchFamily="18" charset="0"/>
              </a:rPr>
              <a:pPr>
                <a:spcBef>
                  <a:spcPct val="0"/>
                </a:spcBef>
                <a:buFontTx/>
                <a:buNone/>
              </a:pPr>
              <a:t>150</a:t>
            </a:fld>
            <a:endParaRPr lang="en-GB" altLang="en-US" sz="1100">
              <a:latin typeface="Times New Roman" pitchFamily="18" charset="0"/>
            </a:endParaRPr>
          </a:p>
        </p:txBody>
      </p:sp>
      <p:sp>
        <p:nvSpPr>
          <p:cNvPr id="326659" name="Rectangle 2"/>
          <p:cNvSpPr>
            <a:spLocks noGrp="1" noRot="1" noChangeAspect="1" noChangeArrowheads="1" noTextEdit="1"/>
          </p:cNvSpPr>
          <p:nvPr>
            <p:ph type="sldImg"/>
          </p:nvPr>
        </p:nvSpPr>
        <p:spPr>
          <a:ln/>
        </p:spPr>
      </p:sp>
      <p:sp>
        <p:nvSpPr>
          <p:cNvPr id="326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pitchFamily="34" charset="0"/>
              </a:defRPr>
            </a:lvl1pPr>
            <a:lvl2pPr marL="742950" indent="-285750" defTabSz="788988">
              <a:spcBef>
                <a:spcPct val="30000"/>
              </a:spcBef>
              <a:buAutoNum type="arabicPeriod"/>
              <a:defRPr sz="1200">
                <a:solidFill>
                  <a:schemeClr val="tx1"/>
                </a:solidFill>
                <a:latin typeface="Arial" pitchFamily="34" charset="0"/>
              </a:defRPr>
            </a:lvl2pPr>
            <a:lvl3pPr marL="1143000" indent="-228600" defTabSz="788988">
              <a:spcBef>
                <a:spcPct val="30000"/>
              </a:spcBef>
              <a:buAutoNum type="arabicPeriod"/>
              <a:defRPr sz="1200">
                <a:solidFill>
                  <a:schemeClr val="tx1"/>
                </a:solidFill>
                <a:latin typeface="Arial" pitchFamily="34" charset="0"/>
              </a:defRPr>
            </a:lvl3pPr>
            <a:lvl4pPr marL="1600200" indent="-228600" defTabSz="788988">
              <a:spcBef>
                <a:spcPct val="30000"/>
              </a:spcBef>
              <a:buAutoNum type="arabicPeriod"/>
              <a:defRPr sz="1200">
                <a:solidFill>
                  <a:schemeClr val="tx1"/>
                </a:solidFill>
                <a:latin typeface="Arial" pitchFamily="34" charset="0"/>
              </a:defRPr>
            </a:lvl4pPr>
            <a:lvl5pPr marL="2057400" indent="-228600" defTabSz="788988">
              <a:spcBef>
                <a:spcPct val="30000"/>
              </a:spcBef>
              <a:buAutoNum type="arabicPeriod"/>
              <a:defRPr sz="1200">
                <a:solidFill>
                  <a:schemeClr val="tx1"/>
                </a:solidFill>
                <a:latin typeface="Arial" pitchFamily="34" charset="0"/>
              </a:defRPr>
            </a:lvl5pPr>
            <a:lvl6pPr marL="2514600" indent="-228600" defTabSz="788988"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8988"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8988"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8988"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9CBD1768-2674-46EC-A334-CC3B6492BE7A}" type="slidenum">
              <a:rPr lang="en-GB" altLang="en-US" sz="1100" smtClean="0">
                <a:latin typeface="Times New Roman" pitchFamily="18" charset="0"/>
              </a:rPr>
              <a:pPr>
                <a:spcBef>
                  <a:spcPct val="0"/>
                </a:spcBef>
                <a:buFontTx/>
                <a:buNone/>
              </a:pPr>
              <a:t>151</a:t>
            </a:fld>
            <a:endParaRPr lang="en-GB" altLang="en-US" sz="1100">
              <a:latin typeface="Times New Roman" pitchFamily="18" charset="0"/>
            </a:endParaRPr>
          </a:p>
        </p:txBody>
      </p:sp>
      <p:sp>
        <p:nvSpPr>
          <p:cNvPr id="327683" name="Rectangle 2"/>
          <p:cNvSpPr>
            <a:spLocks noGrp="1" noRot="1" noChangeAspect="1" noChangeArrowheads="1" noTextEdit="1"/>
          </p:cNvSpPr>
          <p:nvPr>
            <p:ph type="sldImg"/>
          </p:nvPr>
        </p:nvSpPr>
        <p:spPr>
          <a:ln/>
        </p:spPr>
      </p:sp>
      <p:sp>
        <p:nvSpPr>
          <p:cNvPr id="327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pitchFamily="34" charset="0"/>
              </a:defRPr>
            </a:lvl1pPr>
            <a:lvl2pPr marL="742950" indent="-285750" defTabSz="788988">
              <a:spcBef>
                <a:spcPct val="30000"/>
              </a:spcBef>
              <a:buAutoNum type="arabicPeriod"/>
              <a:defRPr sz="1200">
                <a:solidFill>
                  <a:schemeClr val="tx1"/>
                </a:solidFill>
                <a:latin typeface="Arial" pitchFamily="34" charset="0"/>
              </a:defRPr>
            </a:lvl2pPr>
            <a:lvl3pPr marL="1143000" indent="-228600" defTabSz="788988">
              <a:spcBef>
                <a:spcPct val="30000"/>
              </a:spcBef>
              <a:buAutoNum type="arabicPeriod"/>
              <a:defRPr sz="1200">
                <a:solidFill>
                  <a:schemeClr val="tx1"/>
                </a:solidFill>
                <a:latin typeface="Arial" pitchFamily="34" charset="0"/>
              </a:defRPr>
            </a:lvl3pPr>
            <a:lvl4pPr marL="1600200" indent="-228600" defTabSz="788988">
              <a:spcBef>
                <a:spcPct val="30000"/>
              </a:spcBef>
              <a:buAutoNum type="arabicPeriod"/>
              <a:defRPr sz="1200">
                <a:solidFill>
                  <a:schemeClr val="tx1"/>
                </a:solidFill>
                <a:latin typeface="Arial" pitchFamily="34" charset="0"/>
              </a:defRPr>
            </a:lvl4pPr>
            <a:lvl5pPr marL="2057400" indent="-228600" defTabSz="788988">
              <a:spcBef>
                <a:spcPct val="30000"/>
              </a:spcBef>
              <a:buAutoNum type="arabicPeriod"/>
              <a:defRPr sz="1200">
                <a:solidFill>
                  <a:schemeClr val="tx1"/>
                </a:solidFill>
                <a:latin typeface="Arial" pitchFamily="34" charset="0"/>
              </a:defRPr>
            </a:lvl5pPr>
            <a:lvl6pPr marL="2514600" indent="-228600" defTabSz="788988"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8988"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8988"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8988"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04E90A00-9A61-4417-98B7-C0820E54E8F2}" type="slidenum">
              <a:rPr lang="en-GB" altLang="en-US" sz="1100" smtClean="0">
                <a:latin typeface="Times New Roman" pitchFamily="18" charset="0"/>
              </a:rPr>
              <a:pPr>
                <a:spcBef>
                  <a:spcPct val="0"/>
                </a:spcBef>
                <a:buFontTx/>
                <a:buNone/>
              </a:pPr>
              <a:t>152</a:t>
            </a:fld>
            <a:endParaRPr lang="en-GB" altLang="en-US" sz="1100">
              <a:latin typeface="Times New Roman" pitchFamily="18" charset="0"/>
            </a:endParaRPr>
          </a:p>
        </p:txBody>
      </p:sp>
      <p:sp>
        <p:nvSpPr>
          <p:cNvPr id="328707" name="Rectangle 2"/>
          <p:cNvSpPr>
            <a:spLocks noGrp="1" noRot="1" noChangeAspect="1" noChangeArrowheads="1" noTextEdit="1"/>
          </p:cNvSpPr>
          <p:nvPr>
            <p:ph type="sldImg"/>
          </p:nvPr>
        </p:nvSpPr>
        <p:spPr>
          <a:ln/>
        </p:spPr>
      </p:sp>
      <p:sp>
        <p:nvSpPr>
          <p:cNvPr id="328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pitchFamily="34" charset="0"/>
              </a:defRPr>
            </a:lvl1pPr>
            <a:lvl2pPr marL="742950" indent="-285750" defTabSz="788988">
              <a:spcBef>
                <a:spcPct val="30000"/>
              </a:spcBef>
              <a:buAutoNum type="arabicPeriod"/>
              <a:defRPr sz="1200">
                <a:solidFill>
                  <a:schemeClr val="tx1"/>
                </a:solidFill>
                <a:latin typeface="Arial" pitchFamily="34" charset="0"/>
              </a:defRPr>
            </a:lvl2pPr>
            <a:lvl3pPr marL="1143000" indent="-228600" defTabSz="788988">
              <a:spcBef>
                <a:spcPct val="30000"/>
              </a:spcBef>
              <a:buAutoNum type="arabicPeriod"/>
              <a:defRPr sz="1200">
                <a:solidFill>
                  <a:schemeClr val="tx1"/>
                </a:solidFill>
                <a:latin typeface="Arial" pitchFamily="34" charset="0"/>
              </a:defRPr>
            </a:lvl3pPr>
            <a:lvl4pPr marL="1600200" indent="-228600" defTabSz="788988">
              <a:spcBef>
                <a:spcPct val="30000"/>
              </a:spcBef>
              <a:buAutoNum type="arabicPeriod"/>
              <a:defRPr sz="1200">
                <a:solidFill>
                  <a:schemeClr val="tx1"/>
                </a:solidFill>
                <a:latin typeface="Arial" pitchFamily="34" charset="0"/>
              </a:defRPr>
            </a:lvl4pPr>
            <a:lvl5pPr marL="2057400" indent="-228600" defTabSz="788988">
              <a:spcBef>
                <a:spcPct val="30000"/>
              </a:spcBef>
              <a:buAutoNum type="arabicPeriod"/>
              <a:defRPr sz="1200">
                <a:solidFill>
                  <a:schemeClr val="tx1"/>
                </a:solidFill>
                <a:latin typeface="Arial" pitchFamily="34" charset="0"/>
              </a:defRPr>
            </a:lvl5pPr>
            <a:lvl6pPr marL="2514600" indent="-228600" defTabSz="788988"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8988"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8988"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8988"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2F4C191D-04A9-48FE-9D96-E533115E2D7E}" type="slidenum">
              <a:rPr lang="en-GB" altLang="en-US" sz="1100" smtClean="0">
                <a:latin typeface="Times New Roman" pitchFamily="18" charset="0"/>
              </a:rPr>
              <a:pPr>
                <a:spcBef>
                  <a:spcPct val="0"/>
                </a:spcBef>
                <a:buFontTx/>
                <a:buNone/>
              </a:pPr>
              <a:t>153</a:t>
            </a:fld>
            <a:endParaRPr lang="en-GB" altLang="en-US" sz="1100">
              <a:latin typeface="Times New Roman" pitchFamily="18" charset="0"/>
            </a:endParaRPr>
          </a:p>
        </p:txBody>
      </p:sp>
      <p:sp>
        <p:nvSpPr>
          <p:cNvPr id="329731" name="Rectangle 2"/>
          <p:cNvSpPr>
            <a:spLocks noGrp="1" noRot="1" noChangeAspect="1" noChangeArrowheads="1" noTextEdit="1"/>
          </p:cNvSpPr>
          <p:nvPr>
            <p:ph type="sldImg"/>
          </p:nvPr>
        </p:nvSpPr>
        <p:spPr>
          <a:ln/>
        </p:spPr>
      </p:sp>
      <p:sp>
        <p:nvSpPr>
          <p:cNvPr id="329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pitchFamily="34" charset="0"/>
              </a:defRPr>
            </a:lvl1pPr>
            <a:lvl2pPr marL="742950" indent="-285750" defTabSz="788988">
              <a:spcBef>
                <a:spcPct val="30000"/>
              </a:spcBef>
              <a:buAutoNum type="arabicPeriod"/>
              <a:defRPr sz="1200">
                <a:solidFill>
                  <a:schemeClr val="tx1"/>
                </a:solidFill>
                <a:latin typeface="Arial" pitchFamily="34" charset="0"/>
              </a:defRPr>
            </a:lvl2pPr>
            <a:lvl3pPr marL="1143000" indent="-228600" defTabSz="788988">
              <a:spcBef>
                <a:spcPct val="30000"/>
              </a:spcBef>
              <a:buAutoNum type="arabicPeriod"/>
              <a:defRPr sz="1200">
                <a:solidFill>
                  <a:schemeClr val="tx1"/>
                </a:solidFill>
                <a:latin typeface="Arial" pitchFamily="34" charset="0"/>
              </a:defRPr>
            </a:lvl3pPr>
            <a:lvl4pPr marL="1600200" indent="-228600" defTabSz="788988">
              <a:spcBef>
                <a:spcPct val="30000"/>
              </a:spcBef>
              <a:buAutoNum type="arabicPeriod"/>
              <a:defRPr sz="1200">
                <a:solidFill>
                  <a:schemeClr val="tx1"/>
                </a:solidFill>
                <a:latin typeface="Arial" pitchFamily="34" charset="0"/>
              </a:defRPr>
            </a:lvl4pPr>
            <a:lvl5pPr marL="2057400" indent="-228600" defTabSz="788988">
              <a:spcBef>
                <a:spcPct val="30000"/>
              </a:spcBef>
              <a:buAutoNum type="arabicPeriod"/>
              <a:defRPr sz="1200">
                <a:solidFill>
                  <a:schemeClr val="tx1"/>
                </a:solidFill>
                <a:latin typeface="Arial" pitchFamily="34" charset="0"/>
              </a:defRPr>
            </a:lvl5pPr>
            <a:lvl6pPr marL="2514600" indent="-228600" defTabSz="788988"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8988"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8988"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8988"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1F68D53F-7E30-4A87-95F3-B2240DBA07BC}" type="slidenum">
              <a:rPr lang="en-GB" altLang="en-US" sz="1100" smtClean="0">
                <a:latin typeface="Times New Roman" pitchFamily="18" charset="0"/>
              </a:rPr>
              <a:pPr>
                <a:spcBef>
                  <a:spcPct val="0"/>
                </a:spcBef>
                <a:buFontTx/>
                <a:buNone/>
              </a:pPr>
              <a:t>154</a:t>
            </a:fld>
            <a:endParaRPr lang="en-GB" altLang="en-US" sz="1100">
              <a:latin typeface="Times New Roman" pitchFamily="18" charset="0"/>
            </a:endParaRPr>
          </a:p>
        </p:txBody>
      </p:sp>
      <p:sp>
        <p:nvSpPr>
          <p:cNvPr id="330755" name="Rectangle 2"/>
          <p:cNvSpPr>
            <a:spLocks noGrp="1" noRot="1" noChangeAspect="1" noChangeArrowheads="1" noTextEdit="1"/>
          </p:cNvSpPr>
          <p:nvPr>
            <p:ph type="sldImg"/>
          </p:nvPr>
        </p:nvSpPr>
        <p:spPr>
          <a:ln/>
        </p:spPr>
      </p:sp>
      <p:sp>
        <p:nvSpPr>
          <p:cNvPr id="330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pitchFamily="34" charset="0"/>
              </a:defRPr>
            </a:lvl1pPr>
            <a:lvl2pPr marL="742950" indent="-285750" defTabSz="788988">
              <a:spcBef>
                <a:spcPct val="30000"/>
              </a:spcBef>
              <a:buAutoNum type="arabicPeriod"/>
              <a:defRPr sz="1200">
                <a:solidFill>
                  <a:schemeClr val="tx1"/>
                </a:solidFill>
                <a:latin typeface="Arial" pitchFamily="34" charset="0"/>
              </a:defRPr>
            </a:lvl2pPr>
            <a:lvl3pPr marL="1143000" indent="-228600" defTabSz="788988">
              <a:spcBef>
                <a:spcPct val="30000"/>
              </a:spcBef>
              <a:buAutoNum type="arabicPeriod"/>
              <a:defRPr sz="1200">
                <a:solidFill>
                  <a:schemeClr val="tx1"/>
                </a:solidFill>
                <a:latin typeface="Arial" pitchFamily="34" charset="0"/>
              </a:defRPr>
            </a:lvl3pPr>
            <a:lvl4pPr marL="1600200" indent="-228600" defTabSz="788988">
              <a:spcBef>
                <a:spcPct val="30000"/>
              </a:spcBef>
              <a:buAutoNum type="arabicPeriod"/>
              <a:defRPr sz="1200">
                <a:solidFill>
                  <a:schemeClr val="tx1"/>
                </a:solidFill>
                <a:latin typeface="Arial" pitchFamily="34" charset="0"/>
              </a:defRPr>
            </a:lvl4pPr>
            <a:lvl5pPr marL="2057400" indent="-228600" defTabSz="788988">
              <a:spcBef>
                <a:spcPct val="30000"/>
              </a:spcBef>
              <a:buAutoNum type="arabicPeriod"/>
              <a:defRPr sz="1200">
                <a:solidFill>
                  <a:schemeClr val="tx1"/>
                </a:solidFill>
                <a:latin typeface="Arial" pitchFamily="34" charset="0"/>
              </a:defRPr>
            </a:lvl5pPr>
            <a:lvl6pPr marL="2514600" indent="-228600" defTabSz="788988"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8988"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8988"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8988"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5A392E38-339B-4968-8259-B6DD435A9891}" type="slidenum">
              <a:rPr lang="en-GB" altLang="en-US" sz="1100" smtClean="0">
                <a:latin typeface="Times New Roman" pitchFamily="18" charset="0"/>
              </a:rPr>
              <a:pPr>
                <a:spcBef>
                  <a:spcPct val="0"/>
                </a:spcBef>
                <a:buFontTx/>
                <a:buNone/>
              </a:pPr>
              <a:t>155</a:t>
            </a:fld>
            <a:endParaRPr lang="en-GB" altLang="en-US" sz="1100">
              <a:latin typeface="Times New Roman" pitchFamily="18" charset="0"/>
            </a:endParaRPr>
          </a:p>
        </p:txBody>
      </p:sp>
      <p:sp>
        <p:nvSpPr>
          <p:cNvPr id="331779" name="Rectangle 2"/>
          <p:cNvSpPr>
            <a:spLocks noGrp="1" noRot="1" noChangeAspect="1" noChangeArrowheads="1" noTextEdit="1"/>
          </p:cNvSpPr>
          <p:nvPr>
            <p:ph type="sldImg"/>
          </p:nvPr>
        </p:nvSpPr>
        <p:spPr>
          <a:ln/>
        </p:spPr>
      </p:sp>
      <p:sp>
        <p:nvSpPr>
          <p:cNvPr id="331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pitchFamily="34" charset="0"/>
              </a:defRPr>
            </a:lvl1pPr>
            <a:lvl2pPr marL="742950" indent="-285750" defTabSz="788988">
              <a:spcBef>
                <a:spcPct val="30000"/>
              </a:spcBef>
              <a:buAutoNum type="arabicPeriod"/>
              <a:defRPr sz="1200">
                <a:solidFill>
                  <a:schemeClr val="tx1"/>
                </a:solidFill>
                <a:latin typeface="Arial" pitchFamily="34" charset="0"/>
              </a:defRPr>
            </a:lvl2pPr>
            <a:lvl3pPr marL="1143000" indent="-228600" defTabSz="788988">
              <a:spcBef>
                <a:spcPct val="30000"/>
              </a:spcBef>
              <a:buAutoNum type="arabicPeriod"/>
              <a:defRPr sz="1200">
                <a:solidFill>
                  <a:schemeClr val="tx1"/>
                </a:solidFill>
                <a:latin typeface="Arial" pitchFamily="34" charset="0"/>
              </a:defRPr>
            </a:lvl3pPr>
            <a:lvl4pPr marL="1600200" indent="-228600" defTabSz="788988">
              <a:spcBef>
                <a:spcPct val="30000"/>
              </a:spcBef>
              <a:buAutoNum type="arabicPeriod"/>
              <a:defRPr sz="1200">
                <a:solidFill>
                  <a:schemeClr val="tx1"/>
                </a:solidFill>
                <a:latin typeface="Arial" pitchFamily="34" charset="0"/>
              </a:defRPr>
            </a:lvl4pPr>
            <a:lvl5pPr marL="2057400" indent="-228600" defTabSz="788988">
              <a:spcBef>
                <a:spcPct val="30000"/>
              </a:spcBef>
              <a:buAutoNum type="arabicPeriod"/>
              <a:defRPr sz="1200">
                <a:solidFill>
                  <a:schemeClr val="tx1"/>
                </a:solidFill>
                <a:latin typeface="Arial" pitchFamily="34" charset="0"/>
              </a:defRPr>
            </a:lvl5pPr>
            <a:lvl6pPr marL="2514600" indent="-228600" defTabSz="788988"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8988"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8988"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8988"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DBF3881B-3A45-41E4-BB04-A8BABB0F41EA}" type="slidenum">
              <a:rPr lang="en-GB" altLang="en-US" sz="1100" smtClean="0">
                <a:latin typeface="Times New Roman" pitchFamily="18" charset="0"/>
              </a:rPr>
              <a:pPr>
                <a:spcBef>
                  <a:spcPct val="0"/>
                </a:spcBef>
                <a:buFontTx/>
                <a:buNone/>
              </a:pPr>
              <a:t>156</a:t>
            </a:fld>
            <a:endParaRPr lang="en-GB" altLang="en-US" sz="1100">
              <a:latin typeface="Times New Roman" pitchFamily="18" charset="0"/>
            </a:endParaRPr>
          </a:p>
        </p:txBody>
      </p:sp>
      <p:sp>
        <p:nvSpPr>
          <p:cNvPr id="332803" name="Rectangle 2"/>
          <p:cNvSpPr>
            <a:spLocks noGrp="1" noRot="1" noChangeAspect="1" noChangeArrowheads="1" noTextEdit="1"/>
          </p:cNvSpPr>
          <p:nvPr>
            <p:ph type="sldImg"/>
          </p:nvPr>
        </p:nvSpPr>
        <p:spPr>
          <a:ln/>
        </p:spPr>
      </p:sp>
      <p:sp>
        <p:nvSpPr>
          <p:cNvPr id="332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pitchFamily="34" charset="0"/>
              </a:defRPr>
            </a:lvl1pPr>
            <a:lvl2pPr marL="742950" indent="-285750" defTabSz="788988">
              <a:spcBef>
                <a:spcPct val="30000"/>
              </a:spcBef>
              <a:buAutoNum type="arabicPeriod"/>
              <a:defRPr sz="1200">
                <a:solidFill>
                  <a:schemeClr val="tx1"/>
                </a:solidFill>
                <a:latin typeface="Arial" pitchFamily="34" charset="0"/>
              </a:defRPr>
            </a:lvl2pPr>
            <a:lvl3pPr marL="1143000" indent="-228600" defTabSz="788988">
              <a:spcBef>
                <a:spcPct val="30000"/>
              </a:spcBef>
              <a:buAutoNum type="arabicPeriod"/>
              <a:defRPr sz="1200">
                <a:solidFill>
                  <a:schemeClr val="tx1"/>
                </a:solidFill>
                <a:latin typeface="Arial" pitchFamily="34" charset="0"/>
              </a:defRPr>
            </a:lvl3pPr>
            <a:lvl4pPr marL="1600200" indent="-228600" defTabSz="788988">
              <a:spcBef>
                <a:spcPct val="30000"/>
              </a:spcBef>
              <a:buAutoNum type="arabicPeriod"/>
              <a:defRPr sz="1200">
                <a:solidFill>
                  <a:schemeClr val="tx1"/>
                </a:solidFill>
                <a:latin typeface="Arial" pitchFamily="34" charset="0"/>
              </a:defRPr>
            </a:lvl4pPr>
            <a:lvl5pPr marL="2057400" indent="-228600" defTabSz="788988">
              <a:spcBef>
                <a:spcPct val="30000"/>
              </a:spcBef>
              <a:buAutoNum type="arabicPeriod"/>
              <a:defRPr sz="1200">
                <a:solidFill>
                  <a:schemeClr val="tx1"/>
                </a:solidFill>
                <a:latin typeface="Arial" pitchFamily="34" charset="0"/>
              </a:defRPr>
            </a:lvl5pPr>
            <a:lvl6pPr marL="2514600" indent="-228600" defTabSz="788988"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8988"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8988"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8988"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D0CC8F84-EA7A-4E9A-9AF3-B255A602D4C2}" type="slidenum">
              <a:rPr lang="en-GB" altLang="en-US" sz="1100" smtClean="0">
                <a:latin typeface="Times New Roman" pitchFamily="18" charset="0"/>
              </a:rPr>
              <a:pPr>
                <a:spcBef>
                  <a:spcPct val="0"/>
                </a:spcBef>
                <a:buFontTx/>
                <a:buNone/>
              </a:pPr>
              <a:t>157</a:t>
            </a:fld>
            <a:endParaRPr lang="en-GB" altLang="en-US" sz="1100">
              <a:latin typeface="Times New Roman" pitchFamily="18" charset="0"/>
            </a:endParaRPr>
          </a:p>
        </p:txBody>
      </p:sp>
      <p:sp>
        <p:nvSpPr>
          <p:cNvPr id="333827" name="Rectangle 2"/>
          <p:cNvSpPr>
            <a:spLocks noGrp="1" noRot="1" noChangeAspect="1" noChangeArrowheads="1" noTextEdit="1"/>
          </p:cNvSpPr>
          <p:nvPr>
            <p:ph type="sldImg"/>
          </p:nvPr>
        </p:nvSpPr>
        <p:spPr>
          <a:ln/>
        </p:spPr>
      </p:sp>
      <p:sp>
        <p:nvSpPr>
          <p:cNvPr id="333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pitchFamily="34" charset="0"/>
              </a:defRPr>
            </a:lvl1pPr>
            <a:lvl2pPr marL="742950" indent="-285750" defTabSz="788988">
              <a:spcBef>
                <a:spcPct val="30000"/>
              </a:spcBef>
              <a:buAutoNum type="arabicPeriod"/>
              <a:defRPr sz="1200">
                <a:solidFill>
                  <a:schemeClr val="tx1"/>
                </a:solidFill>
                <a:latin typeface="Arial" pitchFamily="34" charset="0"/>
              </a:defRPr>
            </a:lvl2pPr>
            <a:lvl3pPr marL="1143000" indent="-228600" defTabSz="788988">
              <a:spcBef>
                <a:spcPct val="30000"/>
              </a:spcBef>
              <a:buAutoNum type="arabicPeriod"/>
              <a:defRPr sz="1200">
                <a:solidFill>
                  <a:schemeClr val="tx1"/>
                </a:solidFill>
                <a:latin typeface="Arial" pitchFamily="34" charset="0"/>
              </a:defRPr>
            </a:lvl3pPr>
            <a:lvl4pPr marL="1600200" indent="-228600" defTabSz="788988">
              <a:spcBef>
                <a:spcPct val="30000"/>
              </a:spcBef>
              <a:buAutoNum type="arabicPeriod"/>
              <a:defRPr sz="1200">
                <a:solidFill>
                  <a:schemeClr val="tx1"/>
                </a:solidFill>
                <a:latin typeface="Arial" pitchFamily="34" charset="0"/>
              </a:defRPr>
            </a:lvl4pPr>
            <a:lvl5pPr marL="2057400" indent="-228600" defTabSz="788988">
              <a:spcBef>
                <a:spcPct val="30000"/>
              </a:spcBef>
              <a:buAutoNum type="arabicPeriod"/>
              <a:defRPr sz="1200">
                <a:solidFill>
                  <a:schemeClr val="tx1"/>
                </a:solidFill>
                <a:latin typeface="Arial" pitchFamily="34" charset="0"/>
              </a:defRPr>
            </a:lvl5pPr>
            <a:lvl6pPr marL="2514600" indent="-228600" defTabSz="788988"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8988"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8988"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8988"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6CF04BFC-A090-45ED-81A1-AF3F872AD368}" type="slidenum">
              <a:rPr lang="en-GB" altLang="en-US" sz="1100" smtClean="0">
                <a:latin typeface="Times New Roman" pitchFamily="18" charset="0"/>
              </a:rPr>
              <a:pPr>
                <a:spcBef>
                  <a:spcPct val="0"/>
                </a:spcBef>
                <a:buFontTx/>
                <a:buNone/>
              </a:pPr>
              <a:t>158</a:t>
            </a:fld>
            <a:endParaRPr lang="en-GB" altLang="en-US" sz="1100">
              <a:latin typeface="Times New Roman" pitchFamily="18" charset="0"/>
            </a:endParaRPr>
          </a:p>
        </p:txBody>
      </p:sp>
      <p:sp>
        <p:nvSpPr>
          <p:cNvPr id="334851" name="Rectangle 2"/>
          <p:cNvSpPr>
            <a:spLocks noGrp="1" noRot="1" noChangeAspect="1" noChangeArrowheads="1" noTextEdit="1"/>
          </p:cNvSpPr>
          <p:nvPr>
            <p:ph type="sldImg"/>
          </p:nvPr>
        </p:nvSpPr>
        <p:spPr>
          <a:ln/>
        </p:spPr>
      </p:sp>
      <p:sp>
        <p:nvSpPr>
          <p:cNvPr id="334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pitchFamily="34" charset="0"/>
              </a:defRPr>
            </a:lvl1pPr>
            <a:lvl2pPr marL="742950" indent="-285750" defTabSz="788988">
              <a:spcBef>
                <a:spcPct val="30000"/>
              </a:spcBef>
              <a:buAutoNum type="arabicPeriod"/>
              <a:defRPr sz="1200">
                <a:solidFill>
                  <a:schemeClr val="tx1"/>
                </a:solidFill>
                <a:latin typeface="Arial" pitchFamily="34" charset="0"/>
              </a:defRPr>
            </a:lvl2pPr>
            <a:lvl3pPr marL="1143000" indent="-228600" defTabSz="788988">
              <a:spcBef>
                <a:spcPct val="30000"/>
              </a:spcBef>
              <a:buAutoNum type="arabicPeriod"/>
              <a:defRPr sz="1200">
                <a:solidFill>
                  <a:schemeClr val="tx1"/>
                </a:solidFill>
                <a:latin typeface="Arial" pitchFamily="34" charset="0"/>
              </a:defRPr>
            </a:lvl3pPr>
            <a:lvl4pPr marL="1600200" indent="-228600" defTabSz="788988">
              <a:spcBef>
                <a:spcPct val="30000"/>
              </a:spcBef>
              <a:buAutoNum type="arabicPeriod"/>
              <a:defRPr sz="1200">
                <a:solidFill>
                  <a:schemeClr val="tx1"/>
                </a:solidFill>
                <a:latin typeface="Arial" pitchFamily="34" charset="0"/>
              </a:defRPr>
            </a:lvl4pPr>
            <a:lvl5pPr marL="2057400" indent="-228600" defTabSz="788988">
              <a:spcBef>
                <a:spcPct val="30000"/>
              </a:spcBef>
              <a:buAutoNum type="arabicPeriod"/>
              <a:defRPr sz="1200">
                <a:solidFill>
                  <a:schemeClr val="tx1"/>
                </a:solidFill>
                <a:latin typeface="Arial" pitchFamily="34" charset="0"/>
              </a:defRPr>
            </a:lvl5pPr>
            <a:lvl6pPr marL="2514600" indent="-228600" defTabSz="788988"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8988"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8988"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8988"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A859840D-56E9-4A31-8789-A3751798BAAC}" type="slidenum">
              <a:rPr lang="en-GB" altLang="en-US" sz="1100" smtClean="0">
                <a:latin typeface="Times New Roman" pitchFamily="18" charset="0"/>
              </a:rPr>
              <a:pPr>
                <a:spcBef>
                  <a:spcPct val="0"/>
                </a:spcBef>
                <a:buFontTx/>
                <a:buNone/>
              </a:pPr>
              <a:t>159</a:t>
            </a:fld>
            <a:endParaRPr lang="en-GB" altLang="en-US" sz="1100">
              <a:latin typeface="Times New Roman" pitchFamily="18" charset="0"/>
            </a:endParaRPr>
          </a:p>
        </p:txBody>
      </p:sp>
      <p:sp>
        <p:nvSpPr>
          <p:cNvPr id="335875" name="Rectangle 2"/>
          <p:cNvSpPr>
            <a:spLocks noGrp="1" noRot="1" noChangeAspect="1" noChangeArrowheads="1" noTextEdit="1"/>
          </p:cNvSpPr>
          <p:nvPr>
            <p:ph type="sldImg"/>
          </p:nvPr>
        </p:nvSpPr>
        <p:spPr>
          <a:ln/>
        </p:spPr>
      </p:sp>
      <p:sp>
        <p:nvSpPr>
          <p:cNvPr id="335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pitchFamily="34" charset="0"/>
              </a:defRPr>
            </a:lvl1pPr>
            <a:lvl2pPr marL="742950" indent="-285750" defTabSz="788988">
              <a:spcBef>
                <a:spcPct val="30000"/>
              </a:spcBef>
              <a:buAutoNum type="arabicPeriod"/>
              <a:defRPr sz="1200">
                <a:solidFill>
                  <a:schemeClr val="tx1"/>
                </a:solidFill>
                <a:latin typeface="Arial" pitchFamily="34" charset="0"/>
              </a:defRPr>
            </a:lvl2pPr>
            <a:lvl3pPr marL="1143000" indent="-228600" defTabSz="788988">
              <a:spcBef>
                <a:spcPct val="30000"/>
              </a:spcBef>
              <a:buAutoNum type="arabicPeriod"/>
              <a:defRPr sz="1200">
                <a:solidFill>
                  <a:schemeClr val="tx1"/>
                </a:solidFill>
                <a:latin typeface="Arial" pitchFamily="34" charset="0"/>
              </a:defRPr>
            </a:lvl3pPr>
            <a:lvl4pPr marL="1600200" indent="-228600" defTabSz="788988">
              <a:spcBef>
                <a:spcPct val="30000"/>
              </a:spcBef>
              <a:buAutoNum type="arabicPeriod"/>
              <a:defRPr sz="1200">
                <a:solidFill>
                  <a:schemeClr val="tx1"/>
                </a:solidFill>
                <a:latin typeface="Arial" pitchFamily="34" charset="0"/>
              </a:defRPr>
            </a:lvl4pPr>
            <a:lvl5pPr marL="2057400" indent="-228600" defTabSz="788988">
              <a:spcBef>
                <a:spcPct val="30000"/>
              </a:spcBef>
              <a:buAutoNum type="arabicPeriod"/>
              <a:defRPr sz="1200">
                <a:solidFill>
                  <a:schemeClr val="tx1"/>
                </a:solidFill>
                <a:latin typeface="Arial" pitchFamily="34" charset="0"/>
              </a:defRPr>
            </a:lvl5pPr>
            <a:lvl6pPr marL="2514600" indent="-228600" defTabSz="788988"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8988"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8988"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8988"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EA91198A-0CC1-4F55-8FBF-61FB4D9596B1}" type="slidenum">
              <a:rPr lang="en-GB" altLang="en-US" sz="1100" smtClean="0">
                <a:latin typeface="Times New Roman" pitchFamily="18" charset="0"/>
              </a:rPr>
              <a:pPr>
                <a:spcBef>
                  <a:spcPct val="0"/>
                </a:spcBef>
                <a:buFontTx/>
                <a:buNone/>
              </a:pPr>
              <a:t>16</a:t>
            </a:fld>
            <a:endParaRPr lang="en-GB" altLang="en-US" sz="1100">
              <a:latin typeface="Times New Roman" pitchFamily="18" charset="0"/>
            </a:endParaRPr>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en-US" noProof="0" dirty="0"/>
              <a:t>The table gives a couple of examples, which help to understand the meaning of different production relationships between labor and capital.</a:t>
            </a:r>
          </a:p>
          <a:p>
            <a:pPr eaLnBrk="1" hangingPunct="1">
              <a:buFontTx/>
              <a:buNone/>
            </a:pPr>
            <a:endParaRPr lang="en-US" altLang="en-US" noProof="0" dirty="0"/>
          </a:p>
          <a:p>
            <a:pPr eaLnBrk="1" hangingPunct="1">
              <a:buFontTx/>
              <a:buNone/>
            </a:pPr>
            <a:r>
              <a:rPr lang="en-US" altLang="en-US" noProof="0" dirty="0"/>
              <a:t>One example for “complete complementarity” is the relationship between a </a:t>
            </a:r>
            <a:r>
              <a:rPr kumimoji="0" lang="en-US" sz="1200" b="0" i="0" u="none" strike="noStrike" cap="none" normalizeH="0" baseline="0" dirty="0">
                <a:ln>
                  <a:noFill/>
                </a:ln>
                <a:solidFill>
                  <a:srgbClr val="00FF00"/>
                </a:solidFill>
                <a:effectLst/>
                <a:latin typeface="Arial" pitchFamily="34" charset="0"/>
              </a:rPr>
              <a:t>Technical engineer &amp; industry robot</a:t>
            </a:r>
            <a:r>
              <a:rPr kumimoji="0" lang="en-US" sz="1200" b="0" i="0" u="none" strike="noStrike" cap="none" normalizeH="0" baseline="0" dirty="0">
                <a:ln>
                  <a:noFill/>
                </a:ln>
                <a:solidFill>
                  <a:schemeClr val="tx1"/>
                </a:solidFill>
                <a:effectLst/>
                <a:latin typeface="Arial" pitchFamily="34" charset="0"/>
              </a:rPr>
              <a:t>. Both production factors depend on each other. The technical engineer</a:t>
            </a:r>
            <a:r>
              <a:rPr lang="en-US" altLang="en-US" noProof="0" dirty="0"/>
              <a:t> can not produce goods without the help of an industry robot. And to establish a production line with industry robots a technical engineer is needed.</a:t>
            </a:r>
          </a:p>
          <a:p>
            <a:pPr eaLnBrk="1" hangingPunct="1">
              <a:buFontTx/>
              <a:buNone/>
            </a:pPr>
            <a:endParaRPr lang="en-US" altLang="en-US" noProof="0" dirty="0"/>
          </a:p>
          <a:p>
            <a:pPr eaLnBrk="1" hangingPunct="1">
              <a:buFontTx/>
              <a:buNone/>
            </a:pPr>
            <a:r>
              <a:rPr lang="en-US" altLang="en-US" noProof="0" dirty="0"/>
              <a:t>On the other side of the spectrum is “complete substitutability”. An ideal-typical example for such a relationship is a </a:t>
            </a:r>
            <a:r>
              <a:rPr kumimoji="0" lang="en-US" sz="1200" b="0" i="0" u="none" strike="noStrike" cap="none" normalizeH="0" baseline="0" dirty="0">
                <a:ln>
                  <a:noFill/>
                </a:ln>
                <a:solidFill>
                  <a:srgbClr val="00FF00"/>
                </a:solidFill>
                <a:effectLst/>
                <a:latin typeface="Arial" pitchFamily="34" charset="0"/>
              </a:rPr>
              <a:t>Low skilled assembly line worker &amp; industry robot, because an industry robot can typically substitute a low skilled assembly line worker and vice versa.</a:t>
            </a:r>
          </a:p>
          <a:p>
            <a:pPr eaLnBrk="1" hangingPunct="1">
              <a:buFontTx/>
              <a:buNone/>
            </a:pPr>
            <a:endParaRPr kumimoji="0" lang="en-US" altLang="en-US" sz="1200" b="0" i="0" u="none" strike="noStrike" cap="none" normalizeH="0" baseline="0" dirty="0">
              <a:ln>
                <a:noFill/>
              </a:ln>
              <a:solidFill>
                <a:srgbClr val="00FF00"/>
              </a:solidFill>
              <a:effectLst/>
              <a:latin typeface="Arial" pitchFamily="34" charset="0"/>
            </a:endParaRPr>
          </a:p>
          <a:p>
            <a:pPr eaLnBrk="1" hangingPunct="1">
              <a:buFontTx/>
              <a:buNone/>
            </a:pPr>
            <a:r>
              <a:rPr kumimoji="0" lang="en-US" altLang="en-US" sz="1200" b="0" i="0" u="none" strike="noStrike" cap="none" normalizeH="0" baseline="0" dirty="0">
                <a:ln>
                  <a:noFill/>
                </a:ln>
                <a:solidFill>
                  <a:srgbClr val="00FF00"/>
                </a:solidFill>
                <a:effectLst/>
                <a:latin typeface="Arial" pitchFamily="34" charset="0"/>
              </a:rPr>
              <a:t>An example for incomplete complementarity or incomplete substitutability is a s</a:t>
            </a:r>
            <a:r>
              <a:rPr kumimoji="0" lang="en-US" sz="1200" b="0" i="0" u="none" strike="noStrike" cap="none" normalizeH="0" baseline="0" dirty="0">
                <a:ln>
                  <a:noFill/>
                </a:ln>
                <a:solidFill>
                  <a:srgbClr val="00FF00"/>
                </a:solidFill>
                <a:effectLst/>
                <a:latin typeface="Arial" pitchFamily="34" charset="0"/>
              </a:rPr>
              <a:t>killed engineering worker &amp; industry robot, because skilled engineering worker are typically needed to supervise and maintain industry robots, but more and more industry robots can today use artificial intelligence algorithms to do the work of skilled engineering workers.</a:t>
            </a:r>
          </a:p>
          <a:p>
            <a:pPr eaLnBrk="1" hangingPunct="1">
              <a:buFontTx/>
              <a:buNone/>
            </a:pPr>
            <a:endParaRPr kumimoji="0" lang="en-US" altLang="en-US" sz="1200" b="0" i="0" u="none" strike="noStrike" cap="none" normalizeH="0" baseline="0" dirty="0">
              <a:ln>
                <a:noFill/>
              </a:ln>
              <a:solidFill>
                <a:srgbClr val="00FF00"/>
              </a:solidFill>
              <a:effectLst/>
              <a:latin typeface="Arial" pitchFamily="34" charset="0"/>
            </a:endParaRPr>
          </a:p>
          <a:p>
            <a:pPr eaLnBrk="1" hangingPunct="1">
              <a:buFontTx/>
              <a:buNone/>
            </a:pPr>
            <a:r>
              <a:rPr kumimoji="0" lang="en-US" altLang="en-US" sz="1200" b="0" i="0" u="none" strike="noStrike" cap="none" normalizeH="0" baseline="0" dirty="0">
                <a:ln>
                  <a:noFill/>
                </a:ln>
                <a:solidFill>
                  <a:srgbClr val="00FF00"/>
                </a:solidFill>
                <a:effectLst/>
                <a:latin typeface="Arial" pitchFamily="34" charset="0"/>
              </a:rPr>
              <a:t>CLICK   FTEXT </a:t>
            </a: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pitchFamily="34" charset="0"/>
              </a:defRPr>
            </a:lvl1pPr>
            <a:lvl2pPr marL="742950" indent="-285750" defTabSz="788988">
              <a:spcBef>
                <a:spcPct val="30000"/>
              </a:spcBef>
              <a:buAutoNum type="arabicPeriod"/>
              <a:defRPr sz="1200">
                <a:solidFill>
                  <a:schemeClr val="tx1"/>
                </a:solidFill>
                <a:latin typeface="Arial" pitchFamily="34" charset="0"/>
              </a:defRPr>
            </a:lvl2pPr>
            <a:lvl3pPr marL="1143000" indent="-228600" defTabSz="788988">
              <a:spcBef>
                <a:spcPct val="30000"/>
              </a:spcBef>
              <a:buAutoNum type="arabicPeriod"/>
              <a:defRPr sz="1200">
                <a:solidFill>
                  <a:schemeClr val="tx1"/>
                </a:solidFill>
                <a:latin typeface="Arial" pitchFamily="34" charset="0"/>
              </a:defRPr>
            </a:lvl3pPr>
            <a:lvl4pPr marL="1600200" indent="-228600" defTabSz="788988">
              <a:spcBef>
                <a:spcPct val="30000"/>
              </a:spcBef>
              <a:buAutoNum type="arabicPeriod"/>
              <a:defRPr sz="1200">
                <a:solidFill>
                  <a:schemeClr val="tx1"/>
                </a:solidFill>
                <a:latin typeface="Arial" pitchFamily="34" charset="0"/>
              </a:defRPr>
            </a:lvl4pPr>
            <a:lvl5pPr marL="2057400" indent="-228600" defTabSz="788988">
              <a:spcBef>
                <a:spcPct val="30000"/>
              </a:spcBef>
              <a:buAutoNum type="arabicPeriod"/>
              <a:defRPr sz="1200">
                <a:solidFill>
                  <a:schemeClr val="tx1"/>
                </a:solidFill>
                <a:latin typeface="Arial" pitchFamily="34" charset="0"/>
              </a:defRPr>
            </a:lvl5pPr>
            <a:lvl6pPr marL="2514600" indent="-228600" defTabSz="788988"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8988"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8988"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8988"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37401BDB-F652-4B15-9A8F-862AF45ADE21}" type="slidenum">
              <a:rPr lang="en-GB" altLang="en-US" sz="1100" smtClean="0">
                <a:latin typeface="Times New Roman" pitchFamily="18" charset="0"/>
              </a:rPr>
              <a:pPr>
                <a:spcBef>
                  <a:spcPct val="0"/>
                </a:spcBef>
                <a:buFontTx/>
                <a:buNone/>
              </a:pPr>
              <a:t>160</a:t>
            </a:fld>
            <a:endParaRPr lang="en-GB" altLang="en-US" sz="1100">
              <a:latin typeface="Times New Roman" pitchFamily="18" charset="0"/>
            </a:endParaRPr>
          </a:p>
        </p:txBody>
      </p:sp>
      <p:sp>
        <p:nvSpPr>
          <p:cNvPr id="336899" name="Rectangle 2"/>
          <p:cNvSpPr>
            <a:spLocks noGrp="1" noRot="1" noChangeAspect="1" noChangeArrowheads="1" noTextEdit="1"/>
          </p:cNvSpPr>
          <p:nvPr>
            <p:ph type="sldImg"/>
          </p:nvPr>
        </p:nvSpPr>
        <p:spPr>
          <a:ln/>
        </p:spPr>
      </p:sp>
      <p:sp>
        <p:nvSpPr>
          <p:cNvPr id="336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pitchFamily="34" charset="0"/>
              </a:defRPr>
            </a:lvl1pPr>
            <a:lvl2pPr marL="742950" indent="-285750" defTabSz="788988">
              <a:spcBef>
                <a:spcPct val="30000"/>
              </a:spcBef>
              <a:buAutoNum type="arabicPeriod"/>
              <a:defRPr sz="1200">
                <a:solidFill>
                  <a:schemeClr val="tx1"/>
                </a:solidFill>
                <a:latin typeface="Arial" pitchFamily="34" charset="0"/>
              </a:defRPr>
            </a:lvl2pPr>
            <a:lvl3pPr marL="1143000" indent="-228600" defTabSz="788988">
              <a:spcBef>
                <a:spcPct val="30000"/>
              </a:spcBef>
              <a:buAutoNum type="arabicPeriod"/>
              <a:defRPr sz="1200">
                <a:solidFill>
                  <a:schemeClr val="tx1"/>
                </a:solidFill>
                <a:latin typeface="Arial" pitchFamily="34" charset="0"/>
              </a:defRPr>
            </a:lvl3pPr>
            <a:lvl4pPr marL="1600200" indent="-228600" defTabSz="788988">
              <a:spcBef>
                <a:spcPct val="30000"/>
              </a:spcBef>
              <a:buAutoNum type="arabicPeriod"/>
              <a:defRPr sz="1200">
                <a:solidFill>
                  <a:schemeClr val="tx1"/>
                </a:solidFill>
                <a:latin typeface="Arial" pitchFamily="34" charset="0"/>
              </a:defRPr>
            </a:lvl4pPr>
            <a:lvl5pPr marL="2057400" indent="-228600" defTabSz="788988">
              <a:spcBef>
                <a:spcPct val="30000"/>
              </a:spcBef>
              <a:buAutoNum type="arabicPeriod"/>
              <a:defRPr sz="1200">
                <a:solidFill>
                  <a:schemeClr val="tx1"/>
                </a:solidFill>
                <a:latin typeface="Arial" pitchFamily="34" charset="0"/>
              </a:defRPr>
            </a:lvl5pPr>
            <a:lvl6pPr marL="2514600" indent="-228600" defTabSz="788988"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8988"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8988"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8988"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762CDEC2-5C26-4EDA-8028-63EB5338EDCE}" type="slidenum">
              <a:rPr lang="en-GB" altLang="en-US" sz="1100" smtClean="0">
                <a:latin typeface="Times New Roman" pitchFamily="18" charset="0"/>
              </a:rPr>
              <a:pPr>
                <a:spcBef>
                  <a:spcPct val="0"/>
                </a:spcBef>
                <a:buFontTx/>
                <a:buNone/>
              </a:pPr>
              <a:t>161</a:t>
            </a:fld>
            <a:endParaRPr lang="en-GB" altLang="en-US" sz="1100">
              <a:latin typeface="Times New Roman" pitchFamily="18" charset="0"/>
            </a:endParaRPr>
          </a:p>
        </p:txBody>
      </p:sp>
      <p:sp>
        <p:nvSpPr>
          <p:cNvPr id="337923" name="Rectangle 2"/>
          <p:cNvSpPr>
            <a:spLocks noGrp="1" noRot="1" noChangeAspect="1" noChangeArrowheads="1" noTextEdit="1"/>
          </p:cNvSpPr>
          <p:nvPr>
            <p:ph type="sldImg"/>
          </p:nvPr>
        </p:nvSpPr>
        <p:spPr>
          <a:ln/>
        </p:spPr>
      </p:sp>
      <p:sp>
        <p:nvSpPr>
          <p:cNvPr id="337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4"/>
          <p:cNvSpPr txBox="1">
            <a:spLocks noGrp="1" noChangeArrowheads="1"/>
          </p:cNvSpPr>
          <p:nvPr/>
        </p:nvSpPr>
        <p:spPr bwMode="auto">
          <a:xfrm>
            <a:off x="0"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r>
              <a:rPr lang="en-GB" altLang="en-US" sz="1100" i="1">
                <a:latin typeface="Times New Roman" pitchFamily="18" charset="0"/>
              </a:rPr>
              <a:t>Prof. Dr. Rainer Maurer</a:t>
            </a:r>
          </a:p>
        </p:txBody>
      </p:sp>
      <p:sp>
        <p:nvSpPr>
          <p:cNvPr id="338947"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F5A5E3F6-FCDB-42CB-AC7E-2FCE98C6092F}" type="slidenum">
              <a:rPr lang="en-GB" altLang="en-US" sz="1100" i="1">
                <a:latin typeface="Times New Roman" pitchFamily="18" charset="0"/>
              </a:rPr>
              <a:pPr algn="r">
                <a:spcBef>
                  <a:spcPct val="0"/>
                </a:spcBef>
                <a:buFontTx/>
                <a:buNone/>
              </a:pPr>
              <a:t>162</a:t>
            </a:fld>
            <a:endParaRPr lang="en-GB" altLang="en-US" sz="1100" i="1">
              <a:latin typeface="Times New Roman" pitchFamily="18" charset="0"/>
            </a:endParaRPr>
          </a:p>
        </p:txBody>
      </p:sp>
      <p:sp>
        <p:nvSpPr>
          <p:cNvPr id="338948" name="Rectangle 2"/>
          <p:cNvSpPr>
            <a:spLocks noGrp="1" noRot="1" noChangeAspect="1" noChangeArrowheads="1" noTextEdit="1"/>
          </p:cNvSpPr>
          <p:nvPr>
            <p:ph type="sldImg"/>
          </p:nvPr>
        </p:nvSpPr>
        <p:spPr>
          <a:ln/>
        </p:spPr>
      </p:sp>
      <p:sp>
        <p:nvSpPr>
          <p:cNvPr id="3389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4" tIns="47737" rIns="95474" bIns="47737"/>
          <a:lstStyle/>
          <a:p>
            <a:pPr eaLnBrk="1" hangingPunct="1">
              <a:buFontTx/>
              <a:buNone/>
            </a:pPr>
            <a:r>
              <a:rPr lang="de-DE" altLang="en-US"/>
              <a:t>Das gilt unabhängig von den im Beispiel gewählten numerischen Größen!</a:t>
            </a:r>
          </a:p>
          <a:p>
            <a:pPr eaLnBrk="1" hangingPunct="1">
              <a:buFontTx/>
              <a:buNone/>
            </a:pPr>
            <a:r>
              <a:rPr lang="de-DE" altLang="en-US"/>
              <a:t>Grund: </a:t>
            </a:r>
          </a:p>
          <a:p>
            <a:pPr eaLnBrk="1" hangingPunct="1">
              <a:buFontTx/>
              <a:buNone/>
            </a:pPr>
            <a:r>
              <a:rPr lang="de-DE" altLang="en-US"/>
              <a:t>	1. Der Teil des BIPs, der nicht konsumiert wird, wird gespart; also auf dem Capital Market als Kredit angeboten.</a:t>
            </a:r>
          </a:p>
          <a:p>
            <a:pPr eaLnBrk="1" hangingPunct="1">
              <a:buFontTx/>
              <a:buNone/>
            </a:pPr>
            <a:r>
              <a:rPr lang="de-DE" altLang="en-US"/>
              <a:t>	2. Der Teil des BIPs, der nicht konsumiert wird, entspricht gleichzeitig der Investitionsnachfrage der Unternehmen + Staatskonsum (+ Nettoexporte)</a:t>
            </a:r>
          </a:p>
          <a:p>
            <a:pPr eaLnBrk="1" hangingPunct="1">
              <a:buFontTx/>
              <a:buNone/>
            </a:pPr>
            <a:r>
              <a:rPr lang="de-DE" altLang="en-US"/>
              <a:t>	3. Da die Summe dieser Aggregate aber gleich der Kreditnachfrage ist, ist die Kreditnachfrage immer gleich dem Kreditangebot. (Walras-Law: Wenn bei zwei Märkten ein Markt im Gleichgewicht ist, muss der andere (bei Geltung der Budgetgleichungen) auch im Gleichgewicht sein.</a:t>
            </a:r>
          </a:p>
          <a:p>
            <a:pPr eaLnBrk="1" hangingPunct="1">
              <a:buFontTx/>
              <a:buNone/>
            </a:pPr>
            <a:endParaRPr lang="de-DE" altLang="en-US"/>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4"/>
          <p:cNvSpPr txBox="1">
            <a:spLocks noGrp="1" noChangeArrowheads="1"/>
          </p:cNvSpPr>
          <p:nvPr/>
        </p:nvSpPr>
        <p:spPr bwMode="auto">
          <a:xfrm>
            <a:off x="0"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r>
              <a:rPr lang="en-GB" altLang="en-US" sz="1100" i="1">
                <a:latin typeface="Times New Roman" pitchFamily="18" charset="0"/>
              </a:rPr>
              <a:t>Prof. Dr. Rainer Maurer</a:t>
            </a:r>
          </a:p>
        </p:txBody>
      </p:sp>
      <p:sp>
        <p:nvSpPr>
          <p:cNvPr id="339971"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7B64BBB9-C80A-4EDA-9329-07A5525B9BD7}" type="slidenum">
              <a:rPr lang="en-GB" altLang="en-US" sz="1100" i="1">
                <a:latin typeface="Times New Roman" pitchFamily="18" charset="0"/>
              </a:rPr>
              <a:pPr algn="r">
                <a:spcBef>
                  <a:spcPct val="0"/>
                </a:spcBef>
                <a:buFontTx/>
                <a:buNone/>
              </a:pPr>
              <a:t>163</a:t>
            </a:fld>
            <a:endParaRPr lang="en-GB" altLang="en-US" sz="1100" i="1">
              <a:latin typeface="Times New Roman" pitchFamily="18" charset="0"/>
            </a:endParaRPr>
          </a:p>
        </p:txBody>
      </p:sp>
      <p:sp>
        <p:nvSpPr>
          <p:cNvPr id="339972" name="Rectangle 2"/>
          <p:cNvSpPr>
            <a:spLocks noGrp="1" noRot="1" noChangeAspect="1" noChangeArrowheads="1" noTextEdit="1"/>
          </p:cNvSpPr>
          <p:nvPr>
            <p:ph type="sldImg"/>
          </p:nvPr>
        </p:nvSpPr>
        <p:spPr>
          <a:ln/>
        </p:spPr>
      </p:sp>
      <p:sp>
        <p:nvSpPr>
          <p:cNvPr id="3399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4" tIns="47737" rIns="95474" bIns="47737"/>
          <a:lstStyle/>
          <a:p>
            <a:pPr eaLnBrk="1" hangingPunct="1">
              <a:buFontTx/>
              <a:buNone/>
            </a:pPr>
            <a:r>
              <a:rPr lang="de-DE" altLang="en-US"/>
              <a:t>Das gilt unabhängig von den im Beispiel gewählten numerischen Größen!</a:t>
            </a:r>
          </a:p>
          <a:p>
            <a:pPr eaLnBrk="1" hangingPunct="1">
              <a:buFontTx/>
              <a:buNone/>
            </a:pPr>
            <a:r>
              <a:rPr lang="de-DE" altLang="en-US"/>
              <a:t>Grund: </a:t>
            </a:r>
          </a:p>
          <a:p>
            <a:pPr eaLnBrk="1" hangingPunct="1">
              <a:buFontTx/>
              <a:buNone/>
            </a:pPr>
            <a:r>
              <a:rPr lang="de-DE" altLang="en-US"/>
              <a:t>	1. Der Teil des BIPs, der nicht konsumiert wird, wird gespart; also auf dem Capital Market als Kredit angeboten.</a:t>
            </a:r>
          </a:p>
          <a:p>
            <a:pPr eaLnBrk="1" hangingPunct="1">
              <a:buFontTx/>
              <a:buNone/>
            </a:pPr>
            <a:r>
              <a:rPr lang="de-DE" altLang="en-US"/>
              <a:t>	2. Der Teil des BIPs, der nicht konsumiert wird, entspricht gleichzeitig der Investitionsnachfrage der Unternehmen + Staatskonsum (+ Nettoexporte)</a:t>
            </a:r>
          </a:p>
          <a:p>
            <a:pPr eaLnBrk="1" hangingPunct="1">
              <a:buFontTx/>
              <a:buNone/>
            </a:pPr>
            <a:r>
              <a:rPr lang="de-DE" altLang="en-US"/>
              <a:t>	3. Da die Summe dieser Aggregate aber gleich der Kreditnachfrage ist, ist die Kreditnachfrage immer gleich dem Kreditangebot. (Walras-Law: Wenn bei zwei Märkten ein Markt im Gleichgewicht ist, muss der andere (bei Geltung der Budgetgleichungen) auch im Gleichgewicht sein.</a:t>
            </a:r>
          </a:p>
          <a:p>
            <a:pPr eaLnBrk="1" hangingPunct="1">
              <a:buFontTx/>
              <a:buNone/>
            </a:pPr>
            <a:endParaRPr lang="de-DE" altLang="en-US"/>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4"/>
          <p:cNvSpPr txBox="1">
            <a:spLocks noGrp="1" noChangeArrowheads="1"/>
          </p:cNvSpPr>
          <p:nvPr/>
        </p:nvSpPr>
        <p:spPr bwMode="auto">
          <a:xfrm>
            <a:off x="0"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r>
              <a:rPr lang="en-GB" altLang="en-US" sz="1100" i="1">
                <a:latin typeface="Times New Roman" pitchFamily="18" charset="0"/>
              </a:rPr>
              <a:t>Prof. Dr. Rainer Maurer</a:t>
            </a:r>
          </a:p>
        </p:txBody>
      </p:sp>
      <p:sp>
        <p:nvSpPr>
          <p:cNvPr id="340995"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64BEC594-2474-4E43-A18F-6B038F816664}" type="slidenum">
              <a:rPr lang="en-GB" altLang="en-US" sz="1100" i="1">
                <a:latin typeface="Times New Roman" pitchFamily="18" charset="0"/>
              </a:rPr>
              <a:pPr algn="r">
                <a:spcBef>
                  <a:spcPct val="0"/>
                </a:spcBef>
                <a:buFontTx/>
                <a:buNone/>
              </a:pPr>
              <a:t>164</a:t>
            </a:fld>
            <a:endParaRPr lang="en-GB" altLang="en-US" sz="1100" i="1">
              <a:latin typeface="Times New Roman" pitchFamily="18" charset="0"/>
            </a:endParaRPr>
          </a:p>
        </p:txBody>
      </p:sp>
      <p:sp>
        <p:nvSpPr>
          <p:cNvPr id="340996" name="Rectangle 2"/>
          <p:cNvSpPr>
            <a:spLocks noGrp="1" noRot="1" noChangeAspect="1" noChangeArrowheads="1" noTextEdit="1"/>
          </p:cNvSpPr>
          <p:nvPr>
            <p:ph type="sldImg"/>
          </p:nvPr>
        </p:nvSpPr>
        <p:spPr>
          <a:ln/>
        </p:spPr>
      </p:sp>
      <p:sp>
        <p:nvSpPr>
          <p:cNvPr id="3409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4" tIns="47737" rIns="95474" bIns="47737"/>
          <a:lstStyle/>
          <a:p>
            <a:pPr eaLnBrk="1" hangingPunct="1">
              <a:buFontTx/>
              <a:buNone/>
            </a:pPr>
            <a:r>
              <a:rPr lang="de-DE" altLang="en-US"/>
              <a:t>Das gilt unabhängig von den im Beispiel gewählten numerischen Größen!</a:t>
            </a:r>
          </a:p>
          <a:p>
            <a:pPr eaLnBrk="1" hangingPunct="1">
              <a:buFontTx/>
              <a:buNone/>
            </a:pPr>
            <a:r>
              <a:rPr lang="de-DE" altLang="en-US"/>
              <a:t>Grund: </a:t>
            </a:r>
          </a:p>
          <a:p>
            <a:pPr eaLnBrk="1" hangingPunct="1">
              <a:buFontTx/>
              <a:buNone/>
            </a:pPr>
            <a:r>
              <a:rPr lang="de-DE" altLang="en-US"/>
              <a:t>	1. Der Teil des BIPs, der nicht konsumiert wird, wird gespart; also auf dem Capital Market als Kredit angeboten.</a:t>
            </a:r>
          </a:p>
          <a:p>
            <a:pPr eaLnBrk="1" hangingPunct="1">
              <a:buFontTx/>
              <a:buNone/>
            </a:pPr>
            <a:r>
              <a:rPr lang="de-DE" altLang="en-US"/>
              <a:t>	2. Der Teil des BIPs, der nicht konsumiert wird, entspricht gleichzeitig der Investitionsnachfrage der Unternehmen + Staatskonsum (+ Nettoexporte)</a:t>
            </a:r>
          </a:p>
          <a:p>
            <a:pPr eaLnBrk="1" hangingPunct="1">
              <a:buFontTx/>
              <a:buNone/>
            </a:pPr>
            <a:r>
              <a:rPr lang="de-DE" altLang="en-US"/>
              <a:t>	3. Da die Summe dieser Aggregate aber gleich der Kreditnachfrage ist, ist die Kreditnachfrage immer gleich dem Kreditangebot. (Walras-Law: Wenn bei zwei Märkten ein Markt im Gleichgewicht ist, muss der andere (bei Geltung der Budgetgleichungen) auch im Gleichgewicht sein.</a:t>
            </a:r>
          </a:p>
          <a:p>
            <a:pPr eaLnBrk="1" hangingPunct="1">
              <a:buFontTx/>
              <a:buNone/>
            </a:pPr>
            <a:endParaRPr lang="de-DE" altLang="en-US"/>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4"/>
          <p:cNvSpPr txBox="1">
            <a:spLocks noGrp="1" noChangeArrowheads="1"/>
          </p:cNvSpPr>
          <p:nvPr/>
        </p:nvSpPr>
        <p:spPr bwMode="auto">
          <a:xfrm>
            <a:off x="0"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r>
              <a:rPr lang="en-GB" altLang="en-US" sz="1100" i="1">
                <a:latin typeface="Times New Roman" pitchFamily="18" charset="0"/>
              </a:rPr>
              <a:t>Prof. Dr. Rainer Maurer</a:t>
            </a:r>
          </a:p>
        </p:txBody>
      </p:sp>
      <p:sp>
        <p:nvSpPr>
          <p:cNvPr id="342019"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2B5EAAC7-5E9E-4893-BA69-4FA3B1526678}" type="slidenum">
              <a:rPr lang="en-GB" altLang="en-US" sz="1100" i="1">
                <a:latin typeface="Times New Roman" pitchFamily="18" charset="0"/>
              </a:rPr>
              <a:pPr algn="r">
                <a:spcBef>
                  <a:spcPct val="0"/>
                </a:spcBef>
                <a:buFontTx/>
                <a:buNone/>
              </a:pPr>
              <a:t>165</a:t>
            </a:fld>
            <a:endParaRPr lang="en-GB" altLang="en-US" sz="1100" i="1">
              <a:latin typeface="Times New Roman" pitchFamily="18" charset="0"/>
            </a:endParaRPr>
          </a:p>
        </p:txBody>
      </p:sp>
      <p:sp>
        <p:nvSpPr>
          <p:cNvPr id="342020" name="Rectangle 2"/>
          <p:cNvSpPr>
            <a:spLocks noGrp="1" noRot="1" noChangeAspect="1" noChangeArrowheads="1" noTextEdit="1"/>
          </p:cNvSpPr>
          <p:nvPr>
            <p:ph type="sldImg"/>
          </p:nvPr>
        </p:nvSpPr>
        <p:spPr>
          <a:ln/>
        </p:spPr>
      </p:sp>
      <p:sp>
        <p:nvSpPr>
          <p:cNvPr id="3420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4" tIns="47737" rIns="95474" bIns="47737"/>
          <a:lstStyle/>
          <a:p>
            <a:pPr eaLnBrk="1" hangingPunct="1">
              <a:buFontTx/>
              <a:buNone/>
            </a:pPr>
            <a:r>
              <a:rPr lang="de-DE" altLang="en-US"/>
              <a:t>Das gilt unabhängig von den im Beispiel gewählten numerischen Größen!</a:t>
            </a:r>
          </a:p>
          <a:p>
            <a:pPr eaLnBrk="1" hangingPunct="1">
              <a:buFontTx/>
              <a:buNone/>
            </a:pPr>
            <a:r>
              <a:rPr lang="de-DE" altLang="en-US"/>
              <a:t>Grund: </a:t>
            </a:r>
          </a:p>
          <a:p>
            <a:pPr eaLnBrk="1" hangingPunct="1">
              <a:buFontTx/>
              <a:buNone/>
            </a:pPr>
            <a:r>
              <a:rPr lang="de-DE" altLang="en-US"/>
              <a:t>	1. Der Teil des BIPs, der nicht konsumiert wird, wird gespart; also auf dem Capital Market als Kredit angeboten.</a:t>
            </a:r>
          </a:p>
          <a:p>
            <a:pPr eaLnBrk="1" hangingPunct="1">
              <a:buFontTx/>
              <a:buNone/>
            </a:pPr>
            <a:r>
              <a:rPr lang="de-DE" altLang="en-US"/>
              <a:t>	2. Der Teil des BIPs, der nicht konsumiert wird, entspricht gleichzeitig der Investitionsnachfrage der Unternehmen + Staatskonsum (+ Nettoexporte)</a:t>
            </a:r>
          </a:p>
          <a:p>
            <a:pPr eaLnBrk="1" hangingPunct="1">
              <a:buFontTx/>
              <a:buNone/>
            </a:pPr>
            <a:r>
              <a:rPr lang="de-DE" altLang="en-US"/>
              <a:t>	3. Da die Summe dieser Aggregate aber gleich der Kreditnachfrage ist, ist die Kreditnachfrage immer gleich dem Kreditangebot. (Walras-Law: Wenn bei zwei Märkten ein Markt im Gleichgewicht ist, muss der andere (bei Geltung der Budgetgleichungen) auch im Gleichgewicht sein.</a:t>
            </a:r>
          </a:p>
          <a:p>
            <a:pPr eaLnBrk="1" hangingPunct="1">
              <a:buFontTx/>
              <a:buNone/>
            </a:pPr>
            <a:endParaRPr lang="de-DE" altLang="en-US"/>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9F20463B-979A-4DBC-918D-6AAC148C52DA}" type="slidenum">
              <a:rPr lang="en-GB" altLang="en-US" sz="1100" i="1">
                <a:latin typeface="Times New Roman" pitchFamily="18" charset="0"/>
              </a:rPr>
              <a:pPr algn="r">
                <a:spcBef>
                  <a:spcPct val="0"/>
                </a:spcBef>
                <a:buFontTx/>
                <a:buNone/>
              </a:pPr>
              <a:t>166</a:t>
            </a:fld>
            <a:endParaRPr lang="en-GB" altLang="en-US" sz="1100" i="1">
              <a:latin typeface="Times New Roman" pitchFamily="18" charset="0"/>
            </a:endParaRPr>
          </a:p>
        </p:txBody>
      </p:sp>
      <p:sp>
        <p:nvSpPr>
          <p:cNvPr id="343043" name="Rectangle 2"/>
          <p:cNvSpPr>
            <a:spLocks noGrp="1" noRot="1" noChangeAspect="1" noChangeArrowheads="1" noTextEdit="1"/>
          </p:cNvSpPr>
          <p:nvPr>
            <p:ph type="sldImg"/>
          </p:nvPr>
        </p:nvSpPr>
        <p:spPr>
          <a:ln/>
        </p:spPr>
      </p:sp>
      <p:sp>
        <p:nvSpPr>
          <p:cNvPr id="343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4"/>
          <p:cNvSpPr txBox="1">
            <a:spLocks noGrp="1" noChangeArrowheads="1"/>
          </p:cNvSpPr>
          <p:nvPr/>
        </p:nvSpPr>
        <p:spPr bwMode="auto">
          <a:xfrm>
            <a:off x="0"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r>
              <a:rPr lang="en-GB" altLang="en-US" sz="1100" i="1">
                <a:latin typeface="Times New Roman" pitchFamily="18" charset="0"/>
              </a:rPr>
              <a:t>Prof. Dr. Rainer Maurer</a:t>
            </a:r>
          </a:p>
        </p:txBody>
      </p:sp>
      <p:sp>
        <p:nvSpPr>
          <p:cNvPr id="344067"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07EB416D-C46B-488D-A257-A15D7C719284}" type="slidenum">
              <a:rPr lang="en-GB" altLang="en-US" sz="1100" i="1">
                <a:latin typeface="Times New Roman" pitchFamily="18" charset="0"/>
              </a:rPr>
              <a:pPr algn="r">
                <a:spcBef>
                  <a:spcPct val="0"/>
                </a:spcBef>
                <a:buFontTx/>
                <a:buNone/>
              </a:pPr>
              <a:t>167</a:t>
            </a:fld>
            <a:endParaRPr lang="en-GB" altLang="en-US" sz="1100" i="1">
              <a:latin typeface="Times New Roman" pitchFamily="18" charset="0"/>
            </a:endParaRPr>
          </a:p>
        </p:txBody>
      </p:sp>
      <p:sp>
        <p:nvSpPr>
          <p:cNvPr id="344068" name="Rectangle 2"/>
          <p:cNvSpPr>
            <a:spLocks noGrp="1" noRot="1" noChangeAspect="1" noChangeArrowheads="1" noTextEdit="1"/>
          </p:cNvSpPr>
          <p:nvPr>
            <p:ph type="sldImg"/>
          </p:nvPr>
        </p:nvSpPr>
        <p:spPr>
          <a:ln/>
        </p:spPr>
      </p:sp>
      <p:sp>
        <p:nvSpPr>
          <p:cNvPr id="3440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4" tIns="47737" rIns="95474" bIns="47737"/>
          <a:lstStyle/>
          <a:p>
            <a:pPr eaLnBrk="1" hangingPunct="1">
              <a:buFontTx/>
              <a:buNone/>
            </a:pPr>
            <a:r>
              <a:rPr lang="de-DE" altLang="en-US"/>
              <a:t>Das gilt unabhängig von den im Beispiel gewählten numerischen Größen!</a:t>
            </a:r>
          </a:p>
          <a:p>
            <a:pPr eaLnBrk="1" hangingPunct="1">
              <a:buFontTx/>
              <a:buNone/>
            </a:pPr>
            <a:r>
              <a:rPr lang="de-DE" altLang="en-US"/>
              <a:t>Grund: </a:t>
            </a:r>
          </a:p>
          <a:p>
            <a:pPr eaLnBrk="1" hangingPunct="1">
              <a:buFontTx/>
              <a:buNone/>
            </a:pPr>
            <a:r>
              <a:rPr lang="de-DE" altLang="en-US"/>
              <a:t>	1. Der Teil des BIPs, der nicht konsumiert wird, wird gespart; also auf dem Capital Market als Kredit angeboten.</a:t>
            </a:r>
          </a:p>
          <a:p>
            <a:pPr eaLnBrk="1" hangingPunct="1">
              <a:buFontTx/>
              <a:buNone/>
            </a:pPr>
            <a:r>
              <a:rPr lang="de-DE" altLang="en-US"/>
              <a:t>	2. Der Teil des BIPs, der nicht konsumiert wird, entspricht gleichzeitig der Investitionsnachfrage der Unternehmen + Staatskonsum (+ Nettoexporte)</a:t>
            </a:r>
          </a:p>
          <a:p>
            <a:pPr eaLnBrk="1" hangingPunct="1">
              <a:buFontTx/>
              <a:buNone/>
            </a:pPr>
            <a:r>
              <a:rPr lang="de-DE" altLang="en-US"/>
              <a:t>	3. Da die Summe dieser Aggregate aber gleich der Kreditnachfrage ist, ist die Kreditnachfrage immer gleich dem Kreditangebot. (Walras-Law: Wenn bei zwei Märkten ein Markt im Gleichgewicht ist, muss der andere (bei Geltung der Budgetgleichungen) auch im Gleichgewicht sein.</a:t>
            </a:r>
          </a:p>
          <a:p>
            <a:pPr eaLnBrk="1" hangingPunct="1">
              <a:buFontTx/>
              <a:buNone/>
            </a:pPr>
            <a:endParaRPr lang="de-DE" altLang="en-US"/>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pitchFamily="34" charset="0"/>
              </a:defRPr>
            </a:lvl1pPr>
            <a:lvl2pPr marL="742950" indent="-285750" defTabSz="788988">
              <a:spcBef>
                <a:spcPct val="30000"/>
              </a:spcBef>
              <a:buAutoNum type="arabicPeriod"/>
              <a:defRPr sz="1200">
                <a:solidFill>
                  <a:schemeClr val="tx1"/>
                </a:solidFill>
                <a:latin typeface="Arial" pitchFamily="34" charset="0"/>
              </a:defRPr>
            </a:lvl2pPr>
            <a:lvl3pPr marL="1143000" indent="-228600" defTabSz="788988">
              <a:spcBef>
                <a:spcPct val="30000"/>
              </a:spcBef>
              <a:buAutoNum type="arabicPeriod"/>
              <a:defRPr sz="1200">
                <a:solidFill>
                  <a:schemeClr val="tx1"/>
                </a:solidFill>
                <a:latin typeface="Arial" pitchFamily="34" charset="0"/>
              </a:defRPr>
            </a:lvl3pPr>
            <a:lvl4pPr marL="1600200" indent="-228600" defTabSz="788988">
              <a:spcBef>
                <a:spcPct val="30000"/>
              </a:spcBef>
              <a:buAutoNum type="arabicPeriod"/>
              <a:defRPr sz="1200">
                <a:solidFill>
                  <a:schemeClr val="tx1"/>
                </a:solidFill>
                <a:latin typeface="Arial" pitchFamily="34" charset="0"/>
              </a:defRPr>
            </a:lvl4pPr>
            <a:lvl5pPr marL="2057400" indent="-228600" defTabSz="788988">
              <a:spcBef>
                <a:spcPct val="30000"/>
              </a:spcBef>
              <a:buAutoNum type="arabicPeriod"/>
              <a:defRPr sz="1200">
                <a:solidFill>
                  <a:schemeClr val="tx1"/>
                </a:solidFill>
                <a:latin typeface="Arial" pitchFamily="34" charset="0"/>
              </a:defRPr>
            </a:lvl5pPr>
            <a:lvl6pPr marL="2514600" indent="-228600" defTabSz="788988"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8988"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8988"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8988"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B2841A62-4D1E-4AB1-951C-565AFCD60972}" type="slidenum">
              <a:rPr lang="en-GB" altLang="en-US" sz="1100" smtClean="0">
                <a:latin typeface="Times New Roman" pitchFamily="18" charset="0"/>
              </a:rPr>
              <a:pPr>
                <a:spcBef>
                  <a:spcPct val="0"/>
                </a:spcBef>
                <a:buFontTx/>
                <a:buNone/>
              </a:pPr>
              <a:t>168</a:t>
            </a:fld>
            <a:endParaRPr lang="en-GB" altLang="en-US" sz="1100">
              <a:latin typeface="Times New Roman" pitchFamily="18" charset="0"/>
            </a:endParaRPr>
          </a:p>
        </p:txBody>
      </p:sp>
      <p:sp>
        <p:nvSpPr>
          <p:cNvPr id="345091" name="Rectangle 2"/>
          <p:cNvSpPr>
            <a:spLocks noGrp="1" noRot="1" noChangeAspect="1" noChangeArrowheads="1" noTextEdit="1"/>
          </p:cNvSpPr>
          <p:nvPr>
            <p:ph type="sldImg"/>
          </p:nvPr>
        </p:nvSpPr>
        <p:spPr>
          <a:ln/>
        </p:spPr>
      </p:sp>
      <p:sp>
        <p:nvSpPr>
          <p:cNvPr id="345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4"/>
          <p:cNvSpPr txBox="1">
            <a:spLocks noGrp="1" noChangeArrowheads="1"/>
          </p:cNvSpPr>
          <p:nvPr/>
        </p:nvSpPr>
        <p:spPr bwMode="auto">
          <a:xfrm>
            <a:off x="0"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r>
              <a:rPr lang="en-GB" altLang="en-US" sz="1100" i="1">
                <a:latin typeface="Times New Roman" pitchFamily="18" charset="0"/>
              </a:rPr>
              <a:t>Prof. Dr. Rainer Maurer</a:t>
            </a:r>
          </a:p>
        </p:txBody>
      </p:sp>
      <p:sp>
        <p:nvSpPr>
          <p:cNvPr id="346115"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D4940331-A301-42D4-9449-32CB9107E647}" type="slidenum">
              <a:rPr lang="en-GB" altLang="en-US" sz="1100" i="1">
                <a:latin typeface="Times New Roman" pitchFamily="18" charset="0"/>
              </a:rPr>
              <a:pPr algn="r">
                <a:spcBef>
                  <a:spcPct val="0"/>
                </a:spcBef>
                <a:buFontTx/>
                <a:buNone/>
              </a:pPr>
              <a:t>169</a:t>
            </a:fld>
            <a:endParaRPr lang="en-GB" altLang="en-US" sz="1100" i="1">
              <a:latin typeface="Times New Roman" pitchFamily="18" charset="0"/>
            </a:endParaRPr>
          </a:p>
        </p:txBody>
      </p:sp>
      <p:sp>
        <p:nvSpPr>
          <p:cNvPr id="346116" name="Rectangle 2"/>
          <p:cNvSpPr>
            <a:spLocks noGrp="1" noRot="1" noChangeAspect="1" noChangeArrowheads="1" noTextEdit="1"/>
          </p:cNvSpPr>
          <p:nvPr>
            <p:ph type="sldImg"/>
          </p:nvPr>
        </p:nvSpPr>
        <p:spPr>
          <a:ln/>
        </p:spPr>
      </p:sp>
      <p:sp>
        <p:nvSpPr>
          <p:cNvPr id="3461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4" tIns="47737" rIns="95474" bIns="47737"/>
          <a:lstStyle/>
          <a:p>
            <a:pPr eaLnBrk="1" hangingPunct="1">
              <a:buFontTx/>
              <a:buNone/>
            </a:pPr>
            <a:r>
              <a:rPr lang="de-DE" altLang="en-US"/>
              <a:t>Das gilt unabhängig von den im Beispiel gewählten numerischen Größen!</a:t>
            </a:r>
          </a:p>
          <a:p>
            <a:pPr eaLnBrk="1" hangingPunct="1">
              <a:buFontTx/>
              <a:buNone/>
            </a:pPr>
            <a:r>
              <a:rPr lang="de-DE" altLang="en-US"/>
              <a:t>Grund: </a:t>
            </a:r>
          </a:p>
          <a:p>
            <a:pPr eaLnBrk="1" hangingPunct="1">
              <a:buFontTx/>
              <a:buNone/>
            </a:pPr>
            <a:r>
              <a:rPr lang="de-DE" altLang="en-US"/>
              <a:t>	1. Der Teil des BIPs, der nicht konsumiert wird, wird gespart; also auf dem Capital Market als Kredit angeboten.</a:t>
            </a:r>
          </a:p>
          <a:p>
            <a:pPr eaLnBrk="1" hangingPunct="1">
              <a:buFontTx/>
              <a:buNone/>
            </a:pPr>
            <a:r>
              <a:rPr lang="de-DE" altLang="en-US"/>
              <a:t>	2. Der Teil des BIPs, der nicht konsumiert wird, entspricht gleichzeitig der Investitionsnachfrage der Unternehmen + Staatskonsum (+ Nettoexporte)</a:t>
            </a:r>
          </a:p>
          <a:p>
            <a:pPr eaLnBrk="1" hangingPunct="1">
              <a:buFontTx/>
              <a:buNone/>
            </a:pPr>
            <a:r>
              <a:rPr lang="de-DE" altLang="en-US"/>
              <a:t>	3. Da die Summe dieser Aggregate aber gleich der Kreditnachfrage ist, ist die Kreditnachfrage immer gleich dem Kreditangebot. (Walras-Law: Wenn bei zwei Märkten ein Markt im Gleichgewicht ist, muss der andere (bei Geltung der Budgetgleichungen) auch im Gleichgewicht sein.</a:t>
            </a:r>
          </a:p>
          <a:p>
            <a:pPr eaLnBrk="1" hangingPunct="1">
              <a:buFontTx/>
              <a:buNone/>
            </a:pPr>
            <a:endParaRPr lang="de-DE"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pitchFamily="34" charset="0"/>
              </a:defRPr>
            </a:lvl1pPr>
            <a:lvl2pPr marL="742950" indent="-285750" defTabSz="788988">
              <a:spcBef>
                <a:spcPct val="30000"/>
              </a:spcBef>
              <a:buAutoNum type="arabicPeriod"/>
              <a:defRPr sz="1200">
                <a:solidFill>
                  <a:schemeClr val="tx1"/>
                </a:solidFill>
                <a:latin typeface="Arial" pitchFamily="34" charset="0"/>
              </a:defRPr>
            </a:lvl2pPr>
            <a:lvl3pPr marL="1143000" indent="-228600" defTabSz="788988">
              <a:spcBef>
                <a:spcPct val="30000"/>
              </a:spcBef>
              <a:buAutoNum type="arabicPeriod"/>
              <a:defRPr sz="1200">
                <a:solidFill>
                  <a:schemeClr val="tx1"/>
                </a:solidFill>
                <a:latin typeface="Arial" pitchFamily="34" charset="0"/>
              </a:defRPr>
            </a:lvl3pPr>
            <a:lvl4pPr marL="1600200" indent="-228600" defTabSz="788988">
              <a:spcBef>
                <a:spcPct val="30000"/>
              </a:spcBef>
              <a:buAutoNum type="arabicPeriod"/>
              <a:defRPr sz="1200">
                <a:solidFill>
                  <a:schemeClr val="tx1"/>
                </a:solidFill>
                <a:latin typeface="Arial" pitchFamily="34" charset="0"/>
              </a:defRPr>
            </a:lvl4pPr>
            <a:lvl5pPr marL="2057400" indent="-228600" defTabSz="788988">
              <a:spcBef>
                <a:spcPct val="30000"/>
              </a:spcBef>
              <a:buAutoNum type="arabicPeriod"/>
              <a:defRPr sz="1200">
                <a:solidFill>
                  <a:schemeClr val="tx1"/>
                </a:solidFill>
                <a:latin typeface="Arial" pitchFamily="34" charset="0"/>
              </a:defRPr>
            </a:lvl5pPr>
            <a:lvl6pPr marL="2514600" indent="-228600" defTabSz="788988"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8988"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8988"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8988"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72A4D10D-A8F7-4AE3-83A3-71346498421A}" type="slidenum">
              <a:rPr lang="en-GB" altLang="en-US" sz="1100" smtClean="0">
                <a:latin typeface="Times New Roman" pitchFamily="18" charset="0"/>
              </a:rPr>
              <a:pPr>
                <a:spcBef>
                  <a:spcPct val="0"/>
                </a:spcBef>
                <a:buFontTx/>
                <a:buNone/>
              </a:pPr>
              <a:t>17</a:t>
            </a:fld>
            <a:endParaRPr lang="en-GB" altLang="en-US" sz="1100">
              <a:latin typeface="Times New Roman" pitchFamily="18" charset="0"/>
            </a:endParaRPr>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r>
              <a:rPr lang="en-US" altLang="en-US" noProof="0" dirty="0"/>
              <a:t>This diagram shows CLICK the GDP production function of the neoclassical model. Here we measure the production level of GDP on the y-axis and the labor input in terms of working hours on the x-axis. </a:t>
            </a:r>
          </a:p>
          <a:p>
            <a:pPr marL="0" indent="0" eaLnBrk="1" hangingPunct="1">
              <a:buFontTx/>
              <a:buNone/>
            </a:pPr>
            <a:endParaRPr lang="en-US" altLang="en-US" noProof="0" dirty="0"/>
          </a:p>
          <a:p>
            <a:pPr marL="0" indent="0" eaLnBrk="1" hangingPunct="1">
              <a:buFontTx/>
              <a:buNone/>
            </a:pPr>
            <a:r>
              <a:rPr lang="en-US" altLang="en-US" noProof="0" dirty="0"/>
              <a:t>So the diagram looks a lot like the Solow-Swan model discussed in chapter 2. However, there is one important difference: now the capital stock is kept constant CLICK, and we vary labor input along the x-axis.</a:t>
            </a:r>
          </a:p>
          <a:p>
            <a:pPr marL="0" indent="0" eaLnBrk="1" hangingPunct="1">
              <a:buFontTx/>
              <a:buNone/>
            </a:pPr>
            <a:endParaRPr lang="en-US" altLang="en-US" noProof="0" dirty="0"/>
          </a:p>
          <a:p>
            <a:pPr marL="0" indent="0" eaLnBrk="1" hangingPunct="1">
              <a:buFontTx/>
              <a:buNone/>
            </a:pPr>
            <a:r>
              <a:rPr lang="en-US" altLang="en-US" noProof="0" dirty="0"/>
              <a:t>The assumption of a </a:t>
            </a:r>
            <a:r>
              <a:rPr lang="en-US" altLang="en-US" dirty="0">
                <a:solidFill>
                  <a:srgbClr val="FF9900"/>
                </a:solidFill>
                <a:cs typeface="Arial" pitchFamily="34" charset="0"/>
              </a:rPr>
              <a:t>normal production relationship between labor and capital implies, that it is not possible to produce anything without a labor. So the production function starts in the zero point of the diagram. </a:t>
            </a:r>
          </a:p>
          <a:p>
            <a:pPr marL="0" indent="0" eaLnBrk="1" hangingPunct="1">
              <a:buFontTx/>
              <a:buNone/>
            </a:pPr>
            <a:endParaRPr lang="en-US" altLang="en-US" noProof="0" dirty="0">
              <a:solidFill>
                <a:srgbClr val="FF9900"/>
              </a:solidFill>
              <a:cs typeface="Arial" pitchFamily="34" charset="0"/>
            </a:endParaRPr>
          </a:p>
          <a:p>
            <a:pPr marL="0" indent="0" eaLnBrk="1" hangingPunct="1">
              <a:buFontTx/>
              <a:buNone/>
            </a:pPr>
            <a:r>
              <a:rPr lang="en-US" altLang="en-US" noProof="0" dirty="0">
                <a:solidFill>
                  <a:srgbClr val="FF9900"/>
                </a:solidFill>
                <a:cs typeface="Arial" pitchFamily="34" charset="0"/>
              </a:rPr>
              <a:t>If we add more and more labor to the production process, the marginal productivity of labor CLICK is first relatively large CLICK, but then gets smaller CLICK </a:t>
            </a:r>
            <a:r>
              <a:rPr lang="en-US" altLang="en-US" noProof="0" dirty="0" err="1">
                <a:solidFill>
                  <a:srgbClr val="FF9900"/>
                </a:solidFill>
                <a:cs typeface="Arial" pitchFamily="34" charset="0"/>
              </a:rPr>
              <a:t>CLICK</a:t>
            </a:r>
            <a:r>
              <a:rPr lang="en-US" altLang="en-US" noProof="0" dirty="0">
                <a:solidFill>
                  <a:srgbClr val="FF9900"/>
                </a:solidFill>
                <a:cs typeface="Arial" pitchFamily="34" charset="0"/>
              </a:rPr>
              <a:t> and smaller CLICK.</a:t>
            </a:r>
          </a:p>
          <a:p>
            <a:pPr marL="0" indent="0" eaLnBrk="1" hangingPunct="1">
              <a:buFontTx/>
              <a:buNone/>
            </a:pPr>
            <a:endParaRPr lang="en-US" altLang="en-US" noProof="0" dirty="0">
              <a:solidFill>
                <a:srgbClr val="FF9900"/>
              </a:solidFill>
              <a:cs typeface="Arial" pitchFamily="34" charset="0"/>
            </a:endParaRPr>
          </a:p>
          <a:p>
            <a:pPr marL="0" indent="0" eaLnBrk="1" hangingPunct="1">
              <a:buFontTx/>
              <a:buNone/>
            </a:pPr>
            <a:r>
              <a:rPr lang="en-US" altLang="en-US" noProof="0" dirty="0">
                <a:solidFill>
                  <a:srgbClr val="FF9900"/>
                </a:solidFill>
                <a:cs typeface="Arial" pitchFamily="34" charset="0"/>
              </a:rPr>
              <a:t>So we rely again on the CLICK assumption of DECREASING  marginal productivity as we did in the Solow-Swan model of chapter 2.</a:t>
            </a:r>
            <a:endParaRPr lang="en-US" altLang="en-US" noProof="0" dirty="0"/>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4"/>
          <p:cNvSpPr txBox="1">
            <a:spLocks noGrp="1" noChangeArrowheads="1"/>
          </p:cNvSpPr>
          <p:nvPr/>
        </p:nvSpPr>
        <p:spPr bwMode="auto">
          <a:xfrm>
            <a:off x="0"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r>
              <a:rPr lang="en-GB" altLang="en-US" sz="1100" i="1">
                <a:latin typeface="Times New Roman" pitchFamily="18" charset="0"/>
              </a:rPr>
              <a:t>Prof. Dr. Rainer Maurer</a:t>
            </a:r>
          </a:p>
        </p:txBody>
      </p:sp>
      <p:sp>
        <p:nvSpPr>
          <p:cNvPr id="347139"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3FFC098C-38DB-4452-8A22-429258AA268F}" type="slidenum">
              <a:rPr lang="en-GB" altLang="en-US" sz="1100" i="1">
                <a:latin typeface="Times New Roman" pitchFamily="18" charset="0"/>
              </a:rPr>
              <a:pPr algn="r">
                <a:spcBef>
                  <a:spcPct val="0"/>
                </a:spcBef>
                <a:buFontTx/>
                <a:buNone/>
              </a:pPr>
              <a:t>170</a:t>
            </a:fld>
            <a:endParaRPr lang="en-GB" altLang="en-US" sz="1100" i="1">
              <a:latin typeface="Times New Roman" pitchFamily="18" charset="0"/>
            </a:endParaRPr>
          </a:p>
        </p:txBody>
      </p:sp>
      <p:sp>
        <p:nvSpPr>
          <p:cNvPr id="347140" name="Rectangle 2"/>
          <p:cNvSpPr>
            <a:spLocks noGrp="1" noRot="1" noChangeAspect="1" noChangeArrowheads="1" noTextEdit="1"/>
          </p:cNvSpPr>
          <p:nvPr>
            <p:ph type="sldImg"/>
          </p:nvPr>
        </p:nvSpPr>
        <p:spPr>
          <a:ln/>
        </p:spPr>
      </p:sp>
      <p:sp>
        <p:nvSpPr>
          <p:cNvPr id="3471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4" tIns="47737" rIns="95474" bIns="47737"/>
          <a:lstStyle/>
          <a:p>
            <a:pPr eaLnBrk="1" hangingPunct="1">
              <a:buFontTx/>
              <a:buNone/>
            </a:pPr>
            <a:r>
              <a:rPr lang="de-DE" altLang="en-US"/>
              <a:t>Das gilt unabhängig von den im Beispiel gewählten numerischen Größen!</a:t>
            </a:r>
          </a:p>
          <a:p>
            <a:pPr eaLnBrk="1" hangingPunct="1">
              <a:buFontTx/>
              <a:buNone/>
            </a:pPr>
            <a:r>
              <a:rPr lang="de-DE" altLang="en-US"/>
              <a:t>Grund: </a:t>
            </a:r>
          </a:p>
          <a:p>
            <a:pPr eaLnBrk="1" hangingPunct="1">
              <a:buFontTx/>
              <a:buNone/>
            </a:pPr>
            <a:r>
              <a:rPr lang="de-DE" altLang="en-US"/>
              <a:t>	1. Der Teil des BIPs, der nicht konsumiert wird, wird gespart; also auf dem Capital Market als Kredit angeboten.</a:t>
            </a:r>
          </a:p>
          <a:p>
            <a:pPr eaLnBrk="1" hangingPunct="1">
              <a:buFontTx/>
              <a:buNone/>
            </a:pPr>
            <a:r>
              <a:rPr lang="de-DE" altLang="en-US"/>
              <a:t>	2. Der Teil des BIPs, der nicht konsumiert wird, entspricht gleichzeitig der Investitionsnachfrage der Unternehmen + Staatskonsum (+ Nettoexporte)</a:t>
            </a:r>
          </a:p>
          <a:p>
            <a:pPr eaLnBrk="1" hangingPunct="1">
              <a:buFontTx/>
              <a:buNone/>
            </a:pPr>
            <a:r>
              <a:rPr lang="de-DE" altLang="en-US"/>
              <a:t>	3. Da die Summe dieser Aggregate aber gleich der Kreditnachfrage ist, ist die Kreditnachfrage immer gleich dem Kreditangebot. (Walras-Law: Wenn bei zwei Märkten ein Markt im Gleichgewicht ist, muss der andere (bei Geltung der Budgetgleichungen) auch im Gleichgewicht sein.</a:t>
            </a:r>
          </a:p>
          <a:p>
            <a:pPr eaLnBrk="1" hangingPunct="1">
              <a:buFontTx/>
              <a:buNone/>
            </a:pPr>
            <a:endParaRPr lang="de-DE"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pitchFamily="34" charset="0"/>
              </a:defRPr>
            </a:lvl1pPr>
            <a:lvl2pPr marL="742950" indent="-285750" defTabSz="788988">
              <a:spcBef>
                <a:spcPct val="30000"/>
              </a:spcBef>
              <a:buAutoNum type="arabicPeriod"/>
              <a:defRPr sz="1200">
                <a:solidFill>
                  <a:schemeClr val="tx1"/>
                </a:solidFill>
                <a:latin typeface="Arial" pitchFamily="34" charset="0"/>
              </a:defRPr>
            </a:lvl2pPr>
            <a:lvl3pPr marL="1143000" indent="-228600" defTabSz="788988">
              <a:spcBef>
                <a:spcPct val="30000"/>
              </a:spcBef>
              <a:buAutoNum type="arabicPeriod"/>
              <a:defRPr sz="1200">
                <a:solidFill>
                  <a:schemeClr val="tx1"/>
                </a:solidFill>
                <a:latin typeface="Arial" pitchFamily="34" charset="0"/>
              </a:defRPr>
            </a:lvl3pPr>
            <a:lvl4pPr marL="1600200" indent="-228600" defTabSz="788988">
              <a:spcBef>
                <a:spcPct val="30000"/>
              </a:spcBef>
              <a:buAutoNum type="arabicPeriod"/>
              <a:defRPr sz="1200">
                <a:solidFill>
                  <a:schemeClr val="tx1"/>
                </a:solidFill>
                <a:latin typeface="Arial" pitchFamily="34" charset="0"/>
              </a:defRPr>
            </a:lvl4pPr>
            <a:lvl5pPr marL="2057400" indent="-228600" defTabSz="788988">
              <a:spcBef>
                <a:spcPct val="30000"/>
              </a:spcBef>
              <a:buAutoNum type="arabicPeriod"/>
              <a:defRPr sz="1200">
                <a:solidFill>
                  <a:schemeClr val="tx1"/>
                </a:solidFill>
                <a:latin typeface="Arial" pitchFamily="34" charset="0"/>
              </a:defRPr>
            </a:lvl5pPr>
            <a:lvl6pPr marL="2514600" indent="-228600" defTabSz="788988"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8988"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8988"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8988"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CAFA64FC-06A7-44E0-B2CE-33178A772417}" type="slidenum">
              <a:rPr lang="en-GB" altLang="en-US" sz="1100" smtClean="0">
                <a:latin typeface="Times New Roman" pitchFamily="18" charset="0"/>
              </a:rPr>
              <a:pPr>
                <a:spcBef>
                  <a:spcPct val="0"/>
                </a:spcBef>
                <a:buFontTx/>
                <a:buNone/>
              </a:pPr>
              <a:t>18</a:t>
            </a:fld>
            <a:endParaRPr lang="en-GB" altLang="en-US" sz="1100">
              <a:latin typeface="Times New Roman" pitchFamily="18" charset="0"/>
            </a:endParaRPr>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en-US" noProof="0" dirty="0"/>
              <a:t>If there is positive net investment, such that the capital stock grows from one production period to the other, the production function will shift upward. CLICK</a:t>
            </a:r>
          </a:p>
          <a:p>
            <a:pPr eaLnBrk="1" hangingPunct="1">
              <a:buFontTx/>
              <a:buNone/>
            </a:pPr>
            <a:endParaRPr lang="en-US" altLang="en-US" noProof="0" dirty="0"/>
          </a:p>
          <a:p>
            <a:pPr eaLnBrk="1" hangingPunct="1">
              <a:buFontTx/>
              <a:buNone/>
            </a:pPr>
            <a:r>
              <a:rPr lang="en-US" altLang="en-US" noProof="0" dirty="0"/>
              <a:t>So the capital stock is now a shift parameter of the production function.</a:t>
            </a:r>
          </a:p>
          <a:p>
            <a:pPr eaLnBrk="1" hangingPunct="1">
              <a:buFontTx/>
              <a:buNone/>
            </a:pPr>
            <a:endParaRPr lang="en-US" altLang="en-US" noProof="0" dirty="0"/>
          </a:p>
          <a:p>
            <a:pPr eaLnBrk="1" hangingPunct="1">
              <a:buFontTx/>
              <a:buNone/>
            </a:pPr>
            <a:r>
              <a:rPr lang="en-US" altLang="en-US" noProof="0" dirty="0"/>
              <a:t>Labor input is a migration parameter of the production function, since we migrate along the production curve if we increase labor supply.</a:t>
            </a:r>
            <a:endParaRPr lang="de-DE"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5D6AC858-9B8A-4E7F-9042-A4478F6D4DED}" type="slidenum">
              <a:rPr lang="en-GB" altLang="en-US" sz="1100" i="1">
                <a:latin typeface="Times New Roman" pitchFamily="18" charset="0"/>
              </a:rPr>
              <a:pPr algn="r">
                <a:spcBef>
                  <a:spcPct val="0"/>
                </a:spcBef>
                <a:buFontTx/>
                <a:buNone/>
              </a:pPr>
              <a:t>19</a:t>
            </a:fld>
            <a:endParaRPr lang="en-GB" altLang="en-US" sz="1100" i="1">
              <a:latin typeface="Times New Roman" pitchFamily="18" charset="0"/>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rgbClr val="3333FF"/>
                </a:solidFill>
              </a:rPr>
              <a:t>As soon as we know the capital stock </a:t>
            </a:r>
            <a:r>
              <a:rPr lang="en-US" altLang="en-US" sz="1200" dirty="0" err="1">
                <a:solidFill>
                  <a:srgbClr val="FF0000"/>
                </a:solidFill>
              </a:rPr>
              <a:t>K</a:t>
            </a:r>
            <a:r>
              <a:rPr lang="en-US" altLang="en-US" sz="1200" baseline="-25000" dirty="0" err="1">
                <a:solidFill>
                  <a:srgbClr val="FF0000"/>
                </a:solidFill>
              </a:rPr>
              <a:t>1</a:t>
            </a:r>
            <a:r>
              <a:rPr lang="en-US" altLang="en-US" sz="1200" dirty="0">
                <a:solidFill>
                  <a:srgbClr val="3333FF"/>
                </a:solidFill>
              </a:rPr>
              <a:t> and labor input </a:t>
            </a:r>
            <a:r>
              <a:rPr lang="en-US" altLang="en-US" sz="1200" dirty="0" err="1">
                <a:solidFill>
                  <a:srgbClr val="FF0000"/>
                </a:solidFill>
              </a:rPr>
              <a:t>L</a:t>
            </a:r>
            <a:r>
              <a:rPr lang="en-US" altLang="en-US" sz="1200" baseline="-25000" dirty="0" err="1">
                <a:solidFill>
                  <a:srgbClr val="FF0000"/>
                </a:solidFill>
              </a:rPr>
              <a:t>1</a:t>
            </a:r>
            <a:r>
              <a:rPr lang="en-US" altLang="en-US" sz="1200" dirty="0">
                <a:solidFill>
                  <a:srgbClr val="3333FF"/>
                </a:solidFill>
              </a:rPr>
              <a:t>, CLICK we can determine the GDP level of this economy: </a:t>
            </a:r>
            <a:r>
              <a:rPr lang="en-US" altLang="en-US" sz="1200" dirty="0" err="1">
                <a:solidFill>
                  <a:srgbClr val="FF0000"/>
                </a:solidFill>
              </a:rPr>
              <a:t>Y</a:t>
            </a:r>
            <a:r>
              <a:rPr lang="en-US" altLang="en-US" sz="1200" baseline="-25000" dirty="0" err="1">
                <a:solidFill>
                  <a:srgbClr val="FF0000"/>
                </a:solidFill>
              </a:rPr>
              <a:t>1</a:t>
            </a:r>
            <a:r>
              <a:rPr lang="en-US" altLang="en-US" sz="1200" dirty="0">
                <a:solidFill>
                  <a:srgbClr val="3333FF"/>
                </a:solidFill>
              </a:rPr>
              <a:t>. </a:t>
            </a:r>
          </a:p>
          <a:p>
            <a:pPr marL="0" indent="0" eaLnBrk="1" hangingPunct="1">
              <a:buFontTx/>
              <a:buNone/>
            </a:pPr>
            <a:endParaRPr lang="de-DE"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pitchFamily="34" charset="0"/>
              </a:defRPr>
            </a:lvl1pPr>
            <a:lvl2pPr marL="742950" indent="-285750" defTabSz="788988">
              <a:spcBef>
                <a:spcPct val="30000"/>
              </a:spcBef>
              <a:buAutoNum type="arabicPeriod"/>
              <a:defRPr sz="1200">
                <a:solidFill>
                  <a:schemeClr val="tx1"/>
                </a:solidFill>
                <a:latin typeface="Arial" pitchFamily="34" charset="0"/>
              </a:defRPr>
            </a:lvl2pPr>
            <a:lvl3pPr marL="1143000" indent="-228600" defTabSz="788988">
              <a:spcBef>
                <a:spcPct val="30000"/>
              </a:spcBef>
              <a:buAutoNum type="arabicPeriod"/>
              <a:defRPr sz="1200">
                <a:solidFill>
                  <a:schemeClr val="tx1"/>
                </a:solidFill>
                <a:latin typeface="Arial" pitchFamily="34" charset="0"/>
              </a:defRPr>
            </a:lvl3pPr>
            <a:lvl4pPr marL="1600200" indent="-228600" defTabSz="788988">
              <a:spcBef>
                <a:spcPct val="30000"/>
              </a:spcBef>
              <a:buAutoNum type="arabicPeriod"/>
              <a:defRPr sz="1200">
                <a:solidFill>
                  <a:schemeClr val="tx1"/>
                </a:solidFill>
                <a:latin typeface="Arial" pitchFamily="34" charset="0"/>
              </a:defRPr>
            </a:lvl4pPr>
            <a:lvl5pPr marL="2057400" indent="-228600" defTabSz="788988">
              <a:spcBef>
                <a:spcPct val="30000"/>
              </a:spcBef>
              <a:buAutoNum type="arabicPeriod"/>
              <a:defRPr sz="1200">
                <a:solidFill>
                  <a:schemeClr val="tx1"/>
                </a:solidFill>
                <a:latin typeface="Arial" pitchFamily="34" charset="0"/>
              </a:defRPr>
            </a:lvl5pPr>
            <a:lvl6pPr marL="2514600" indent="-228600" defTabSz="788988"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8988"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8988"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8988"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AE8DD275-B4D9-4D46-B7E6-462F91CB4C50}" type="slidenum">
              <a:rPr lang="en-GB" altLang="en-US" sz="1100" smtClean="0">
                <a:latin typeface="Times New Roman" pitchFamily="18" charset="0"/>
              </a:rPr>
              <a:pPr>
                <a:spcBef>
                  <a:spcPct val="0"/>
                </a:spcBef>
                <a:buFontTx/>
                <a:buNone/>
              </a:pPr>
              <a:t>2</a:t>
            </a:fld>
            <a:endParaRPr lang="en-GB" altLang="en-US" sz="1100">
              <a:latin typeface="Times New Roman" pitchFamily="18" charset="0"/>
            </a:endParaRPr>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altLang="en-US" sz="1400" dirty="0"/>
              <a:t>Before </a:t>
            </a:r>
            <a:r>
              <a:rPr lang="en-US" altLang="en-US" dirty="0"/>
              <a:t>we start, let me give you an overview of this chapter. In this chapter we will discuss the neoclassical textbook model of an macroeconomy.</a:t>
            </a:r>
          </a:p>
          <a:p>
            <a:pPr marL="0" indent="0" eaLnBrk="1" hangingPunct="1">
              <a:buNone/>
            </a:pPr>
            <a:endParaRPr lang="en-US" altLang="en-US" dirty="0"/>
          </a:p>
          <a:p>
            <a:pPr marL="0" indent="0" eaLnBrk="1" hangingPunct="1">
              <a:buNone/>
            </a:pPr>
            <a:r>
              <a:rPr lang="en-US" altLang="en-US" dirty="0"/>
              <a:t>In section 3.1 we will develop the structure of this model. As we will see, this </a:t>
            </a:r>
            <a:r>
              <a:rPr lang="en-US" altLang="en-US" dirty="0" err="1"/>
              <a:t>marco</a:t>
            </a:r>
            <a:r>
              <a:rPr lang="en-US" altLang="en-US" dirty="0"/>
              <a:t> model is based on the simplifying assumption that the major processes in an economy can be analyzed by the interaction between three markets:</a:t>
            </a:r>
          </a:p>
          <a:p>
            <a:pPr marL="0" indent="0" eaLnBrk="1" hangingPunct="1">
              <a:buNone/>
            </a:pPr>
            <a:endParaRPr lang="en-US" altLang="en-US" dirty="0"/>
          </a:p>
          <a:p>
            <a:pPr marL="0" indent="0" eaLnBrk="1" hangingPunct="1">
              <a:buNone/>
            </a:pPr>
            <a:r>
              <a:rPr lang="en-US" altLang="en-US" dirty="0"/>
              <a:t>an aggregated market for goods and services</a:t>
            </a:r>
          </a:p>
          <a:p>
            <a:pPr marL="0" indent="0" eaLnBrk="1" hangingPunct="1">
              <a:buNone/>
            </a:pPr>
            <a:r>
              <a:rPr lang="en-US" altLang="en-US" dirty="0"/>
              <a:t>an aggregated credit market &amp;</a:t>
            </a:r>
          </a:p>
          <a:p>
            <a:pPr marL="0" indent="0" eaLnBrk="1" hangingPunct="1">
              <a:buNone/>
            </a:pPr>
            <a:r>
              <a:rPr lang="en-US" altLang="en-US" dirty="0"/>
              <a:t>an aggregated labor market</a:t>
            </a:r>
          </a:p>
          <a:p>
            <a:pPr marL="0" indent="0" eaLnBrk="1" hangingPunct="1">
              <a:buNone/>
            </a:pPr>
            <a:endParaRPr lang="en-US" altLang="en-US" dirty="0"/>
          </a:p>
          <a:p>
            <a:pPr marL="0" indent="0" eaLnBrk="1" hangingPunct="1">
              <a:buNone/>
            </a:pPr>
            <a:r>
              <a:rPr lang="en-US" altLang="en-US" dirty="0"/>
              <a:t>In section 3.2 we will use this market structure to analyze the monetary policy of the central bank, fiscal spending policy by the government and the consequences of random demand and supply shocks, which hit economies from time to time.</a:t>
            </a:r>
          </a:p>
          <a:p>
            <a:pPr marL="0" indent="0" eaLnBrk="1" hangingPunct="1">
              <a:buNone/>
            </a:pPr>
            <a:endParaRPr lang="de-DE"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7A709E6D-22E6-4EB8-A61D-89C7A37DE772}" type="slidenum">
              <a:rPr lang="en-GB" altLang="en-US" sz="1100" i="1">
                <a:latin typeface="Times New Roman" pitchFamily="18" charset="0"/>
              </a:rPr>
              <a:pPr algn="r">
                <a:spcBef>
                  <a:spcPct val="0"/>
                </a:spcBef>
                <a:buFontTx/>
                <a:buNone/>
              </a:pPr>
              <a:t>20</a:t>
            </a:fld>
            <a:endParaRPr lang="en-GB" altLang="en-US" sz="1100" i="1">
              <a:latin typeface="Times New Roman" pitchFamily="18" charset="0"/>
            </a:endParaRPr>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altLang="en-US" noProof="0" dirty="0"/>
              <a:t>This leads to the question, how labor input is determined on the labor market?</a:t>
            </a:r>
          </a:p>
          <a:p>
            <a:pPr marL="0" indent="0" eaLnBrk="1" hangingPunct="1">
              <a:buNone/>
            </a:pPr>
            <a:r>
              <a:rPr lang="en-US" altLang="en-US" noProof="0" dirty="0"/>
              <a:t>CLICK FTXT</a:t>
            </a:r>
          </a:p>
          <a:p>
            <a:pPr marL="0" indent="0" eaLnBrk="1" hangingPunct="1">
              <a:buNone/>
            </a:pPr>
            <a:endParaRPr lang="en-US" altLang="en-US" noProof="0" dirty="0"/>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noProof="0" dirty="0"/>
              <a:t>… the demand for labor depends therefore negatively on the wage rate.</a:t>
            </a:r>
            <a:endParaRPr lang="de-DE" altLang="en-US" dirty="0"/>
          </a:p>
          <a:p>
            <a:pPr marL="0" indent="0" eaLnBrk="1" hangingPunct="1">
              <a:buNone/>
            </a:pPr>
            <a:endParaRPr lang="en-US" altLang="en-US" noProof="0" dirty="0"/>
          </a:p>
          <a:p>
            <a:pPr marL="0" indent="0" eaLnBrk="1" hangingPunct="1">
              <a:buNone/>
            </a:pPr>
            <a:endParaRPr lang="en-US" altLang="en-US" noProof="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6F9A68C9-F3C3-4D96-AB00-D1C21A0AB69B}" type="slidenum">
              <a:rPr lang="en-GB" altLang="en-US" sz="1100" i="1">
                <a:latin typeface="Times New Roman" pitchFamily="18" charset="0"/>
              </a:rPr>
              <a:pPr algn="r">
                <a:spcBef>
                  <a:spcPct val="0"/>
                </a:spcBef>
                <a:buFontTx/>
                <a:buNone/>
              </a:pPr>
              <a:t>21</a:t>
            </a:fld>
            <a:endParaRPr lang="en-GB" altLang="en-US" sz="1100" i="1">
              <a:latin typeface="Times New Roman" pitchFamily="18" charset="0"/>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xfrm>
            <a:off x="231390" y="4689242"/>
            <a:ext cx="6375348" cy="504133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en-US" i="0" noProof="0" dirty="0">
                <a:solidFill>
                  <a:srgbClr val="3333FF"/>
                </a:solidFill>
              </a:rPr>
              <a:t>As a result the demand curve has a negative slope CLICK The consequence of this negative slope is:</a:t>
            </a:r>
          </a:p>
          <a:p>
            <a:pPr eaLnBrk="1" hangingPunct="1">
              <a:buFontTx/>
              <a:buNone/>
            </a:pPr>
            <a:endParaRPr lang="en-US" altLang="en-US" i="0" noProof="0" dirty="0">
              <a:solidFill>
                <a:srgbClr val="3333FF"/>
              </a:solidFill>
            </a:endParaRPr>
          </a:p>
          <a:p>
            <a:pPr eaLnBrk="1" hangingPunct="1">
              <a:buFontTx/>
              <a:buNone/>
            </a:pPr>
            <a:r>
              <a:rPr lang="en-US" altLang="en-US" i="0" noProof="0" dirty="0">
                <a:solidFill>
                  <a:srgbClr val="3333FF"/>
                </a:solidFill>
              </a:rPr>
              <a:t>If the wage rate is relatively high CLICK, the demand for labor CLICK is relatively small.</a:t>
            </a:r>
          </a:p>
          <a:p>
            <a:pPr eaLnBrk="1" hangingPunct="1">
              <a:buFontTx/>
              <a:buNone/>
            </a:pPr>
            <a:r>
              <a:rPr lang="en-US" altLang="en-US" i="0" noProof="0" dirty="0">
                <a:solidFill>
                  <a:srgbClr val="3333FF"/>
                </a:solidFill>
              </a:rPr>
              <a:t>If the wage rate decreases CLICK; the demand for labor grows CLICK</a:t>
            </a:r>
          </a:p>
          <a:p>
            <a:pPr eaLnBrk="1" hangingPunct="1">
              <a:buFontTx/>
              <a:buNone/>
            </a:pPr>
            <a:endParaRPr lang="en-US" altLang="en-US" i="0" noProof="0" dirty="0">
              <a:solidFill>
                <a:srgbClr val="3333FF"/>
              </a:solidFill>
            </a:endParaRPr>
          </a:p>
          <a:p>
            <a:pPr eaLnBrk="1" hangingPunct="1">
              <a:buFontTx/>
              <a:buNone/>
            </a:pPr>
            <a:r>
              <a:rPr lang="de-DE" altLang="en-US" i="1" dirty="0">
                <a:solidFill>
                  <a:srgbClr val="3333FF"/>
                </a:solidFill>
              </a:rPr>
              <a:t>______________</a:t>
            </a:r>
          </a:p>
          <a:p>
            <a:pPr eaLnBrk="1" hangingPunct="1">
              <a:buFontTx/>
              <a:buNone/>
            </a:pPr>
            <a:r>
              <a:rPr lang="de-DE" altLang="en-US" i="1" dirty="0">
                <a:solidFill>
                  <a:srgbClr val="3333FF"/>
                </a:solidFill>
              </a:rPr>
              <a:t>Warum steigt die Nachfrage nach Arbeit, wenn der Reallohn (=Kosten der Arbeit sinkt)?</a:t>
            </a:r>
          </a:p>
          <a:p>
            <a:pPr eaLnBrk="1" hangingPunct="1">
              <a:buFontTx/>
              <a:buNone/>
            </a:pPr>
            <a:r>
              <a:rPr lang="de-DE" altLang="en-US" i="1" dirty="0">
                <a:solidFill>
                  <a:srgbClr val="3333FF"/>
                </a:solidFill>
              </a:rPr>
              <a:t>Bei vollkommenem Wettbewerb geht jedes Unternehmen davon aus, dass es den Marktpreis seines Gutes nicht beeinflussen kann, deshalb versucht es bei einem Rückgang der Produktionskosten (=Reallohnrückgang) seine Produktion auszudehnen, solange bis die Grenzkosten wieder gleich dem Marktpreis sind.</a:t>
            </a:r>
          </a:p>
          <a:p>
            <a:pPr eaLnBrk="1" hangingPunct="1">
              <a:buFontTx/>
              <a:buNone/>
            </a:pPr>
            <a:r>
              <a:rPr lang="de-DE" altLang="en-US" i="1" dirty="0">
                <a:solidFill>
                  <a:srgbClr val="3333FF"/>
                </a:solidFill>
              </a:rPr>
              <a:t>Das bedeutet, dass bei sinkenden Löhnen mehr Arbeit für die erhöhte Produktion benötigt wird. Also hängt die Arbeitsnachfrage negativ vom Reallohn ab.</a:t>
            </a:r>
          </a:p>
          <a:p>
            <a:pPr eaLnBrk="1" hangingPunct="1">
              <a:lnSpc>
                <a:spcPct val="0"/>
              </a:lnSpc>
              <a:buFontTx/>
              <a:buNone/>
            </a:pPr>
            <a:endParaRPr lang="de-DE" altLang="en-US" i="1" dirty="0">
              <a:solidFill>
                <a:srgbClr val="3333FF"/>
              </a:solidFill>
            </a:endParaRPr>
          </a:p>
          <a:p>
            <a:pPr eaLnBrk="1" hangingPunct="1">
              <a:buFontTx/>
              <a:buNone/>
            </a:pPr>
            <a:r>
              <a:rPr lang="de-DE" altLang="en-US" sz="900" i="1" dirty="0" err="1"/>
              <a:t>Hamermesh</a:t>
            </a:r>
            <a:r>
              <a:rPr lang="de-DE" altLang="en-US" sz="900" i="1" dirty="0"/>
              <a:t>, D. (1993), Labor Demand, Princeton, Princeton University Press. (wage </a:t>
            </a:r>
            <a:r>
              <a:rPr lang="de-DE" altLang="en-US" sz="900" i="1" dirty="0" err="1"/>
              <a:t>elasticity</a:t>
            </a:r>
            <a:r>
              <a:rPr lang="de-DE" altLang="en-US" sz="900" i="1" dirty="0"/>
              <a:t> </a:t>
            </a:r>
            <a:r>
              <a:rPr lang="de-DE" altLang="en-US" sz="900" i="1" dirty="0" err="1"/>
              <a:t>of</a:t>
            </a:r>
            <a:r>
              <a:rPr lang="de-DE" altLang="en-US" sz="900" i="1" dirty="0"/>
              <a:t> </a:t>
            </a:r>
            <a:r>
              <a:rPr lang="de-DE" altLang="en-US" sz="900" i="1" dirty="0" err="1"/>
              <a:t>labor</a:t>
            </a:r>
            <a:r>
              <a:rPr lang="de-DE" altLang="en-US" sz="900" i="1" dirty="0"/>
              <a:t> </a:t>
            </a:r>
            <a:r>
              <a:rPr lang="de-DE" altLang="en-US" sz="900" i="1" dirty="0" err="1"/>
              <a:t>demand</a:t>
            </a:r>
            <a:r>
              <a:rPr lang="de-DE" altLang="en-US" sz="900" i="1" dirty="0"/>
              <a:t>: </a:t>
            </a:r>
            <a:r>
              <a:rPr lang="de-DE" altLang="en-US" sz="900" i="1" dirty="0" err="1"/>
              <a:t>summary</a:t>
            </a:r>
            <a:r>
              <a:rPr lang="de-DE" altLang="en-US" sz="900" i="1" dirty="0"/>
              <a:t> </a:t>
            </a:r>
            <a:r>
              <a:rPr lang="de-DE" altLang="en-US" sz="900" i="1" dirty="0" err="1"/>
              <a:t>of</a:t>
            </a:r>
            <a:r>
              <a:rPr lang="de-DE" altLang="en-US" sz="900" i="1" dirty="0"/>
              <a:t> </a:t>
            </a:r>
            <a:r>
              <a:rPr lang="de-DE" altLang="en-US" sz="900" i="1" dirty="0" err="1"/>
              <a:t>nearly</a:t>
            </a:r>
            <a:r>
              <a:rPr lang="de-DE" altLang="en-US" sz="900" i="1" dirty="0"/>
              <a:t> 70 </a:t>
            </a:r>
            <a:r>
              <a:rPr lang="de-DE" altLang="en-US" sz="900" i="1" dirty="0" err="1"/>
              <a:t>studies</a:t>
            </a:r>
            <a:r>
              <a:rPr lang="de-DE" altLang="en-US" sz="900" i="1" dirty="0"/>
              <a:t>. The </a:t>
            </a:r>
            <a:r>
              <a:rPr lang="de-DE" altLang="en-US" sz="900" i="1" dirty="0" err="1"/>
              <a:t>overall</a:t>
            </a:r>
            <a:r>
              <a:rPr lang="de-DE" altLang="en-US" sz="900" i="1" dirty="0"/>
              <a:t> </a:t>
            </a:r>
            <a:r>
              <a:rPr lang="de-DE" altLang="en-US" sz="900" i="1" dirty="0" err="1"/>
              <a:t>range</a:t>
            </a:r>
            <a:r>
              <a:rPr lang="de-DE" altLang="en-US" sz="900" i="1" dirty="0"/>
              <a:t> </a:t>
            </a:r>
            <a:r>
              <a:rPr lang="de-DE" altLang="en-US" sz="900" i="1" dirty="0" err="1"/>
              <a:t>is</a:t>
            </a:r>
            <a:r>
              <a:rPr lang="de-DE" altLang="en-US" sz="900" i="1" dirty="0"/>
              <a:t> (-0.15, -0.75), </a:t>
            </a:r>
            <a:r>
              <a:rPr lang="de-DE" altLang="en-US" sz="900" i="1" dirty="0" err="1"/>
              <a:t>with</a:t>
            </a:r>
            <a:r>
              <a:rPr lang="de-DE" altLang="en-US" sz="900" i="1" dirty="0"/>
              <a:t> an </a:t>
            </a:r>
            <a:r>
              <a:rPr lang="de-DE" altLang="en-US" sz="900" i="1" dirty="0" err="1"/>
              <a:t>average</a:t>
            </a:r>
            <a:r>
              <a:rPr lang="de-DE" altLang="en-US" sz="900" i="1" dirty="0"/>
              <a:t> </a:t>
            </a:r>
            <a:r>
              <a:rPr lang="de-DE" altLang="en-US" sz="900" i="1" dirty="0" err="1"/>
              <a:t>of</a:t>
            </a:r>
            <a:r>
              <a:rPr lang="de-DE" altLang="en-US" sz="900" i="1" dirty="0"/>
              <a:t> </a:t>
            </a:r>
            <a:r>
              <a:rPr lang="de-DE" altLang="en-US" sz="900" b="1" i="1" dirty="0"/>
              <a:t>-0.39 = </a:t>
            </a:r>
            <a:r>
              <a:rPr lang="de-DE" altLang="en-US" sz="900" b="1" i="1" dirty="0" err="1"/>
              <a:t>dL</a:t>
            </a:r>
            <a:r>
              <a:rPr lang="de-DE" altLang="en-US" sz="900" b="1" i="1" dirty="0"/>
              <a:t>/L / d(w/P)/(w/P)</a:t>
            </a:r>
          </a:p>
          <a:p>
            <a:pPr eaLnBrk="1" hangingPunct="1">
              <a:lnSpc>
                <a:spcPct val="0"/>
              </a:lnSpc>
              <a:buFontTx/>
              <a:buNone/>
            </a:pPr>
            <a:endParaRPr lang="de-DE" altLang="en-US" sz="900" dirty="0"/>
          </a:p>
          <a:p>
            <a:pPr eaLnBrk="1" hangingPunct="1">
              <a:buFontTx/>
              <a:buNone/>
            </a:pPr>
            <a:r>
              <a:rPr lang="de-DE" altLang="en-US" sz="1000" b="1" dirty="0"/>
              <a:t>1. Erläuterung: </a:t>
            </a:r>
          </a:p>
          <a:p>
            <a:pPr eaLnBrk="1" hangingPunct="1">
              <a:buFontTx/>
              <a:buNone/>
            </a:pPr>
            <a:r>
              <a:rPr lang="de-DE" altLang="en-US" sz="1000" dirty="0"/>
              <a:t>      Da die Unternehmen in vollkommenem Wettbewerb stehen, sind sie so klein, dass sie bei dem gegebenem Güterpreis jede beliebige Menge verkaufen können. Der Güterpreis ist für sie also gegeben und sie produzieren solange, bis der Güterpreis gleich den </a:t>
            </a:r>
            <a:r>
              <a:rPr lang="de-DE" altLang="en-US" sz="1000" dirty="0" err="1"/>
              <a:t>den</a:t>
            </a:r>
            <a:r>
              <a:rPr lang="de-DE" altLang="en-US" sz="1000" dirty="0"/>
              <a:t> Grenzkosten ist etc.</a:t>
            </a:r>
          </a:p>
          <a:p>
            <a:pPr eaLnBrk="1" hangingPunct="1">
              <a:buFontTx/>
              <a:buNone/>
            </a:pPr>
            <a:r>
              <a:rPr lang="de-DE" altLang="en-US" sz="1000" dirty="0"/>
              <a:t>      / =&gt; Eine Preissenkung aufgrund des Kostenrückgangs macht für sie also keinen Sinn.</a:t>
            </a:r>
          </a:p>
          <a:p>
            <a:pPr eaLnBrk="1" hangingPunct="1">
              <a:buFontTx/>
              <a:buNone/>
            </a:pPr>
            <a:r>
              <a:rPr lang="de-DE" altLang="en-US" sz="1000" dirty="0"/>
              <a:t>      / =&gt; Wenn die Kosten sinken, erhöhen die Unternehmen bei dem gegebenem Preis lediglich ihre Angebotsmenge, solange bis wieder Preis = Grenzkosten gilt usw.</a:t>
            </a:r>
          </a:p>
          <a:p>
            <a:pPr eaLnBrk="1" hangingPunct="1">
              <a:lnSpc>
                <a:spcPct val="20000"/>
              </a:lnSpc>
              <a:buFontTx/>
              <a:buNone/>
            </a:pPr>
            <a:r>
              <a:rPr lang="de-DE" altLang="en-US" sz="1000" dirty="0"/>
              <a:t> </a:t>
            </a:r>
          </a:p>
          <a:p>
            <a:pPr eaLnBrk="1" hangingPunct="1">
              <a:lnSpc>
                <a:spcPct val="30000"/>
              </a:lnSpc>
              <a:buFontTx/>
              <a:buNone/>
            </a:pPr>
            <a:r>
              <a:rPr lang="de-DE" altLang="en-US" sz="1000" b="1" dirty="0"/>
              <a:t>2. Anpassungsprozess</a:t>
            </a:r>
          </a:p>
          <a:p>
            <a:pPr eaLnBrk="1" hangingPunct="1">
              <a:buFontTx/>
              <a:buChar char="•"/>
            </a:pPr>
            <a:r>
              <a:rPr lang="de-DE" altLang="en-US" sz="1000" dirty="0"/>
              <a:t>Bei einem Rückgang des </a:t>
            </a:r>
            <a:r>
              <a:rPr lang="de-DE" altLang="en-US" sz="1000" b="1" i="1" dirty="0"/>
              <a:t>Reallohns</a:t>
            </a:r>
            <a:r>
              <a:rPr lang="de-DE" altLang="en-US" sz="1000" dirty="0"/>
              <a:t> (w/P) (=Kosten des Arbeitseinsatzes) sinken die Produktionskosten. Da der Güterpreis (P) aus Sicht eines Unternehmens bei vollkommener Konkurrenz konstant bleibt, besteht bei sinkendem realem Reallohn ein Anreiz, die Produktion auszudehnen!</a:t>
            </a:r>
          </a:p>
          <a:p>
            <a:pPr eaLnBrk="1" hangingPunct="1">
              <a:buFontTx/>
              <a:buChar char="•"/>
            </a:pPr>
            <a:r>
              <a:rPr lang="de-DE" altLang="en-US" sz="1000" dirty="0"/>
              <a:t>Um die Produktion auszudehnen, muss aber mehr Arbeit eingesetzt werden.</a:t>
            </a:r>
          </a:p>
          <a:p>
            <a:pPr eaLnBrk="1" hangingPunct="1">
              <a:buFontTx/>
              <a:buChar char="•"/>
            </a:pPr>
            <a:r>
              <a:rPr lang="de-DE" altLang="en-US" sz="1000" dirty="0"/>
              <a:t>Also steigt die Arbeitsnachfrage, wenn der Reallohn sinkt.</a:t>
            </a:r>
          </a:p>
          <a:p>
            <a:pPr eaLnBrk="1" hangingPunct="1">
              <a:buFontTx/>
              <a:buChar char="•"/>
            </a:pPr>
            <a:r>
              <a:rPr lang="de-DE" altLang="en-US" sz="1000" dirty="0"/>
              <a:t>Als Folge des höheren Arbeitseinsatzes steigt dann auch die Kapitalproduktivität, so dass auch mehr Kapitalgüter nachgefragt werden.</a:t>
            </a:r>
          </a:p>
          <a:p>
            <a:pPr eaLnBrk="1" hangingPunct="1">
              <a:buFontTx/>
              <a:buChar char="•"/>
            </a:pPr>
            <a:r>
              <a:rPr lang="de-DE" altLang="en-US" sz="1000" dirty="0"/>
              <a:t>(Es kommt aber </a:t>
            </a:r>
            <a:r>
              <a:rPr lang="de-DE" altLang="en-US" sz="1000" b="1" i="1" dirty="0"/>
              <a:t>nicht</a:t>
            </a:r>
            <a:r>
              <a:rPr lang="de-DE" altLang="en-US" sz="1000" dirty="0"/>
              <a:t> zu einer Substitution von Arbeit durch Kapital – aber zu einer arbeitsintensiveren Produktion</a:t>
            </a:r>
          </a:p>
          <a:p>
            <a:pPr eaLnBrk="1" hangingPunct="1">
              <a:buFontTx/>
              <a:buNone/>
            </a:pPr>
            <a:r>
              <a:rPr lang="de-DE" altLang="en-US" sz="1000" dirty="0"/>
              <a:t>WICHTIG: Interpretation der Arbeitsnachfragekurve als </a:t>
            </a:r>
            <a:r>
              <a:rPr lang="de-DE" altLang="en-US" sz="1000" dirty="0">
                <a:solidFill>
                  <a:srgbClr val="FF0066"/>
                </a:solidFill>
              </a:rPr>
              <a:t>Grenzproduktivität der Arbeit</a:t>
            </a:r>
            <a:r>
              <a:rPr lang="de-DE" altLang="en-US" sz="1000" dirty="0"/>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364143C2-3C26-413F-AC5D-CA18F3161F84}" type="slidenum">
              <a:rPr lang="en-GB" altLang="en-US" sz="1100" i="1">
                <a:latin typeface="Times New Roman" pitchFamily="18" charset="0"/>
              </a:rPr>
              <a:pPr algn="r">
                <a:spcBef>
                  <a:spcPct val="0"/>
                </a:spcBef>
                <a:buFontTx/>
                <a:buNone/>
              </a:pPr>
              <a:t>22</a:t>
            </a:fld>
            <a:endParaRPr lang="en-GB" altLang="en-US" sz="1100" i="1">
              <a:latin typeface="Times New Roman" pitchFamily="18" charset="0"/>
            </a:endParaRPr>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en-US" i="0" noProof="0" dirty="0">
                <a:solidFill>
                  <a:srgbClr val="3333FF"/>
                </a:solidFill>
              </a:rPr>
              <a:t>If however the capital stock grows, firms need more workers to manage the larger number of machines. CLICK Due to the </a:t>
            </a:r>
            <a:r>
              <a:rPr lang="en-US" altLang="en-US" sz="1200" dirty="0">
                <a:solidFill>
                  <a:srgbClr val="3333FF"/>
                </a:solidFill>
              </a:rPr>
              <a:t>to the complementarity between capital and labor.</a:t>
            </a:r>
          </a:p>
          <a:p>
            <a:pPr eaLnBrk="1" hangingPunct="1">
              <a:buFontTx/>
              <a:buNone/>
            </a:pPr>
            <a:endParaRPr lang="en-US" altLang="en-US" sz="1200" dirty="0">
              <a:solidFill>
                <a:srgbClr val="3333FF"/>
              </a:solidFill>
            </a:endParaRPr>
          </a:p>
          <a:p>
            <a:pPr eaLnBrk="1" hangingPunct="1">
              <a:buFontTx/>
              <a:buNone/>
            </a:pPr>
            <a:r>
              <a:rPr lang="en-US" altLang="en-US" sz="1200" dirty="0">
                <a:solidFill>
                  <a:srgbClr val="3333FF"/>
                </a:solidFill>
              </a:rPr>
              <a:t>So, we have to shift the labor demand CLICK curve to the right. </a:t>
            </a:r>
          </a:p>
          <a:p>
            <a:pPr eaLnBrk="1" hangingPunct="1">
              <a:buFontTx/>
              <a:buNone/>
            </a:pPr>
            <a:r>
              <a:rPr lang="en-US" altLang="en-US" sz="1200" dirty="0">
                <a:solidFill>
                  <a:srgbClr val="3333FF"/>
                </a:solidFill>
              </a:rPr>
              <a:t>___________________</a:t>
            </a:r>
          </a:p>
          <a:p>
            <a:pPr eaLnBrk="1" hangingPunct="1">
              <a:buFontTx/>
              <a:buNone/>
            </a:pPr>
            <a:endParaRPr lang="en-US" altLang="en-US" i="0" noProof="0" dirty="0">
              <a:solidFill>
                <a:srgbClr val="3333FF"/>
              </a:solidFill>
            </a:endParaRPr>
          </a:p>
          <a:p>
            <a:pPr eaLnBrk="1" hangingPunct="1">
              <a:buFontTx/>
              <a:buNone/>
            </a:pPr>
            <a:r>
              <a:rPr lang="en-US" altLang="en-US" i="0" noProof="0" dirty="0">
                <a:solidFill>
                  <a:srgbClr val="3333FF"/>
                </a:solidFill>
              </a:rPr>
              <a:t>As a consequence the</a:t>
            </a:r>
          </a:p>
          <a:p>
            <a:pPr lvl="1" eaLnBrk="1" hangingPunct="1">
              <a:buFontTx/>
              <a:buNone/>
            </a:pPr>
            <a:endParaRPr lang="de-DE" altLang="en-US" i="1" dirty="0">
              <a:solidFill>
                <a:srgbClr val="3333FF"/>
              </a:solidFill>
            </a:endParaRPr>
          </a:p>
          <a:p>
            <a:pPr lvl="1" eaLnBrk="1" hangingPunct="1">
              <a:buFontTx/>
              <a:buNone/>
            </a:pPr>
            <a:r>
              <a:rPr lang="de-DE" altLang="en-US" i="1" dirty="0">
                <a:solidFill>
                  <a:srgbClr val="3333FF"/>
                </a:solidFill>
              </a:rPr>
              <a:t>____________</a:t>
            </a:r>
          </a:p>
          <a:p>
            <a:pPr lvl="1" eaLnBrk="1" hangingPunct="1">
              <a:buFontTx/>
              <a:buNone/>
            </a:pPr>
            <a:r>
              <a:rPr lang="de-DE" altLang="en-US" i="1" dirty="0" err="1">
                <a:solidFill>
                  <a:srgbClr val="3333FF"/>
                </a:solidFill>
              </a:rPr>
              <a:t>working</a:t>
            </a:r>
            <a:r>
              <a:rPr lang="de-DE" altLang="en-US" i="1" dirty="0">
                <a:solidFill>
                  <a:srgbClr val="3333FF"/>
                </a:solidFill>
              </a:rPr>
              <a:t> shift -</a:t>
            </a:r>
            <a:r>
              <a:rPr lang="de-DE" altLang="en-US" i="1" baseline="0" dirty="0">
                <a:solidFill>
                  <a:srgbClr val="3333FF"/>
                </a:solidFill>
              </a:rPr>
              <a:t> </a:t>
            </a:r>
            <a:r>
              <a:rPr lang="de-DE" altLang="en-US" i="1" dirty="0">
                <a:solidFill>
                  <a:srgbClr val="3333FF"/>
                </a:solidFill>
              </a:rPr>
              <a:t>die Arbeitsschicht</a:t>
            </a:r>
          </a:p>
          <a:p>
            <a:pPr lvl="1" eaLnBrk="1" hangingPunct="1">
              <a:buFontTx/>
              <a:buNone/>
            </a:pPr>
            <a:endParaRPr lang="de-DE" altLang="en-US" i="1" dirty="0">
              <a:solidFill>
                <a:srgbClr val="3333FF"/>
              </a:solidFill>
            </a:endParaRPr>
          </a:p>
          <a:p>
            <a:pPr lvl="1" eaLnBrk="1" hangingPunct="1">
              <a:buFontTx/>
              <a:buNone/>
            </a:pPr>
            <a:r>
              <a:rPr lang="de-DE" altLang="en-US" i="1" dirty="0">
                <a:solidFill>
                  <a:srgbClr val="3333FF"/>
                </a:solidFill>
              </a:rPr>
              <a:t>Wie wirkt ein Anwachsen der Zahl der Erwerbstätigen auf die </a:t>
            </a:r>
            <a:r>
              <a:rPr lang="de-DE" altLang="en-US" i="1" dirty="0" err="1">
                <a:solidFill>
                  <a:srgbClr val="3333FF"/>
                </a:solidFill>
              </a:rPr>
              <a:t>InvestitionsDemand</a:t>
            </a:r>
            <a:r>
              <a:rPr lang="de-DE" altLang="en-US" i="1" dirty="0">
                <a:solidFill>
                  <a:srgbClr val="3333FF"/>
                </a:solidFill>
              </a:rPr>
              <a:t> </a:t>
            </a:r>
            <a:r>
              <a:rPr lang="de-DE" altLang="en-US" i="1" dirty="0" err="1">
                <a:solidFill>
                  <a:srgbClr val="3333FF"/>
                </a:solidFill>
              </a:rPr>
              <a:t>for</a:t>
            </a:r>
            <a:r>
              <a:rPr lang="de-DE" altLang="en-US" i="1" dirty="0">
                <a:solidFill>
                  <a:srgbClr val="3333FF"/>
                </a:solidFill>
              </a:rPr>
              <a:t> </a:t>
            </a:r>
            <a:r>
              <a:rPr lang="de-DE" altLang="en-US" i="1" dirty="0" err="1">
                <a:solidFill>
                  <a:srgbClr val="3333FF"/>
                </a:solidFill>
              </a:rPr>
              <a:t>Goods</a:t>
            </a:r>
            <a:r>
              <a:rPr lang="de-DE" altLang="en-US" i="1" dirty="0">
                <a:solidFill>
                  <a:srgbClr val="3333FF"/>
                </a:solidFill>
              </a:rPr>
              <a:t> ?</a:t>
            </a:r>
          </a:p>
          <a:p>
            <a:pPr lvl="1" eaLnBrk="1" hangingPunct="1">
              <a:buFontTx/>
              <a:buNone/>
            </a:pPr>
            <a:r>
              <a:rPr lang="de-DE" altLang="en-US" i="1" dirty="0">
                <a:solidFill>
                  <a:srgbClr val="3333FF"/>
                </a:solidFill>
              </a:rPr>
              <a:t>= Wie wirkt eine Übergang vom Einschichtbetrieb auf Zweischichtbetrieb auf die </a:t>
            </a:r>
            <a:r>
              <a:rPr lang="de-DE" altLang="en-US" i="1" dirty="0" err="1">
                <a:solidFill>
                  <a:srgbClr val="3333FF"/>
                </a:solidFill>
              </a:rPr>
              <a:t>InvestitionsDemand</a:t>
            </a:r>
            <a:r>
              <a:rPr lang="de-DE" altLang="en-US" i="1" dirty="0">
                <a:solidFill>
                  <a:srgbClr val="3333FF"/>
                </a:solidFill>
              </a:rPr>
              <a:t> </a:t>
            </a:r>
            <a:r>
              <a:rPr lang="de-DE" altLang="en-US" i="1" dirty="0" err="1">
                <a:solidFill>
                  <a:srgbClr val="3333FF"/>
                </a:solidFill>
              </a:rPr>
              <a:t>for</a:t>
            </a:r>
            <a:r>
              <a:rPr lang="de-DE" altLang="en-US" i="1" dirty="0">
                <a:solidFill>
                  <a:srgbClr val="3333FF"/>
                </a:solidFill>
              </a:rPr>
              <a:t> </a:t>
            </a:r>
            <a:r>
              <a:rPr lang="de-DE" altLang="en-US" i="1" dirty="0" err="1">
                <a:solidFill>
                  <a:srgbClr val="3333FF"/>
                </a:solidFill>
              </a:rPr>
              <a:t>Goods</a:t>
            </a:r>
            <a:r>
              <a:rPr lang="de-DE" altLang="en-US" i="1" dirty="0">
                <a:solidFill>
                  <a:srgbClr val="3333FF"/>
                </a:solidFill>
              </a:rPr>
              <a:t>?</a:t>
            </a:r>
          </a:p>
          <a:p>
            <a:pPr lvl="1" eaLnBrk="1" hangingPunct="1">
              <a:buFontTx/>
              <a:buNone/>
            </a:pPr>
            <a:endParaRPr lang="de-DE" altLang="en-US" i="1" dirty="0">
              <a:solidFill>
                <a:srgbClr val="3333FF"/>
              </a:solidFill>
            </a:endParaRPr>
          </a:p>
          <a:p>
            <a:pPr lvl="1" eaLnBrk="1" hangingPunct="1">
              <a:buFontTx/>
              <a:buNone/>
            </a:pPr>
            <a:r>
              <a:rPr lang="de-DE" altLang="en-US" i="1" dirty="0">
                <a:solidFill>
                  <a:srgbClr val="3333FF"/>
                </a:solidFill>
              </a:rPr>
              <a:t>Da beim Zweischichtbetrieb mit „einer Maschine“ jetzt die doppelte Menge von Gütern hergestellt werden kann (im Vergleich zum Einschichtbetrieb), sind die Unternehmen bei Gewinnmaximierung auch bereit beim für eine Maschine einen höheren Zinssatz zu zahlen. Denn durch den Zweischichtbetrieb steigen ja „die Einnahmen“ pro Maschine. Also verschiebt sich die </a:t>
            </a:r>
            <a:r>
              <a:rPr lang="de-DE" altLang="en-US" i="1" dirty="0" err="1">
                <a:solidFill>
                  <a:srgbClr val="3333FF"/>
                </a:solidFill>
              </a:rPr>
              <a:t>InvestitionsDemand</a:t>
            </a:r>
            <a:r>
              <a:rPr lang="de-DE" altLang="en-US" i="1" dirty="0">
                <a:solidFill>
                  <a:srgbClr val="3333FF"/>
                </a:solidFill>
              </a:rPr>
              <a:t> </a:t>
            </a:r>
            <a:r>
              <a:rPr lang="de-DE" altLang="en-US" i="1" dirty="0" err="1">
                <a:solidFill>
                  <a:srgbClr val="3333FF"/>
                </a:solidFill>
              </a:rPr>
              <a:t>for</a:t>
            </a:r>
            <a:r>
              <a:rPr lang="de-DE" altLang="en-US" i="1" dirty="0">
                <a:solidFill>
                  <a:srgbClr val="3333FF"/>
                </a:solidFill>
              </a:rPr>
              <a:t> </a:t>
            </a:r>
            <a:r>
              <a:rPr lang="de-DE" altLang="en-US" i="1" dirty="0" err="1">
                <a:solidFill>
                  <a:srgbClr val="3333FF"/>
                </a:solidFill>
              </a:rPr>
              <a:t>Goodskurve</a:t>
            </a:r>
            <a:r>
              <a:rPr lang="de-DE" altLang="en-US" i="1" dirty="0">
                <a:solidFill>
                  <a:srgbClr val="3333FF"/>
                </a:solidFill>
              </a:rPr>
              <a:t> im Vergleich zu vorher nach oben.</a:t>
            </a:r>
            <a:endParaRPr lang="de-DE" altLang="en-US" i="1"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1F1A2441-28C7-4ABF-A8E2-D482075D77F3}" type="slidenum">
              <a:rPr lang="en-GB" altLang="en-US" sz="1100" i="1">
                <a:latin typeface="Times New Roman" pitchFamily="18" charset="0"/>
              </a:rPr>
              <a:pPr algn="r">
                <a:spcBef>
                  <a:spcPct val="0"/>
                </a:spcBef>
                <a:buFontTx/>
                <a:buNone/>
              </a:pPr>
              <a:t>23</a:t>
            </a:fld>
            <a:endParaRPr lang="en-GB" altLang="en-US" sz="1100" i="1">
              <a:latin typeface="Times New Roman" pitchFamily="18" charset="0"/>
            </a:endParaRPr>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noProof="0" dirty="0"/>
              <a:t>What determines the supply of labor by households? </a:t>
            </a:r>
          </a:p>
          <a:p>
            <a:pPr marL="0" marR="0" lvl="0" indent="0" algn="l" defTabSz="762000" rtl="0" eaLnBrk="1" fontAlgn="base" latinLnBrk="0" hangingPunct="1">
              <a:lnSpc>
                <a:spcPct val="100000"/>
              </a:lnSpc>
              <a:spcBef>
                <a:spcPct val="30000"/>
              </a:spcBef>
              <a:spcAft>
                <a:spcPct val="0"/>
              </a:spcAft>
              <a:buClrTx/>
              <a:buSzTx/>
              <a:buFontTx/>
              <a:buNone/>
              <a:tabLst/>
              <a:defRPr/>
            </a:pPr>
            <a:endParaRPr lang="en-US" altLang="en-US" noProof="0" dirty="0"/>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noProof="0" dirty="0"/>
              <a:t>CLICK FTXT</a:t>
            </a:r>
          </a:p>
          <a:p>
            <a:pPr marL="0" marR="0" lvl="0" indent="0" algn="l" defTabSz="762000" rtl="0" eaLnBrk="1" fontAlgn="base" latinLnBrk="0" hangingPunct="1">
              <a:lnSpc>
                <a:spcPct val="100000"/>
              </a:lnSpc>
              <a:spcBef>
                <a:spcPct val="30000"/>
              </a:spcBef>
              <a:spcAft>
                <a:spcPct val="0"/>
              </a:spcAft>
              <a:buClrTx/>
              <a:buSzTx/>
              <a:buFontTx/>
              <a:buNone/>
              <a:tabLst/>
              <a:defRPr/>
            </a:pPr>
            <a:endParaRPr lang="en-US" altLang="en-US" noProof="0" dirty="0"/>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noProof="0" dirty="0"/>
              <a:t>… the supply of labor depends therefore positively on the wage rate.</a:t>
            </a:r>
            <a:endParaRPr lang="de-DE"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8E083A9B-2DA7-4882-843D-B65C2366C52D}" type="slidenum">
              <a:rPr lang="en-GB" altLang="en-US" sz="1100" i="1">
                <a:latin typeface="Times New Roman" pitchFamily="18" charset="0"/>
              </a:rPr>
              <a:pPr algn="r">
                <a:spcBef>
                  <a:spcPct val="0"/>
                </a:spcBef>
                <a:buFontTx/>
                <a:buNone/>
              </a:pPr>
              <a:t>24</a:t>
            </a:fld>
            <a:endParaRPr lang="en-GB" altLang="en-US" sz="1100" i="1">
              <a:latin typeface="Times New Roman" pitchFamily="18" charset="0"/>
            </a:endParaRPr>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en-US" i="0" noProof="0" dirty="0">
                <a:solidFill>
                  <a:srgbClr val="3333FF"/>
                </a:solidFill>
              </a:rPr>
              <a:t>As a result of these assumptions, the labor supply curve has a positive slope. </a:t>
            </a:r>
          </a:p>
          <a:p>
            <a:pPr eaLnBrk="1" hangingPunct="1">
              <a:buFontTx/>
              <a:buNone/>
            </a:pPr>
            <a:endParaRPr lang="en-US" altLang="en-US" i="0" noProof="0" dirty="0">
              <a:solidFill>
                <a:srgbClr val="3333FF"/>
              </a:solidFill>
            </a:endParaRPr>
          </a:p>
          <a:p>
            <a:pPr eaLnBrk="1" hangingPunct="1">
              <a:buFontTx/>
              <a:buNone/>
            </a:pPr>
            <a:r>
              <a:rPr lang="en-US" altLang="en-US" i="0" noProof="0" dirty="0">
                <a:solidFill>
                  <a:srgbClr val="3333FF"/>
                </a:solidFill>
              </a:rPr>
              <a:t>If the wage rate is relatively low CLICK, the supply of labor CLICK is relatively small.</a:t>
            </a:r>
          </a:p>
          <a:p>
            <a:pPr eaLnBrk="1" hangingPunct="1">
              <a:buFontTx/>
              <a:buNone/>
            </a:pPr>
            <a:endParaRPr lang="en-US" altLang="en-US" i="0" noProof="0" dirty="0">
              <a:solidFill>
                <a:srgbClr val="3333FF"/>
              </a:solidFill>
            </a:endParaRPr>
          </a:p>
          <a:p>
            <a:pPr eaLnBrk="1" hangingPunct="1">
              <a:buFontTx/>
              <a:buNone/>
            </a:pPr>
            <a:r>
              <a:rPr lang="en-US" altLang="en-US" i="0" noProof="0" dirty="0">
                <a:solidFill>
                  <a:srgbClr val="3333FF"/>
                </a:solidFill>
              </a:rPr>
              <a:t>If the wage rate increases CLICK; the supply of labor grows CLICK</a:t>
            </a:r>
          </a:p>
          <a:p>
            <a:pPr eaLnBrk="1" hangingPunct="1">
              <a:buFontTx/>
              <a:buNone/>
            </a:pPr>
            <a:endParaRPr lang="de-DE"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9D8539F0-6CE3-40E0-ADD5-743D197D110B}" type="slidenum">
              <a:rPr lang="en-GB" altLang="en-US" sz="1100" i="1">
                <a:latin typeface="Times New Roman" pitchFamily="18" charset="0"/>
              </a:rPr>
              <a:pPr algn="r">
                <a:spcBef>
                  <a:spcPct val="0"/>
                </a:spcBef>
                <a:buFontTx/>
                <a:buNone/>
              </a:pPr>
              <a:t>25</a:t>
            </a:fld>
            <a:endParaRPr lang="en-GB" altLang="en-US" sz="1100" i="1">
              <a:latin typeface="Times New Roman" pitchFamily="18" charset="0"/>
            </a:endParaRPr>
          </a:p>
        </p:txBody>
      </p:sp>
      <p:sp>
        <p:nvSpPr>
          <p:cNvPr id="200707"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defRPr/>
            </a:pPr>
            <a:r>
              <a:rPr lang="en-US" altLang="en-US" noProof="0" dirty="0"/>
              <a:t>Of course, there are also other factors, which determine the supply of labor. One very important factor of influence is the size of the population. Typically a certain fraction of the population wants to work. This ratio is called the labor force participation rate.</a:t>
            </a:r>
          </a:p>
          <a:p>
            <a:pPr marL="0" indent="0" eaLnBrk="1" hangingPunct="1">
              <a:buFontTx/>
              <a:buNone/>
              <a:defRPr/>
            </a:pPr>
            <a:endParaRPr lang="en-US" altLang="en-US" noProof="0" dirty="0"/>
          </a:p>
          <a:p>
            <a:pPr marL="0" indent="0">
              <a:buFontTx/>
              <a:buNone/>
              <a:defRPr/>
            </a:pPr>
            <a:r>
              <a:rPr lang="en-US" altLang="en-US" noProof="0" dirty="0"/>
              <a:t>Every country has a specific labor force participation rate. For example </a:t>
            </a:r>
            <a:r>
              <a:rPr lang="en-US" dirty="0"/>
              <a:t>in Germany it equals about  60 %; in France 56% and in the USA about 63%.</a:t>
            </a:r>
          </a:p>
          <a:p>
            <a:pPr marL="0" indent="0">
              <a:buFontTx/>
              <a:buNone/>
              <a:defRPr/>
            </a:pPr>
            <a:endParaRPr lang="en-US" dirty="0"/>
          </a:p>
          <a:p>
            <a:pPr marL="0" indent="0">
              <a:buFontTx/>
              <a:buNone/>
              <a:defRPr/>
            </a:pPr>
            <a:r>
              <a:rPr lang="en-US" dirty="0"/>
              <a:t>No matter how large the rate, in increase of the population CLICK will shift the curve to the right. CLICK</a:t>
            </a:r>
          </a:p>
          <a:p>
            <a:pPr marL="0" indent="0" eaLnBrk="1" hangingPunct="1">
              <a:buFontTx/>
              <a:buNone/>
              <a:defRPr/>
            </a:pPr>
            <a:r>
              <a:rPr lang="en-GB" altLang="en-US" dirty="0"/>
              <a:t>_____________</a:t>
            </a:r>
          </a:p>
          <a:p>
            <a:pPr marL="0" indent="0" eaLnBrk="1" hangingPunct="1">
              <a:buFontTx/>
              <a:buNone/>
              <a:defRPr/>
            </a:pPr>
            <a:endParaRPr lang="en-GB" altLang="en-US" dirty="0"/>
          </a:p>
          <a:p>
            <a:pPr marL="0" indent="0" eaLnBrk="1" hangingPunct="1">
              <a:buFontTx/>
              <a:buNone/>
              <a:defRPr/>
            </a:pPr>
            <a:r>
              <a:rPr lang="en-GB" altLang="en-US" dirty="0" err="1"/>
              <a:t>Labor</a:t>
            </a:r>
            <a:r>
              <a:rPr lang="en-GB" altLang="en-US" dirty="0"/>
              <a:t> force participation rate die </a:t>
            </a:r>
            <a:r>
              <a:rPr lang="en-GB" altLang="en-US" dirty="0" err="1"/>
              <a:t>Erwerbsquote</a:t>
            </a:r>
            <a:endParaRPr lang="en-GB" altLang="en-US" dirty="0"/>
          </a:p>
          <a:p>
            <a:pPr marL="0" indent="0">
              <a:buFontTx/>
              <a:buNone/>
              <a:defRPr/>
            </a:pPr>
            <a:r>
              <a:rPr lang="de-DE" b="1" dirty="0"/>
              <a:t>Erwerbsquote</a:t>
            </a:r>
          </a:p>
          <a:p>
            <a:pPr marL="0" indent="0">
              <a:buFontTx/>
              <a:buNone/>
              <a:defRPr/>
            </a:pPr>
            <a:r>
              <a:rPr lang="de-DE" b="1" dirty="0"/>
              <a:t>Erläuterungen zum Indikator:</a:t>
            </a:r>
            <a:r>
              <a:rPr lang="de-DE" dirty="0"/>
              <a:t> Die </a:t>
            </a:r>
            <a:r>
              <a:rPr lang="de-DE" dirty="0" err="1"/>
              <a:t>Er­werbs­quo­te</a:t>
            </a:r>
            <a:r>
              <a:rPr lang="de-DE" dirty="0"/>
              <a:t> ent­spricht dem An­teil der </a:t>
            </a:r>
            <a:r>
              <a:rPr lang="de-DE" dirty="0" err="1"/>
              <a:t>Er­werbs­per­so­nen</a:t>
            </a:r>
            <a:r>
              <a:rPr lang="de-DE" dirty="0"/>
              <a:t> im Al­ter von 15 Jah­ren und äl­ter an der Be­völ­ke­rung die­ser Al­ters­grup­pe. </a:t>
            </a:r>
          </a:p>
          <a:p>
            <a:pPr marL="0" indent="0">
              <a:buFontTx/>
              <a:buNone/>
              <a:defRPr/>
            </a:pPr>
            <a:r>
              <a:rPr lang="de-DE" dirty="0"/>
              <a:t>Die Zahl der </a:t>
            </a:r>
            <a:r>
              <a:rPr lang="de-DE" dirty="0" err="1">
                <a:hlinkClick r:id="rId3" tooltip="Erwerbspersonen"/>
              </a:rPr>
              <a:t>Er­werbs­per­so­nen</a:t>
            </a:r>
            <a:r>
              <a:rPr lang="de-DE" dirty="0"/>
              <a:t> er­gibt sich aus der Sum­me der Er­werbs­tä­ti­gen (</a:t>
            </a:r>
            <a:r>
              <a:rPr lang="de-DE" dirty="0" err="1"/>
              <a:t>labor</a:t>
            </a:r>
            <a:r>
              <a:rPr lang="de-DE" dirty="0"/>
              <a:t> </a:t>
            </a:r>
            <a:r>
              <a:rPr lang="de-DE" dirty="0" err="1"/>
              <a:t>force</a:t>
            </a:r>
            <a:r>
              <a:rPr lang="de-DE" dirty="0"/>
              <a:t>) und Er­werbs­lo­sen. Ei­ni­ge Wer­te sind vor­läu­fig.</a:t>
            </a:r>
          </a:p>
          <a:p>
            <a:pPr marL="0" indent="0">
              <a:buFontTx/>
              <a:buNone/>
              <a:defRPr/>
            </a:pPr>
            <a:r>
              <a:rPr lang="en-US" dirty="0"/>
              <a:t>Deutschland 2012: 60,1</a:t>
            </a:r>
          </a:p>
          <a:p>
            <a:pPr marL="0" indent="0">
              <a:buFontTx/>
              <a:buNone/>
              <a:defRPr/>
            </a:pPr>
            <a:r>
              <a:rPr lang="en-US" dirty="0" err="1"/>
              <a:t>Frankreich</a:t>
            </a:r>
            <a:r>
              <a:rPr lang="en-US" dirty="0"/>
              <a:t> 2012:   56,0</a:t>
            </a:r>
          </a:p>
          <a:p>
            <a:pPr marL="0" indent="0">
              <a:buFontTx/>
              <a:buNone/>
              <a:defRPr/>
            </a:pPr>
            <a:r>
              <a:rPr lang="en-US" dirty="0"/>
              <a:t>Schweiz 2012:       67,8</a:t>
            </a:r>
          </a:p>
          <a:p>
            <a:pPr marL="0" indent="0">
              <a:buFontTx/>
              <a:buNone/>
              <a:defRPr/>
            </a:pPr>
            <a:r>
              <a:rPr lang="en-US" dirty="0"/>
              <a:t>USA 2012:             63,1</a:t>
            </a:r>
            <a:endParaRPr lang="de-DE" dirty="0"/>
          </a:p>
          <a:p>
            <a:pPr eaLnBrk="1" hangingPunct="1">
              <a:buFontTx/>
              <a:buNone/>
              <a:defRPr/>
            </a:pPr>
            <a:endParaRPr lang="de-DE"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11C14D68-F136-455B-8258-D788C183615F}" type="slidenum">
              <a:rPr lang="en-GB" altLang="en-US" sz="1100" i="1">
                <a:latin typeface="Times New Roman" pitchFamily="18" charset="0"/>
              </a:rPr>
              <a:pPr algn="r">
                <a:spcBef>
                  <a:spcPct val="0"/>
                </a:spcBef>
                <a:buFontTx/>
                <a:buNone/>
              </a:pPr>
              <a:t>26</a:t>
            </a:fld>
            <a:endParaRPr lang="en-GB" altLang="en-US" sz="1100" i="1">
              <a:latin typeface="Times New Roman" pitchFamily="18" charset="0"/>
            </a:endParaRP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altLang="en-US" noProof="0" dirty="0"/>
              <a:t>If we now put labor supply and labor demand curve together CLICK, the intersections point provides us the market equilibrium wage rate CLICK, where labor demand of firms is equal to labor supply of households.</a:t>
            </a:r>
          </a:p>
          <a:p>
            <a:pPr marL="0" indent="0" eaLnBrk="1" hangingPunct="1">
              <a:buNone/>
            </a:pPr>
            <a:endParaRPr lang="en-US" altLang="en-US" noProof="0" dirty="0"/>
          </a:p>
          <a:p>
            <a:pPr marL="0" indent="0" eaLnBrk="1" hangingPunct="1">
              <a:buNone/>
            </a:pPr>
            <a:r>
              <a:rPr lang="en-US" altLang="en-US" noProof="0" dirty="0"/>
              <a:t>As we can observe, on a labor market with free competition on the supply and demand side, the wage rate always equal the equilibrium wage rate, such that no unemployment is possible.</a:t>
            </a:r>
            <a:endParaRPr lang="de-DE"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48" tIns="0" rIns="19748"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897CC871-F570-4636-9383-8D1859591A8E}" type="slidenum">
              <a:rPr lang="en-GB" altLang="en-US" sz="1100" i="1">
                <a:latin typeface="Times New Roman" pitchFamily="18" charset="0"/>
              </a:rPr>
              <a:pPr algn="r">
                <a:spcBef>
                  <a:spcPct val="0"/>
                </a:spcBef>
                <a:buFontTx/>
                <a:buNone/>
              </a:pPr>
              <a:t>27</a:t>
            </a:fld>
            <a:endParaRPr lang="en-GB" altLang="en-US" sz="1100" i="1">
              <a:latin typeface="Times New Roman" pitchFamily="18" charset="0"/>
            </a:endParaRP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8" tIns="47729" rIns="95458" bIns="47729"/>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noProof="0" dirty="0"/>
              <a:t>If there is, however, </a:t>
            </a:r>
            <a:r>
              <a:rPr lang="en-US" altLang="en-US" sz="1200" dirty="0">
                <a:solidFill>
                  <a:srgbClr val="3333FF"/>
                </a:solidFill>
              </a:rPr>
              <a:t>no free competition but </a:t>
            </a:r>
            <a:r>
              <a:rPr lang="en-US" altLang="en-US" sz="1200" dirty="0">
                <a:solidFill>
                  <a:srgbClr val="FF0066"/>
                </a:solidFill>
              </a:rPr>
              <a:t>collective wage bargaining</a:t>
            </a:r>
            <a:r>
              <a:rPr lang="en-US" altLang="en-US" sz="1200" dirty="0">
                <a:solidFill>
                  <a:srgbClr val="3333FF"/>
                </a:solidFill>
              </a:rPr>
              <a:t> by trade unions, which have enough power to fix the wage above the market equilibrium wage rate CLICK at w*/</a:t>
            </a:r>
            <a:r>
              <a:rPr lang="en-US" altLang="en-US" sz="1200" dirty="0" err="1">
                <a:solidFill>
                  <a:srgbClr val="3333FF"/>
                </a:solidFill>
              </a:rPr>
              <a:t>P</a:t>
            </a:r>
            <a:r>
              <a:rPr lang="en-US" altLang="en-US" sz="1200" baseline="-25000" dirty="0" err="1">
                <a:solidFill>
                  <a:srgbClr val="3333FF"/>
                </a:solidFill>
              </a:rPr>
              <a:t>1</a:t>
            </a:r>
            <a:r>
              <a:rPr lang="en-US" altLang="en-US" sz="1200" dirty="0">
                <a:solidFill>
                  <a:srgbClr val="3333FF"/>
                </a:solidFill>
              </a:rPr>
              <a:t> unemployment results CLICK, CLICK…</a:t>
            </a:r>
          </a:p>
          <a:p>
            <a:pPr marL="0" marR="0" lvl="0" indent="0" algn="l" defTabSz="762000" rtl="0" eaLnBrk="1" fontAlgn="base" latinLnBrk="0" hangingPunct="1">
              <a:lnSpc>
                <a:spcPct val="100000"/>
              </a:lnSpc>
              <a:spcBef>
                <a:spcPct val="30000"/>
              </a:spcBef>
              <a:spcAft>
                <a:spcPct val="0"/>
              </a:spcAft>
              <a:buClrTx/>
              <a:buSzTx/>
              <a:buFontTx/>
              <a:buNone/>
              <a:tabLst/>
              <a:defRPr/>
            </a:pPr>
            <a:endParaRPr lang="en-US" altLang="en-US" sz="1200" dirty="0">
              <a:solidFill>
                <a:srgbClr val="3333FF"/>
              </a:solidFill>
            </a:endParaRPr>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rgbClr val="3333FF"/>
                </a:solidFill>
              </a:rPr>
              <a:t>As we will see in chapter 5, where we will discuss unemployment theories, this is the typical neoclassical explanation for unemployment. It is therefore called “neoclassical unemployment”. </a:t>
            </a:r>
          </a:p>
          <a:p>
            <a:pPr marL="0" marR="0" lvl="0" indent="0" algn="l" defTabSz="762000" rtl="0" eaLnBrk="1" fontAlgn="base" latinLnBrk="0" hangingPunct="1">
              <a:lnSpc>
                <a:spcPct val="100000"/>
              </a:lnSpc>
              <a:spcBef>
                <a:spcPct val="30000"/>
              </a:spcBef>
              <a:spcAft>
                <a:spcPct val="0"/>
              </a:spcAft>
              <a:buClrTx/>
              <a:buSzTx/>
              <a:buFontTx/>
              <a:buNone/>
              <a:tabLst/>
              <a:defRPr/>
            </a:pPr>
            <a:endParaRPr lang="en-US" altLang="en-US" sz="1200" dirty="0">
              <a:solidFill>
                <a:srgbClr val="3333FF"/>
              </a:solidFill>
            </a:endParaRPr>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rgbClr val="3333FF"/>
                </a:solidFill>
              </a:rPr>
              <a:t>In simple terms, “neoclassical unemployment” means “wages are too high”. There are however also completely different explanations for unemployment. We will discuss these in chapter 5. </a:t>
            </a:r>
          </a:p>
          <a:p>
            <a:pPr marL="0" marR="0" lvl="0" indent="0" algn="l" defTabSz="762000" rtl="0" eaLnBrk="1" fontAlgn="base" latinLnBrk="0" hangingPunct="1">
              <a:lnSpc>
                <a:spcPct val="100000"/>
              </a:lnSpc>
              <a:spcBef>
                <a:spcPct val="30000"/>
              </a:spcBef>
              <a:spcAft>
                <a:spcPct val="0"/>
              </a:spcAft>
              <a:buClrTx/>
              <a:buSzTx/>
              <a:buFontTx/>
              <a:buNone/>
              <a:tabLst/>
              <a:defRPr/>
            </a:pPr>
            <a:endParaRPr lang="en-US" altLang="en-US" sz="1200" dirty="0">
              <a:solidFill>
                <a:srgbClr val="3333FF"/>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5981BCBE-A7DD-41E0-953E-997B4AE9B6A2}" type="slidenum">
              <a:rPr lang="en-GB" altLang="en-US" sz="1100" i="1">
                <a:latin typeface="Times New Roman" pitchFamily="18" charset="0"/>
              </a:rPr>
              <a:pPr algn="r">
                <a:spcBef>
                  <a:spcPct val="0"/>
                </a:spcBef>
                <a:buFontTx/>
                <a:buNone/>
              </a:pPr>
              <a:t>28</a:t>
            </a:fld>
            <a:endParaRPr lang="en-GB" altLang="en-US" sz="1100" i="1">
              <a:latin typeface="Times New Roman" pitchFamily="18" charset="0"/>
            </a:endParaRP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rgbClr val="3333FF"/>
                </a:solidFill>
              </a:rPr>
              <a:t>FTEXT</a:t>
            </a:r>
          </a:p>
          <a:p>
            <a:pPr marL="0" marR="0" lvl="0" indent="0" algn="l" defTabSz="762000" rtl="0" eaLnBrk="1" fontAlgn="base" latinLnBrk="0" hangingPunct="1">
              <a:lnSpc>
                <a:spcPct val="100000"/>
              </a:lnSpc>
              <a:spcBef>
                <a:spcPct val="30000"/>
              </a:spcBef>
              <a:spcAft>
                <a:spcPct val="0"/>
              </a:spcAft>
              <a:buClrTx/>
              <a:buSzTx/>
              <a:buFontTx/>
              <a:buNone/>
              <a:tabLst/>
              <a:defRPr/>
            </a:pPr>
            <a:endParaRPr lang="en-US" altLang="en-US" sz="1200" dirty="0">
              <a:solidFill>
                <a:srgbClr val="3333FF"/>
              </a:solidFill>
            </a:endParaRPr>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rgbClr val="3333FF"/>
                </a:solidFill>
              </a:rPr>
              <a:t>So fare, I have always used the expression “real wage” CLICK FTEXT</a:t>
            </a:r>
          </a:p>
          <a:p>
            <a:pPr marL="0" indent="0" eaLnBrk="1" hangingPunct="1">
              <a:buNone/>
            </a:pPr>
            <a:endParaRPr lang="de-DE"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290BC55A-9156-4CD3-B019-EC768FD67E16}" type="slidenum">
              <a:rPr lang="en-GB" altLang="en-US" sz="1100" i="1">
                <a:latin typeface="Times New Roman" pitchFamily="18" charset="0"/>
              </a:rPr>
              <a:pPr algn="r">
                <a:spcBef>
                  <a:spcPct val="0"/>
                </a:spcBef>
                <a:buFontTx/>
                <a:buNone/>
              </a:pPr>
              <a:t>29</a:t>
            </a:fld>
            <a:endParaRPr lang="en-GB" altLang="en-US" sz="1100" i="1">
              <a:latin typeface="Times New Roman" pitchFamily="18" charset="0"/>
            </a:endParaRP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altLang="en-US" sz="1200" dirty="0">
                <a:solidFill>
                  <a:srgbClr val="3333FF"/>
                </a:solidFill>
              </a:rPr>
              <a:t>The assumption that the real wage determines labor supply and labor demand, is quite important for the neoclassical model, as we will see.</a:t>
            </a:r>
          </a:p>
          <a:p>
            <a:pPr marL="0" indent="0" eaLnBrk="1" hangingPunct="1">
              <a:buNone/>
            </a:pPr>
            <a:endParaRPr lang="en-US" altLang="en-US" sz="1200" dirty="0">
              <a:solidFill>
                <a:srgbClr val="3333FF"/>
              </a:solidFill>
            </a:endParaRPr>
          </a:p>
          <a:p>
            <a:pPr marL="0" indent="0" eaLnBrk="1" hangingPunct="1">
              <a:buNone/>
            </a:pPr>
            <a:r>
              <a:rPr lang="en-US" altLang="en-US" sz="1200" dirty="0">
                <a:solidFill>
                  <a:srgbClr val="3333FF"/>
                </a:solidFill>
              </a:rPr>
              <a:t>Let’s analyze the real wage with the help of a numerical example CLICK: Let us assume that the nominal wage equals ….</a:t>
            </a:r>
          </a:p>
          <a:p>
            <a:pPr marL="0" indent="0" eaLnBrk="1" hangingPunct="1">
              <a:buNone/>
            </a:pPr>
            <a:endParaRPr lang="en-US" altLang="en-US" sz="1200" dirty="0">
              <a:solidFill>
                <a:srgbClr val="3333FF"/>
              </a:solidFill>
            </a:endParaRPr>
          </a:p>
          <a:p>
            <a:pPr marL="0" indent="0" eaLnBrk="1" hangingPunct="1">
              <a:buNone/>
            </a:pPr>
            <a:r>
              <a:rPr lang="en-US" altLang="en-US" sz="1200" dirty="0">
                <a:solidFill>
                  <a:srgbClr val="3333FF"/>
                </a:solidFill>
              </a:rPr>
              <a:t>Now, if we divide the nominal wage by the price level for goods the Euro dimension in both expressions cancels out and we receive, the information that we can buy 2 kg goods for one hour work.</a:t>
            </a:r>
          </a:p>
          <a:p>
            <a:pPr marL="0" indent="0" eaLnBrk="1" hangingPunct="1">
              <a:buNone/>
            </a:pPr>
            <a:endParaRPr lang="en-US" altLang="en-US" sz="1200" dirty="0">
              <a:solidFill>
                <a:srgbClr val="3333FF"/>
              </a:solidFill>
            </a:endParaRPr>
          </a:p>
          <a:p>
            <a:pPr marL="0" indent="0" eaLnBrk="1" hangingPunct="1">
              <a:buNone/>
            </a:pPr>
            <a:r>
              <a:rPr lang="en-US" altLang="en-US" sz="1200" dirty="0">
                <a:solidFill>
                  <a:srgbClr val="3333FF"/>
                </a:solidFill>
              </a:rPr>
              <a:t>So, CLICK  </a:t>
            </a:r>
            <a:r>
              <a:rPr lang="en-US" altLang="en-US" dirty="0"/>
              <a:t>The dimension of the real wage is: „</a:t>
            </a:r>
            <a:r>
              <a:rPr lang="en-US" altLang="en-US" dirty="0">
                <a:solidFill>
                  <a:srgbClr val="00FF00"/>
                </a:solidFill>
              </a:rPr>
              <a:t>Quantity of goods, which can be bought for one hour</a:t>
            </a:r>
            <a:r>
              <a:rPr lang="en-US" altLang="en-US" dirty="0">
                <a:solidFill>
                  <a:srgbClr val="FF0000"/>
                </a:solidFill>
              </a:rPr>
              <a:t> </a:t>
            </a:r>
            <a:r>
              <a:rPr lang="en-US" altLang="en-US" dirty="0">
                <a:solidFill>
                  <a:srgbClr val="00FF00"/>
                </a:solidFill>
              </a:rPr>
              <a:t>of work.</a:t>
            </a:r>
            <a:endParaRPr lang="en-US" altLang="en-US" sz="1200" dirty="0">
              <a:solidFill>
                <a:srgbClr val="3333FF"/>
              </a:solidFill>
            </a:endParaRPr>
          </a:p>
          <a:p>
            <a:pPr marL="0" indent="0" eaLnBrk="1" hangingPunct="1">
              <a:buNone/>
            </a:pPr>
            <a:endParaRPr lang="de-DE"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pitchFamily="34" charset="0"/>
              </a:defRPr>
            </a:lvl1pPr>
            <a:lvl2pPr marL="742950" indent="-285750" defTabSz="788988">
              <a:spcBef>
                <a:spcPct val="30000"/>
              </a:spcBef>
              <a:buAutoNum type="arabicPeriod"/>
              <a:defRPr sz="1200">
                <a:solidFill>
                  <a:schemeClr val="tx1"/>
                </a:solidFill>
                <a:latin typeface="Arial" pitchFamily="34" charset="0"/>
              </a:defRPr>
            </a:lvl2pPr>
            <a:lvl3pPr marL="1143000" indent="-228600" defTabSz="788988">
              <a:spcBef>
                <a:spcPct val="30000"/>
              </a:spcBef>
              <a:buAutoNum type="arabicPeriod"/>
              <a:defRPr sz="1200">
                <a:solidFill>
                  <a:schemeClr val="tx1"/>
                </a:solidFill>
                <a:latin typeface="Arial" pitchFamily="34" charset="0"/>
              </a:defRPr>
            </a:lvl3pPr>
            <a:lvl4pPr marL="1600200" indent="-228600" defTabSz="788988">
              <a:spcBef>
                <a:spcPct val="30000"/>
              </a:spcBef>
              <a:buAutoNum type="arabicPeriod"/>
              <a:defRPr sz="1200">
                <a:solidFill>
                  <a:schemeClr val="tx1"/>
                </a:solidFill>
                <a:latin typeface="Arial" pitchFamily="34" charset="0"/>
              </a:defRPr>
            </a:lvl4pPr>
            <a:lvl5pPr marL="2057400" indent="-228600" defTabSz="788988">
              <a:spcBef>
                <a:spcPct val="30000"/>
              </a:spcBef>
              <a:buAutoNum type="arabicPeriod"/>
              <a:defRPr sz="1200">
                <a:solidFill>
                  <a:schemeClr val="tx1"/>
                </a:solidFill>
                <a:latin typeface="Arial" pitchFamily="34" charset="0"/>
              </a:defRPr>
            </a:lvl5pPr>
            <a:lvl6pPr marL="2514600" indent="-228600" defTabSz="788988"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8988"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8988"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8988"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993A6032-D291-41CA-BA74-FD4F62DC877A}" type="slidenum">
              <a:rPr lang="en-GB" altLang="en-US" sz="1100" smtClean="0">
                <a:latin typeface="Times New Roman" pitchFamily="18" charset="0"/>
              </a:rPr>
              <a:pPr>
                <a:spcBef>
                  <a:spcPct val="0"/>
                </a:spcBef>
                <a:buFontTx/>
                <a:buNone/>
              </a:pPr>
              <a:t>3</a:t>
            </a:fld>
            <a:endParaRPr lang="en-GB" altLang="en-US" sz="1100">
              <a:latin typeface="Times New Roman" pitchFamily="18" charset="0"/>
            </a:endParaRPr>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altLang="en-US" noProof="0" dirty="0"/>
              <a:t>So let‘s first have a look at the structure of the neoclassical model.</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7BB97E9A-7CF2-409A-9263-A7ECE5FD4059}" type="slidenum">
              <a:rPr lang="en-GB" altLang="en-US" sz="1100" i="1">
                <a:latin typeface="Times New Roman" pitchFamily="18" charset="0"/>
              </a:rPr>
              <a:pPr algn="r">
                <a:spcBef>
                  <a:spcPct val="0"/>
                </a:spcBef>
                <a:buFontTx/>
                <a:buNone/>
              </a:pPr>
              <a:t>30</a:t>
            </a:fld>
            <a:endParaRPr lang="en-GB" altLang="en-US" sz="1100" i="1">
              <a:latin typeface="Times New Roman" pitchFamily="18" charset="0"/>
            </a:endParaRPr>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AD99E00B-14A8-4B59-B988-B761784DA1C4}" type="slidenum">
              <a:rPr lang="en-GB" altLang="en-US" sz="1100" i="1">
                <a:latin typeface="Times New Roman" pitchFamily="18" charset="0"/>
              </a:rPr>
              <a:pPr algn="r">
                <a:spcBef>
                  <a:spcPct val="0"/>
                </a:spcBef>
                <a:buFontTx/>
                <a:buNone/>
              </a:pPr>
              <a:t>31</a:t>
            </a:fld>
            <a:endParaRPr lang="en-GB" altLang="en-US" sz="1100" i="1">
              <a:latin typeface="Times New Roman" pitchFamily="18" charset="0"/>
            </a:endParaRPr>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de-DE" altLang="en-US" dirty="0"/>
              <a:t>FTXT</a:t>
            </a:r>
          </a:p>
          <a:p>
            <a:pPr marL="0" indent="0" eaLnBrk="1" hangingPunct="1">
              <a:buNone/>
            </a:pPr>
            <a:endParaRPr lang="de-DE"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90D29D43-3F29-42FA-9490-D06528CF09E6}" type="slidenum">
              <a:rPr lang="en-GB" altLang="en-US" sz="1100" i="1">
                <a:latin typeface="Times New Roman" pitchFamily="18" charset="0"/>
              </a:rPr>
              <a:pPr algn="r">
                <a:spcBef>
                  <a:spcPct val="0"/>
                </a:spcBef>
                <a:buFontTx/>
                <a:buNone/>
              </a:pPr>
              <a:t>32</a:t>
            </a:fld>
            <a:endParaRPr lang="en-GB" altLang="en-US" sz="1100" i="1">
              <a:latin typeface="Times New Roman" pitchFamily="18" charset="0"/>
            </a:endParaRPr>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altLang="en-US" sz="1200" dirty="0">
                <a:solidFill>
                  <a:srgbClr val="3333FF"/>
                </a:solidFill>
              </a:rPr>
              <a:t>FTEXT</a:t>
            </a:r>
            <a:endParaRPr lang="de-DE"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C040556C-DD9A-4532-B5F3-3CC9804D0E6F}" type="slidenum">
              <a:rPr lang="en-GB" altLang="en-US" sz="1100" i="1">
                <a:latin typeface="Times New Roman" pitchFamily="18" charset="0"/>
              </a:rPr>
              <a:pPr algn="r">
                <a:spcBef>
                  <a:spcPct val="0"/>
                </a:spcBef>
                <a:buFontTx/>
                <a:buNone/>
              </a:pPr>
              <a:t>33</a:t>
            </a:fld>
            <a:endParaRPr lang="en-GB" altLang="en-US" sz="1100" i="1">
              <a:latin typeface="Times New Roman" pitchFamily="18" charset="0"/>
            </a:endParaRPr>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r>
              <a:rPr lang="en-US" altLang="en-US" sz="1200" dirty="0">
                <a:solidFill>
                  <a:srgbClr val="3333FF"/>
                </a:solidFill>
              </a:rPr>
              <a:t>We call these two diagrams, the “production module” of the neoclassical model. </a:t>
            </a:r>
          </a:p>
          <a:p>
            <a:pPr marL="0" indent="0" eaLnBrk="1" hangingPunct="1">
              <a:buFontTx/>
              <a:buNone/>
            </a:pPr>
            <a:endParaRPr lang="en-US" altLang="en-US" sz="1200" dirty="0">
              <a:solidFill>
                <a:srgbClr val="3333FF"/>
              </a:solidFill>
            </a:endParaRPr>
          </a:p>
          <a:p>
            <a:pPr marL="0" indent="0" eaLnBrk="1" hangingPunct="1">
              <a:buFontTx/>
              <a:buNone/>
            </a:pPr>
            <a:r>
              <a:rPr lang="en-US" altLang="en-US" sz="1200" dirty="0">
                <a:solidFill>
                  <a:srgbClr val="3333FF"/>
                </a:solidFill>
              </a:rPr>
              <a:t>We can use the production module to analyze the consequence of population growth on GDP.</a:t>
            </a:r>
          </a:p>
          <a:p>
            <a:pPr marL="0" indent="0" eaLnBrk="1" hangingPunct="1">
              <a:buFontTx/>
              <a:buNone/>
            </a:pPr>
            <a:endParaRPr lang="en-US" altLang="de-DE" sz="1200" dirty="0">
              <a:solidFill>
                <a:srgbClr val="3333FF"/>
              </a:solidFill>
            </a:endParaRPr>
          </a:p>
          <a:p>
            <a:pPr marL="0" indent="0" eaLnBrk="1" hangingPunct="1">
              <a:buFontTx/>
              <a:buNone/>
            </a:pPr>
            <a:r>
              <a:rPr lang="en-US" altLang="de-DE" sz="1200" dirty="0">
                <a:solidFill>
                  <a:srgbClr val="3333FF"/>
                </a:solidFill>
              </a:rPr>
              <a:t>As we have already seen, A larger population typically leads to an increase in labor supply. </a:t>
            </a:r>
          </a:p>
          <a:p>
            <a:pPr marL="0" indent="0" eaLnBrk="1" hangingPunct="1">
              <a:buFontTx/>
              <a:buNone/>
            </a:pPr>
            <a:endParaRPr lang="en-US" altLang="de-DE" sz="1200" dirty="0">
              <a:solidFill>
                <a:srgbClr val="3333FF"/>
              </a:solidFill>
            </a:endParaRPr>
          </a:p>
          <a:p>
            <a:pPr marL="0" indent="0" eaLnBrk="1" hangingPunct="1">
              <a:buFontTx/>
              <a:buNone/>
            </a:pPr>
            <a:r>
              <a:rPr lang="en-US" altLang="de-DE" sz="1200" dirty="0">
                <a:solidFill>
                  <a:srgbClr val="3333FF"/>
                </a:solidFill>
              </a:rPr>
              <a:t>Consequently, the labor supply curve shifts to the right CLICK. At the old equilibrium wage </a:t>
            </a:r>
            <a:r>
              <a:rPr lang="en-US" altLang="de-DE" sz="1200" dirty="0" err="1">
                <a:solidFill>
                  <a:srgbClr val="3333FF"/>
                </a:solidFill>
              </a:rPr>
              <a:t>w1</a:t>
            </a:r>
            <a:r>
              <a:rPr lang="en-US" altLang="de-DE" sz="1200" dirty="0">
                <a:solidFill>
                  <a:srgbClr val="3333FF"/>
                </a:solidFill>
              </a:rPr>
              <a:t>/</a:t>
            </a:r>
            <a:r>
              <a:rPr lang="en-US" altLang="de-DE" sz="1200" dirty="0" err="1">
                <a:solidFill>
                  <a:srgbClr val="3333FF"/>
                </a:solidFill>
              </a:rPr>
              <a:t>P1</a:t>
            </a:r>
            <a:r>
              <a:rPr lang="en-US" altLang="de-DE" sz="1200" dirty="0">
                <a:solidFill>
                  <a:srgbClr val="3333FF"/>
                </a:solidFill>
              </a:rPr>
              <a:t> an excess supply of labor results CLICK.</a:t>
            </a:r>
          </a:p>
          <a:p>
            <a:pPr marL="0" indent="0" eaLnBrk="1" hangingPunct="1">
              <a:buFontTx/>
              <a:buNone/>
            </a:pPr>
            <a:r>
              <a:rPr lang="en-US" altLang="de-DE" sz="1200" dirty="0">
                <a:solidFill>
                  <a:srgbClr val="3333FF"/>
                </a:solidFill>
              </a:rPr>
              <a:t>This excess supply causes the real wage to decrease  CLICK to the level </a:t>
            </a:r>
            <a:r>
              <a:rPr lang="en-US" altLang="de-DE" sz="1200" dirty="0" err="1">
                <a:solidFill>
                  <a:srgbClr val="3333FF"/>
                </a:solidFill>
              </a:rPr>
              <a:t>w2</a:t>
            </a:r>
            <a:r>
              <a:rPr lang="en-US" altLang="de-DE" sz="1200" dirty="0">
                <a:solidFill>
                  <a:srgbClr val="3333FF"/>
                </a:solidFill>
              </a:rPr>
              <a:t>/</a:t>
            </a:r>
            <a:r>
              <a:rPr lang="en-US" altLang="de-DE" sz="1200" dirty="0" err="1">
                <a:solidFill>
                  <a:srgbClr val="3333FF"/>
                </a:solidFill>
              </a:rPr>
              <a:t>P1</a:t>
            </a:r>
            <a:r>
              <a:rPr lang="en-US" altLang="de-DE" sz="1200" dirty="0">
                <a:solidFill>
                  <a:srgbClr val="3333FF"/>
                </a:solidFill>
              </a:rPr>
              <a:t> until the new equilibrium level between labor demand and labor supply is reached </a:t>
            </a:r>
            <a:r>
              <a:rPr lang="en-US" altLang="de-DE" sz="1200" dirty="0" err="1">
                <a:solidFill>
                  <a:srgbClr val="3333FF"/>
                </a:solidFill>
              </a:rPr>
              <a:t>L2</a:t>
            </a:r>
            <a:r>
              <a:rPr lang="en-US" altLang="de-DE" sz="1200" dirty="0">
                <a:solidFill>
                  <a:srgbClr val="3333FF"/>
                </a:solidFill>
              </a:rPr>
              <a:t>  CLICK.</a:t>
            </a:r>
          </a:p>
          <a:p>
            <a:pPr marL="0" indent="0" eaLnBrk="1" hangingPunct="1">
              <a:buFontTx/>
              <a:buNone/>
            </a:pPr>
            <a:endParaRPr lang="de-DE" altLang="de-DE"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C8BCE3DC-2C44-4C6F-A8D5-BD610C86E17F}" type="slidenum">
              <a:rPr lang="en-GB" altLang="en-US" sz="1100" i="1">
                <a:latin typeface="Times New Roman" pitchFamily="18" charset="0"/>
              </a:rPr>
              <a:pPr algn="r">
                <a:spcBef>
                  <a:spcPct val="0"/>
                </a:spcBef>
                <a:buFontTx/>
                <a:buNone/>
              </a:pPr>
              <a:t>34</a:t>
            </a:fld>
            <a:endParaRPr lang="en-GB" altLang="en-US" sz="1100" i="1">
              <a:latin typeface="Times New Roman" pitchFamily="18" charset="0"/>
            </a:endParaRPr>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altLang="en-US" dirty="0"/>
              <a:t>The new equilibrium quantity of labor </a:t>
            </a:r>
            <a:r>
              <a:rPr lang="en-US" altLang="en-US" dirty="0" err="1"/>
              <a:t>L2</a:t>
            </a:r>
            <a:r>
              <a:rPr lang="en-US" altLang="en-US" dirty="0"/>
              <a:t> is then used to produce GDP. CLICK</a:t>
            </a:r>
          </a:p>
          <a:p>
            <a:pPr marL="0" indent="0" eaLnBrk="1" hangingPunct="1">
              <a:buNone/>
            </a:pPr>
            <a:endParaRPr lang="en-US" altLang="en-US" dirty="0"/>
          </a:p>
          <a:p>
            <a:pPr marL="0" indent="0" eaLnBrk="1" hangingPunct="1">
              <a:buNone/>
            </a:pPr>
            <a:r>
              <a:rPr lang="en-US" altLang="en-US" dirty="0"/>
              <a:t>Consequently the level of GDP grows from </a:t>
            </a:r>
            <a:r>
              <a:rPr lang="en-US" altLang="en-US" dirty="0" err="1"/>
              <a:t>Y1</a:t>
            </a:r>
            <a:r>
              <a:rPr lang="en-US" altLang="en-US" dirty="0"/>
              <a:t> to </a:t>
            </a:r>
            <a:r>
              <a:rPr lang="en-US" altLang="en-US" dirty="0" err="1"/>
              <a:t>Y2</a:t>
            </a:r>
            <a:r>
              <a:rPr lang="en-US" altLang="en-US" dirty="0"/>
              <a:t>. CLICK</a:t>
            </a:r>
          </a:p>
          <a:p>
            <a:pPr marL="0" indent="0" eaLnBrk="1" hangingPunct="1">
              <a:buNone/>
            </a:pPr>
            <a:endParaRPr lang="en-US" altLang="en-US" dirty="0"/>
          </a:p>
          <a:p>
            <a:pPr marL="0" indent="0" eaLnBrk="1" hangingPunct="1">
              <a:buNone/>
            </a:pPr>
            <a:r>
              <a:rPr lang="en-US" altLang="en-US" dirty="0"/>
              <a:t>This shows that population growth finally increases GDP production! CLICK</a:t>
            </a:r>
          </a:p>
          <a:p>
            <a:pPr marL="0" indent="0" eaLnBrk="1" hangingPunct="1">
              <a:buNone/>
            </a:pPr>
            <a:endParaRPr lang="de-DE"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36176BDC-48E4-418D-A74D-0DBFB0829C9A}" type="slidenum">
              <a:rPr lang="en-GB" altLang="en-US" sz="1100" i="1">
                <a:latin typeface="Times New Roman" pitchFamily="18" charset="0"/>
              </a:rPr>
              <a:pPr algn="r">
                <a:spcBef>
                  <a:spcPct val="0"/>
                </a:spcBef>
                <a:buFontTx/>
                <a:buNone/>
              </a:pPr>
              <a:t>35</a:t>
            </a:fld>
            <a:endParaRPr lang="en-GB" altLang="en-US" sz="1100" i="1">
              <a:latin typeface="Times New Roman" pitchFamily="18" charset="0"/>
            </a:endParaRPr>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en-US" dirty="0"/>
              <a:t>We can however not use the production module of the neoclassical model to analyze the consequences of population growth on the market for goods. </a:t>
            </a:r>
          </a:p>
          <a:p>
            <a:pPr eaLnBrk="1" hangingPunct="1">
              <a:buFontTx/>
              <a:buNone/>
            </a:pPr>
            <a:endParaRPr lang="en-US" altLang="en-US" dirty="0"/>
          </a:p>
          <a:p>
            <a:pPr eaLnBrk="1" hangingPunct="1">
              <a:buFontTx/>
              <a:buNone/>
            </a:pPr>
            <a:r>
              <a:rPr lang="en-US" altLang="en-US" dirty="0"/>
              <a:t>To analyze these consequences, we have to develop the demand module of the neoclassical model.</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25D5A67D-3472-4670-BBB9-11C7AE649926}" type="slidenum">
              <a:rPr lang="en-GB" altLang="en-US" sz="1100" i="1">
                <a:latin typeface="Times New Roman" pitchFamily="18" charset="0"/>
              </a:rPr>
              <a:pPr algn="r">
                <a:spcBef>
                  <a:spcPct val="0"/>
                </a:spcBef>
                <a:buFontTx/>
                <a:buNone/>
              </a:pPr>
              <a:t>36</a:t>
            </a:fld>
            <a:endParaRPr lang="en-GB" altLang="en-US" sz="1100" i="1">
              <a:latin typeface="Times New Roman" pitchFamily="18" charset="0"/>
            </a:endParaRPr>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r>
              <a:rPr lang="de-DE" altLang="en-US" dirty="0"/>
              <a:t>FTEXT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F1BC2EC9-F86E-4316-84BA-6E4E488022B3}" type="slidenum">
              <a:rPr lang="en-GB" altLang="en-US" sz="1100" i="1">
                <a:latin typeface="Times New Roman" pitchFamily="18" charset="0"/>
              </a:rPr>
              <a:pPr algn="r">
                <a:spcBef>
                  <a:spcPct val="0"/>
                </a:spcBef>
                <a:buFontTx/>
                <a:buNone/>
              </a:pPr>
              <a:t>37</a:t>
            </a:fld>
            <a:endParaRPr lang="en-GB" altLang="en-US" sz="1100" i="1">
              <a:latin typeface="Times New Roman" pitchFamily="18" charset="0"/>
            </a:endParaRPr>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de-DE" altLang="en-US" dirty="0"/>
              <a:t>FTEXT</a:t>
            </a:r>
          </a:p>
          <a:p>
            <a:pPr marL="0" indent="0" eaLnBrk="1" hangingPunct="1">
              <a:buFontTx/>
              <a:buNone/>
            </a:pPr>
            <a:endParaRPr lang="de-DE"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75037602-D65B-41A1-BDF1-302BA7FFC981}" type="slidenum">
              <a:rPr lang="en-GB" altLang="en-US" sz="1100" i="1">
                <a:latin typeface="Times New Roman" pitchFamily="18" charset="0"/>
              </a:rPr>
              <a:pPr algn="r">
                <a:spcBef>
                  <a:spcPct val="0"/>
                </a:spcBef>
                <a:buFontTx/>
                <a:buNone/>
              </a:pPr>
              <a:t>38</a:t>
            </a:fld>
            <a:endParaRPr lang="en-GB" altLang="en-US" sz="1100" i="1">
              <a:latin typeface="Times New Roman" pitchFamily="18" charset="0"/>
            </a:endParaRPr>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r>
              <a:rPr lang="de-DE" altLang="en-US"/>
              <a:t>to wear off | wore, worn  - abnutzen</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F9633FB8-A23A-4B63-AAC7-7D6EF067AA46}" type="slidenum">
              <a:rPr lang="en-GB" altLang="en-US" sz="1100" i="1">
                <a:latin typeface="Times New Roman" pitchFamily="18" charset="0"/>
              </a:rPr>
              <a:pPr algn="r">
                <a:spcBef>
                  <a:spcPct val="0"/>
                </a:spcBef>
                <a:buFontTx/>
                <a:buNone/>
              </a:pPr>
              <a:t>39</a:t>
            </a:fld>
            <a:endParaRPr lang="en-GB" altLang="en-US" sz="1100" i="1">
              <a:latin typeface="Times New Roman" pitchFamily="18" charset="0"/>
            </a:endParaRPr>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r>
              <a:rPr lang="en-US" altLang="en-US" noProof="0" dirty="0"/>
              <a:t>Now what happens, if there is net capital investment in period t, such that in period </a:t>
            </a:r>
            <a:r>
              <a:rPr lang="en-US" altLang="en-US" noProof="0" dirty="0" err="1"/>
              <a:t>t+1</a:t>
            </a:r>
            <a:r>
              <a:rPr lang="en-US" altLang="en-US" noProof="0" dirty="0"/>
              <a:t> a larger capital stock is used in production:</a:t>
            </a:r>
          </a:p>
          <a:p>
            <a:pPr marL="0" indent="0" eaLnBrk="1" hangingPunct="1">
              <a:buFontTx/>
              <a:buNone/>
            </a:pPr>
            <a:endParaRPr lang="en-US" altLang="en-US" noProof="0" dirty="0"/>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rgbClr val="3333FF"/>
                </a:solidFill>
              </a:rPr>
              <a:t>The </a:t>
            </a:r>
            <a:r>
              <a:rPr lang="en-US" altLang="en-US" sz="1200" dirty="0">
                <a:solidFill>
                  <a:srgbClr val="FF0000"/>
                </a:solidFill>
              </a:rPr>
              <a:t>Primary effect</a:t>
            </a:r>
            <a:r>
              <a:rPr lang="en-US" altLang="en-US" sz="1200" dirty="0">
                <a:solidFill>
                  <a:srgbClr val="3333FF"/>
                </a:solidFill>
              </a:rPr>
              <a:t> is: A larger stock of capital allows to produce more GDP with the same amount of labor </a:t>
            </a:r>
            <a:r>
              <a:rPr lang="en-US" altLang="en-US" sz="1200" dirty="0" err="1">
                <a:solidFill>
                  <a:srgbClr val="3333FF"/>
                </a:solidFill>
              </a:rPr>
              <a:t>L</a:t>
            </a:r>
            <a:r>
              <a:rPr lang="en-US" altLang="en-US" sz="1200" baseline="-25000" dirty="0" err="1">
                <a:solidFill>
                  <a:srgbClr val="3333FF"/>
                </a:solidFill>
              </a:rPr>
              <a:t>1</a:t>
            </a:r>
            <a:r>
              <a:rPr lang="en-US" altLang="en-US" sz="1200" dirty="0">
                <a:solidFill>
                  <a:srgbClr val="3333FF"/>
                </a:solidFill>
              </a:rPr>
              <a:t>: GDP grows from </a:t>
            </a:r>
            <a:r>
              <a:rPr lang="en-US" altLang="en-US" sz="1200" dirty="0" err="1">
                <a:solidFill>
                  <a:srgbClr val="3333FF"/>
                </a:solidFill>
              </a:rPr>
              <a:t>Y</a:t>
            </a:r>
            <a:r>
              <a:rPr lang="en-US" altLang="en-US" sz="1200" baseline="-25000" dirty="0" err="1">
                <a:solidFill>
                  <a:srgbClr val="3333FF"/>
                </a:solidFill>
              </a:rPr>
              <a:t>1</a:t>
            </a:r>
            <a:r>
              <a:rPr lang="en-US" altLang="en-US" sz="1200" dirty="0">
                <a:solidFill>
                  <a:srgbClr val="3333FF"/>
                </a:solidFill>
              </a:rPr>
              <a:t> to </a:t>
            </a:r>
            <a:r>
              <a:rPr lang="en-US" altLang="en-US" sz="1200" dirty="0" err="1">
                <a:solidFill>
                  <a:srgbClr val="3333FF"/>
                </a:solidFill>
              </a:rPr>
              <a:t>Y</a:t>
            </a:r>
            <a:r>
              <a:rPr lang="en-US" altLang="en-US" sz="1200" baseline="-25000" dirty="0" err="1">
                <a:solidFill>
                  <a:srgbClr val="3333FF"/>
                </a:solidFill>
              </a:rPr>
              <a:t>2</a:t>
            </a:r>
            <a:r>
              <a:rPr lang="en-US" altLang="en-US" sz="1200" dirty="0">
                <a:solidFill>
                  <a:srgbClr val="3333FF"/>
                </a:solidFill>
              </a:rPr>
              <a:t>.</a:t>
            </a:r>
          </a:p>
          <a:p>
            <a:pPr marL="0" indent="0" eaLnBrk="1" hangingPunct="1">
              <a:buFontTx/>
              <a:buNone/>
            </a:pPr>
            <a:endParaRPr lang="en-US" altLang="en-US" noProof="0" dirty="0"/>
          </a:p>
          <a:p>
            <a:pPr marL="0" indent="0" eaLnBrk="1" hangingPunct="1">
              <a:buFontTx/>
              <a:buNone/>
            </a:pPr>
            <a:r>
              <a:rPr lang="en-US" altLang="en-US" noProof="0" dirty="0"/>
              <a:t>But there is also a </a:t>
            </a:r>
            <a:r>
              <a:rPr lang="en-US" altLang="en-US" sz="1200" dirty="0">
                <a:solidFill>
                  <a:srgbClr val="FF0000"/>
                </a:solidFill>
              </a:rPr>
              <a:t>Secondary effect</a:t>
            </a:r>
            <a:r>
              <a:rPr lang="en-US" altLang="en-US" sz="1200" dirty="0">
                <a:solidFill>
                  <a:srgbClr val="3333FF"/>
                </a:solidFill>
              </a:rPr>
              <a:t>: Because of the complementarity between labor and capital, the higher capital stock increases the labor productivity. Therefore, firms are willing to pay a higher wage for the same amount of labor. Therefore the labor demand curve shifts upward.</a:t>
            </a:r>
            <a:endParaRPr lang="en-US" altLang="en-US" noProof="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pitchFamily="34" charset="0"/>
              </a:defRPr>
            </a:lvl1pPr>
            <a:lvl2pPr marL="742950" indent="-285750" defTabSz="788988">
              <a:spcBef>
                <a:spcPct val="30000"/>
              </a:spcBef>
              <a:buAutoNum type="arabicPeriod"/>
              <a:defRPr sz="1200">
                <a:solidFill>
                  <a:schemeClr val="tx1"/>
                </a:solidFill>
                <a:latin typeface="Arial" pitchFamily="34" charset="0"/>
              </a:defRPr>
            </a:lvl2pPr>
            <a:lvl3pPr marL="1143000" indent="-228600" defTabSz="788988">
              <a:spcBef>
                <a:spcPct val="30000"/>
              </a:spcBef>
              <a:buAutoNum type="arabicPeriod"/>
              <a:defRPr sz="1200">
                <a:solidFill>
                  <a:schemeClr val="tx1"/>
                </a:solidFill>
                <a:latin typeface="Arial" pitchFamily="34" charset="0"/>
              </a:defRPr>
            </a:lvl3pPr>
            <a:lvl4pPr marL="1600200" indent="-228600" defTabSz="788988">
              <a:spcBef>
                <a:spcPct val="30000"/>
              </a:spcBef>
              <a:buAutoNum type="arabicPeriod"/>
              <a:defRPr sz="1200">
                <a:solidFill>
                  <a:schemeClr val="tx1"/>
                </a:solidFill>
                <a:latin typeface="Arial" pitchFamily="34" charset="0"/>
              </a:defRPr>
            </a:lvl4pPr>
            <a:lvl5pPr marL="2057400" indent="-228600" defTabSz="788988">
              <a:spcBef>
                <a:spcPct val="30000"/>
              </a:spcBef>
              <a:buAutoNum type="arabicPeriod"/>
              <a:defRPr sz="1200">
                <a:solidFill>
                  <a:schemeClr val="tx1"/>
                </a:solidFill>
                <a:latin typeface="Arial" pitchFamily="34" charset="0"/>
              </a:defRPr>
            </a:lvl5pPr>
            <a:lvl6pPr marL="2514600" indent="-228600" defTabSz="788988"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8988"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8988"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8988"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13AFFC81-1344-4900-B7A4-27D0C653DD32}" type="slidenum">
              <a:rPr lang="en-GB" altLang="en-US" sz="1100" smtClean="0">
                <a:latin typeface="Times New Roman" pitchFamily="18" charset="0"/>
              </a:rPr>
              <a:pPr>
                <a:spcBef>
                  <a:spcPct val="0"/>
                </a:spcBef>
                <a:buFontTx/>
                <a:buNone/>
              </a:pPr>
              <a:t>4</a:t>
            </a:fld>
            <a:endParaRPr lang="en-GB" altLang="en-US" sz="1100">
              <a:latin typeface="Times New Roman" pitchFamily="18" charset="0"/>
            </a:endParaRPr>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noProof="0" dirty="0"/>
              <a:t>The history of the neoclassical theory reaches back to the beginnings of economics as an independent science. </a:t>
            </a:r>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noProof="0" dirty="0"/>
              <a:t>FTEXT </a:t>
            </a:r>
          </a:p>
          <a:p>
            <a:pPr marL="228600" marR="0" lvl="0" indent="-228600" algn="l" defTabSz="762000" rtl="0" eaLnBrk="1" fontAlgn="base" latinLnBrk="0" hangingPunct="1">
              <a:lnSpc>
                <a:spcPct val="100000"/>
              </a:lnSpc>
              <a:spcBef>
                <a:spcPct val="30000"/>
              </a:spcBef>
              <a:spcAft>
                <a:spcPct val="0"/>
              </a:spcAft>
              <a:buClrTx/>
              <a:buSzTx/>
              <a:buFontTx/>
              <a:buNone/>
              <a:tabLst/>
              <a:defRPr/>
            </a:pPr>
            <a:endParaRPr lang="en-US" altLang="en-US" noProof="0" dirty="0"/>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de-DE" altLang="en-US" dirty="0"/>
              <a:t>______________</a:t>
            </a:r>
          </a:p>
          <a:p>
            <a:pPr eaLnBrk="1" hangingPunct="1">
              <a:buFontTx/>
              <a:buNone/>
            </a:pPr>
            <a:r>
              <a:rPr lang="de-DE" altLang="en-US" dirty="0"/>
              <a:t>Zu den Vertretern der Merkantilisten und Physiokraten zählen vor allem im Zeitalter des Absolutismus vor allem die „Physiokraten“ wie z.B.  </a:t>
            </a:r>
            <a:r>
              <a:rPr lang="de-DE" altLang="en-US" b="1" dirty="0"/>
              <a:t>François Quesnay</a:t>
            </a:r>
            <a:r>
              <a:rPr lang="de-DE" altLang="en-US" dirty="0"/>
              <a:t> (1694-1774), Richard </a:t>
            </a:r>
            <a:r>
              <a:rPr lang="de-DE" altLang="en-US" dirty="0" err="1"/>
              <a:t>Cantillon</a:t>
            </a:r>
            <a:r>
              <a:rPr lang="de-DE" altLang="en-US" dirty="0"/>
              <a:t>, Gabriel de </a:t>
            </a:r>
            <a:r>
              <a:rPr lang="de-DE" altLang="en-US" dirty="0" err="1"/>
              <a:t>Riqueti</a:t>
            </a:r>
            <a:r>
              <a:rPr lang="de-DE" altLang="en-US" dirty="0"/>
              <a:t>, </a:t>
            </a:r>
            <a:r>
              <a:rPr lang="de-DE" altLang="en-US" dirty="0" err="1"/>
              <a:t>comte</a:t>
            </a:r>
            <a:r>
              <a:rPr lang="de-DE" altLang="en-US" dirty="0"/>
              <a:t> de Mirabeau (1749-1791), </a:t>
            </a:r>
            <a:r>
              <a:rPr lang="de-DE" altLang="en-US" b="1" dirty="0"/>
              <a:t>Silvio Gesell</a:t>
            </a:r>
            <a:r>
              <a:rPr lang="de-DE" altLang="en-US" dirty="0"/>
              <a:t>, und dann im 19. Jahrhundert die Vertreter der „</a:t>
            </a:r>
            <a:r>
              <a:rPr lang="de-DE" altLang="en-US" b="1" dirty="0"/>
              <a:t>École Polytechnique</a:t>
            </a:r>
            <a:r>
              <a:rPr lang="de-DE" altLang="en-US" dirty="0"/>
              <a:t>“ wie </a:t>
            </a:r>
            <a:r>
              <a:rPr lang="de-DE" altLang="en-US" b="1" dirty="0"/>
              <a:t>Henri Saint-Simone</a:t>
            </a:r>
            <a:r>
              <a:rPr lang="de-DE" altLang="en-US" dirty="0"/>
              <a:t> und </a:t>
            </a:r>
            <a:r>
              <a:rPr lang="de-DE" altLang="en-US" b="1" dirty="0"/>
              <a:t>August </a:t>
            </a:r>
            <a:r>
              <a:rPr lang="de-DE" altLang="en-US" b="1" dirty="0" err="1"/>
              <a:t>Compte</a:t>
            </a:r>
            <a:endParaRPr lang="de-DE" altLang="en-US" b="1"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8FD9D345-75D4-471D-804D-958E63721014}" type="slidenum">
              <a:rPr lang="en-GB" altLang="en-US" sz="1100" i="1">
                <a:latin typeface="Times New Roman" pitchFamily="18" charset="0"/>
              </a:rPr>
              <a:pPr algn="r">
                <a:spcBef>
                  <a:spcPct val="0"/>
                </a:spcBef>
                <a:buFontTx/>
                <a:buNone/>
              </a:pPr>
              <a:t>40</a:t>
            </a:fld>
            <a:endParaRPr lang="en-GB" altLang="en-US" sz="1100" i="1">
              <a:latin typeface="Times New Roman" pitchFamily="18" charset="0"/>
            </a:endParaRPr>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r>
              <a:rPr lang="en-US" altLang="en-US" sz="1200" dirty="0">
                <a:solidFill>
                  <a:srgbClr val="3333FF"/>
                </a:solidFill>
              </a:rPr>
              <a:t>As a consequence of the shift of the labor demand curve, </a:t>
            </a:r>
            <a:r>
              <a:rPr lang="en-US" altLang="en-US" sz="1200" dirty="0">
                <a:solidFill>
                  <a:srgbClr val="FF0000"/>
                </a:solidFill>
              </a:rPr>
              <a:t>excess demand for labor</a:t>
            </a:r>
            <a:r>
              <a:rPr lang="en-US" altLang="en-US" sz="1200" dirty="0">
                <a:solidFill>
                  <a:srgbClr val="3333FF"/>
                </a:solidFill>
              </a:rPr>
              <a:t> results at the old equilibrium wage level </a:t>
            </a:r>
            <a:r>
              <a:rPr lang="en-US" altLang="en-US" sz="1200" dirty="0" err="1">
                <a:solidFill>
                  <a:srgbClr val="3333FF"/>
                </a:solidFill>
              </a:rPr>
              <a:t>w</a:t>
            </a:r>
            <a:r>
              <a:rPr lang="en-US" altLang="en-US" sz="1200" baseline="-25000" dirty="0" err="1">
                <a:solidFill>
                  <a:srgbClr val="3333FF"/>
                </a:solidFill>
              </a:rPr>
              <a:t>1</a:t>
            </a:r>
            <a:r>
              <a:rPr lang="en-US" altLang="en-US" sz="1200" dirty="0">
                <a:solidFill>
                  <a:srgbClr val="3333FF"/>
                </a:solidFill>
              </a:rPr>
              <a:t>/</a:t>
            </a:r>
            <a:r>
              <a:rPr lang="en-US" altLang="en-US" sz="1200" dirty="0" err="1">
                <a:solidFill>
                  <a:srgbClr val="3333FF"/>
                </a:solidFill>
              </a:rPr>
              <a:t>P</a:t>
            </a:r>
            <a:r>
              <a:rPr lang="en-US" altLang="en-US" sz="1200" baseline="-25000" dirty="0" err="1">
                <a:solidFill>
                  <a:srgbClr val="3333FF"/>
                </a:solidFill>
              </a:rPr>
              <a:t>1</a:t>
            </a:r>
            <a:r>
              <a:rPr lang="en-US" altLang="en-US" sz="1200" dirty="0">
                <a:solidFill>
                  <a:srgbClr val="3333FF"/>
                </a:solidFill>
              </a:rPr>
              <a:t>. </a:t>
            </a:r>
          </a:p>
          <a:p>
            <a:pPr marL="0" indent="0" eaLnBrk="1" hangingPunct="1">
              <a:buFontTx/>
              <a:buNone/>
            </a:pPr>
            <a:endParaRPr lang="en-US" altLang="en-US" sz="1200" dirty="0">
              <a:solidFill>
                <a:srgbClr val="3333FF"/>
              </a:solidFill>
            </a:endParaRPr>
          </a:p>
          <a:p>
            <a:pPr marL="0" indent="0" eaLnBrk="1" hangingPunct="1">
              <a:buFontTx/>
              <a:buNone/>
            </a:pPr>
            <a:r>
              <a:rPr lang="en-US" altLang="en-US" sz="1200" dirty="0">
                <a:solidFill>
                  <a:srgbClr val="3333FF"/>
                </a:solidFill>
              </a:rPr>
              <a:t>This excess demand brings the </a:t>
            </a:r>
            <a:r>
              <a:rPr lang="en-US" altLang="en-US" sz="1200" dirty="0">
                <a:solidFill>
                  <a:srgbClr val="FF0000"/>
                </a:solidFill>
              </a:rPr>
              <a:t>wage rate upward</a:t>
            </a:r>
            <a:r>
              <a:rPr lang="en-US" altLang="en-US" sz="1200" dirty="0">
                <a:solidFill>
                  <a:srgbClr val="3333FF"/>
                </a:solidFill>
              </a:rPr>
              <a:t> to the new equilibrium real wage </a:t>
            </a:r>
            <a:r>
              <a:rPr lang="en-US" altLang="en-US" sz="1200" dirty="0" err="1">
                <a:solidFill>
                  <a:srgbClr val="3333FF"/>
                </a:solidFill>
              </a:rPr>
              <a:t>w</a:t>
            </a:r>
            <a:r>
              <a:rPr lang="en-US" altLang="en-US" sz="1200" baseline="-25000" dirty="0" err="1">
                <a:solidFill>
                  <a:srgbClr val="3333FF"/>
                </a:solidFill>
              </a:rPr>
              <a:t>2</a:t>
            </a:r>
            <a:r>
              <a:rPr lang="en-US" altLang="en-US" sz="1200" dirty="0">
                <a:solidFill>
                  <a:srgbClr val="3333FF"/>
                </a:solidFill>
              </a:rPr>
              <a:t>/</a:t>
            </a:r>
            <a:r>
              <a:rPr lang="en-US" altLang="en-US" sz="1200" dirty="0" err="1">
                <a:solidFill>
                  <a:srgbClr val="3333FF"/>
                </a:solidFill>
              </a:rPr>
              <a:t>P</a:t>
            </a:r>
            <a:r>
              <a:rPr lang="en-US" altLang="en-US" sz="1200" baseline="-25000" dirty="0" err="1">
                <a:solidFill>
                  <a:srgbClr val="3333FF"/>
                </a:solidFill>
              </a:rPr>
              <a:t>1</a:t>
            </a:r>
            <a:r>
              <a:rPr lang="en-US" altLang="en-US" sz="1200" dirty="0">
                <a:solidFill>
                  <a:srgbClr val="3333FF"/>
                </a:solidFill>
              </a:rPr>
              <a:t>. </a:t>
            </a:r>
          </a:p>
          <a:p>
            <a:pPr marL="0" indent="0" eaLnBrk="1" hangingPunct="1">
              <a:buFontTx/>
              <a:buNone/>
            </a:pPr>
            <a:endParaRPr lang="en-US" altLang="en-US" sz="1200" dirty="0">
              <a:solidFill>
                <a:srgbClr val="3333FF"/>
              </a:solidFill>
            </a:endParaRPr>
          </a:p>
          <a:p>
            <a:pPr marL="0" indent="0" eaLnBrk="1" hangingPunct="1">
              <a:buFontTx/>
              <a:buNone/>
            </a:pPr>
            <a:r>
              <a:rPr lang="en-US" altLang="en-US" sz="1200" dirty="0">
                <a:solidFill>
                  <a:srgbClr val="3333FF"/>
                </a:solidFill>
              </a:rPr>
              <a:t>At this higher real wage more labor is supplied by households, so that the </a:t>
            </a:r>
            <a:r>
              <a:rPr lang="en-US" altLang="en-US" sz="1200" dirty="0">
                <a:solidFill>
                  <a:srgbClr val="FF0000"/>
                </a:solidFill>
              </a:rPr>
              <a:t>labor input increases</a:t>
            </a:r>
            <a:r>
              <a:rPr lang="en-US" altLang="en-US" sz="1200" dirty="0">
                <a:solidFill>
                  <a:srgbClr val="3333FF"/>
                </a:solidFill>
              </a:rPr>
              <a:t> from </a:t>
            </a:r>
            <a:r>
              <a:rPr lang="en-US" altLang="en-US" sz="1200" dirty="0" err="1">
                <a:solidFill>
                  <a:srgbClr val="3333FF"/>
                </a:solidFill>
              </a:rPr>
              <a:t>L</a:t>
            </a:r>
            <a:r>
              <a:rPr lang="en-US" altLang="en-US" sz="1200" baseline="-25000" dirty="0" err="1">
                <a:solidFill>
                  <a:srgbClr val="3333FF"/>
                </a:solidFill>
              </a:rPr>
              <a:t>1</a:t>
            </a:r>
            <a:r>
              <a:rPr lang="en-US" altLang="en-US" sz="1200" dirty="0">
                <a:solidFill>
                  <a:srgbClr val="3333FF"/>
                </a:solidFill>
              </a:rPr>
              <a:t> to </a:t>
            </a:r>
            <a:r>
              <a:rPr lang="en-US" altLang="en-US" sz="1200" dirty="0" err="1">
                <a:solidFill>
                  <a:srgbClr val="3333FF"/>
                </a:solidFill>
              </a:rPr>
              <a:t>L</a:t>
            </a:r>
            <a:r>
              <a:rPr lang="en-US" altLang="en-US" sz="1200" baseline="-25000" dirty="0" err="1">
                <a:solidFill>
                  <a:srgbClr val="3333FF"/>
                </a:solidFill>
              </a:rPr>
              <a:t>2</a:t>
            </a:r>
            <a:r>
              <a:rPr lang="en-US" altLang="en-US" sz="1200" dirty="0">
                <a:solidFill>
                  <a:srgbClr val="3333FF"/>
                </a:solidFill>
              </a:rPr>
              <a:t>. </a:t>
            </a:r>
          </a:p>
          <a:p>
            <a:pPr marL="0" indent="0" eaLnBrk="1" hangingPunct="1">
              <a:buFontTx/>
              <a:buNone/>
            </a:pPr>
            <a:endParaRPr lang="en-US" altLang="en-US" sz="1200" dirty="0">
              <a:solidFill>
                <a:srgbClr val="3333FF"/>
              </a:solidFill>
            </a:endParaRPr>
          </a:p>
          <a:p>
            <a:pPr marL="0" indent="0" eaLnBrk="1" hangingPunct="1">
              <a:buFontTx/>
              <a:buNone/>
            </a:pPr>
            <a:r>
              <a:rPr lang="en-US" altLang="en-US" sz="1200" dirty="0">
                <a:solidFill>
                  <a:srgbClr val="3333FF"/>
                </a:solidFill>
              </a:rPr>
              <a:t>The additional increase of labor input causes GDP to grow from </a:t>
            </a:r>
            <a:r>
              <a:rPr lang="en-US" altLang="en-US" sz="1200" dirty="0" err="1">
                <a:solidFill>
                  <a:srgbClr val="FF0000"/>
                </a:solidFill>
              </a:rPr>
              <a:t>Y</a:t>
            </a:r>
            <a:r>
              <a:rPr lang="en-US" altLang="en-US" sz="1200" baseline="-25000" dirty="0" err="1">
                <a:solidFill>
                  <a:srgbClr val="FF0000"/>
                </a:solidFill>
              </a:rPr>
              <a:t>2</a:t>
            </a:r>
            <a:r>
              <a:rPr lang="en-US" altLang="en-US" sz="1200" dirty="0">
                <a:solidFill>
                  <a:srgbClr val="3333FF"/>
                </a:solidFill>
              </a:rPr>
              <a:t> to </a:t>
            </a:r>
            <a:r>
              <a:rPr lang="en-US" altLang="en-US" sz="1200" dirty="0" err="1">
                <a:solidFill>
                  <a:srgbClr val="FF0000"/>
                </a:solidFill>
              </a:rPr>
              <a:t>Y</a:t>
            </a:r>
            <a:r>
              <a:rPr lang="en-US" altLang="en-US" sz="1200" baseline="-25000" dirty="0" err="1">
                <a:solidFill>
                  <a:srgbClr val="FF0000"/>
                </a:solidFill>
              </a:rPr>
              <a:t>3</a:t>
            </a:r>
            <a:r>
              <a:rPr lang="en-US" altLang="en-US" sz="1200" dirty="0">
                <a:solidFill>
                  <a:srgbClr val="3333FF"/>
                </a:solidFill>
              </a:rPr>
              <a:t>.</a:t>
            </a:r>
          </a:p>
          <a:p>
            <a:pPr marL="0" indent="0" eaLnBrk="1" hangingPunct="1">
              <a:buFontTx/>
              <a:buNone/>
            </a:pPr>
            <a:endParaRPr lang="en-US" altLang="en-US" sz="1200" noProof="0" dirty="0">
              <a:solidFill>
                <a:srgbClr val="3333FF"/>
              </a:solidFill>
            </a:endParaRPr>
          </a:p>
          <a:p>
            <a:pPr marL="0" indent="0" eaLnBrk="1" hangingPunct="1">
              <a:buFontTx/>
              <a:buNone/>
            </a:pPr>
            <a:r>
              <a:rPr lang="en-US" altLang="en-US" sz="1200" noProof="0" dirty="0">
                <a:solidFill>
                  <a:srgbClr val="3333FF"/>
                </a:solidFill>
              </a:rPr>
              <a:t>As we can observe, under the assumptions of the neoclassical model, more capital investment leads to more labor demand and as a consequence a higher real wage.</a:t>
            </a:r>
            <a:endParaRPr lang="en-US" altLang="en-US" noProof="0" dirty="0"/>
          </a:p>
          <a:p>
            <a:pPr eaLnBrk="1" hangingPunct="1">
              <a:buFontTx/>
              <a:buNone/>
            </a:pPr>
            <a:endParaRPr lang="en-US"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de-DE"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E07CCB70-60A3-4DAF-8411-22F53159F72F}" type="slidenum">
              <a:rPr lang="en-GB" altLang="en-US" sz="1100" i="1">
                <a:latin typeface="Times New Roman" pitchFamily="18" charset="0"/>
              </a:rPr>
              <a:pPr algn="r">
                <a:spcBef>
                  <a:spcPct val="0"/>
                </a:spcBef>
                <a:buFontTx/>
                <a:buNone/>
              </a:pPr>
              <a:t>42</a:t>
            </a:fld>
            <a:endParaRPr lang="en-GB" altLang="en-US" sz="1100" i="1">
              <a:latin typeface="Times New Roman" pitchFamily="18" charset="0"/>
            </a:endParaRPr>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r>
              <a:rPr lang="en-US" altLang="en-US" noProof="0" dirty="0"/>
              <a:t>FTEXT </a:t>
            </a:r>
          </a:p>
          <a:p>
            <a:pPr marL="0" indent="0" eaLnBrk="1" hangingPunct="1">
              <a:buFontTx/>
              <a:buNone/>
            </a:pPr>
            <a:endParaRPr lang="de-DE"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C217A75B-EC7D-45EC-A698-A8196EF4BD0C}" type="slidenum">
              <a:rPr lang="en-GB" altLang="en-US" sz="1100" i="1">
                <a:latin typeface="Times New Roman" pitchFamily="18" charset="0"/>
              </a:rPr>
              <a:pPr algn="r">
                <a:spcBef>
                  <a:spcPct val="0"/>
                </a:spcBef>
                <a:buFontTx/>
                <a:buNone/>
              </a:pPr>
              <a:t>43</a:t>
            </a:fld>
            <a:endParaRPr lang="en-GB" altLang="en-US" sz="1100" i="1">
              <a:latin typeface="Times New Roman" pitchFamily="18" charset="0"/>
            </a:endParaRPr>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dirty="0"/>
              <a:t>Now we have developed the “</a:t>
            </a:r>
            <a:r>
              <a:rPr lang="en-US" altLang="en-US" dirty="0">
                <a:solidFill>
                  <a:srgbClr val="00FF00"/>
                </a:solidFill>
              </a:rPr>
              <a:t>production module</a:t>
            </a:r>
            <a:r>
              <a:rPr lang="en-US" altLang="en-US" dirty="0"/>
              <a:t>”, which explains the determinants of the supply of goods!</a:t>
            </a:r>
          </a:p>
          <a:p>
            <a:pPr marL="0" marR="0" lvl="0" indent="0" algn="l" defTabSz="762000" rtl="0" eaLnBrk="1" fontAlgn="base" latinLnBrk="0" hangingPunct="1">
              <a:lnSpc>
                <a:spcPct val="100000"/>
              </a:lnSpc>
              <a:spcBef>
                <a:spcPct val="30000"/>
              </a:spcBef>
              <a:spcAft>
                <a:spcPct val="0"/>
              </a:spcAft>
              <a:buClrTx/>
              <a:buSzTx/>
              <a:buFontTx/>
              <a:buNone/>
              <a:tabLst/>
              <a:defRPr/>
            </a:pPr>
            <a:endParaRPr lang="en-US" altLang="en-US" dirty="0"/>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dirty="0"/>
              <a:t>So much for this lesson.</a:t>
            </a:r>
          </a:p>
          <a:p>
            <a:pPr marL="0" marR="0" lvl="0" indent="0" algn="l" defTabSz="762000" rtl="0" eaLnBrk="1" fontAlgn="base" latinLnBrk="0" hangingPunct="1">
              <a:lnSpc>
                <a:spcPct val="100000"/>
              </a:lnSpc>
              <a:spcBef>
                <a:spcPct val="30000"/>
              </a:spcBef>
              <a:spcAft>
                <a:spcPct val="0"/>
              </a:spcAft>
              <a:buClrTx/>
              <a:buSzTx/>
              <a:buFontTx/>
              <a:buNone/>
              <a:tabLst/>
              <a:defRPr/>
            </a:pPr>
            <a:endParaRPr lang="en-US" altLang="en-US" dirty="0"/>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dirty="0"/>
              <a:t>In the next lesson we will develop the “demand module” of the neoclassical model.</a:t>
            </a:r>
          </a:p>
          <a:p>
            <a:pPr marL="0" indent="0" eaLnBrk="1" hangingPunct="1">
              <a:buNone/>
            </a:pPr>
            <a:r>
              <a:rPr lang="de-DE" altLang="en-US" dirty="0"/>
              <a:t>_________________________</a:t>
            </a:r>
          </a:p>
          <a:p>
            <a:pPr marL="0" indent="0" eaLnBrk="1" hangingPunct="1">
              <a:buNone/>
            </a:pPr>
            <a:endParaRPr lang="de-DE" altLang="en-US" dirty="0"/>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dirty="0"/>
              <a:t>Hello everybody! This is lesson 10 of the lecture Macroeconomics. I will discuss the slides 43 to 57 of chapter 3 “</a:t>
            </a:r>
            <a:r>
              <a:rPr lang="de-DE" altLang="en-US" sz="1200" dirty="0"/>
              <a:t>The </a:t>
            </a:r>
            <a:r>
              <a:rPr lang="de-DE" altLang="en-US" sz="1200" dirty="0" err="1"/>
              <a:t>Neoclassical</a:t>
            </a:r>
            <a:r>
              <a:rPr lang="de-DE" altLang="en-US" sz="1200" dirty="0"/>
              <a:t> Model</a:t>
            </a:r>
            <a:r>
              <a:rPr lang="en-US" altLang="en-US" dirty="0"/>
              <a:t>”.</a:t>
            </a:r>
          </a:p>
          <a:p>
            <a:pPr marL="0" marR="0" lvl="0" indent="0" algn="l" defTabSz="762000" rtl="0" eaLnBrk="1" fontAlgn="base" latinLnBrk="0" hangingPunct="1">
              <a:lnSpc>
                <a:spcPct val="100000"/>
              </a:lnSpc>
              <a:spcBef>
                <a:spcPct val="30000"/>
              </a:spcBef>
              <a:spcAft>
                <a:spcPct val="0"/>
              </a:spcAft>
              <a:buClrTx/>
              <a:buSzTx/>
              <a:buFontTx/>
              <a:buNone/>
              <a:tabLst/>
              <a:defRPr/>
            </a:pPr>
            <a:endParaRPr lang="en-US" altLang="en-US" dirty="0"/>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dirty="0"/>
              <a:t>FTXT</a:t>
            </a:r>
          </a:p>
          <a:p>
            <a:pPr marL="0" indent="0" eaLnBrk="1" hangingPunct="1">
              <a:buNone/>
            </a:pPr>
            <a:endParaRPr lang="de-DE" altLang="en-US" dirty="0"/>
          </a:p>
          <a:p>
            <a:pPr marL="0" indent="0" eaLnBrk="1" hangingPunct="1">
              <a:buNone/>
            </a:pPr>
            <a:endParaRPr lang="de-DE"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pitchFamily="34" charset="0"/>
              </a:defRPr>
            </a:lvl1pPr>
            <a:lvl2pPr marL="742950" indent="-285750" defTabSz="788988">
              <a:spcBef>
                <a:spcPct val="30000"/>
              </a:spcBef>
              <a:buAutoNum type="arabicPeriod"/>
              <a:defRPr sz="1200">
                <a:solidFill>
                  <a:schemeClr val="tx1"/>
                </a:solidFill>
                <a:latin typeface="Arial" pitchFamily="34" charset="0"/>
              </a:defRPr>
            </a:lvl2pPr>
            <a:lvl3pPr marL="1143000" indent="-228600" defTabSz="788988">
              <a:spcBef>
                <a:spcPct val="30000"/>
              </a:spcBef>
              <a:buAutoNum type="arabicPeriod"/>
              <a:defRPr sz="1200">
                <a:solidFill>
                  <a:schemeClr val="tx1"/>
                </a:solidFill>
                <a:latin typeface="Arial" pitchFamily="34" charset="0"/>
              </a:defRPr>
            </a:lvl3pPr>
            <a:lvl4pPr marL="1600200" indent="-228600" defTabSz="788988">
              <a:spcBef>
                <a:spcPct val="30000"/>
              </a:spcBef>
              <a:buAutoNum type="arabicPeriod"/>
              <a:defRPr sz="1200">
                <a:solidFill>
                  <a:schemeClr val="tx1"/>
                </a:solidFill>
                <a:latin typeface="Arial" pitchFamily="34" charset="0"/>
              </a:defRPr>
            </a:lvl4pPr>
            <a:lvl5pPr marL="2057400" indent="-228600" defTabSz="788988">
              <a:spcBef>
                <a:spcPct val="30000"/>
              </a:spcBef>
              <a:buAutoNum type="arabicPeriod"/>
              <a:defRPr sz="1200">
                <a:solidFill>
                  <a:schemeClr val="tx1"/>
                </a:solidFill>
                <a:latin typeface="Arial" pitchFamily="34" charset="0"/>
              </a:defRPr>
            </a:lvl5pPr>
            <a:lvl6pPr marL="2514600" indent="-228600" defTabSz="788988"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8988"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8988"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8988"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B546B1F3-14F2-4B44-87B6-BEFFE47725FE}" type="slidenum">
              <a:rPr lang="en-GB" altLang="en-US" sz="1100" smtClean="0">
                <a:latin typeface="Times New Roman" pitchFamily="18" charset="0"/>
              </a:rPr>
              <a:pPr>
                <a:spcBef>
                  <a:spcPct val="0"/>
                </a:spcBef>
                <a:buFontTx/>
                <a:buNone/>
              </a:pPr>
              <a:t>44</a:t>
            </a:fld>
            <a:endParaRPr lang="en-GB" altLang="en-US" sz="1100">
              <a:latin typeface="Times New Roman" pitchFamily="18" charset="0"/>
            </a:endParaRPr>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rgbClr val="3333FF"/>
                </a:solidFill>
              </a:rPr>
              <a:t>FTXT</a:t>
            </a:r>
          </a:p>
          <a:p>
            <a:pPr marL="228600" marR="0" lvl="0" indent="-228600" algn="l" defTabSz="762000" rtl="0" eaLnBrk="1" fontAlgn="base" latinLnBrk="0" hangingPunct="1">
              <a:lnSpc>
                <a:spcPct val="100000"/>
              </a:lnSpc>
              <a:spcBef>
                <a:spcPct val="30000"/>
              </a:spcBef>
              <a:spcAft>
                <a:spcPct val="0"/>
              </a:spcAft>
              <a:buClrTx/>
              <a:buSzTx/>
              <a:buFontTx/>
              <a:buNone/>
              <a:tabLst/>
              <a:defRPr/>
            </a:pPr>
            <a:endParaRPr lang="en-US" altLang="en-US" sz="1200" dirty="0">
              <a:solidFill>
                <a:srgbClr val="3333FF"/>
              </a:solidFill>
            </a:endParaRPr>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rgbClr val="3333FF"/>
                </a:solidFill>
              </a:rPr>
              <a:t>The </a:t>
            </a:r>
            <a:r>
              <a:rPr lang="en-US" altLang="en-US" sz="1200" dirty="0" err="1">
                <a:solidFill>
                  <a:srgbClr val="3333FF"/>
                </a:solidFill>
              </a:rPr>
              <a:t>Neoclassics</a:t>
            </a:r>
            <a:r>
              <a:rPr lang="en-US" altLang="en-US" sz="1200" dirty="0">
                <a:solidFill>
                  <a:srgbClr val="3333FF"/>
                </a:solidFill>
              </a:rPr>
              <a:t> assume, that credit supply S(</a:t>
            </a:r>
            <a:r>
              <a:rPr lang="en-US" altLang="en-US" sz="1200" dirty="0" err="1">
                <a:solidFill>
                  <a:srgbClr val="3333FF"/>
                </a:solidFill>
              </a:rPr>
              <a:t>i</a:t>
            </a:r>
            <a:r>
              <a:rPr lang="en-US" altLang="en-US" sz="1200" dirty="0">
                <a:solidFill>
                  <a:srgbClr val="3333FF"/>
                </a:solidFill>
              </a:rPr>
              <a:t>) grows CLICK when the interest rate (</a:t>
            </a:r>
            <a:r>
              <a:rPr lang="en-US" altLang="en-US" sz="1200" dirty="0" err="1">
                <a:solidFill>
                  <a:srgbClr val="3333FF"/>
                </a:solidFill>
              </a:rPr>
              <a:t>i</a:t>
            </a:r>
            <a:r>
              <a:rPr lang="en-US" altLang="en-US" sz="1200" dirty="0">
                <a:solidFill>
                  <a:srgbClr val="3333FF"/>
                </a:solidFill>
              </a:rPr>
              <a:t>) gets larger CLICK: So a </a:t>
            </a:r>
            <a:r>
              <a:rPr lang="en-US" altLang="en-US" sz="1200" dirty="0">
                <a:solidFill>
                  <a:srgbClr val="FF0000"/>
                </a:solidFill>
              </a:rPr>
              <a:t>higher interest</a:t>
            </a:r>
            <a:r>
              <a:rPr lang="en-US" altLang="en-US" sz="1200" dirty="0">
                <a:solidFill>
                  <a:srgbClr val="3333FF"/>
                </a:solidFill>
              </a:rPr>
              <a:t> rate causes households to </a:t>
            </a:r>
            <a:r>
              <a:rPr lang="en-US" altLang="en-US" sz="1200" dirty="0">
                <a:solidFill>
                  <a:srgbClr val="FF0000"/>
                </a:solidFill>
              </a:rPr>
              <a:t>reduce “consumption today”</a:t>
            </a:r>
            <a:r>
              <a:rPr lang="en-US" altLang="en-US" sz="1200" dirty="0">
                <a:solidFill>
                  <a:srgbClr val="3333FF"/>
                </a:solidFill>
              </a:rPr>
              <a:t> in favor of “consumption tomorrow”, when they receive their savings back.</a:t>
            </a:r>
          </a:p>
          <a:p>
            <a:pPr eaLnBrk="1" hangingPunct="1">
              <a:buFontTx/>
              <a:buNone/>
            </a:pPr>
            <a:endParaRPr lang="de-DE" altLang="en-US" i="1" dirty="0">
              <a:solidFill>
                <a:srgbClr val="3333FF"/>
              </a:solidFill>
            </a:endParaRPr>
          </a:p>
          <a:p>
            <a:pPr eaLnBrk="1" hangingPunct="1">
              <a:buFontTx/>
              <a:buNone/>
            </a:pPr>
            <a:r>
              <a:rPr lang="de-DE" altLang="en-US" i="1" dirty="0">
                <a:solidFill>
                  <a:srgbClr val="3333FF"/>
                </a:solidFill>
              </a:rPr>
              <a:t>CLICK</a:t>
            </a:r>
          </a:p>
          <a:p>
            <a:pPr eaLnBrk="1" hangingPunct="1">
              <a:buFontTx/>
              <a:buNone/>
            </a:pPr>
            <a:endParaRPr lang="de-DE" altLang="en-US" i="1" dirty="0">
              <a:solidFill>
                <a:srgbClr val="3333FF"/>
              </a:solidFill>
            </a:endParaRPr>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rgbClr val="3333FF"/>
                </a:solidFill>
              </a:rPr>
              <a:t>Hence households compensate the </a:t>
            </a:r>
            <a:r>
              <a:rPr lang="en-US" altLang="en-US" sz="1200" dirty="0">
                <a:solidFill>
                  <a:srgbClr val="FF0000"/>
                </a:solidFill>
              </a:rPr>
              <a:t>loss of utility</a:t>
            </a:r>
            <a:r>
              <a:rPr lang="en-US" altLang="en-US" sz="1200" dirty="0">
                <a:solidFill>
                  <a:srgbClr val="3333FF"/>
                </a:solidFill>
              </a:rPr>
              <a:t> from “less consumption </a:t>
            </a:r>
            <a:r>
              <a:rPr lang="en-US" altLang="en-US" sz="1200" dirty="0">
                <a:solidFill>
                  <a:srgbClr val="FF0000"/>
                </a:solidFill>
              </a:rPr>
              <a:t>today</a:t>
            </a:r>
            <a:r>
              <a:rPr lang="en-US" altLang="en-US" sz="1200" dirty="0">
                <a:solidFill>
                  <a:srgbClr val="3333FF"/>
                </a:solidFill>
              </a:rPr>
              <a:t>” by the </a:t>
            </a:r>
            <a:r>
              <a:rPr lang="en-US" altLang="en-US" sz="1200" dirty="0">
                <a:solidFill>
                  <a:srgbClr val="FF0000"/>
                </a:solidFill>
              </a:rPr>
              <a:t>increase in utility</a:t>
            </a:r>
            <a:r>
              <a:rPr lang="en-US" altLang="en-US" sz="1200" dirty="0">
                <a:solidFill>
                  <a:srgbClr val="3333FF"/>
                </a:solidFill>
              </a:rPr>
              <a:t> from “more consumption </a:t>
            </a:r>
            <a:r>
              <a:rPr lang="en-US" altLang="en-US" sz="1200" dirty="0">
                <a:solidFill>
                  <a:srgbClr val="FF0000"/>
                </a:solidFill>
              </a:rPr>
              <a:t>tomorrow</a:t>
            </a:r>
            <a:r>
              <a:rPr lang="en-US" altLang="en-US" sz="1200" dirty="0">
                <a:solidFill>
                  <a:srgbClr val="3333FF"/>
                </a:solidFill>
              </a:rPr>
              <a:t>”.</a:t>
            </a:r>
          </a:p>
          <a:p>
            <a:pPr eaLnBrk="1" hangingPunct="1">
              <a:buFontTx/>
              <a:buNone/>
            </a:pPr>
            <a:endParaRPr lang="de-DE" altLang="en-US" i="1" dirty="0">
              <a:solidFill>
                <a:srgbClr val="3333FF"/>
              </a:solidFill>
            </a:endParaRPr>
          </a:p>
          <a:p>
            <a:pPr eaLnBrk="1" hangingPunct="1">
              <a:buFontTx/>
              <a:buNone/>
            </a:pPr>
            <a:endParaRPr lang="de-DE" altLang="en-US" i="1" dirty="0">
              <a:solidFill>
                <a:srgbClr val="3333FF"/>
              </a:solidFill>
            </a:endParaRPr>
          </a:p>
          <a:p>
            <a:pPr eaLnBrk="1" hangingPunct="1">
              <a:buFontTx/>
              <a:buNone/>
            </a:pPr>
            <a:r>
              <a:rPr lang="de-DE" altLang="en-US" i="1" dirty="0">
                <a:solidFill>
                  <a:srgbClr val="3333FF"/>
                </a:solidFill>
              </a:rPr>
              <a:t>________________________</a:t>
            </a:r>
          </a:p>
          <a:p>
            <a:pPr eaLnBrk="1" hangingPunct="1">
              <a:buFontTx/>
              <a:buNone/>
            </a:pPr>
            <a:endParaRPr lang="de-DE" altLang="en-US" i="1" dirty="0">
              <a:solidFill>
                <a:srgbClr val="3333FF"/>
              </a:solidFill>
            </a:endParaRPr>
          </a:p>
          <a:p>
            <a:pPr eaLnBrk="1" hangingPunct="1">
              <a:buFontTx/>
              <a:buNone/>
            </a:pPr>
            <a:r>
              <a:rPr lang="de-DE" altLang="en-US" i="1" dirty="0">
                <a:solidFill>
                  <a:srgbClr val="3333FF"/>
                </a:solidFill>
              </a:rPr>
              <a:t>Wie reagiert ein Haushalt mit seiner Konsumnachfrage, wenn der Zinssatz steigt?</a:t>
            </a:r>
          </a:p>
          <a:p>
            <a:pPr eaLnBrk="1" hangingPunct="1">
              <a:buFontTx/>
              <a:buNone/>
            </a:pPr>
            <a:r>
              <a:rPr lang="de-DE" altLang="en-US" i="1" dirty="0">
                <a:solidFill>
                  <a:srgbClr val="3333FF"/>
                </a:solidFill>
              </a:rPr>
              <a:t>Wenn der Zinssatz steigt, kann man für Konsumverzicht heute in der Zukunft seinen Konsum stärker ausdehnen.</a:t>
            </a:r>
          </a:p>
          <a:p>
            <a:pPr eaLnBrk="1" hangingPunct="1">
              <a:buFontTx/>
              <a:buNone/>
            </a:pPr>
            <a:r>
              <a:rPr lang="de-DE" altLang="en-US" i="1" dirty="0">
                <a:solidFill>
                  <a:srgbClr val="3333FF"/>
                </a:solidFill>
              </a:rPr>
              <a:t>Ein nutzenmaximierender Haushalt wird deshalb bereit sein, heute auf Konsum zu verzichten. Der dabei entstehende heutige Nutzenverlust wird durch den höheren Konsum in der Zukunft ausgeglichen.</a:t>
            </a:r>
            <a:endParaRPr lang="de-DE" altLang="en-US" i="1" dirty="0"/>
          </a:p>
          <a:p>
            <a:pPr eaLnBrk="1" hangingPunct="1">
              <a:buFontTx/>
              <a:buNone/>
            </a:pPr>
            <a:endParaRPr lang="de-DE" altLang="en-US" dirty="0"/>
          </a:p>
          <a:p>
            <a:pPr eaLnBrk="1" hangingPunct="1">
              <a:buFontTx/>
              <a:buNone/>
            </a:pPr>
            <a:r>
              <a:rPr lang="de-DE" altLang="en-US" dirty="0"/>
              <a:t>Erläuterung: </a:t>
            </a:r>
          </a:p>
          <a:p>
            <a:pPr eaLnBrk="1" hangingPunct="1">
              <a:buFontTx/>
              <a:buChar char="•"/>
            </a:pPr>
            <a:r>
              <a:rPr lang="de-DE" altLang="en-US" dirty="0"/>
              <a:t>Bei einem Anstieg des Realzinses (=Ertrag des Sparens) ersetzt ein nutzenmaximierender Haushalt „Konsum heute“ durch „Konsum morgen“. Er konsumiert also heute weniger, erhöht seine Ersparnis, und konsumiert dann morgen mit Hilfe seiner erhöhten Ersparnis mehr.</a:t>
            </a:r>
          </a:p>
          <a:p>
            <a:pPr eaLnBrk="1" hangingPunct="1">
              <a:buFontTx/>
              <a:buChar char="•"/>
            </a:pPr>
            <a:r>
              <a:rPr lang="de-DE" altLang="en-US" dirty="0"/>
              <a:t>Bei einem Sinken des Realzinses (=Ertrag des Sparens) ersetzt ein nutzenmaximierender Haushalt „Konsum morgen “ durch „Konsum heute“. Er konsumiert also heute mehr, senkt seine Ersparnis, und konsumiert dann morgen aufgrund seiner verminderten Ersparnis weniger.</a:t>
            </a:r>
          </a:p>
          <a:p>
            <a:pPr eaLnBrk="1" hangingPunct="1">
              <a:buFontTx/>
              <a:buChar char="•"/>
            </a:pPr>
            <a:r>
              <a:rPr lang="de-DE" altLang="en-US" dirty="0"/>
              <a:t>=&gt; Das Kapitalangebot (Ersparnis der Haushalte) hängt also positiv vom Realzins ab: Je höher der Realzins desto höher das Kapitalangebot(</a:t>
            </a:r>
            <a:r>
              <a:rPr lang="de-DE" altLang="en-US" dirty="0" err="1"/>
              <a:t>u.u.</a:t>
            </a:r>
            <a:r>
              <a:rPr lang="de-DE" altLang="en-US" dirty="0"/>
              <a: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EA68188A-9B4A-467F-8115-AF9479419E03}" type="slidenum">
              <a:rPr lang="en-GB" altLang="en-US" sz="1100" i="1">
                <a:latin typeface="Times New Roman" pitchFamily="18" charset="0"/>
              </a:rPr>
              <a:pPr algn="r">
                <a:spcBef>
                  <a:spcPct val="0"/>
                </a:spcBef>
                <a:buFontTx/>
                <a:buNone/>
              </a:pPr>
              <a:t>45</a:t>
            </a:fld>
            <a:endParaRPr lang="en-GB" altLang="en-US" sz="1100" i="1">
              <a:latin typeface="Times New Roman" pitchFamily="18" charset="0"/>
            </a:endParaRPr>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de-DE" altLang="en-US" dirty="0"/>
              <a:t>FTXT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6A7976F3-9BB9-469D-B22B-1973E61D06D0}" type="slidenum">
              <a:rPr lang="en-GB" altLang="en-US" sz="1100" i="1">
                <a:latin typeface="Times New Roman" pitchFamily="18" charset="0"/>
              </a:rPr>
              <a:pPr algn="r">
                <a:spcBef>
                  <a:spcPct val="0"/>
                </a:spcBef>
                <a:buFontTx/>
                <a:buNone/>
              </a:pPr>
              <a:t>46</a:t>
            </a:fld>
            <a:endParaRPr lang="en-GB" altLang="en-US" sz="1100" i="1">
              <a:latin typeface="Times New Roman" pitchFamily="18" charset="0"/>
            </a:endParaRPr>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noProof="0" dirty="0"/>
              <a:t>So, if we transfer these consideration on a market diagram with the interest rate on the y-axis and the consumption level on the x-axis, we obtain a consumption curve with a negative slope.</a:t>
            </a:r>
          </a:p>
          <a:p>
            <a:pPr marL="228600" marR="0" lvl="0" indent="-228600" algn="l" defTabSz="762000" rtl="0" eaLnBrk="1" fontAlgn="base" latinLnBrk="0" hangingPunct="1">
              <a:lnSpc>
                <a:spcPct val="100000"/>
              </a:lnSpc>
              <a:spcBef>
                <a:spcPct val="30000"/>
              </a:spcBef>
              <a:spcAft>
                <a:spcPct val="0"/>
              </a:spcAft>
              <a:buClrTx/>
              <a:buSzTx/>
              <a:buFontTx/>
              <a:buNone/>
              <a:tabLst/>
              <a:defRPr/>
            </a:pPr>
            <a:endParaRPr lang="en-US" altLang="en-US" noProof="0" dirty="0"/>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noProof="0" dirty="0"/>
              <a:t>This means, that if the interest rate is relatively high CLICK consumption is relatively low CLICK, and if the interest rate falls CLICK, consumption becomes larger.</a:t>
            </a:r>
          </a:p>
          <a:p>
            <a:pPr marL="228600" marR="0" lvl="0" indent="-228600" algn="l" defTabSz="762000" rtl="0" eaLnBrk="1" fontAlgn="base" latinLnBrk="0" hangingPunct="1">
              <a:lnSpc>
                <a:spcPct val="100000"/>
              </a:lnSpc>
              <a:spcBef>
                <a:spcPct val="30000"/>
              </a:spcBef>
              <a:spcAft>
                <a:spcPct val="0"/>
              </a:spcAft>
              <a:buClrTx/>
              <a:buSzTx/>
              <a:buFontTx/>
              <a:buNone/>
              <a:tabLst/>
              <a:defRPr/>
            </a:pPr>
            <a:endParaRPr lang="de-DE" altLang="en-US" dirty="0"/>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de-DE" altLang="en-US" dirty="0"/>
              <a:t>FTXT</a:t>
            </a:r>
          </a:p>
          <a:p>
            <a:pPr eaLnBrk="1" hangingPunct="1">
              <a:buFontTx/>
              <a:buNone/>
            </a:pPr>
            <a:endParaRPr lang="de-DE" altLang="en-US" i="1" dirty="0">
              <a:solidFill>
                <a:srgbClr val="3333FF"/>
              </a:solidFill>
            </a:endParaRPr>
          </a:p>
          <a:p>
            <a:pPr eaLnBrk="1" hangingPunct="1">
              <a:buFontTx/>
              <a:buNone/>
            </a:pPr>
            <a:endParaRPr lang="de-DE" altLang="en-US" i="1" dirty="0">
              <a:solidFill>
                <a:srgbClr val="3333FF"/>
              </a:solidFill>
            </a:endParaRPr>
          </a:p>
          <a:p>
            <a:pPr eaLnBrk="1" hangingPunct="1">
              <a:buFontTx/>
              <a:buNone/>
            </a:pPr>
            <a:endParaRPr lang="de-DE" altLang="en-US" i="1" dirty="0">
              <a:solidFill>
                <a:srgbClr val="3333FF"/>
              </a:solidFill>
            </a:endParaRPr>
          </a:p>
          <a:p>
            <a:pPr eaLnBrk="1" hangingPunct="1">
              <a:buFontTx/>
              <a:buNone/>
            </a:pPr>
            <a:r>
              <a:rPr lang="de-DE" altLang="en-US" i="1" dirty="0">
                <a:solidFill>
                  <a:srgbClr val="3333FF"/>
                </a:solidFill>
              </a:rPr>
              <a:t>Wie reagiert ein Haushalt mit seiner Konsumnachfrage, wenn der Zinssatz steigt?</a:t>
            </a:r>
          </a:p>
          <a:p>
            <a:pPr eaLnBrk="1" hangingPunct="1">
              <a:buFontTx/>
              <a:buNone/>
            </a:pPr>
            <a:r>
              <a:rPr lang="de-DE" altLang="en-US" i="1" dirty="0">
                <a:solidFill>
                  <a:srgbClr val="3333FF"/>
                </a:solidFill>
              </a:rPr>
              <a:t>Wenn der Zinssatz steigt, kann man für Konsumverzicht heute in der Zukunft seinen Konsum stärker ausdehnen.</a:t>
            </a:r>
          </a:p>
          <a:p>
            <a:pPr eaLnBrk="1" hangingPunct="1">
              <a:buFontTx/>
              <a:buNone/>
            </a:pPr>
            <a:r>
              <a:rPr lang="de-DE" altLang="en-US" i="1" dirty="0">
                <a:solidFill>
                  <a:srgbClr val="3333FF"/>
                </a:solidFill>
              </a:rPr>
              <a:t>Ein nutzenmaximierender Haushalt wird deshalb bereit sein, heute auf Konsum zu verzichten. Der dabei entstehende heutige Nutzenverlust wird durch den höheren Konsum in der Zukunft ausgeglichen.</a:t>
            </a:r>
            <a:endParaRPr lang="de-DE" altLang="en-US" i="1" dirty="0"/>
          </a:p>
          <a:p>
            <a:pPr eaLnBrk="1" hangingPunct="1">
              <a:buFontTx/>
              <a:buNone/>
            </a:pPr>
            <a:endParaRPr lang="de-DE" altLang="en-US" dirty="0"/>
          </a:p>
          <a:p>
            <a:pPr eaLnBrk="1" hangingPunct="1">
              <a:buFontTx/>
              <a:buNone/>
            </a:pPr>
            <a:r>
              <a:rPr lang="de-DE" altLang="en-US" dirty="0"/>
              <a:t>Erläuterung: </a:t>
            </a:r>
          </a:p>
          <a:p>
            <a:pPr eaLnBrk="1" hangingPunct="1">
              <a:buFontTx/>
              <a:buChar char="•"/>
            </a:pPr>
            <a:r>
              <a:rPr lang="de-DE" altLang="en-US" dirty="0"/>
              <a:t>Bei einem Anstieg des Realzinses (=Ertrag des Sparens) ersetzt ein nutzenmaximierender Haushalt „Konsum heute“ durch „Konsum morgen“. Er konsumiert also heute weniger, erhöht seine Ersparnis, und konsumiert dann morgen mit Hilfe seiner erhöhten Ersparnis mehr.</a:t>
            </a:r>
          </a:p>
          <a:p>
            <a:pPr eaLnBrk="1" hangingPunct="1">
              <a:buFontTx/>
              <a:buChar char="•"/>
            </a:pPr>
            <a:r>
              <a:rPr lang="de-DE" altLang="en-US" dirty="0"/>
              <a:t>Bei einem Sinken des Realzinses (=Ertrag des Sparens) ersetzt ein nutzenmaximierender Haushalt „Konsum morgen “ durch „Konsum heute“. Er konsumiert also heute mehr, senkt seine Ersparnis, und konsumiert dann morgen aufgrund seiner verminderten Ersparnis weniger.</a:t>
            </a:r>
          </a:p>
          <a:p>
            <a:pPr eaLnBrk="1" hangingPunct="1">
              <a:buFontTx/>
              <a:buChar char="•"/>
            </a:pPr>
            <a:r>
              <a:rPr lang="de-DE" altLang="en-US" dirty="0"/>
              <a:t>=&gt; Das Kapitalangebot (Ersparnis der Haushalte) hängt also positiv vom Realzins ab: Je höher der Realzins desto höher das Kapitalangebot(</a:t>
            </a:r>
            <a:r>
              <a:rPr lang="de-DE" altLang="en-US" dirty="0" err="1"/>
              <a:t>u.u.</a:t>
            </a:r>
            <a:r>
              <a:rPr lang="de-DE" altLang="en-US" dirty="0"/>
              <a: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47A54B66-9C60-4B04-BEB7-9BDD12828A2C}" type="slidenum">
              <a:rPr lang="en-GB" altLang="en-US" sz="1100" i="1">
                <a:latin typeface="Times New Roman" pitchFamily="18" charset="0"/>
              </a:rPr>
              <a:pPr algn="r">
                <a:spcBef>
                  <a:spcPct val="0"/>
                </a:spcBef>
                <a:buFontTx/>
                <a:buNone/>
              </a:pPr>
              <a:t>47</a:t>
            </a:fld>
            <a:endParaRPr lang="en-GB" altLang="en-US" sz="1100" i="1">
              <a:latin typeface="Times New Roman" pitchFamily="18" charset="0"/>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de-DE" altLang="en-US" dirty="0"/>
              <a:t>FTXT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ACCA3286-C551-4CD1-899E-BD7C76CC17DE}" type="slidenum">
              <a:rPr lang="en-GB" altLang="en-US" sz="1100" i="1">
                <a:latin typeface="Times New Roman" pitchFamily="18" charset="0"/>
              </a:rPr>
              <a:pPr algn="r">
                <a:spcBef>
                  <a:spcPct val="0"/>
                </a:spcBef>
                <a:buFontTx/>
                <a:buNone/>
              </a:pPr>
              <a:t>48</a:t>
            </a:fld>
            <a:endParaRPr lang="en-GB" altLang="en-US" sz="1100" i="1">
              <a:latin typeface="Times New Roman" pitchFamily="18" charset="0"/>
            </a:endParaRPr>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noProof="0" dirty="0"/>
              <a:t>So, if we transfer these considerations again on a market diagram with the interest rate on the y-axis and the consumption level on the x-axis, we have to shift the consumption curve to the right, if income grows.</a:t>
            </a:r>
          </a:p>
          <a:p>
            <a:pPr marL="228600" marR="0" lvl="0" indent="-228600" algn="l" defTabSz="762000" rtl="0" eaLnBrk="1" fontAlgn="base" latinLnBrk="0" hangingPunct="1">
              <a:lnSpc>
                <a:spcPct val="100000"/>
              </a:lnSpc>
              <a:spcBef>
                <a:spcPct val="30000"/>
              </a:spcBef>
              <a:spcAft>
                <a:spcPct val="0"/>
              </a:spcAft>
              <a:buClrTx/>
              <a:buSzTx/>
              <a:buFontTx/>
              <a:buNone/>
              <a:tabLst/>
              <a:defRPr/>
            </a:pPr>
            <a:endParaRPr lang="en-US" altLang="en-US" noProof="0" dirty="0"/>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rgbClr val="3333FF"/>
                </a:solidFill>
              </a:rPr>
              <a:t>Household income is hence a positive “</a:t>
            </a:r>
            <a:r>
              <a:rPr lang="en-US" altLang="en-US" sz="1200" dirty="0">
                <a:solidFill>
                  <a:srgbClr val="FF0000"/>
                </a:solidFill>
              </a:rPr>
              <a:t>shift parameter</a:t>
            </a:r>
            <a:r>
              <a:rPr lang="en-US" altLang="en-US" sz="1200" dirty="0">
                <a:solidFill>
                  <a:srgbClr val="3333FF"/>
                </a:solidFill>
              </a:rPr>
              <a:t>” of consumption demand: An </a:t>
            </a:r>
            <a:r>
              <a:rPr lang="en-US" altLang="en-US" sz="1200" dirty="0">
                <a:solidFill>
                  <a:srgbClr val="FF0000"/>
                </a:solidFill>
              </a:rPr>
              <a:t>increase</a:t>
            </a:r>
            <a:r>
              <a:rPr lang="en-US" altLang="en-US" sz="1200" dirty="0">
                <a:solidFill>
                  <a:srgbClr val="3333FF"/>
                </a:solidFill>
              </a:rPr>
              <a:t> of household income (</a:t>
            </a:r>
            <a:r>
              <a:rPr lang="en-US" altLang="en-US" sz="1200" dirty="0" err="1">
                <a:solidFill>
                  <a:srgbClr val="3333FF"/>
                </a:solidFill>
              </a:rPr>
              <a:t>Y</a:t>
            </a:r>
            <a:r>
              <a:rPr lang="en-US" altLang="en-US" sz="1200" baseline="-25000" dirty="0" err="1">
                <a:solidFill>
                  <a:srgbClr val="3333FF"/>
                </a:solidFill>
              </a:rPr>
              <a:t>1</a:t>
            </a:r>
            <a:r>
              <a:rPr lang="en-US" altLang="en-US" sz="1200" dirty="0">
                <a:solidFill>
                  <a:srgbClr val="3333FF"/>
                </a:solidFill>
              </a:rPr>
              <a:t> &lt; </a:t>
            </a:r>
            <a:r>
              <a:rPr lang="en-US" altLang="en-US" sz="1200" dirty="0" err="1">
                <a:solidFill>
                  <a:srgbClr val="3333FF"/>
                </a:solidFill>
              </a:rPr>
              <a:t>Y</a:t>
            </a:r>
            <a:r>
              <a:rPr lang="en-US" altLang="en-US" sz="1200" baseline="-25000" dirty="0" err="1">
                <a:solidFill>
                  <a:srgbClr val="3333FF"/>
                </a:solidFill>
              </a:rPr>
              <a:t>2</a:t>
            </a:r>
            <a:r>
              <a:rPr lang="en-US" altLang="en-US" sz="1200" dirty="0">
                <a:solidFill>
                  <a:srgbClr val="3333FF"/>
                </a:solidFill>
              </a:rPr>
              <a:t>) </a:t>
            </a:r>
            <a:r>
              <a:rPr lang="en-US" altLang="en-US" sz="1200" dirty="0">
                <a:solidFill>
                  <a:srgbClr val="FF0000"/>
                </a:solidFill>
              </a:rPr>
              <a:t>increases consumption</a:t>
            </a:r>
            <a:r>
              <a:rPr lang="en-US" altLang="en-US" sz="1200" dirty="0">
                <a:solidFill>
                  <a:srgbClr val="3333FF"/>
                </a:solidFill>
              </a:rPr>
              <a:t>!</a:t>
            </a:r>
          </a:p>
          <a:p>
            <a:pPr marL="228600" marR="0" lvl="0" indent="-228600" algn="l" defTabSz="762000" rtl="0" eaLnBrk="1" fontAlgn="base" latinLnBrk="0" hangingPunct="1">
              <a:lnSpc>
                <a:spcPct val="100000"/>
              </a:lnSpc>
              <a:spcBef>
                <a:spcPct val="30000"/>
              </a:spcBef>
              <a:spcAft>
                <a:spcPct val="0"/>
              </a:spcAft>
              <a:buClrTx/>
              <a:buSzTx/>
              <a:buFontTx/>
              <a:buNone/>
              <a:tabLst/>
              <a:defRPr/>
            </a:pPr>
            <a:endParaRPr lang="en-US" altLang="en-US" noProof="0" dirty="0"/>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noProof="0" dirty="0"/>
              <a:t>______________________________</a:t>
            </a:r>
          </a:p>
          <a:p>
            <a:pPr marL="228600" marR="0" lvl="0" indent="-228600" algn="l" defTabSz="762000" rtl="0" eaLnBrk="1" fontAlgn="base" latinLnBrk="0" hangingPunct="1">
              <a:lnSpc>
                <a:spcPct val="100000"/>
              </a:lnSpc>
              <a:spcBef>
                <a:spcPct val="30000"/>
              </a:spcBef>
              <a:spcAft>
                <a:spcPct val="0"/>
              </a:spcAft>
              <a:buClrTx/>
              <a:buSzTx/>
              <a:buFontTx/>
              <a:buNone/>
              <a:tabLst/>
              <a:defRPr/>
            </a:pPr>
            <a:endParaRPr lang="de-DE" altLang="en-US" i="1" dirty="0">
              <a:solidFill>
                <a:srgbClr val="3333FF"/>
              </a:solidFill>
            </a:endParaRPr>
          </a:p>
          <a:p>
            <a:pPr eaLnBrk="1" hangingPunct="1">
              <a:buFontTx/>
              <a:buNone/>
            </a:pPr>
            <a:endParaRPr lang="de-DE" altLang="en-US" i="1" dirty="0">
              <a:solidFill>
                <a:srgbClr val="3333FF"/>
              </a:solidFill>
            </a:endParaRPr>
          </a:p>
          <a:p>
            <a:pPr eaLnBrk="1" hangingPunct="1">
              <a:buFontTx/>
              <a:buNone/>
            </a:pPr>
            <a:endParaRPr lang="de-DE" altLang="en-US" i="1" dirty="0">
              <a:solidFill>
                <a:srgbClr val="3333FF"/>
              </a:solidFill>
            </a:endParaRPr>
          </a:p>
          <a:p>
            <a:pPr eaLnBrk="1" hangingPunct="1">
              <a:buFontTx/>
              <a:buNone/>
            </a:pPr>
            <a:r>
              <a:rPr lang="de-DE" altLang="en-US" i="1" dirty="0">
                <a:solidFill>
                  <a:srgbClr val="3333FF"/>
                </a:solidFill>
              </a:rPr>
              <a:t>Wie reagiert ein Haushalt mit seiner Konsumnachfrage, wenn der Zinssatz steigt?</a:t>
            </a:r>
          </a:p>
          <a:p>
            <a:pPr eaLnBrk="1" hangingPunct="1">
              <a:buFontTx/>
              <a:buNone/>
            </a:pPr>
            <a:r>
              <a:rPr lang="de-DE" altLang="en-US" i="1" dirty="0">
                <a:solidFill>
                  <a:srgbClr val="3333FF"/>
                </a:solidFill>
              </a:rPr>
              <a:t>Wenn der Zinssatz steigt, kann man für Konsumverzicht heute in der Zukunft seinen Konsum stärker ausdehnen.</a:t>
            </a:r>
          </a:p>
          <a:p>
            <a:pPr eaLnBrk="1" hangingPunct="1">
              <a:buFontTx/>
              <a:buNone/>
            </a:pPr>
            <a:r>
              <a:rPr lang="de-DE" altLang="en-US" i="1" dirty="0">
                <a:solidFill>
                  <a:srgbClr val="3333FF"/>
                </a:solidFill>
              </a:rPr>
              <a:t>Ein nutzenmaximierender Haushalt wird deshalb bereit sein, heute auf Konsum zu verzichten. Der dabei entstehende heutige Nutzenverlust wird durch den höheren Konsum in der Zukunft ausgeglichen.</a:t>
            </a:r>
            <a:endParaRPr lang="de-DE" altLang="en-US" i="1" dirty="0"/>
          </a:p>
          <a:p>
            <a:pPr eaLnBrk="1" hangingPunct="1">
              <a:buFontTx/>
              <a:buNone/>
            </a:pPr>
            <a:endParaRPr lang="de-DE" altLang="en-US" dirty="0"/>
          </a:p>
          <a:p>
            <a:pPr eaLnBrk="1" hangingPunct="1">
              <a:buFontTx/>
              <a:buNone/>
            </a:pPr>
            <a:r>
              <a:rPr lang="de-DE" altLang="en-US" dirty="0"/>
              <a:t>Erläuterung: </a:t>
            </a:r>
          </a:p>
          <a:p>
            <a:pPr eaLnBrk="1" hangingPunct="1">
              <a:buFontTx/>
              <a:buChar char="•"/>
            </a:pPr>
            <a:r>
              <a:rPr lang="de-DE" altLang="en-US" dirty="0"/>
              <a:t>Bei einem Anstieg des Realzinses (=Ertrag des Sparens) ersetzt ein nutzenmaximierender Haushalt „Konsum heute“ durch „Konsum morgen“. Er konsumiert also heute weniger, erhöht seine Ersparnis, und konsumiert dann morgen mit Hilfe seiner erhöhten Ersparnis mehr.</a:t>
            </a:r>
          </a:p>
          <a:p>
            <a:pPr eaLnBrk="1" hangingPunct="1">
              <a:buFontTx/>
              <a:buChar char="•"/>
            </a:pPr>
            <a:r>
              <a:rPr lang="de-DE" altLang="en-US" dirty="0"/>
              <a:t>Bei einem Sinken des Realzinses (=Ertrag des Sparens) ersetzt ein nutzenmaximierender Haushalt „Konsum morgen “ durch „Konsum heute“. Er konsumiert also heute mehr, senkt seine Ersparnis, und konsumiert dann morgen aufgrund seiner verminderten Ersparnis weniger.</a:t>
            </a:r>
          </a:p>
          <a:p>
            <a:pPr eaLnBrk="1" hangingPunct="1">
              <a:buFontTx/>
              <a:buChar char="•"/>
            </a:pPr>
            <a:r>
              <a:rPr lang="de-DE" altLang="en-US" dirty="0"/>
              <a:t>=&gt; Das Kapitalangebot (Ersparnis der Haushalte) hängt also positiv vom Realzins ab: Je höher der Realzins desto höher das Kapitalangebot(</a:t>
            </a:r>
            <a:r>
              <a:rPr lang="de-DE" altLang="en-US" dirty="0" err="1"/>
              <a:t>u.u.</a:t>
            </a:r>
            <a:r>
              <a:rPr lang="de-DE" altLang="en-US" dirty="0"/>
              <a: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8B93A892-BED9-47C0-84DB-28EC09E14100}" type="slidenum">
              <a:rPr lang="en-GB" altLang="en-US" sz="1100" i="1">
                <a:latin typeface="Times New Roman" pitchFamily="18" charset="0"/>
              </a:rPr>
              <a:pPr algn="r">
                <a:spcBef>
                  <a:spcPct val="0"/>
                </a:spcBef>
                <a:buFontTx/>
                <a:buNone/>
              </a:pPr>
              <a:t>49</a:t>
            </a:fld>
            <a:endParaRPr lang="en-GB" altLang="en-US" sz="1100" i="1">
              <a:latin typeface="Times New Roman" pitchFamily="18" charset="0"/>
            </a:endParaRPr>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noProof="0" dirty="0"/>
              <a:t>If income falls, we have to shift the consumption curve to the left.  CLICK</a:t>
            </a:r>
          </a:p>
          <a:p>
            <a:pPr marL="228600" marR="0" lvl="0" indent="-228600" algn="l" defTabSz="762000" rtl="0" eaLnBrk="1" fontAlgn="base" latinLnBrk="0" hangingPunct="1">
              <a:lnSpc>
                <a:spcPct val="100000"/>
              </a:lnSpc>
              <a:spcBef>
                <a:spcPct val="30000"/>
              </a:spcBef>
              <a:spcAft>
                <a:spcPct val="0"/>
              </a:spcAft>
              <a:buClrTx/>
              <a:buSzTx/>
              <a:buFontTx/>
              <a:buNone/>
              <a:tabLst/>
              <a:defRPr/>
            </a:pPr>
            <a:endParaRPr lang="en-US" altLang="en-US" i="1" noProof="0" dirty="0">
              <a:solidFill>
                <a:srgbClr val="3333FF"/>
              </a:solidFill>
            </a:endParaRPr>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rgbClr val="3333FF"/>
                </a:solidFill>
              </a:rPr>
              <a:t>An </a:t>
            </a:r>
            <a:r>
              <a:rPr lang="en-US" altLang="en-US" sz="1200" dirty="0">
                <a:solidFill>
                  <a:srgbClr val="FF0000"/>
                </a:solidFill>
              </a:rPr>
              <a:t>decrease</a:t>
            </a:r>
            <a:r>
              <a:rPr lang="en-US" altLang="en-US" sz="1200" dirty="0">
                <a:solidFill>
                  <a:srgbClr val="3333FF"/>
                </a:solidFill>
              </a:rPr>
              <a:t> of household income (</a:t>
            </a:r>
            <a:r>
              <a:rPr lang="en-US" altLang="en-US" sz="1200" dirty="0" err="1">
                <a:solidFill>
                  <a:srgbClr val="3333FF"/>
                </a:solidFill>
              </a:rPr>
              <a:t>Y</a:t>
            </a:r>
            <a:r>
              <a:rPr lang="en-US" altLang="en-US" sz="1200" baseline="-25000" dirty="0" err="1">
                <a:solidFill>
                  <a:srgbClr val="3333FF"/>
                </a:solidFill>
              </a:rPr>
              <a:t>1</a:t>
            </a:r>
            <a:r>
              <a:rPr lang="en-US" altLang="en-US" sz="1200" dirty="0">
                <a:solidFill>
                  <a:srgbClr val="3333FF"/>
                </a:solidFill>
              </a:rPr>
              <a:t> &gt; </a:t>
            </a:r>
            <a:r>
              <a:rPr lang="en-US" altLang="en-US" sz="1200" dirty="0" err="1">
                <a:solidFill>
                  <a:srgbClr val="3333FF"/>
                </a:solidFill>
              </a:rPr>
              <a:t>Y</a:t>
            </a:r>
            <a:r>
              <a:rPr lang="en-US" altLang="en-US" sz="1200" baseline="-25000" dirty="0" err="1">
                <a:solidFill>
                  <a:srgbClr val="3333FF"/>
                </a:solidFill>
              </a:rPr>
              <a:t>2</a:t>
            </a:r>
            <a:r>
              <a:rPr lang="en-US" altLang="en-US" sz="1200" dirty="0">
                <a:solidFill>
                  <a:srgbClr val="3333FF"/>
                </a:solidFill>
              </a:rPr>
              <a:t>) </a:t>
            </a:r>
            <a:r>
              <a:rPr lang="en-US" altLang="en-US" noProof="0" dirty="0"/>
              <a:t>CLICK shifts the </a:t>
            </a:r>
            <a:r>
              <a:rPr lang="en-US" altLang="en-US" sz="1200" dirty="0">
                <a:solidFill>
                  <a:srgbClr val="FF0000"/>
                </a:solidFill>
              </a:rPr>
              <a:t>consumption to the left</a:t>
            </a:r>
            <a:r>
              <a:rPr lang="en-US" altLang="en-US" sz="1200" dirty="0">
                <a:solidFill>
                  <a:srgbClr val="3333FF"/>
                </a:solidFill>
              </a:rPr>
              <a:t>!</a:t>
            </a:r>
          </a:p>
          <a:p>
            <a:pPr marL="228600" marR="0" lvl="0" indent="-228600" algn="l" defTabSz="762000" rtl="0" eaLnBrk="1" fontAlgn="base" latinLnBrk="0" hangingPunct="1">
              <a:lnSpc>
                <a:spcPct val="100000"/>
              </a:lnSpc>
              <a:spcBef>
                <a:spcPct val="30000"/>
              </a:spcBef>
              <a:spcAft>
                <a:spcPct val="0"/>
              </a:spcAft>
              <a:buClrTx/>
              <a:buSzTx/>
              <a:buFontTx/>
              <a:buNone/>
              <a:tabLst/>
              <a:defRPr/>
            </a:pPr>
            <a:endParaRPr lang="de-DE" altLang="en-US" i="1" dirty="0">
              <a:solidFill>
                <a:srgbClr val="3333FF"/>
              </a:solidFill>
            </a:endParaRPr>
          </a:p>
          <a:p>
            <a:pPr eaLnBrk="1" hangingPunct="1">
              <a:buFontTx/>
              <a:buNone/>
            </a:pPr>
            <a:r>
              <a:rPr lang="de-DE" altLang="en-US" i="1" dirty="0">
                <a:solidFill>
                  <a:srgbClr val="3333FF"/>
                </a:solidFill>
              </a:rPr>
              <a:t>_________________________</a:t>
            </a:r>
          </a:p>
          <a:p>
            <a:pPr eaLnBrk="1" hangingPunct="1">
              <a:buFontTx/>
              <a:buNone/>
            </a:pPr>
            <a:r>
              <a:rPr lang="de-DE" altLang="en-US" i="1" dirty="0">
                <a:solidFill>
                  <a:srgbClr val="3333FF"/>
                </a:solidFill>
              </a:rPr>
              <a:t>Wie reagiert ein Haushalt mit seiner Konsumnachfrage, wenn der Zinssatz steigt?</a:t>
            </a:r>
          </a:p>
          <a:p>
            <a:pPr eaLnBrk="1" hangingPunct="1">
              <a:buFontTx/>
              <a:buNone/>
            </a:pPr>
            <a:r>
              <a:rPr lang="de-DE" altLang="en-US" i="1" dirty="0">
                <a:solidFill>
                  <a:srgbClr val="3333FF"/>
                </a:solidFill>
              </a:rPr>
              <a:t>Wenn der Zinssatz steigt, kann man für Konsumverzicht heute in der Zukunft seinen Konsum stärker ausdehnen.</a:t>
            </a:r>
          </a:p>
          <a:p>
            <a:pPr eaLnBrk="1" hangingPunct="1">
              <a:buFontTx/>
              <a:buNone/>
            </a:pPr>
            <a:r>
              <a:rPr lang="de-DE" altLang="en-US" i="1" dirty="0">
                <a:solidFill>
                  <a:srgbClr val="3333FF"/>
                </a:solidFill>
              </a:rPr>
              <a:t>Ein nutzenmaximierender Haushalt wird deshalb bereit sein, heute auf Konsum zu verzichten. Der dabei entstehende heutige Nutzenverlust wird durch den höheren Konsum in der Zukunft ausgeglichen.</a:t>
            </a:r>
            <a:endParaRPr lang="de-DE" altLang="en-US" i="1" dirty="0"/>
          </a:p>
          <a:p>
            <a:pPr eaLnBrk="1" hangingPunct="1">
              <a:buFontTx/>
              <a:buNone/>
            </a:pPr>
            <a:endParaRPr lang="de-DE" altLang="en-US" dirty="0"/>
          </a:p>
          <a:p>
            <a:pPr eaLnBrk="1" hangingPunct="1">
              <a:buFontTx/>
              <a:buNone/>
            </a:pPr>
            <a:r>
              <a:rPr lang="de-DE" altLang="en-US" dirty="0"/>
              <a:t>Erläuterung: </a:t>
            </a:r>
          </a:p>
          <a:p>
            <a:pPr eaLnBrk="1" hangingPunct="1">
              <a:buFontTx/>
              <a:buChar char="•"/>
            </a:pPr>
            <a:r>
              <a:rPr lang="de-DE" altLang="en-US" dirty="0"/>
              <a:t>Bei einem Anstieg des Realzinses (=Ertrag des Sparens) ersetzt ein nutzenmaximierender Haushalt „Konsum heute“ durch „Konsum morgen“. Er konsumiert also heute weniger, erhöht seine Ersparnis, und konsumiert dann morgen mit Hilfe seiner erhöhten Ersparnis mehr.</a:t>
            </a:r>
          </a:p>
          <a:p>
            <a:pPr eaLnBrk="1" hangingPunct="1">
              <a:buFontTx/>
              <a:buChar char="•"/>
            </a:pPr>
            <a:r>
              <a:rPr lang="de-DE" altLang="en-US" dirty="0"/>
              <a:t>Bei einem Sinken des Realzinses (=Ertrag des Sparens) ersetzt ein nutzenmaximierender Haushalt „Konsum morgen “ durch „Konsum heute“. Er konsumiert also heute mehr, senkt seine Ersparnis, und konsumiert dann morgen aufgrund seiner verminderten Ersparnis weniger.</a:t>
            </a:r>
          </a:p>
          <a:p>
            <a:pPr eaLnBrk="1" hangingPunct="1">
              <a:buFontTx/>
              <a:buChar char="•"/>
            </a:pPr>
            <a:r>
              <a:rPr lang="de-DE" altLang="en-US" dirty="0"/>
              <a:t>=&gt; Das Kapitalangebot (Ersparnis der Haushalte) hängt also positiv vom Realzins ab: Je höher der Realzins desto höher das Kapitalangebot(</a:t>
            </a:r>
            <a:r>
              <a:rPr lang="de-DE" altLang="en-US" dirty="0" err="1"/>
              <a:t>u.u.</a:t>
            </a:r>
            <a:r>
              <a:rPr lang="de-DE" altLang="en-US" dirty="0"/>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pitchFamily="34" charset="0"/>
              </a:defRPr>
            </a:lvl1pPr>
            <a:lvl2pPr marL="742950" indent="-285750" defTabSz="788988">
              <a:spcBef>
                <a:spcPct val="30000"/>
              </a:spcBef>
              <a:buAutoNum type="arabicPeriod"/>
              <a:defRPr sz="1200">
                <a:solidFill>
                  <a:schemeClr val="tx1"/>
                </a:solidFill>
                <a:latin typeface="Arial" pitchFamily="34" charset="0"/>
              </a:defRPr>
            </a:lvl2pPr>
            <a:lvl3pPr marL="1143000" indent="-228600" defTabSz="788988">
              <a:spcBef>
                <a:spcPct val="30000"/>
              </a:spcBef>
              <a:buAutoNum type="arabicPeriod"/>
              <a:defRPr sz="1200">
                <a:solidFill>
                  <a:schemeClr val="tx1"/>
                </a:solidFill>
                <a:latin typeface="Arial" pitchFamily="34" charset="0"/>
              </a:defRPr>
            </a:lvl3pPr>
            <a:lvl4pPr marL="1600200" indent="-228600" defTabSz="788988">
              <a:spcBef>
                <a:spcPct val="30000"/>
              </a:spcBef>
              <a:buAutoNum type="arabicPeriod"/>
              <a:defRPr sz="1200">
                <a:solidFill>
                  <a:schemeClr val="tx1"/>
                </a:solidFill>
                <a:latin typeface="Arial" pitchFamily="34" charset="0"/>
              </a:defRPr>
            </a:lvl4pPr>
            <a:lvl5pPr marL="2057400" indent="-228600" defTabSz="788988">
              <a:spcBef>
                <a:spcPct val="30000"/>
              </a:spcBef>
              <a:buAutoNum type="arabicPeriod"/>
              <a:defRPr sz="1200">
                <a:solidFill>
                  <a:schemeClr val="tx1"/>
                </a:solidFill>
                <a:latin typeface="Arial" pitchFamily="34" charset="0"/>
              </a:defRPr>
            </a:lvl5pPr>
            <a:lvl6pPr marL="2514600" indent="-228600" defTabSz="788988"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8988"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8988"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8988"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64A419BA-211D-43E6-9FB7-7AF0E0047B49}" type="slidenum">
              <a:rPr lang="en-GB" altLang="en-US" sz="1100" smtClean="0">
                <a:latin typeface="Times New Roman" pitchFamily="18" charset="0"/>
              </a:rPr>
              <a:pPr>
                <a:spcBef>
                  <a:spcPct val="0"/>
                </a:spcBef>
                <a:buFontTx/>
                <a:buNone/>
              </a:pPr>
              <a:t>5</a:t>
            </a:fld>
            <a:endParaRPr lang="en-GB" altLang="en-US" sz="1100">
              <a:latin typeface="Times New Roman" pitchFamily="18" charset="0"/>
            </a:endParaRPr>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r>
              <a:rPr lang="en-US" altLang="en-US" noProof="0" dirty="0"/>
              <a:t>FTEXT</a:t>
            </a:r>
          </a:p>
          <a:p>
            <a:pPr marL="0" indent="0" eaLnBrk="1" hangingPunct="1">
              <a:buFontTx/>
              <a:buNone/>
            </a:pPr>
            <a:r>
              <a:rPr lang="en-US" altLang="en-US" noProof="0" dirty="0"/>
              <a:t>________________</a:t>
            </a:r>
            <a:endParaRPr lang="de-DE" altLang="en-US" dirty="0"/>
          </a:p>
          <a:p>
            <a:pPr marL="0" indent="0" eaLnBrk="1" hangingPunct="1">
              <a:buFontTx/>
              <a:buNone/>
            </a:pPr>
            <a:endParaRPr lang="de-DE" altLang="en-US" dirty="0"/>
          </a:p>
          <a:p>
            <a:pPr marL="0" indent="0" eaLnBrk="1" hangingPunct="1">
              <a:buFontTx/>
              <a:buNone/>
            </a:pPr>
            <a:r>
              <a:rPr lang="de-DE" altLang="en-US" dirty="0"/>
              <a:t>Die „unsichtbare Hand“ von Adam Smith für zu einer vernünftigen, sich selbst organisierenden Ordnung der Wirtschaft: </a:t>
            </a:r>
          </a:p>
          <a:p>
            <a:pPr lvl="1" eaLnBrk="1" hangingPunct="1">
              <a:buFontTx/>
              <a:buChar char="•"/>
            </a:pPr>
            <a:r>
              <a:rPr lang="de-DE" altLang="en-US" dirty="0"/>
              <a:t>Jeder strebt zwar nur nach seinem maximalen, persönlichen Vorteil, in einer Marktwirtschaft (unter Wettbewerbsbedingungen) erreicht diesen aber nur, wenn er Güter und Dienstleistungen produziert, die anderen nutzen (ihre Wohlfahrt erhöhen).</a:t>
            </a:r>
          </a:p>
          <a:p>
            <a:pPr lvl="1" eaLnBrk="1" hangingPunct="1">
              <a:buFontTx/>
              <a:buChar char="•"/>
            </a:pPr>
            <a:r>
              <a:rPr lang="de-DE" altLang="en-US" dirty="0"/>
              <a:t>Also führt unter den Bedingungen einer Marktwirtschaft, das Eigennutzstreben des Einzelnen dazu, dass jeder Einzelne sich bemüht, den Nutzen (oder die Wohlfahrt) aller anderen bestmöglich zu steigern.</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82289B74-FB74-4B70-9D3E-DBC8393D2085}" type="slidenum">
              <a:rPr lang="en-GB" altLang="en-US" sz="1100" i="1">
                <a:latin typeface="Times New Roman" pitchFamily="18" charset="0"/>
              </a:rPr>
              <a:pPr algn="r">
                <a:spcBef>
                  <a:spcPct val="0"/>
                </a:spcBef>
                <a:buFontTx/>
                <a:buNone/>
              </a:pPr>
              <a:t>50</a:t>
            </a:fld>
            <a:endParaRPr lang="en-GB" altLang="en-US" sz="1100" i="1">
              <a:latin typeface="Times New Roman" pitchFamily="18" charset="0"/>
            </a:endParaRPr>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noProof="0" dirty="0"/>
              <a:t>By the same logic, if we transfer these considerations on the capital market diagram with the interest rate on the y-axis and the savings level on the x-axis, we have to shift the savings curve to the right, if income grows.</a:t>
            </a:r>
          </a:p>
          <a:p>
            <a:pPr marL="228600" marR="0" lvl="0" indent="-228600" algn="l" defTabSz="762000" rtl="0" eaLnBrk="1" fontAlgn="base" latinLnBrk="0" hangingPunct="1">
              <a:lnSpc>
                <a:spcPct val="100000"/>
              </a:lnSpc>
              <a:spcBef>
                <a:spcPct val="30000"/>
              </a:spcBef>
              <a:spcAft>
                <a:spcPct val="0"/>
              </a:spcAft>
              <a:buClrTx/>
              <a:buSzTx/>
              <a:buFontTx/>
              <a:buNone/>
              <a:tabLst/>
              <a:defRPr/>
            </a:pPr>
            <a:endParaRPr lang="en-US" altLang="en-US" noProof="0" dirty="0"/>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rgbClr val="3333FF"/>
                </a:solidFill>
              </a:rPr>
              <a:t>Household income is hence a positive “</a:t>
            </a:r>
            <a:r>
              <a:rPr lang="en-US" altLang="en-US" sz="1200" dirty="0">
                <a:solidFill>
                  <a:srgbClr val="FF0000"/>
                </a:solidFill>
              </a:rPr>
              <a:t>shift parameter</a:t>
            </a:r>
            <a:r>
              <a:rPr lang="en-US" altLang="en-US" sz="1200" dirty="0">
                <a:solidFill>
                  <a:srgbClr val="3333FF"/>
                </a:solidFill>
              </a:rPr>
              <a:t>” of credit supply: An </a:t>
            </a:r>
            <a:r>
              <a:rPr lang="en-US" altLang="en-US" sz="1200" dirty="0">
                <a:solidFill>
                  <a:srgbClr val="FF0000"/>
                </a:solidFill>
              </a:rPr>
              <a:t>increase</a:t>
            </a:r>
            <a:r>
              <a:rPr lang="en-US" altLang="en-US" sz="1200" dirty="0">
                <a:solidFill>
                  <a:srgbClr val="3333FF"/>
                </a:solidFill>
              </a:rPr>
              <a:t> of household income (</a:t>
            </a:r>
            <a:r>
              <a:rPr lang="en-US" altLang="en-US" sz="1200" dirty="0" err="1">
                <a:solidFill>
                  <a:srgbClr val="3333FF"/>
                </a:solidFill>
              </a:rPr>
              <a:t>Y</a:t>
            </a:r>
            <a:r>
              <a:rPr lang="en-US" altLang="en-US" sz="1200" baseline="-25000" dirty="0" err="1">
                <a:solidFill>
                  <a:srgbClr val="3333FF"/>
                </a:solidFill>
              </a:rPr>
              <a:t>1</a:t>
            </a:r>
            <a:r>
              <a:rPr lang="en-US" altLang="en-US" sz="1200" dirty="0">
                <a:solidFill>
                  <a:srgbClr val="3333FF"/>
                </a:solidFill>
              </a:rPr>
              <a:t> &lt; </a:t>
            </a:r>
            <a:r>
              <a:rPr lang="en-US" altLang="en-US" sz="1200" dirty="0" err="1">
                <a:solidFill>
                  <a:srgbClr val="3333FF"/>
                </a:solidFill>
              </a:rPr>
              <a:t>Y</a:t>
            </a:r>
            <a:r>
              <a:rPr lang="en-US" altLang="en-US" sz="1200" baseline="-25000" dirty="0" err="1">
                <a:solidFill>
                  <a:srgbClr val="3333FF"/>
                </a:solidFill>
              </a:rPr>
              <a:t>2</a:t>
            </a:r>
            <a:r>
              <a:rPr lang="en-US" altLang="en-US" sz="1200" dirty="0">
                <a:solidFill>
                  <a:srgbClr val="3333FF"/>
                </a:solidFill>
              </a:rPr>
              <a:t>) </a:t>
            </a:r>
            <a:r>
              <a:rPr lang="en-US" altLang="en-US" sz="1200" dirty="0">
                <a:solidFill>
                  <a:srgbClr val="FF0000"/>
                </a:solidFill>
              </a:rPr>
              <a:t>increases savings supply</a:t>
            </a:r>
            <a:r>
              <a:rPr lang="en-US" altLang="en-US" sz="1200" dirty="0">
                <a:solidFill>
                  <a:srgbClr val="3333FF"/>
                </a:solidFill>
              </a:rPr>
              <a:t>!</a:t>
            </a:r>
          </a:p>
          <a:p>
            <a:pPr marL="228600" marR="0" lvl="0" indent="-228600" algn="l" defTabSz="762000" rtl="0" eaLnBrk="1" fontAlgn="base" latinLnBrk="0" hangingPunct="1">
              <a:lnSpc>
                <a:spcPct val="100000"/>
              </a:lnSpc>
              <a:spcBef>
                <a:spcPct val="30000"/>
              </a:spcBef>
              <a:spcAft>
                <a:spcPct val="0"/>
              </a:spcAft>
              <a:buClrTx/>
              <a:buSzTx/>
              <a:buFontTx/>
              <a:buNone/>
              <a:tabLst/>
              <a:defRPr/>
            </a:pPr>
            <a:endParaRPr lang="en-US" altLang="en-US" noProof="0" dirty="0"/>
          </a:p>
          <a:p>
            <a:pPr marL="228600" marR="0" lvl="0" indent="-228600" algn="l" defTabSz="762000" rtl="0" eaLnBrk="1" fontAlgn="base" latinLnBrk="0" hangingPunct="1">
              <a:lnSpc>
                <a:spcPct val="100000"/>
              </a:lnSpc>
              <a:spcBef>
                <a:spcPct val="30000"/>
              </a:spcBef>
              <a:spcAft>
                <a:spcPct val="0"/>
              </a:spcAft>
              <a:buClrTx/>
              <a:buSzTx/>
              <a:buFontTx/>
              <a:buNone/>
              <a:tabLst/>
              <a:defRPr/>
            </a:pPr>
            <a:endParaRPr lang="de-DE" altLang="en-US" dirty="0"/>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de-DE" altLang="en-US" dirty="0"/>
              <a:t>FTXT</a:t>
            </a:r>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rgbClr val="3333FF"/>
                </a:solidFill>
              </a:rPr>
              <a:t>!</a:t>
            </a:r>
          </a:p>
          <a:p>
            <a:pPr eaLnBrk="1" hangingPunct="1">
              <a:buFontTx/>
              <a:buNone/>
            </a:pPr>
            <a:endParaRPr lang="de-DE" altLang="en-US" i="1" dirty="0">
              <a:solidFill>
                <a:srgbClr val="3333FF"/>
              </a:solidFill>
            </a:endParaRPr>
          </a:p>
          <a:p>
            <a:pPr eaLnBrk="1" hangingPunct="1">
              <a:buFontTx/>
              <a:buNone/>
            </a:pPr>
            <a:endParaRPr lang="de-DE" altLang="en-US" i="1" dirty="0">
              <a:solidFill>
                <a:srgbClr val="3333FF"/>
              </a:solidFill>
            </a:endParaRPr>
          </a:p>
          <a:p>
            <a:pPr eaLnBrk="1" hangingPunct="1">
              <a:buFontTx/>
              <a:buNone/>
            </a:pPr>
            <a:endParaRPr lang="de-DE" altLang="en-US" i="1" dirty="0">
              <a:solidFill>
                <a:srgbClr val="3333FF"/>
              </a:solidFill>
            </a:endParaRPr>
          </a:p>
          <a:p>
            <a:pPr eaLnBrk="1" hangingPunct="1">
              <a:buFontTx/>
              <a:buNone/>
            </a:pPr>
            <a:r>
              <a:rPr lang="de-DE" altLang="en-US" i="1" dirty="0">
                <a:solidFill>
                  <a:srgbClr val="3333FF"/>
                </a:solidFill>
              </a:rPr>
              <a:t>Wie reagiert ein Haushalt mit seiner Konsumnachfrage, wenn der Zinssatz steigt?</a:t>
            </a:r>
          </a:p>
          <a:p>
            <a:pPr eaLnBrk="1" hangingPunct="1">
              <a:buFontTx/>
              <a:buNone/>
            </a:pPr>
            <a:r>
              <a:rPr lang="de-DE" altLang="en-US" i="1" dirty="0">
                <a:solidFill>
                  <a:srgbClr val="3333FF"/>
                </a:solidFill>
              </a:rPr>
              <a:t>Wenn der Zinssatz steigt, kann man für Konsumverzicht heute in der Zukunft seinen Konsum stärker ausdehnen.</a:t>
            </a:r>
          </a:p>
          <a:p>
            <a:pPr eaLnBrk="1" hangingPunct="1">
              <a:buFontTx/>
              <a:buNone/>
            </a:pPr>
            <a:r>
              <a:rPr lang="de-DE" altLang="en-US" i="1" dirty="0">
                <a:solidFill>
                  <a:srgbClr val="3333FF"/>
                </a:solidFill>
              </a:rPr>
              <a:t>Ein nutzenmaximierender Haushalt wird deshalb bereit sein, heute auf Konsum zu verzichten. Der dabei entstehende heutige Nutzenverlust wird durch den höheren Konsum in der Zukunft ausgeglichen.</a:t>
            </a:r>
            <a:endParaRPr lang="de-DE" altLang="en-US" i="1" dirty="0"/>
          </a:p>
          <a:p>
            <a:pPr eaLnBrk="1" hangingPunct="1">
              <a:buFontTx/>
              <a:buNone/>
            </a:pPr>
            <a:endParaRPr lang="de-DE" altLang="en-US" dirty="0"/>
          </a:p>
          <a:p>
            <a:pPr eaLnBrk="1" hangingPunct="1">
              <a:buFontTx/>
              <a:buNone/>
            </a:pPr>
            <a:r>
              <a:rPr lang="de-DE" altLang="en-US" dirty="0"/>
              <a:t>Erläuterung: </a:t>
            </a:r>
          </a:p>
          <a:p>
            <a:pPr eaLnBrk="1" hangingPunct="1">
              <a:buFontTx/>
              <a:buChar char="•"/>
            </a:pPr>
            <a:r>
              <a:rPr lang="de-DE" altLang="en-US" dirty="0"/>
              <a:t>Bei einem Anstieg des Realzinses (=Ertrag des Sparens) ersetzt ein nutzenmaximierender Haushalt „Konsum heute“ durch „Konsum morgen“. Er konsumiert also heute weniger, erhöht seine Ersparnis, und konsumiert dann morgen mit Hilfe seiner erhöhten Ersparnis mehr.</a:t>
            </a:r>
          </a:p>
          <a:p>
            <a:pPr eaLnBrk="1" hangingPunct="1">
              <a:buFontTx/>
              <a:buChar char="•"/>
            </a:pPr>
            <a:r>
              <a:rPr lang="de-DE" altLang="en-US" dirty="0"/>
              <a:t>Bei einem Sinken des Realzinses (=Ertrag des Sparens) ersetzt ein nutzenmaximierender Haushalt „Konsum morgen “ durch „Konsum heute“. Er konsumiert also heute mehr, senkt seine Ersparnis, und konsumiert dann morgen aufgrund seiner verminderten Ersparnis weniger.</a:t>
            </a:r>
          </a:p>
          <a:p>
            <a:pPr eaLnBrk="1" hangingPunct="1">
              <a:buFontTx/>
              <a:buChar char="•"/>
            </a:pPr>
            <a:r>
              <a:rPr lang="de-DE" altLang="en-US" dirty="0"/>
              <a:t>=&gt; Das Kapitalangebot (Ersparnis der Haushalte) hängt also positiv vom Realzins ab: Je höher der Realzins desto höher das Kapitalangebot(</a:t>
            </a:r>
            <a:r>
              <a:rPr lang="de-DE" altLang="en-US" dirty="0" err="1"/>
              <a:t>u.u.</a:t>
            </a:r>
            <a:r>
              <a:rPr lang="de-DE" altLang="en-US" dirty="0"/>
              <a:t>).</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6FFD2FB3-7AD8-4FD1-A68A-3DF201DB48D0}" type="slidenum">
              <a:rPr lang="en-GB" altLang="en-US" sz="1100" i="1">
                <a:latin typeface="Times New Roman" pitchFamily="18" charset="0"/>
              </a:rPr>
              <a:pPr algn="r">
                <a:spcBef>
                  <a:spcPct val="0"/>
                </a:spcBef>
                <a:buFontTx/>
                <a:buNone/>
              </a:pPr>
              <a:t>51</a:t>
            </a:fld>
            <a:endParaRPr lang="en-GB" altLang="en-US" sz="1100" i="1">
              <a:latin typeface="Times New Roman" pitchFamily="18" charset="0"/>
            </a:endParaRPr>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noProof="0" dirty="0"/>
              <a:t>If income falls, we have to shift the savings curve to the left.  CLICK</a:t>
            </a:r>
          </a:p>
          <a:p>
            <a:pPr eaLnBrk="1" hangingPunct="1">
              <a:buFontTx/>
              <a:buNone/>
            </a:pPr>
            <a:endParaRPr lang="de-DE" altLang="en-US" i="1" dirty="0">
              <a:solidFill>
                <a:srgbClr val="3333FF"/>
              </a:solidFill>
            </a:endParaRPr>
          </a:p>
          <a:p>
            <a:pPr eaLnBrk="1" hangingPunct="1">
              <a:buFontTx/>
              <a:buNone/>
            </a:pPr>
            <a:r>
              <a:rPr lang="de-DE" altLang="en-US" i="1" dirty="0">
                <a:solidFill>
                  <a:srgbClr val="3333FF"/>
                </a:solidFill>
              </a:rPr>
              <a:t>______________</a:t>
            </a:r>
          </a:p>
          <a:p>
            <a:pPr eaLnBrk="1" hangingPunct="1">
              <a:buFontTx/>
              <a:buNone/>
            </a:pPr>
            <a:r>
              <a:rPr lang="de-DE" altLang="en-US" i="1" dirty="0">
                <a:solidFill>
                  <a:srgbClr val="3333FF"/>
                </a:solidFill>
              </a:rPr>
              <a:t>Wie reagiert ein Haushalt mit seiner Konsumnachfrage, wenn der Zinssatz steigt?</a:t>
            </a:r>
          </a:p>
          <a:p>
            <a:pPr eaLnBrk="1" hangingPunct="1">
              <a:buFontTx/>
              <a:buNone/>
            </a:pPr>
            <a:r>
              <a:rPr lang="de-DE" altLang="en-US" i="1" dirty="0">
                <a:solidFill>
                  <a:srgbClr val="3333FF"/>
                </a:solidFill>
              </a:rPr>
              <a:t>Wenn der Zinssatz steigt, kann man für Konsumverzicht heute in der Zukunft seinen Konsum stärker ausdehnen.</a:t>
            </a:r>
          </a:p>
          <a:p>
            <a:pPr eaLnBrk="1" hangingPunct="1">
              <a:buFontTx/>
              <a:buNone/>
            </a:pPr>
            <a:r>
              <a:rPr lang="de-DE" altLang="en-US" i="1" dirty="0">
                <a:solidFill>
                  <a:srgbClr val="3333FF"/>
                </a:solidFill>
              </a:rPr>
              <a:t>Ein nutzenmaximierender Haushalt wird deshalb bereit sein, heute auf Konsum zu verzichten. Der dabei entstehende heutige Nutzenverlust wird durch den höheren Konsum in der Zukunft ausgeglichen.</a:t>
            </a:r>
            <a:endParaRPr lang="de-DE" altLang="en-US" i="1" dirty="0"/>
          </a:p>
          <a:p>
            <a:pPr eaLnBrk="1" hangingPunct="1">
              <a:buFontTx/>
              <a:buNone/>
            </a:pPr>
            <a:endParaRPr lang="de-DE" altLang="en-US" dirty="0"/>
          </a:p>
          <a:p>
            <a:pPr eaLnBrk="1" hangingPunct="1">
              <a:buFontTx/>
              <a:buNone/>
            </a:pPr>
            <a:r>
              <a:rPr lang="de-DE" altLang="en-US" dirty="0"/>
              <a:t>Erläuterung: </a:t>
            </a:r>
          </a:p>
          <a:p>
            <a:pPr eaLnBrk="1" hangingPunct="1">
              <a:buFontTx/>
              <a:buChar char="•"/>
            </a:pPr>
            <a:r>
              <a:rPr lang="de-DE" altLang="en-US" dirty="0"/>
              <a:t>Bei einem Anstieg des Realzinses (=Ertrag des Sparens) ersetzt ein nutzenmaximierender Haushalt „Konsum heute“ durch „Konsum morgen“. Er konsumiert also heute weniger, erhöht seine Ersparnis, und konsumiert dann morgen mit Hilfe seiner erhöhten Ersparnis mehr.</a:t>
            </a:r>
          </a:p>
          <a:p>
            <a:pPr eaLnBrk="1" hangingPunct="1">
              <a:buFontTx/>
              <a:buChar char="•"/>
            </a:pPr>
            <a:r>
              <a:rPr lang="de-DE" altLang="en-US" dirty="0"/>
              <a:t>Bei einem Sinken des Realzinses (=Ertrag des Sparens) ersetzt ein nutzenmaximierender Haushalt „Konsum morgen “ durch „Konsum heute“. Er konsumiert also heute mehr, senkt seine Ersparnis, und konsumiert dann morgen aufgrund seiner verminderten Ersparnis weniger.</a:t>
            </a:r>
          </a:p>
          <a:p>
            <a:pPr eaLnBrk="1" hangingPunct="1">
              <a:buFontTx/>
              <a:buChar char="•"/>
            </a:pPr>
            <a:r>
              <a:rPr lang="de-DE" altLang="en-US" dirty="0"/>
              <a:t>=&gt; Das Kapitalangebot (Ersparnis der Haushalte) hängt also positiv vom Realzins ab: Je höher der Realzins desto höher das Kapitalangebot(</a:t>
            </a:r>
            <a:r>
              <a:rPr lang="de-DE" altLang="en-US" dirty="0" err="1"/>
              <a:t>u.u.</a:t>
            </a:r>
            <a:r>
              <a:rPr lang="de-DE" altLang="en-US" dirty="0"/>
              <a: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A05B7FB0-B55B-470F-993C-68046C6D6057}" type="slidenum">
              <a:rPr lang="en-GB" altLang="en-US" sz="1100" i="1">
                <a:latin typeface="Times New Roman" pitchFamily="18" charset="0"/>
              </a:rPr>
              <a:pPr algn="r">
                <a:spcBef>
                  <a:spcPct val="0"/>
                </a:spcBef>
                <a:buFontTx/>
                <a:buNone/>
              </a:pPr>
              <a:t>52</a:t>
            </a:fld>
            <a:endParaRPr lang="en-GB" altLang="en-US" sz="1100" i="1">
              <a:latin typeface="Times New Roman" pitchFamily="18" charset="0"/>
            </a:endParaRPr>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noProof="0" dirty="0"/>
              <a:t>FTXT</a:t>
            </a:r>
            <a:endParaRPr lang="en-US" altLang="en-US" sz="1200" dirty="0">
              <a:solidFill>
                <a:srgbClr val="3333FF"/>
              </a:solidFill>
            </a:endParaRPr>
          </a:p>
          <a:p>
            <a:pPr marL="0" indent="0" eaLnBrk="1" hangingPunct="1">
              <a:buNone/>
            </a:pPr>
            <a:endParaRPr lang="de-DE"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DB79B079-4DF8-4EE0-A8D7-F975FCB5B04A}" type="slidenum">
              <a:rPr lang="en-GB" altLang="en-US" sz="1100" i="1">
                <a:latin typeface="Times New Roman" pitchFamily="18" charset="0"/>
              </a:rPr>
              <a:pPr algn="r">
                <a:spcBef>
                  <a:spcPct val="0"/>
                </a:spcBef>
                <a:buFontTx/>
                <a:buNone/>
              </a:pPr>
              <a:t>53</a:t>
            </a:fld>
            <a:endParaRPr lang="en-GB" altLang="en-US" sz="1100" i="1">
              <a:latin typeface="Times New Roman" pitchFamily="18" charset="0"/>
            </a:endParaRPr>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noProof="0" dirty="0"/>
              <a:t>Since savings supply is equal to credit supply, we know now the supply side on the market for credits.</a:t>
            </a:r>
          </a:p>
          <a:p>
            <a:pPr marL="228600" marR="0" lvl="0" indent="-228600" algn="l" defTabSz="762000" rtl="0" eaLnBrk="1" fontAlgn="base" latinLnBrk="0" hangingPunct="1">
              <a:lnSpc>
                <a:spcPct val="100000"/>
              </a:lnSpc>
              <a:spcBef>
                <a:spcPct val="30000"/>
              </a:spcBef>
              <a:spcAft>
                <a:spcPct val="0"/>
              </a:spcAft>
              <a:buClrTx/>
              <a:buSzTx/>
              <a:buFontTx/>
              <a:buNone/>
              <a:tabLst/>
              <a:defRPr/>
            </a:pPr>
            <a:endParaRPr lang="en-US" altLang="en-US" noProof="0" dirty="0"/>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noProof="0" dirty="0"/>
              <a:t>The next step is now the derivation of the demand for credits.</a:t>
            </a:r>
          </a:p>
          <a:p>
            <a:pPr marL="228600" marR="0" lvl="0" indent="-228600" algn="l" defTabSz="762000" rtl="0" eaLnBrk="1" fontAlgn="base" latinLnBrk="0" hangingPunct="1">
              <a:lnSpc>
                <a:spcPct val="100000"/>
              </a:lnSpc>
              <a:spcBef>
                <a:spcPct val="30000"/>
              </a:spcBef>
              <a:spcAft>
                <a:spcPct val="0"/>
              </a:spcAft>
              <a:buClrTx/>
              <a:buSzTx/>
              <a:buFontTx/>
              <a:buNone/>
              <a:tabLst/>
              <a:defRPr/>
            </a:pPr>
            <a:endParaRPr lang="en-US" altLang="en-US" sz="1200" noProof="0" dirty="0">
              <a:solidFill>
                <a:srgbClr val="3333FF"/>
              </a:solidFill>
            </a:endParaRPr>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sz="1200" noProof="0" dirty="0">
                <a:solidFill>
                  <a:srgbClr val="3333FF"/>
                </a:solidFill>
              </a:rPr>
              <a:t>FTXT</a:t>
            </a:r>
            <a:endParaRPr lang="en-US" altLang="en-US" sz="1200" dirty="0">
              <a:solidFill>
                <a:srgbClr val="3333FF"/>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2D39ECB0-B11D-4B2E-B53E-D00BE8292CBF}" type="slidenum">
              <a:rPr lang="en-GB" altLang="en-US" sz="1100" i="1">
                <a:latin typeface="Times New Roman" pitchFamily="18" charset="0"/>
              </a:rPr>
              <a:pPr algn="r">
                <a:spcBef>
                  <a:spcPct val="0"/>
                </a:spcBef>
                <a:buFontTx/>
                <a:buNone/>
              </a:pPr>
              <a:t>54</a:t>
            </a:fld>
            <a:endParaRPr lang="en-GB" altLang="en-US" sz="1100" i="1">
              <a:latin typeface="Times New Roman" pitchFamily="18" charset="0"/>
            </a:endParaRPr>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xfrm>
            <a:off x="163430" y="4689243"/>
            <a:ext cx="6404474" cy="48408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0" indent="0" algn="l" eaLnBrk="1" hangingPunct="1">
              <a:spcBef>
                <a:spcPct val="0"/>
              </a:spcBef>
              <a:buClrTx/>
              <a:buFont typeface="Arial" panose="020B0604020202020204" pitchFamily="34" charset="0"/>
              <a:buNone/>
            </a:pPr>
            <a:r>
              <a:rPr lang="en-US" altLang="en-US" sz="2200" dirty="0">
                <a:solidFill>
                  <a:srgbClr val="3333FF"/>
                </a:solidFill>
              </a:rPr>
              <a:t>The </a:t>
            </a:r>
            <a:r>
              <a:rPr lang="en-US" altLang="en-US" sz="2200" dirty="0" err="1">
                <a:solidFill>
                  <a:srgbClr val="3333FF"/>
                </a:solidFill>
              </a:rPr>
              <a:t>Neoclassics</a:t>
            </a:r>
            <a:r>
              <a:rPr lang="en-US" altLang="en-US" sz="2200" dirty="0">
                <a:solidFill>
                  <a:srgbClr val="3333FF"/>
                </a:solidFill>
              </a:rPr>
              <a:t> assume that a lower interest rate induces firms to invest more, because a l</a:t>
            </a:r>
            <a:r>
              <a:rPr lang="en-US" altLang="en-US" sz="2200" dirty="0">
                <a:solidFill>
                  <a:srgbClr val="FF0000"/>
                </a:solidFill>
              </a:rPr>
              <a:t>ower interest</a:t>
            </a:r>
            <a:r>
              <a:rPr lang="en-US" altLang="en-US" sz="2200" dirty="0">
                <a:solidFill>
                  <a:srgbClr val="3333FF"/>
                </a:solidFill>
              </a:rPr>
              <a:t> rate </a:t>
            </a:r>
            <a:r>
              <a:rPr lang="en-US" altLang="en-US" sz="2200" dirty="0">
                <a:solidFill>
                  <a:srgbClr val="FF0000"/>
                </a:solidFill>
              </a:rPr>
              <a:t>reduces the costs</a:t>
            </a:r>
            <a:r>
              <a:rPr lang="en-US" altLang="en-US" sz="2200" dirty="0">
                <a:solidFill>
                  <a:srgbClr val="3333FF"/>
                </a:solidFill>
              </a:rPr>
              <a:t> of financing investment goods </a:t>
            </a:r>
            <a:r>
              <a:rPr lang="en-US" altLang="en-US" sz="1200" dirty="0">
                <a:solidFill>
                  <a:srgbClr val="3333FF"/>
                </a:solidFill>
              </a:rPr>
              <a:t>and hence demand for investment goods grows.</a:t>
            </a:r>
          </a:p>
          <a:p>
            <a:pPr marL="0" lvl="0" indent="0" algn="l" eaLnBrk="1" hangingPunct="1">
              <a:spcBef>
                <a:spcPct val="0"/>
              </a:spcBef>
              <a:buClrTx/>
              <a:buFont typeface="Arial" panose="020B0604020202020204" pitchFamily="34" charset="0"/>
              <a:buNone/>
            </a:pPr>
            <a:endParaRPr lang="en-US" altLang="en-US" sz="1200" i="1" dirty="0">
              <a:solidFill>
                <a:srgbClr val="3333FF"/>
              </a:solidFill>
            </a:endParaRPr>
          </a:p>
          <a:p>
            <a:pPr marL="0" marR="0" lvl="0" indent="0" algn="l" defTabSz="7620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altLang="en-US" noProof="0" dirty="0"/>
              <a:t>This means, that if the interest rate is relatively high CLICK investment credit demand is relatively low CLICK, and if the interest rate falls CLICK, investment credit demand becomes larger.</a:t>
            </a:r>
          </a:p>
          <a:p>
            <a:pPr marL="0" lvl="0" indent="0" algn="l" eaLnBrk="1" hangingPunct="1">
              <a:spcBef>
                <a:spcPct val="0"/>
              </a:spcBef>
              <a:buClrTx/>
              <a:buFont typeface="Arial" panose="020B0604020202020204" pitchFamily="34" charset="0"/>
              <a:buNone/>
            </a:pPr>
            <a:endParaRPr lang="en-US" altLang="en-US" sz="1200" i="1" dirty="0">
              <a:solidFill>
                <a:srgbClr val="3333FF"/>
              </a:solidFill>
            </a:endParaRPr>
          </a:p>
          <a:p>
            <a:pPr lvl="1" algn="l" eaLnBrk="1" hangingPunct="1">
              <a:spcBef>
                <a:spcPct val="0"/>
              </a:spcBef>
              <a:buClrTx/>
              <a:buFontTx/>
              <a:buNone/>
            </a:pPr>
            <a:endParaRPr lang="de-DE" altLang="en-US" i="1" dirty="0">
              <a:solidFill>
                <a:srgbClr val="3333FF"/>
              </a:solidFill>
            </a:endParaRPr>
          </a:p>
          <a:p>
            <a:pPr eaLnBrk="1" hangingPunct="1">
              <a:lnSpc>
                <a:spcPct val="90000"/>
              </a:lnSpc>
              <a:buFontTx/>
              <a:buNone/>
            </a:pPr>
            <a:endParaRPr lang="de-DE" altLang="en-US" i="1" dirty="0">
              <a:solidFill>
                <a:srgbClr val="3333FF"/>
              </a:solidFill>
            </a:endParaRPr>
          </a:p>
          <a:p>
            <a:pPr eaLnBrk="1" hangingPunct="1">
              <a:lnSpc>
                <a:spcPct val="90000"/>
              </a:lnSpc>
              <a:buFontTx/>
              <a:buNone/>
            </a:pPr>
            <a:r>
              <a:rPr lang="de-DE" altLang="en-US" i="1" dirty="0">
                <a:solidFill>
                  <a:srgbClr val="3333FF"/>
                </a:solidFill>
              </a:rPr>
              <a:t>_________________________</a:t>
            </a:r>
          </a:p>
          <a:p>
            <a:pPr eaLnBrk="1" hangingPunct="1">
              <a:lnSpc>
                <a:spcPct val="90000"/>
              </a:lnSpc>
              <a:buFontTx/>
              <a:buNone/>
            </a:pPr>
            <a:r>
              <a:rPr lang="de-DE" altLang="en-US" i="1" dirty="0">
                <a:solidFill>
                  <a:srgbClr val="3333FF"/>
                </a:solidFill>
              </a:rPr>
              <a:t>Warum sinkt die </a:t>
            </a:r>
            <a:r>
              <a:rPr lang="de-DE" altLang="en-US" i="1" dirty="0" err="1">
                <a:solidFill>
                  <a:srgbClr val="3333FF"/>
                </a:solidFill>
              </a:rPr>
              <a:t>InvestitionsDemand</a:t>
            </a:r>
            <a:r>
              <a:rPr lang="de-DE" altLang="en-US" i="1" dirty="0">
                <a:solidFill>
                  <a:srgbClr val="3333FF"/>
                </a:solidFill>
              </a:rPr>
              <a:t> </a:t>
            </a:r>
            <a:r>
              <a:rPr lang="de-DE" altLang="en-US" i="1" dirty="0" err="1">
                <a:solidFill>
                  <a:srgbClr val="3333FF"/>
                </a:solidFill>
              </a:rPr>
              <a:t>for</a:t>
            </a:r>
            <a:r>
              <a:rPr lang="de-DE" altLang="en-US" i="1" dirty="0">
                <a:solidFill>
                  <a:srgbClr val="3333FF"/>
                </a:solidFill>
              </a:rPr>
              <a:t> </a:t>
            </a:r>
            <a:r>
              <a:rPr lang="de-DE" altLang="en-US" i="1" dirty="0" err="1">
                <a:solidFill>
                  <a:srgbClr val="3333FF"/>
                </a:solidFill>
              </a:rPr>
              <a:t>Goods</a:t>
            </a:r>
            <a:r>
              <a:rPr lang="de-DE" altLang="en-US" i="1" dirty="0">
                <a:solidFill>
                  <a:srgbClr val="3333FF"/>
                </a:solidFill>
              </a:rPr>
              <a:t> wenn der Zinssatz steigt?</a:t>
            </a:r>
          </a:p>
          <a:p>
            <a:pPr eaLnBrk="1" hangingPunct="1">
              <a:lnSpc>
                <a:spcPct val="90000"/>
              </a:lnSpc>
              <a:buFontTx/>
              <a:buNone/>
            </a:pPr>
            <a:r>
              <a:rPr lang="de-DE" altLang="en-US" i="1" dirty="0">
                <a:solidFill>
                  <a:srgbClr val="3333FF"/>
                </a:solidFill>
              </a:rPr>
              <a:t>1. „Einkommenseffekt“: Wenn der Preis eines Produktionsfaktors (hier: Sachkapital sinkt, dann sinken die Produktionskosten der Unternehmen. Bei niedrigeren Produktionskosten und konstanten Produktpreisen versuchen die Unternehmen dann die Produktion auszudehnen. Dazu benötigen Sie mehr Produktionsfaktoren. Also steigt die Nachfrage nach dem Produktionsfaktor Sachkapital (=Investitionen), wenn der Preis für Sachkapital (=Zinssatz) sinkt.</a:t>
            </a:r>
          </a:p>
          <a:p>
            <a:pPr eaLnBrk="1" hangingPunct="1">
              <a:lnSpc>
                <a:spcPct val="90000"/>
              </a:lnSpc>
              <a:buFontTx/>
              <a:buNone/>
            </a:pPr>
            <a:r>
              <a:rPr lang="de-DE" altLang="en-US" i="1" dirty="0">
                <a:solidFill>
                  <a:srgbClr val="3333FF"/>
                </a:solidFill>
              </a:rPr>
              <a:t>2. „Substitutionseffekt“: Arbeit wird durch Kapital substituiert.</a:t>
            </a:r>
            <a:endParaRPr lang="de-DE" altLang="en-US" i="1" dirty="0"/>
          </a:p>
          <a:p>
            <a:pPr eaLnBrk="1" hangingPunct="1">
              <a:lnSpc>
                <a:spcPct val="90000"/>
              </a:lnSpc>
              <a:buFontTx/>
              <a:buNone/>
            </a:pPr>
            <a:r>
              <a:rPr lang="de-DE" altLang="en-US" sz="1000" b="1" dirty="0"/>
              <a:t>1. Erläuterung: </a:t>
            </a:r>
          </a:p>
          <a:p>
            <a:pPr eaLnBrk="1" hangingPunct="1">
              <a:lnSpc>
                <a:spcPct val="90000"/>
              </a:lnSpc>
              <a:buFontTx/>
              <a:buNone/>
            </a:pPr>
            <a:r>
              <a:rPr lang="de-DE" altLang="en-US" sz="1000" dirty="0"/>
              <a:t>      Da die Unternehmen in vollkommenem Wettbewerb stehen, sind sie so klein, dass sie bei dem gegebenem Güterpreis jede beliebige Menge verkaufen können. Der Güterpreis ist für sie also gegeben und sie produzieren solange, bis der Güterpreis gleich den </a:t>
            </a:r>
            <a:r>
              <a:rPr lang="de-DE" altLang="en-US" sz="1000" dirty="0" err="1"/>
              <a:t>den</a:t>
            </a:r>
            <a:r>
              <a:rPr lang="de-DE" altLang="en-US" sz="1000" dirty="0"/>
              <a:t> Grenzkosten ist etc.</a:t>
            </a:r>
          </a:p>
          <a:p>
            <a:pPr eaLnBrk="1" hangingPunct="1">
              <a:lnSpc>
                <a:spcPct val="90000"/>
              </a:lnSpc>
              <a:buFontTx/>
              <a:buNone/>
            </a:pPr>
            <a:r>
              <a:rPr lang="de-DE" altLang="en-US" sz="1000" dirty="0"/>
              <a:t>      / =&gt; Eine Preissenkung aufgrund des Kostenrückgangs macht für sie also keinen Sinn.</a:t>
            </a:r>
          </a:p>
          <a:p>
            <a:pPr eaLnBrk="1" hangingPunct="1">
              <a:lnSpc>
                <a:spcPct val="90000"/>
              </a:lnSpc>
              <a:buFontTx/>
              <a:buNone/>
            </a:pPr>
            <a:r>
              <a:rPr lang="de-DE" altLang="en-US" sz="1000" dirty="0"/>
              <a:t>      / =&gt; Wenn die Kosten sinken, erhöhen die Unternehmen bei dem gegebenem Preis lediglich ihre Angebotsmenge, solange bis wieder Preis = Grenzkosten gilt usw.</a:t>
            </a:r>
          </a:p>
          <a:p>
            <a:pPr eaLnBrk="1" hangingPunct="1">
              <a:lnSpc>
                <a:spcPct val="90000"/>
              </a:lnSpc>
              <a:buFontTx/>
              <a:buNone/>
            </a:pPr>
            <a:r>
              <a:rPr lang="de-DE" altLang="en-US" sz="1000" b="1" dirty="0"/>
              <a:t>  2. Anpassungsprozess:</a:t>
            </a:r>
          </a:p>
          <a:p>
            <a:pPr eaLnBrk="1" hangingPunct="1">
              <a:lnSpc>
                <a:spcPct val="90000"/>
              </a:lnSpc>
              <a:buFontTx/>
              <a:buChar char="•"/>
            </a:pPr>
            <a:r>
              <a:rPr lang="de-DE" altLang="en-US" sz="1000" dirty="0"/>
              <a:t>Bei einem Rückgang des </a:t>
            </a:r>
            <a:r>
              <a:rPr lang="de-DE" altLang="en-US" sz="1000" b="1" i="1" dirty="0"/>
              <a:t>realen</a:t>
            </a:r>
            <a:r>
              <a:rPr lang="de-DE" altLang="en-US" sz="1000" dirty="0"/>
              <a:t> Zinses (i=i*P/P) (=Finanzierungskosten der Maschinen) sinken die Produktionskosten. Da der Güterpreis (P) aus Sicht eines Unternehmens bei vollkommener Konkurrenz konstant bleibt, besteht bei sinkendem realem Realzins ein Anreiz, die Produktion auszudehnen!</a:t>
            </a:r>
          </a:p>
          <a:p>
            <a:pPr eaLnBrk="1" hangingPunct="1">
              <a:lnSpc>
                <a:spcPct val="90000"/>
              </a:lnSpc>
              <a:buFontTx/>
              <a:buChar char="•"/>
            </a:pPr>
            <a:r>
              <a:rPr lang="de-DE" altLang="en-US" sz="1000" dirty="0"/>
              <a:t>Um die Produktion auszudehnen, muss aber mehr Kapital eingesetzt werden.</a:t>
            </a:r>
          </a:p>
          <a:p>
            <a:pPr eaLnBrk="1" hangingPunct="1">
              <a:lnSpc>
                <a:spcPct val="90000"/>
              </a:lnSpc>
              <a:buFontTx/>
              <a:buChar char="•"/>
            </a:pPr>
            <a:r>
              <a:rPr lang="de-DE" altLang="en-US" sz="1000" dirty="0"/>
              <a:t>Also steigt die Kapitalnachfrage, wenn der Realzins sinkt.</a:t>
            </a:r>
          </a:p>
          <a:p>
            <a:pPr eaLnBrk="1" hangingPunct="1">
              <a:lnSpc>
                <a:spcPct val="90000"/>
              </a:lnSpc>
              <a:buFontTx/>
              <a:buChar char="•"/>
            </a:pPr>
            <a:r>
              <a:rPr lang="de-DE" altLang="en-US" sz="1000" dirty="0"/>
              <a:t>Als Folge des höheren Kapitaleinsatzes steigt dann auch die Arbeitsproduktivität, so dass auch mehr Arbeitskräfte nachgefragt werden.</a:t>
            </a:r>
          </a:p>
          <a:p>
            <a:pPr eaLnBrk="1" hangingPunct="1">
              <a:lnSpc>
                <a:spcPct val="90000"/>
              </a:lnSpc>
              <a:buFontTx/>
              <a:buChar char="•"/>
            </a:pPr>
            <a:r>
              <a:rPr lang="de-DE" altLang="en-US" sz="1000" dirty="0"/>
              <a:t>Es kommt bei einer normalen Produktionsbeziehung zwischen Arbeit und Kapital nicht zu einer Substitution von Arbeit durch Kapital (das verhindert die </a:t>
            </a:r>
            <a:r>
              <a:rPr lang="de-DE" altLang="en-US" sz="1000" dirty="0" err="1"/>
              <a:t>Komplementaritätsbeziehung</a:t>
            </a:r>
            <a:r>
              <a:rPr lang="de-DE" altLang="en-US" sz="1000" dirty="0"/>
              <a:t>!) – die Produktion wird aber trotzdem kapitalintensiver (es wird relativ mehr Kapital in der Produktion eingesetzt).</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101DFF7D-EAC7-47F6-AD84-06A16EB59528}" type="slidenum">
              <a:rPr lang="en-GB" altLang="en-US" sz="1100" i="1">
                <a:latin typeface="Times New Roman" pitchFamily="18" charset="0"/>
              </a:rPr>
              <a:pPr algn="r">
                <a:spcBef>
                  <a:spcPct val="0"/>
                </a:spcBef>
                <a:buFontTx/>
                <a:buNone/>
              </a:pPr>
              <a:t>55</a:t>
            </a:fld>
            <a:endParaRPr lang="en-GB" altLang="en-US" sz="1100" i="1">
              <a:latin typeface="Times New Roman" pitchFamily="18" charset="0"/>
            </a:endParaRPr>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buFontTx/>
              <a:buNone/>
            </a:pPr>
            <a:endParaRPr lang="de-DE" altLang="en-US" i="1"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98E9A806-0D5F-474E-B51E-A1809F0933F9}" type="slidenum">
              <a:rPr lang="en-GB" altLang="en-US" sz="1100" i="1">
                <a:latin typeface="Times New Roman" pitchFamily="18" charset="0"/>
              </a:rPr>
              <a:pPr algn="r">
                <a:spcBef>
                  <a:spcPct val="0"/>
                </a:spcBef>
                <a:buFontTx/>
                <a:buNone/>
              </a:pPr>
              <a:t>56</a:t>
            </a:fld>
            <a:endParaRPr lang="en-GB" altLang="en-US" sz="1100" i="1">
              <a:latin typeface="Times New Roman" pitchFamily="18" charset="0"/>
            </a:endParaRPr>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0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altLang="en-US" sz="1200" dirty="0">
                <a:solidFill>
                  <a:srgbClr val="3333FF"/>
                </a:solidFill>
              </a:rPr>
              <a:t>Due to the complementarity of capital and labor, an increase in labor input, </a:t>
            </a:r>
            <a:r>
              <a:rPr lang="en-US" altLang="en-US" sz="1200" dirty="0" err="1">
                <a:solidFill>
                  <a:srgbClr val="3333FF"/>
                </a:solidFill>
              </a:rPr>
              <a:t>L</a:t>
            </a:r>
            <a:r>
              <a:rPr lang="en-US" altLang="en-US" sz="1200" baseline="-25000" dirty="0" err="1">
                <a:solidFill>
                  <a:srgbClr val="3333FF"/>
                </a:solidFill>
              </a:rPr>
              <a:t>2</a:t>
            </a:r>
            <a:r>
              <a:rPr lang="en-US" altLang="en-US" sz="1200" dirty="0">
                <a:solidFill>
                  <a:srgbClr val="3333FF"/>
                </a:solidFill>
              </a:rPr>
              <a:t>&gt;</a:t>
            </a:r>
            <a:r>
              <a:rPr lang="en-US" altLang="en-US" sz="1200" dirty="0" err="1">
                <a:solidFill>
                  <a:srgbClr val="3333FF"/>
                </a:solidFill>
              </a:rPr>
              <a:t>L</a:t>
            </a:r>
            <a:r>
              <a:rPr lang="en-US" altLang="en-US" sz="1200" baseline="-25000" dirty="0" err="1">
                <a:solidFill>
                  <a:srgbClr val="3333FF"/>
                </a:solidFill>
              </a:rPr>
              <a:t>1</a:t>
            </a:r>
            <a:r>
              <a:rPr lang="en-US" altLang="en-US" sz="1200" dirty="0">
                <a:solidFill>
                  <a:srgbClr val="3333FF"/>
                </a:solidFill>
              </a:rPr>
              <a:t>, increases the productivity of investment goods so that investment demand grows.</a:t>
            </a:r>
          </a:p>
          <a:p>
            <a:pPr marL="0" marR="0" lvl="0" indent="0" algn="l" defTabSz="7620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sz="1200" dirty="0">
              <a:solidFill>
                <a:srgbClr val="3333FF"/>
              </a:solidFill>
            </a:endParaRPr>
          </a:p>
          <a:p>
            <a:pPr marL="0" marR="0" lvl="0" indent="0" algn="l" defTabSz="7620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altLang="en-US" sz="1200" dirty="0">
                <a:solidFill>
                  <a:srgbClr val="3333FF"/>
                </a:solidFill>
              </a:rPr>
              <a:t>Therefore, we have to shift the credit demand curve upward, if labor input grows.</a:t>
            </a:r>
          </a:p>
          <a:p>
            <a:pPr marL="0" marR="0" lvl="0" indent="0" algn="l" defTabSz="7620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sz="1200" dirty="0">
              <a:solidFill>
                <a:srgbClr val="3333FF"/>
              </a:solidFill>
            </a:endParaRPr>
          </a:p>
          <a:p>
            <a:pPr marL="0" marR="0" lvl="0" indent="0" algn="l" defTabSz="7620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altLang="en-US" sz="1200" dirty="0">
                <a:solidFill>
                  <a:srgbClr val="3333FF"/>
                </a:solidFill>
              </a:rPr>
              <a:t>So labor input is a positive shift parameter of the credit demand curve.</a:t>
            </a:r>
            <a:endParaRPr lang="de-DE" altLang="en-US" i="1" dirty="0">
              <a:solidFill>
                <a:srgbClr val="3333FF"/>
              </a:solidFill>
            </a:endParaRPr>
          </a:p>
          <a:p>
            <a:pPr marL="0" lvl="0" indent="0" eaLnBrk="1" hangingPunct="1">
              <a:buFont typeface="Arial" panose="020B0604020202020204" pitchFamily="34" charset="0"/>
              <a:buNone/>
            </a:pPr>
            <a:r>
              <a:rPr lang="de-DE" altLang="en-US" i="1" dirty="0">
                <a:solidFill>
                  <a:srgbClr val="3333FF"/>
                </a:solidFill>
              </a:rPr>
              <a:t>__________________</a:t>
            </a:r>
          </a:p>
          <a:p>
            <a:pPr marL="0" lvl="0" indent="0" eaLnBrk="1" hangingPunct="1">
              <a:buFont typeface="Arial" panose="020B0604020202020204" pitchFamily="34" charset="0"/>
              <a:buNone/>
            </a:pPr>
            <a:endParaRPr lang="de-DE" altLang="en-US" i="1" dirty="0">
              <a:solidFill>
                <a:srgbClr val="3333FF"/>
              </a:solidFill>
            </a:endParaRPr>
          </a:p>
          <a:p>
            <a:pPr marL="0" lvl="0" indent="0" eaLnBrk="1" hangingPunct="1">
              <a:buFont typeface="Arial" panose="020B0604020202020204" pitchFamily="34" charset="0"/>
              <a:buNone/>
            </a:pPr>
            <a:r>
              <a:rPr lang="de-DE" altLang="en-US" i="1" dirty="0">
                <a:solidFill>
                  <a:srgbClr val="3333FF"/>
                </a:solidFill>
              </a:rPr>
              <a:t>Wie wirkt ein Anwachsen der Zahl der Erwerbstätigen auf die </a:t>
            </a:r>
            <a:r>
              <a:rPr lang="de-DE" altLang="en-US" i="1" dirty="0" err="1">
                <a:solidFill>
                  <a:srgbClr val="3333FF"/>
                </a:solidFill>
              </a:rPr>
              <a:t>InvestitionsDemand</a:t>
            </a:r>
            <a:r>
              <a:rPr lang="de-DE" altLang="en-US" i="1" dirty="0">
                <a:solidFill>
                  <a:srgbClr val="3333FF"/>
                </a:solidFill>
              </a:rPr>
              <a:t> </a:t>
            </a:r>
            <a:r>
              <a:rPr lang="de-DE" altLang="en-US" i="1" dirty="0" err="1">
                <a:solidFill>
                  <a:srgbClr val="3333FF"/>
                </a:solidFill>
              </a:rPr>
              <a:t>for</a:t>
            </a:r>
            <a:r>
              <a:rPr lang="de-DE" altLang="en-US" i="1" dirty="0">
                <a:solidFill>
                  <a:srgbClr val="3333FF"/>
                </a:solidFill>
              </a:rPr>
              <a:t> </a:t>
            </a:r>
            <a:r>
              <a:rPr lang="de-DE" altLang="en-US" i="1" dirty="0" err="1">
                <a:solidFill>
                  <a:srgbClr val="3333FF"/>
                </a:solidFill>
              </a:rPr>
              <a:t>Goods</a:t>
            </a:r>
            <a:r>
              <a:rPr lang="de-DE" altLang="en-US" i="1" dirty="0">
                <a:solidFill>
                  <a:srgbClr val="3333FF"/>
                </a:solidFill>
              </a:rPr>
              <a:t> ?</a:t>
            </a:r>
          </a:p>
          <a:p>
            <a:pPr marL="0" lvl="0" indent="0" eaLnBrk="1" hangingPunct="1">
              <a:buFont typeface="Arial" panose="020B0604020202020204" pitchFamily="34" charset="0"/>
              <a:buNone/>
            </a:pPr>
            <a:r>
              <a:rPr lang="de-DE" altLang="en-US" i="1" dirty="0">
                <a:solidFill>
                  <a:srgbClr val="3333FF"/>
                </a:solidFill>
              </a:rPr>
              <a:t>= Wie wirkt eine Übergang vom Einschichtbetrieb auf Zweischichtbetrieb auf die </a:t>
            </a:r>
            <a:r>
              <a:rPr lang="de-DE" altLang="en-US" i="1" dirty="0" err="1">
                <a:solidFill>
                  <a:srgbClr val="3333FF"/>
                </a:solidFill>
              </a:rPr>
              <a:t>InvestitionsDemand</a:t>
            </a:r>
            <a:r>
              <a:rPr lang="de-DE" altLang="en-US" i="1" dirty="0">
                <a:solidFill>
                  <a:srgbClr val="3333FF"/>
                </a:solidFill>
              </a:rPr>
              <a:t> </a:t>
            </a:r>
            <a:r>
              <a:rPr lang="de-DE" altLang="en-US" i="1" dirty="0" err="1">
                <a:solidFill>
                  <a:srgbClr val="3333FF"/>
                </a:solidFill>
              </a:rPr>
              <a:t>for</a:t>
            </a:r>
            <a:r>
              <a:rPr lang="de-DE" altLang="en-US" i="1" dirty="0">
                <a:solidFill>
                  <a:srgbClr val="3333FF"/>
                </a:solidFill>
              </a:rPr>
              <a:t> </a:t>
            </a:r>
            <a:r>
              <a:rPr lang="de-DE" altLang="en-US" i="1" dirty="0" err="1">
                <a:solidFill>
                  <a:srgbClr val="3333FF"/>
                </a:solidFill>
              </a:rPr>
              <a:t>Goods</a:t>
            </a:r>
            <a:r>
              <a:rPr lang="de-DE" altLang="en-US" i="1" dirty="0">
                <a:solidFill>
                  <a:srgbClr val="3333FF"/>
                </a:solidFill>
              </a:rPr>
              <a:t>?</a:t>
            </a:r>
          </a:p>
          <a:p>
            <a:pPr marL="0" lvl="0" indent="0" eaLnBrk="1" hangingPunct="1">
              <a:buFont typeface="Arial" panose="020B0604020202020204" pitchFamily="34" charset="0"/>
              <a:buNone/>
            </a:pPr>
            <a:r>
              <a:rPr lang="de-DE" altLang="en-US" i="1" dirty="0">
                <a:solidFill>
                  <a:srgbClr val="3333FF"/>
                </a:solidFill>
              </a:rPr>
              <a:t>Da beim Zweischichtbetrieb mit „einer Maschine“ jetzt die doppelte Menge von Gütern hergestellt werden kann (im Vergleich zum Einschichtbetrieb), sind die Unternehmen bei Gewinnmaximierung auch bereit beim für eine Maschine einen höheren Zinssatz zu zahlen. Denn durch den Zweischichtbetrieb steigen ja „die Einnahmen“ pro Maschine. Also verschiebt sich die </a:t>
            </a:r>
            <a:r>
              <a:rPr lang="de-DE" altLang="en-US" i="1" dirty="0" err="1">
                <a:solidFill>
                  <a:srgbClr val="3333FF"/>
                </a:solidFill>
              </a:rPr>
              <a:t>InvestitionsDemand</a:t>
            </a:r>
            <a:r>
              <a:rPr lang="de-DE" altLang="en-US" i="1" dirty="0">
                <a:solidFill>
                  <a:srgbClr val="3333FF"/>
                </a:solidFill>
              </a:rPr>
              <a:t> </a:t>
            </a:r>
            <a:r>
              <a:rPr lang="de-DE" altLang="en-US" i="1" dirty="0" err="1">
                <a:solidFill>
                  <a:srgbClr val="3333FF"/>
                </a:solidFill>
              </a:rPr>
              <a:t>for</a:t>
            </a:r>
            <a:r>
              <a:rPr lang="de-DE" altLang="en-US" i="1" dirty="0">
                <a:solidFill>
                  <a:srgbClr val="3333FF"/>
                </a:solidFill>
              </a:rPr>
              <a:t> </a:t>
            </a:r>
            <a:r>
              <a:rPr lang="de-DE" altLang="en-US" i="1" dirty="0" err="1">
                <a:solidFill>
                  <a:srgbClr val="3333FF"/>
                </a:solidFill>
              </a:rPr>
              <a:t>Goodskurve</a:t>
            </a:r>
            <a:r>
              <a:rPr lang="de-DE" altLang="en-US" i="1" dirty="0">
                <a:solidFill>
                  <a:srgbClr val="3333FF"/>
                </a:solidFill>
              </a:rPr>
              <a:t> im Vergleich zu vorher nach oben.</a:t>
            </a:r>
            <a:endParaRPr lang="de-DE" altLang="en-US" i="1"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pitchFamily="34" charset="0"/>
              </a:defRPr>
            </a:lvl1pPr>
            <a:lvl2pPr marL="742950" indent="-285750" defTabSz="788988">
              <a:spcBef>
                <a:spcPct val="30000"/>
              </a:spcBef>
              <a:buAutoNum type="arabicPeriod"/>
              <a:defRPr sz="1200">
                <a:solidFill>
                  <a:schemeClr val="tx1"/>
                </a:solidFill>
                <a:latin typeface="Arial" pitchFamily="34" charset="0"/>
              </a:defRPr>
            </a:lvl2pPr>
            <a:lvl3pPr marL="1143000" indent="-228600" defTabSz="788988">
              <a:spcBef>
                <a:spcPct val="30000"/>
              </a:spcBef>
              <a:buAutoNum type="arabicPeriod"/>
              <a:defRPr sz="1200">
                <a:solidFill>
                  <a:schemeClr val="tx1"/>
                </a:solidFill>
                <a:latin typeface="Arial" pitchFamily="34" charset="0"/>
              </a:defRPr>
            </a:lvl3pPr>
            <a:lvl4pPr marL="1600200" indent="-228600" defTabSz="788988">
              <a:spcBef>
                <a:spcPct val="30000"/>
              </a:spcBef>
              <a:buAutoNum type="arabicPeriod"/>
              <a:defRPr sz="1200">
                <a:solidFill>
                  <a:schemeClr val="tx1"/>
                </a:solidFill>
                <a:latin typeface="Arial" pitchFamily="34" charset="0"/>
              </a:defRPr>
            </a:lvl4pPr>
            <a:lvl5pPr marL="2057400" indent="-228600" defTabSz="788988">
              <a:spcBef>
                <a:spcPct val="30000"/>
              </a:spcBef>
              <a:buAutoNum type="arabicPeriod"/>
              <a:defRPr sz="1200">
                <a:solidFill>
                  <a:schemeClr val="tx1"/>
                </a:solidFill>
                <a:latin typeface="Arial" pitchFamily="34" charset="0"/>
              </a:defRPr>
            </a:lvl5pPr>
            <a:lvl6pPr marL="2514600" indent="-228600" defTabSz="788988"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8988"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8988"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8988"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F54C0CA7-40E3-4B76-B1FB-A751DCA4D8A6}" type="slidenum">
              <a:rPr lang="en-GB" altLang="en-US" sz="1100" smtClean="0">
                <a:latin typeface="Times New Roman" pitchFamily="18" charset="0"/>
              </a:rPr>
              <a:pPr>
                <a:spcBef>
                  <a:spcPct val="0"/>
                </a:spcBef>
                <a:buFontTx/>
                <a:buNone/>
              </a:pPr>
              <a:t>57</a:t>
            </a:fld>
            <a:endParaRPr lang="en-GB" altLang="en-US" sz="1100">
              <a:latin typeface="Times New Roman" pitchFamily="18" charset="0"/>
            </a:endParaRPr>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eaLnBrk="1" hangingPunct="1">
              <a:buFont typeface="Arial Unicode MS" pitchFamily="34" charset="-128"/>
              <a:buNone/>
            </a:pPr>
            <a:r>
              <a:rPr lang="en-US" altLang="en-US" sz="2400" dirty="0">
                <a:solidFill>
                  <a:srgbClr val="3333FF"/>
                </a:solidFill>
              </a:rPr>
              <a:t>Given all these assumptions, we are now able to determine the equilibrium interest rate of the capital market.</a:t>
            </a:r>
          </a:p>
          <a:p>
            <a:pPr lvl="0" eaLnBrk="1" hangingPunct="1">
              <a:buFont typeface="Arial Unicode MS" pitchFamily="34" charset="-128"/>
              <a:buNone/>
            </a:pPr>
            <a:endParaRPr lang="en-US" altLang="en-US" sz="2400" dirty="0">
              <a:solidFill>
                <a:srgbClr val="3333FF"/>
              </a:solidFill>
            </a:endParaRPr>
          </a:p>
          <a:p>
            <a:pPr lvl="0" eaLnBrk="1" hangingPunct="1">
              <a:buFont typeface="Arial Unicode MS" pitchFamily="34" charset="-128"/>
              <a:buNone/>
            </a:pPr>
            <a:r>
              <a:rPr lang="en-US" altLang="en-US" sz="2400" dirty="0">
                <a:solidFill>
                  <a:srgbClr val="3333FF"/>
                </a:solidFill>
              </a:rPr>
              <a:t>CLICK </a:t>
            </a:r>
            <a:r>
              <a:rPr lang="en-US" altLang="en-US" sz="2400" dirty="0" err="1">
                <a:solidFill>
                  <a:srgbClr val="3333FF"/>
                </a:solidFill>
              </a:rPr>
              <a:t>CLICK</a:t>
            </a:r>
            <a:r>
              <a:rPr lang="en-US" altLang="en-US" sz="2400" dirty="0">
                <a:solidFill>
                  <a:srgbClr val="3333FF"/>
                </a:solidFill>
              </a:rPr>
              <a:t>…</a:t>
            </a:r>
          </a:p>
          <a:p>
            <a:pPr lvl="0" eaLnBrk="1" hangingPunct="1">
              <a:buFont typeface="Arial Unicode MS" pitchFamily="34" charset="-128"/>
              <a:buNone/>
            </a:pPr>
            <a:endParaRPr lang="en-US" altLang="en-US" sz="2400" dirty="0">
              <a:solidFill>
                <a:srgbClr val="3333FF"/>
              </a:solidFill>
            </a:endParaRPr>
          </a:p>
          <a:p>
            <a:pPr marL="228600" marR="0" lvl="0" indent="-228600" algn="l" defTabSz="762000" rtl="0" eaLnBrk="1" fontAlgn="base" latinLnBrk="0" hangingPunct="1">
              <a:lnSpc>
                <a:spcPct val="100000"/>
              </a:lnSpc>
              <a:spcBef>
                <a:spcPct val="30000"/>
              </a:spcBef>
              <a:spcAft>
                <a:spcPct val="0"/>
              </a:spcAft>
              <a:buClrTx/>
              <a:buSzTx/>
              <a:buFont typeface="Arial Unicode MS" pitchFamily="34" charset="-128"/>
              <a:buNone/>
              <a:tabLst/>
              <a:defRPr/>
            </a:pPr>
            <a:r>
              <a:rPr lang="en-US" altLang="en-US" sz="2400" dirty="0">
                <a:solidFill>
                  <a:srgbClr val="3333FF"/>
                </a:solidFill>
              </a:rPr>
              <a:t>The equilibrium interest rate </a:t>
            </a:r>
            <a:r>
              <a:rPr lang="en-US" altLang="en-US" sz="2400" dirty="0" err="1">
                <a:solidFill>
                  <a:srgbClr val="3333FF"/>
                </a:solidFill>
              </a:rPr>
              <a:t>i</a:t>
            </a:r>
            <a:r>
              <a:rPr lang="en-US" altLang="en-US" sz="2400" baseline="-25000" dirty="0" err="1">
                <a:solidFill>
                  <a:srgbClr val="3333FF"/>
                </a:solidFill>
              </a:rPr>
              <a:t>1</a:t>
            </a:r>
            <a:r>
              <a:rPr lang="en-US" altLang="en-US" sz="2400" dirty="0">
                <a:solidFill>
                  <a:srgbClr val="3333FF"/>
                </a:solidFill>
              </a:rPr>
              <a:t> balances credit supply of house-holds, S(</a:t>
            </a:r>
            <a:r>
              <a:rPr lang="en-US" altLang="en-US" sz="2400" dirty="0" err="1">
                <a:solidFill>
                  <a:srgbClr val="3333FF"/>
                </a:solidFill>
              </a:rPr>
              <a:t>i</a:t>
            </a:r>
            <a:r>
              <a:rPr lang="en-US" altLang="en-US" sz="2400" baseline="-25000" dirty="0" err="1">
                <a:solidFill>
                  <a:srgbClr val="3333FF"/>
                </a:solidFill>
              </a:rPr>
              <a:t>1</a:t>
            </a:r>
            <a:r>
              <a:rPr lang="en-US" altLang="en-US" sz="2400" dirty="0">
                <a:solidFill>
                  <a:srgbClr val="3333FF"/>
                </a:solidFill>
              </a:rPr>
              <a:t>), with investment demand of firms, I(</a:t>
            </a:r>
            <a:r>
              <a:rPr lang="en-US" altLang="en-US" sz="2400" dirty="0" err="1">
                <a:solidFill>
                  <a:srgbClr val="3333FF"/>
                </a:solidFill>
              </a:rPr>
              <a:t>i</a:t>
            </a:r>
            <a:r>
              <a:rPr lang="en-US" altLang="en-US" sz="2400" baseline="-25000" dirty="0" err="1">
                <a:solidFill>
                  <a:srgbClr val="3333FF"/>
                </a:solidFill>
              </a:rPr>
              <a:t>1</a:t>
            </a:r>
            <a:r>
              <a:rPr lang="en-US" altLang="en-US" sz="2400" dirty="0">
                <a:solidFill>
                  <a:srgbClr val="3333FF"/>
                </a:solidFill>
              </a:rPr>
              <a:t>). Therefore, S(</a:t>
            </a:r>
            <a:r>
              <a:rPr lang="en-US" altLang="en-US" sz="2400" dirty="0" err="1">
                <a:solidFill>
                  <a:srgbClr val="3333FF"/>
                </a:solidFill>
              </a:rPr>
              <a:t>i</a:t>
            </a:r>
            <a:r>
              <a:rPr lang="en-US" altLang="en-US" sz="2400" baseline="-25000" dirty="0" err="1">
                <a:solidFill>
                  <a:srgbClr val="3333FF"/>
                </a:solidFill>
              </a:rPr>
              <a:t>1</a:t>
            </a:r>
            <a:r>
              <a:rPr lang="en-US" altLang="en-US" sz="2400" dirty="0">
                <a:solidFill>
                  <a:srgbClr val="3333FF"/>
                </a:solidFill>
              </a:rPr>
              <a:t>) equal I(</a:t>
            </a:r>
            <a:r>
              <a:rPr lang="en-US" altLang="en-US" sz="2400" dirty="0" err="1">
                <a:solidFill>
                  <a:srgbClr val="3333FF"/>
                </a:solidFill>
              </a:rPr>
              <a:t>i</a:t>
            </a:r>
            <a:r>
              <a:rPr lang="en-US" altLang="en-US" sz="2400" baseline="-25000" dirty="0" err="1">
                <a:solidFill>
                  <a:srgbClr val="3333FF"/>
                </a:solidFill>
              </a:rPr>
              <a:t>1</a:t>
            </a:r>
            <a:r>
              <a:rPr lang="en-US" altLang="en-US" sz="2400" dirty="0">
                <a:solidFill>
                  <a:srgbClr val="3333FF"/>
                </a:solidFill>
              </a:rPr>
              <a:t>) in a market equilibrium</a:t>
            </a:r>
          </a:p>
          <a:p>
            <a:pPr marL="228600" marR="0" lvl="0" indent="-228600" algn="l" defTabSz="762000" rtl="0" eaLnBrk="1" fontAlgn="base" latinLnBrk="0" hangingPunct="1">
              <a:lnSpc>
                <a:spcPct val="100000"/>
              </a:lnSpc>
              <a:spcBef>
                <a:spcPct val="30000"/>
              </a:spcBef>
              <a:spcAft>
                <a:spcPct val="0"/>
              </a:spcAft>
              <a:buClrTx/>
              <a:buSzTx/>
              <a:buFont typeface="Arial Unicode MS" pitchFamily="34" charset="-128"/>
              <a:buNone/>
              <a:tabLst/>
              <a:defRPr/>
            </a:pPr>
            <a:endParaRPr lang="en-US" altLang="en-US" sz="2400" dirty="0">
              <a:solidFill>
                <a:srgbClr val="3333FF"/>
              </a:solidFill>
            </a:endParaRPr>
          </a:p>
          <a:p>
            <a:pPr marL="228600" marR="0" lvl="0" indent="-228600" algn="l" defTabSz="762000" rtl="0" eaLnBrk="1" fontAlgn="base" latinLnBrk="0" hangingPunct="1">
              <a:lnSpc>
                <a:spcPct val="100000"/>
              </a:lnSpc>
              <a:spcBef>
                <a:spcPct val="30000"/>
              </a:spcBef>
              <a:spcAft>
                <a:spcPct val="0"/>
              </a:spcAft>
              <a:buClrTx/>
              <a:buSzTx/>
              <a:buFont typeface="Arial Unicode MS" pitchFamily="34" charset="-128"/>
              <a:buNone/>
              <a:tabLst/>
              <a:defRPr/>
            </a:pPr>
            <a:r>
              <a:rPr lang="en-US" altLang="en-US" sz="2400" dirty="0">
                <a:solidFill>
                  <a:srgbClr val="3333FF"/>
                </a:solidFill>
              </a:rPr>
              <a:t>Shift parameters on the capital market are household income and labor input.</a:t>
            </a:r>
          </a:p>
          <a:p>
            <a:pPr marL="228600" marR="0" lvl="0" indent="-228600" algn="l" defTabSz="762000" rtl="0" eaLnBrk="1" fontAlgn="base" latinLnBrk="0" hangingPunct="1">
              <a:lnSpc>
                <a:spcPct val="100000"/>
              </a:lnSpc>
              <a:spcBef>
                <a:spcPct val="30000"/>
              </a:spcBef>
              <a:spcAft>
                <a:spcPct val="0"/>
              </a:spcAft>
              <a:buClrTx/>
              <a:buSzTx/>
              <a:buFont typeface="Arial Unicode MS" pitchFamily="34" charset="-128"/>
              <a:buNone/>
              <a:tabLst/>
              <a:defRPr/>
            </a:pPr>
            <a:endParaRPr lang="en-US" altLang="en-US" sz="2400" dirty="0">
              <a:solidFill>
                <a:srgbClr val="3333FF"/>
              </a:solidFill>
            </a:endParaRPr>
          </a:p>
          <a:p>
            <a:pPr marL="228600" marR="0" lvl="0" indent="-228600" algn="l" defTabSz="762000" rtl="0" eaLnBrk="1" fontAlgn="base" latinLnBrk="0" hangingPunct="1">
              <a:lnSpc>
                <a:spcPct val="100000"/>
              </a:lnSpc>
              <a:spcBef>
                <a:spcPct val="30000"/>
              </a:spcBef>
              <a:spcAft>
                <a:spcPct val="0"/>
              </a:spcAft>
              <a:buClrTx/>
              <a:buSzTx/>
              <a:buFont typeface="Arial Unicode MS" pitchFamily="34" charset="-128"/>
              <a:buNone/>
              <a:tabLst/>
              <a:defRPr/>
            </a:pPr>
            <a:r>
              <a:rPr lang="en-US" altLang="en-US" sz="2400" dirty="0">
                <a:solidFill>
                  <a:srgbClr val="3333FF"/>
                </a:solidFill>
              </a:rPr>
              <a:t>household income is a positive shift parameter of the savings supply, while labor input is a positive shift parameter of investment credit demand.</a:t>
            </a:r>
          </a:p>
          <a:p>
            <a:pPr marL="228600" marR="0" lvl="0" indent="-228600" algn="l" defTabSz="762000" rtl="0" eaLnBrk="1" fontAlgn="base" latinLnBrk="0" hangingPunct="1">
              <a:lnSpc>
                <a:spcPct val="100000"/>
              </a:lnSpc>
              <a:spcBef>
                <a:spcPct val="30000"/>
              </a:spcBef>
              <a:spcAft>
                <a:spcPct val="0"/>
              </a:spcAft>
              <a:buClrTx/>
              <a:buSzTx/>
              <a:buFont typeface="Arial Unicode MS" pitchFamily="34" charset="-128"/>
              <a:buNone/>
              <a:tabLst/>
              <a:defRPr/>
            </a:pPr>
            <a:endParaRPr lang="en-US" altLang="en-US" sz="2400" dirty="0">
              <a:solidFill>
                <a:srgbClr val="3333FF"/>
              </a:solidFill>
            </a:endParaRPr>
          </a:p>
          <a:p>
            <a:pPr marL="228600" marR="0" lvl="0" indent="-228600" algn="l" defTabSz="762000" rtl="0" eaLnBrk="1" fontAlgn="base" latinLnBrk="0" hangingPunct="1">
              <a:lnSpc>
                <a:spcPct val="100000"/>
              </a:lnSpc>
              <a:spcBef>
                <a:spcPct val="30000"/>
              </a:spcBef>
              <a:spcAft>
                <a:spcPct val="0"/>
              </a:spcAft>
              <a:buClrTx/>
              <a:buSzTx/>
              <a:buFont typeface="Arial Unicode MS" pitchFamily="34" charset="-128"/>
              <a:buNone/>
              <a:tabLst/>
              <a:defRPr/>
            </a:pPr>
            <a:r>
              <a:rPr lang="en-US" altLang="en-US" sz="2400" dirty="0">
                <a:solidFill>
                  <a:srgbClr val="3333FF"/>
                </a:solidFill>
              </a:rPr>
              <a:t>So much for this lesson! In the next lesson we will complete the demand module and develop the final version of the neoclassical model.</a:t>
            </a:r>
          </a:p>
          <a:p>
            <a:pPr lvl="0" eaLnBrk="1" hangingPunct="1">
              <a:buFont typeface="Arial Unicode MS" pitchFamily="34" charset="-128"/>
              <a:buNone/>
            </a:pPr>
            <a:endParaRPr lang="en-US" altLang="en-US" sz="2400" dirty="0">
              <a:solidFill>
                <a:srgbClr val="3333FF"/>
              </a:solidFill>
            </a:endParaRPr>
          </a:p>
          <a:p>
            <a:pPr lvl="0" eaLnBrk="1" hangingPunct="1">
              <a:buFont typeface="Arial Unicode MS" pitchFamily="34" charset="-128"/>
              <a:buNone/>
            </a:pPr>
            <a:endParaRPr lang="en-US" altLang="en-US" sz="2400" dirty="0">
              <a:solidFill>
                <a:srgbClr val="3333FF"/>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C62F77E4-B41E-4243-9814-09290E9EB3CD}" type="slidenum">
              <a:rPr lang="en-GB" altLang="en-US" sz="1100" i="1">
                <a:latin typeface="Times New Roman" pitchFamily="18" charset="0"/>
              </a:rPr>
              <a:pPr algn="r">
                <a:spcBef>
                  <a:spcPct val="0"/>
                </a:spcBef>
                <a:buFontTx/>
                <a:buNone/>
              </a:pPr>
              <a:t>58</a:t>
            </a:fld>
            <a:endParaRPr lang="en-GB" altLang="en-US" sz="1100" i="1">
              <a:latin typeface="Times New Roman" pitchFamily="18" charset="0"/>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dirty="0"/>
              <a:t>Hello everybody! This is lesson 11 of the lecture Macroeconomics. I will discuss the slides 58 to 66 of chapter 3 “</a:t>
            </a:r>
            <a:r>
              <a:rPr lang="de-DE" altLang="en-US" sz="1200" dirty="0"/>
              <a:t>The </a:t>
            </a:r>
            <a:r>
              <a:rPr lang="de-DE" altLang="en-US" sz="1200" dirty="0" err="1"/>
              <a:t>Neoclassical</a:t>
            </a:r>
            <a:r>
              <a:rPr lang="de-DE" altLang="en-US" sz="1200" dirty="0"/>
              <a:t> Model</a:t>
            </a:r>
            <a:r>
              <a:rPr lang="en-US" altLang="en-US" dirty="0"/>
              <a:t>”.</a:t>
            </a:r>
          </a:p>
          <a:p>
            <a:pPr marL="0" marR="0" lvl="0" indent="0" algn="l" defTabSz="762000" rtl="0" eaLnBrk="1" fontAlgn="base" latinLnBrk="0" hangingPunct="1">
              <a:lnSpc>
                <a:spcPct val="100000"/>
              </a:lnSpc>
              <a:spcBef>
                <a:spcPct val="30000"/>
              </a:spcBef>
              <a:spcAft>
                <a:spcPct val="0"/>
              </a:spcAft>
              <a:buClrTx/>
              <a:buSzTx/>
              <a:buFontTx/>
              <a:buNone/>
              <a:tabLst/>
              <a:defRPr/>
            </a:pPr>
            <a:endParaRPr lang="en-US" altLang="en-US" dirty="0"/>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dirty="0"/>
              <a:t>So far, we have deduced the capital market of the Neoclassical model and determined the equilibrium interest rate on the capital market.</a:t>
            </a:r>
          </a:p>
          <a:p>
            <a:pPr marL="0" marR="0" lvl="0" indent="0" algn="l" defTabSz="762000" rtl="0" eaLnBrk="1" fontAlgn="base" latinLnBrk="0" hangingPunct="1">
              <a:lnSpc>
                <a:spcPct val="100000"/>
              </a:lnSpc>
              <a:spcBef>
                <a:spcPct val="30000"/>
              </a:spcBef>
              <a:spcAft>
                <a:spcPct val="0"/>
              </a:spcAft>
              <a:buClrTx/>
              <a:buSzTx/>
              <a:buFontTx/>
              <a:buNone/>
              <a:tabLst/>
              <a:defRPr/>
            </a:pPr>
            <a:endParaRPr lang="en-US" altLang="en-US" dirty="0"/>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dirty="0"/>
              <a:t>FTXT:  As we have also seen, </a:t>
            </a:r>
            <a:r>
              <a:rPr lang="en-US" altLang="en-US" dirty="0">
                <a:solidFill>
                  <a:srgbClr val="00FF00"/>
                </a:solidFill>
              </a:rPr>
              <a:t>the real interest rate ….  </a:t>
            </a:r>
            <a:endParaRPr lang="en-US" altLang="en-US" dirty="0"/>
          </a:p>
          <a:p>
            <a:pPr marL="0" marR="0" lvl="0" indent="0" algn="l" defTabSz="762000" rtl="0" eaLnBrk="1" fontAlgn="base" latinLnBrk="0" hangingPunct="1">
              <a:lnSpc>
                <a:spcPct val="100000"/>
              </a:lnSpc>
              <a:spcBef>
                <a:spcPct val="30000"/>
              </a:spcBef>
              <a:spcAft>
                <a:spcPct val="0"/>
              </a:spcAft>
              <a:buClrTx/>
              <a:buSzTx/>
              <a:buFontTx/>
              <a:buNone/>
              <a:tabLst/>
              <a:defRPr/>
            </a:pPr>
            <a:endParaRPr lang="en-US" altLang="en-US" dirty="0"/>
          </a:p>
          <a:p>
            <a:pPr marL="0" marR="0" lvl="0" indent="0" algn="l" defTabSz="762000" rtl="0" eaLnBrk="1" fontAlgn="base" latinLnBrk="0" hangingPunct="1">
              <a:lnSpc>
                <a:spcPct val="100000"/>
              </a:lnSpc>
              <a:spcBef>
                <a:spcPct val="30000"/>
              </a:spcBef>
              <a:spcAft>
                <a:spcPct val="0"/>
              </a:spcAft>
              <a:buClrTx/>
              <a:buSzTx/>
              <a:buFontTx/>
              <a:buNone/>
              <a:tabLst/>
              <a:defRPr/>
            </a:pPr>
            <a:endParaRPr lang="en-US"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4"/>
          <p:cNvSpPr txBox="1">
            <a:spLocks noGrp="1" noChangeArrowheads="1"/>
          </p:cNvSpPr>
          <p:nvPr/>
        </p:nvSpPr>
        <p:spPr bwMode="auto">
          <a:xfrm>
            <a:off x="0"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r>
              <a:rPr lang="en-GB" altLang="en-US" sz="1100" i="1">
                <a:latin typeface="Times New Roman" pitchFamily="18" charset="0"/>
              </a:rPr>
              <a:t>Prof. Dr. Rainer Maurer</a:t>
            </a:r>
          </a:p>
        </p:txBody>
      </p:sp>
      <p:sp>
        <p:nvSpPr>
          <p:cNvPr id="235523"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CB53067D-651C-4C3B-B5E8-A831939D981B}" type="slidenum">
              <a:rPr lang="en-GB" altLang="en-US" sz="1100" i="1">
                <a:latin typeface="Times New Roman" pitchFamily="18" charset="0"/>
              </a:rPr>
              <a:pPr algn="r">
                <a:spcBef>
                  <a:spcPct val="0"/>
                </a:spcBef>
                <a:buFontTx/>
                <a:buNone/>
              </a:pPr>
              <a:t>59</a:t>
            </a:fld>
            <a:endParaRPr lang="en-GB" altLang="en-US" sz="1100" i="1">
              <a:latin typeface="Times New Roman" pitchFamily="18" charset="0"/>
            </a:endParaRPr>
          </a:p>
        </p:txBody>
      </p:sp>
      <p:sp>
        <p:nvSpPr>
          <p:cNvPr id="235524" name="Rectangle 2"/>
          <p:cNvSpPr>
            <a:spLocks noGrp="1" noRot="1" noChangeAspect="1" noChangeArrowheads="1" noTextEdit="1"/>
          </p:cNvSpPr>
          <p:nvPr>
            <p:ph type="sldImg"/>
          </p:nvPr>
        </p:nvSpPr>
        <p:spPr>
          <a:ln/>
        </p:spPr>
      </p:sp>
      <p:sp>
        <p:nvSpPr>
          <p:cNvPr id="2355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4" tIns="47737" rIns="95474" bIns="47737"/>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dirty="0"/>
              <a:t>On the left-hand side, we have the capital market with savings supply from households and investment credit demand from firms.</a:t>
            </a:r>
          </a:p>
          <a:p>
            <a:pPr marL="0" marR="0" lvl="0" indent="0" algn="l" defTabSz="762000" rtl="0" eaLnBrk="1" fontAlgn="base" latinLnBrk="0" hangingPunct="1">
              <a:lnSpc>
                <a:spcPct val="100000"/>
              </a:lnSpc>
              <a:spcBef>
                <a:spcPct val="30000"/>
              </a:spcBef>
              <a:spcAft>
                <a:spcPct val="0"/>
              </a:spcAft>
              <a:buClrTx/>
              <a:buSzTx/>
              <a:buFontTx/>
              <a:buNone/>
              <a:tabLst/>
              <a:defRPr/>
            </a:pPr>
            <a:endParaRPr lang="en-US" altLang="en-US" dirty="0"/>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dirty="0"/>
              <a:t>On the right-hand side, we have the market for goods with the consumption demand of households. </a:t>
            </a:r>
          </a:p>
          <a:p>
            <a:pPr marL="0" marR="0" lvl="0" indent="0" algn="l" defTabSz="762000" rtl="0" eaLnBrk="1" fontAlgn="base" latinLnBrk="0" hangingPunct="1">
              <a:lnSpc>
                <a:spcPct val="100000"/>
              </a:lnSpc>
              <a:spcBef>
                <a:spcPct val="30000"/>
              </a:spcBef>
              <a:spcAft>
                <a:spcPct val="0"/>
              </a:spcAft>
              <a:buClrTx/>
              <a:buSzTx/>
              <a:buFontTx/>
              <a:buNone/>
              <a:tabLst/>
              <a:defRPr/>
            </a:pPr>
            <a:endParaRPr lang="en-US" altLang="en-US" dirty="0"/>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dirty="0"/>
              <a:t>We know however, that consumption demand of households is only on component of total demand.</a:t>
            </a:r>
          </a:p>
          <a:p>
            <a:pPr marL="0" marR="0" lvl="0" indent="0" algn="l" defTabSz="762000" rtl="0" eaLnBrk="1" fontAlgn="base" latinLnBrk="0" hangingPunct="1">
              <a:lnSpc>
                <a:spcPct val="100000"/>
              </a:lnSpc>
              <a:spcBef>
                <a:spcPct val="30000"/>
              </a:spcBef>
              <a:spcAft>
                <a:spcPct val="0"/>
              </a:spcAft>
              <a:buClrTx/>
              <a:buSzTx/>
              <a:buFontTx/>
              <a:buNone/>
              <a:tabLst/>
              <a:defRPr/>
            </a:pPr>
            <a:endParaRPr lang="en-US" altLang="en-US" dirty="0"/>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dirty="0"/>
              <a:t>The other component is demand for investment goods. Since firms finance their demand for investment goods completely with credits, the demand for credits and the demand for investments goods are identical.</a:t>
            </a:r>
          </a:p>
          <a:p>
            <a:pPr marL="0" marR="0" lvl="0" indent="0" algn="l" defTabSz="762000" rtl="0" eaLnBrk="1" fontAlgn="base" latinLnBrk="0" hangingPunct="1">
              <a:lnSpc>
                <a:spcPct val="100000"/>
              </a:lnSpc>
              <a:spcBef>
                <a:spcPct val="30000"/>
              </a:spcBef>
              <a:spcAft>
                <a:spcPct val="0"/>
              </a:spcAft>
              <a:buClrTx/>
              <a:buSzTx/>
              <a:buFontTx/>
              <a:buNone/>
              <a:tabLst/>
              <a:defRPr/>
            </a:pPr>
            <a:endParaRPr lang="en-US" altLang="en-US" dirty="0"/>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dirty="0"/>
              <a:t>In other words, investment appears in fact two times: On the credit market as investment credit demand and on the market for goods as investment goods demand.</a:t>
            </a:r>
          </a:p>
          <a:p>
            <a:pPr marL="0" marR="0" lvl="0" indent="0" algn="l" defTabSz="762000" rtl="0" eaLnBrk="1" fontAlgn="base" latinLnBrk="0" hangingPunct="1">
              <a:lnSpc>
                <a:spcPct val="100000"/>
              </a:lnSpc>
              <a:spcBef>
                <a:spcPct val="30000"/>
              </a:spcBef>
              <a:spcAft>
                <a:spcPct val="0"/>
              </a:spcAft>
              <a:buClrTx/>
              <a:buSzTx/>
              <a:buFontTx/>
              <a:buNone/>
              <a:tabLst/>
              <a:defRPr/>
            </a:pPr>
            <a:endParaRPr lang="en-US" altLang="en-US" dirty="0"/>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dirty="0"/>
              <a:t>We can now use this identity to construct the investment goods demand on the market for goods.</a:t>
            </a:r>
          </a:p>
          <a:p>
            <a:pPr marL="0" marR="0" lvl="0" indent="0" algn="l" defTabSz="762000" rtl="0" eaLnBrk="1" fontAlgn="base" latinLnBrk="0" hangingPunct="1">
              <a:lnSpc>
                <a:spcPct val="100000"/>
              </a:lnSpc>
              <a:spcBef>
                <a:spcPct val="30000"/>
              </a:spcBef>
              <a:spcAft>
                <a:spcPct val="0"/>
              </a:spcAft>
              <a:buClrTx/>
              <a:buSzTx/>
              <a:buFontTx/>
              <a:buNone/>
              <a:tabLst/>
              <a:defRPr/>
            </a:pPr>
            <a:endParaRPr lang="en-US" altLang="en-US" dirty="0"/>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dirty="0"/>
              <a:t>To do so, let’s simply start with an arbitrarily chosen interest rate level of say 1% CLICK. Now we can measure the total investment credit demand at this interest rate CLICK and add this length of this line segment to the level of consumption demand at an interest rate of 1%.</a:t>
            </a:r>
          </a:p>
          <a:p>
            <a:pPr marL="0" marR="0" lvl="0" indent="0" algn="l" defTabSz="762000" rtl="0" eaLnBrk="1" fontAlgn="base" latinLnBrk="0" hangingPunct="1">
              <a:lnSpc>
                <a:spcPct val="100000"/>
              </a:lnSpc>
              <a:spcBef>
                <a:spcPct val="30000"/>
              </a:spcBef>
              <a:spcAft>
                <a:spcPct val="0"/>
              </a:spcAft>
              <a:buClrTx/>
              <a:buSzTx/>
              <a:buFontTx/>
              <a:buNone/>
              <a:tabLst/>
              <a:defRPr/>
            </a:pPr>
            <a:endParaRPr lang="en-US" altLang="en-US" dirty="0"/>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dirty="0"/>
              <a:t>This way, we receive this green point as the size of total demand for goods at an interest rate of 1%, The difference between this green point and the consumption demand at this interest rate equals the investment goods demand.</a:t>
            </a:r>
          </a:p>
          <a:p>
            <a:pPr marL="0" marR="0" lvl="0" indent="0" algn="l" defTabSz="762000" rtl="0" eaLnBrk="1" fontAlgn="base" latinLnBrk="0" hangingPunct="1">
              <a:lnSpc>
                <a:spcPct val="100000"/>
              </a:lnSpc>
              <a:spcBef>
                <a:spcPct val="30000"/>
              </a:spcBef>
              <a:spcAft>
                <a:spcPct val="0"/>
              </a:spcAft>
              <a:buClrTx/>
              <a:buSzTx/>
              <a:buFontTx/>
              <a:buNone/>
              <a:tabLst/>
              <a:defRPr/>
            </a:pPr>
            <a:endParaRPr lang="en-US" altLang="en-US" dirty="0"/>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dirty="0"/>
              <a:t>Since for simplicity, all curves in these diagrams are in fact straight lines, it is sufficient to determine total demand at another arbitrarily chosen interest rate level in order to find the total demand curve for goods.</a:t>
            </a:r>
          </a:p>
          <a:p>
            <a:pPr marL="0" marR="0" lvl="0" indent="0" algn="l" defTabSz="762000" rtl="0" eaLnBrk="1" fontAlgn="base" latinLnBrk="0" hangingPunct="1">
              <a:lnSpc>
                <a:spcPct val="100000"/>
              </a:lnSpc>
              <a:spcBef>
                <a:spcPct val="30000"/>
              </a:spcBef>
              <a:spcAft>
                <a:spcPct val="0"/>
              </a:spcAft>
              <a:buClrTx/>
              <a:buSzTx/>
              <a:buFontTx/>
              <a:buNone/>
              <a:tabLst/>
              <a:defRPr/>
            </a:pPr>
            <a:endParaRPr lang="en-US" altLang="en-US" dirty="0"/>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dirty="0"/>
              <a:t>So let’s chose an interest rate of 2% CLICK. At this interest rate investment credit demand is somewhat smaller and corresponds to this CLICK line segment. Now we have to add this line segment to the consumption demand at an interest rate of 2%, in order to receive the total demand at an interest rate of 2%.</a:t>
            </a:r>
          </a:p>
          <a:p>
            <a:pPr marL="0" marR="0" lvl="0" indent="0" algn="l" defTabSz="762000" rtl="0" eaLnBrk="1" fontAlgn="base" latinLnBrk="0" hangingPunct="1">
              <a:lnSpc>
                <a:spcPct val="100000"/>
              </a:lnSpc>
              <a:spcBef>
                <a:spcPct val="30000"/>
              </a:spcBef>
              <a:spcAft>
                <a:spcPct val="0"/>
              </a:spcAft>
              <a:buClrTx/>
              <a:buSzTx/>
              <a:buFontTx/>
              <a:buNone/>
              <a:tabLst/>
              <a:defRPr/>
            </a:pPr>
            <a:endParaRPr lang="en-US" altLang="en-US" dirty="0"/>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dirty="0"/>
              <a:t>This way, we have now received to green points, which both lie on the total demand for goods curve. Since we have only straight lines, the other points of the total demand for goods curve must lie on the straight line, which links the two green points. You should take a straightedge an check this for other interest rates!</a:t>
            </a:r>
          </a:p>
          <a:p>
            <a:pPr marL="0" marR="0" lvl="0" indent="0" algn="l" defTabSz="762000" rtl="0" eaLnBrk="1" fontAlgn="base" latinLnBrk="0" hangingPunct="1">
              <a:lnSpc>
                <a:spcPct val="100000"/>
              </a:lnSpc>
              <a:spcBef>
                <a:spcPct val="30000"/>
              </a:spcBef>
              <a:spcAft>
                <a:spcPct val="0"/>
              </a:spcAft>
              <a:buClrTx/>
              <a:buSzTx/>
              <a:buFontTx/>
              <a:buNone/>
              <a:tabLst/>
              <a:defRPr/>
            </a:pPr>
            <a:endParaRPr lang="en-US" altLang="en-US" dirty="0"/>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dirty="0"/>
              <a:t>So now, we have successfully constructed the total demand curve for goods CLICK. It has two components: Consumption demand for goods and investment demand for goods.</a:t>
            </a:r>
          </a:p>
          <a:p>
            <a:pPr marL="0" marR="0" lvl="0" indent="0" algn="l" defTabSz="762000" rtl="0" eaLnBrk="1" fontAlgn="base" latinLnBrk="0" hangingPunct="1">
              <a:lnSpc>
                <a:spcPct val="100000"/>
              </a:lnSpc>
              <a:spcBef>
                <a:spcPct val="30000"/>
              </a:spcBef>
              <a:spcAft>
                <a:spcPct val="0"/>
              </a:spcAft>
              <a:buClrTx/>
              <a:buSzTx/>
              <a:buFontTx/>
              <a:buNone/>
              <a:tabLst/>
              <a:defRPr/>
            </a:pPr>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pitchFamily="34" charset="0"/>
              </a:defRPr>
            </a:lvl1pPr>
            <a:lvl2pPr marL="742950" indent="-285750" defTabSz="788988">
              <a:spcBef>
                <a:spcPct val="30000"/>
              </a:spcBef>
              <a:buAutoNum type="arabicPeriod"/>
              <a:defRPr sz="1200">
                <a:solidFill>
                  <a:schemeClr val="tx1"/>
                </a:solidFill>
                <a:latin typeface="Arial" pitchFamily="34" charset="0"/>
              </a:defRPr>
            </a:lvl2pPr>
            <a:lvl3pPr marL="1143000" indent="-228600" defTabSz="788988">
              <a:spcBef>
                <a:spcPct val="30000"/>
              </a:spcBef>
              <a:buAutoNum type="arabicPeriod"/>
              <a:defRPr sz="1200">
                <a:solidFill>
                  <a:schemeClr val="tx1"/>
                </a:solidFill>
                <a:latin typeface="Arial" pitchFamily="34" charset="0"/>
              </a:defRPr>
            </a:lvl3pPr>
            <a:lvl4pPr marL="1600200" indent="-228600" defTabSz="788988">
              <a:spcBef>
                <a:spcPct val="30000"/>
              </a:spcBef>
              <a:buAutoNum type="arabicPeriod"/>
              <a:defRPr sz="1200">
                <a:solidFill>
                  <a:schemeClr val="tx1"/>
                </a:solidFill>
                <a:latin typeface="Arial" pitchFamily="34" charset="0"/>
              </a:defRPr>
            </a:lvl4pPr>
            <a:lvl5pPr marL="2057400" indent="-228600" defTabSz="788988">
              <a:spcBef>
                <a:spcPct val="30000"/>
              </a:spcBef>
              <a:buAutoNum type="arabicPeriod"/>
              <a:defRPr sz="1200">
                <a:solidFill>
                  <a:schemeClr val="tx1"/>
                </a:solidFill>
                <a:latin typeface="Arial" pitchFamily="34" charset="0"/>
              </a:defRPr>
            </a:lvl5pPr>
            <a:lvl6pPr marL="2514600" indent="-228600" defTabSz="788988"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8988"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8988"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8988"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73635BBC-E22E-482C-B288-6C099BB7862A}" type="slidenum">
              <a:rPr lang="en-GB" altLang="en-US" sz="1100" smtClean="0">
                <a:latin typeface="Times New Roman" pitchFamily="18" charset="0"/>
              </a:rPr>
              <a:pPr>
                <a:spcBef>
                  <a:spcPct val="0"/>
                </a:spcBef>
                <a:buFontTx/>
                <a:buNone/>
              </a:pPr>
              <a:t>6</a:t>
            </a:fld>
            <a:endParaRPr lang="en-GB" altLang="en-US" sz="1100">
              <a:latin typeface="Times New Roman" pitchFamily="18"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altLang="en-US" noProof="0" dirty="0"/>
              <a:t>FTEXT</a:t>
            </a:r>
            <a:endParaRPr lang="de-DE" altLang="en-US" dirty="0"/>
          </a:p>
          <a:p>
            <a:pPr marL="0" indent="0" eaLnBrk="1" hangingPunct="1">
              <a:buNone/>
            </a:pPr>
            <a:r>
              <a:rPr lang="de-DE" altLang="en-US" dirty="0"/>
              <a:t>____________________</a:t>
            </a:r>
          </a:p>
          <a:p>
            <a:pPr eaLnBrk="1" hangingPunct="1"/>
            <a:endParaRPr lang="de-DE" altLang="en-US" dirty="0"/>
          </a:p>
          <a:p>
            <a:pPr eaLnBrk="1" hangingPunct="1"/>
            <a:r>
              <a:rPr lang="de-DE" altLang="en-US" dirty="0"/>
              <a:t>Nachdem die „Klassiker“ die grundlegenden Funktionsweisen einer Marktwirtschaft geklärt hatten, begannen die „Neoklassiker“ die Theorie der Marktwirtschaft zu Verfeinern und zu mathematisieren.</a:t>
            </a:r>
          </a:p>
          <a:p>
            <a:pPr eaLnBrk="1" hangingPunct="1"/>
            <a:r>
              <a:rPr lang="de-DE" altLang="en-US" dirty="0"/>
              <a:t>Sie erkannten dabei, dass es ganz ohne Staat doch nicht geht. Der Staat muss für die Rahmenbedingungen des Wirtschaftens (</a:t>
            </a:r>
            <a:r>
              <a:rPr lang="de-DE" altLang="en-US" dirty="0" err="1"/>
              <a:t>Rechtssprechung</a:t>
            </a:r>
            <a:r>
              <a:rPr lang="de-DE" altLang="en-US" dirty="0"/>
              <a:t>, Innere &amp; Äußere Sicherheit, externen Effekten (</a:t>
            </a:r>
            <a:r>
              <a:rPr lang="de-DE" altLang="en-US" dirty="0" err="1"/>
              <a:t>Pigou</a:t>
            </a:r>
            <a:r>
              <a:rPr lang="de-DE" altLang="en-US" dirty="0"/>
              <a:t>-Steuer/Subvention), unvollkommener Wettbewerb etc.) sorgen.</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4"/>
          <p:cNvSpPr txBox="1">
            <a:spLocks noGrp="1" noChangeArrowheads="1"/>
          </p:cNvSpPr>
          <p:nvPr/>
        </p:nvSpPr>
        <p:spPr bwMode="auto">
          <a:xfrm>
            <a:off x="0"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r>
              <a:rPr lang="en-GB" altLang="en-US" sz="1100" i="1">
                <a:latin typeface="Times New Roman" pitchFamily="18" charset="0"/>
              </a:rPr>
              <a:t>Prof. Dr. Rainer Maurer</a:t>
            </a:r>
          </a:p>
        </p:txBody>
      </p:sp>
      <p:sp>
        <p:nvSpPr>
          <p:cNvPr id="236547"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02B639BA-4C1D-4DAB-AB90-DE6C21C67FD8}" type="slidenum">
              <a:rPr lang="en-GB" altLang="en-US" sz="1100" i="1">
                <a:latin typeface="Times New Roman" pitchFamily="18" charset="0"/>
              </a:rPr>
              <a:pPr algn="r">
                <a:spcBef>
                  <a:spcPct val="0"/>
                </a:spcBef>
                <a:buFontTx/>
                <a:buNone/>
              </a:pPr>
              <a:t>60</a:t>
            </a:fld>
            <a:endParaRPr lang="en-GB" altLang="en-US" sz="1100" i="1">
              <a:latin typeface="Times New Roman" pitchFamily="18" charset="0"/>
            </a:endParaRPr>
          </a:p>
        </p:txBody>
      </p:sp>
      <p:sp>
        <p:nvSpPr>
          <p:cNvPr id="236548" name="Rectangle 2"/>
          <p:cNvSpPr>
            <a:spLocks noGrp="1" noRot="1" noChangeAspect="1" noChangeArrowheads="1" noTextEdit="1"/>
          </p:cNvSpPr>
          <p:nvPr>
            <p:ph type="sldImg"/>
          </p:nvPr>
        </p:nvSpPr>
        <p:spPr>
          <a:ln/>
        </p:spPr>
      </p:sp>
      <p:sp>
        <p:nvSpPr>
          <p:cNvPr id="2365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4" tIns="47737" rIns="95474" bIns="47737"/>
          <a:lstStyle/>
          <a:p>
            <a:pPr eaLnBrk="1" hangingPunct="1">
              <a:buFontTx/>
              <a:buNone/>
            </a:pPr>
            <a:r>
              <a:rPr lang="en-US" altLang="en-US" dirty="0"/>
              <a:t>It is now possible to determine the total demand for goods at the market equilibrium interest rate.</a:t>
            </a:r>
          </a:p>
          <a:p>
            <a:pPr eaLnBrk="1" hangingPunct="1">
              <a:buFontTx/>
              <a:buNone/>
            </a:pPr>
            <a:endParaRPr lang="en-US" altLang="en-US" dirty="0"/>
          </a:p>
          <a:p>
            <a:pPr eaLnBrk="1" hangingPunct="1">
              <a:buFontTx/>
              <a:buNone/>
            </a:pPr>
            <a:r>
              <a:rPr lang="en-US" altLang="en-US" dirty="0"/>
              <a:t>The equilibrium interest rate is determined on the capital market. In this example it equals 1,5%. </a:t>
            </a:r>
          </a:p>
          <a:p>
            <a:pPr eaLnBrk="1" hangingPunct="1">
              <a:buFontTx/>
              <a:buNone/>
            </a:pPr>
            <a:endParaRPr lang="en-US" altLang="en-US" dirty="0"/>
          </a:p>
          <a:p>
            <a:pPr eaLnBrk="1" hangingPunct="1">
              <a:buFontTx/>
              <a:buNone/>
            </a:pPr>
            <a:r>
              <a:rPr lang="en-US" altLang="en-US" dirty="0"/>
              <a:t>At this interest rate savings supply by households equals investment credit demand of firms.</a:t>
            </a:r>
          </a:p>
          <a:p>
            <a:pPr eaLnBrk="1" hangingPunct="1">
              <a:buFontTx/>
              <a:buNone/>
            </a:pPr>
            <a:endParaRPr lang="en-US" altLang="en-US" dirty="0"/>
          </a:p>
          <a:p>
            <a:pPr eaLnBrk="1" hangingPunct="1">
              <a:buFontTx/>
              <a:buNone/>
            </a:pPr>
            <a:r>
              <a:rPr lang="en-US" altLang="en-US" dirty="0"/>
              <a:t>If extend this interest rate level into the market for goods, we are able to determine the total demand for goods, which corresponds to a capital market equilibrium.</a:t>
            </a:r>
          </a:p>
          <a:p>
            <a:pPr eaLnBrk="1" hangingPunct="1">
              <a:buFontTx/>
              <a:buNone/>
            </a:pPr>
            <a:endParaRPr lang="en-US" altLang="en-US" dirty="0"/>
          </a:p>
          <a:p>
            <a:pPr eaLnBrk="1" hangingPunct="1">
              <a:buFontTx/>
              <a:buNone/>
            </a:pPr>
            <a:r>
              <a:rPr lang="en-US" altLang="en-US" dirty="0"/>
              <a:t>This leads to the question, whether total demand for goods is equal total supply of goods.</a:t>
            </a:r>
          </a:p>
          <a:p>
            <a:pPr eaLnBrk="1" hangingPunct="1">
              <a:buFontTx/>
              <a:buNone/>
            </a:pPr>
            <a:endParaRPr lang="en-US" altLang="en-US" dirty="0"/>
          </a:p>
          <a:p>
            <a:pPr eaLnBrk="1" hangingPunct="1">
              <a:buFontTx/>
              <a:buNone/>
            </a:pPr>
            <a:r>
              <a:rPr lang="en-US" altLang="en-US" dirty="0"/>
              <a:t>So far, we have not determined the supply of goods on the market for goods!</a:t>
            </a:r>
            <a:endParaRPr lang="de-DE" alt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4"/>
          <p:cNvSpPr txBox="1">
            <a:spLocks noGrp="1" noChangeArrowheads="1"/>
          </p:cNvSpPr>
          <p:nvPr/>
        </p:nvSpPr>
        <p:spPr bwMode="auto">
          <a:xfrm>
            <a:off x="0"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r>
              <a:rPr lang="en-GB" altLang="en-US" sz="1100" i="1">
                <a:latin typeface="Times New Roman" pitchFamily="18" charset="0"/>
              </a:rPr>
              <a:t>Prof. Dr. Rainer Maurer</a:t>
            </a:r>
          </a:p>
        </p:txBody>
      </p:sp>
      <p:sp>
        <p:nvSpPr>
          <p:cNvPr id="237571"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D66E6533-63D9-4345-BCB8-2EC72389DBFF}" type="slidenum">
              <a:rPr lang="en-GB" altLang="en-US" sz="1100" i="1">
                <a:latin typeface="Times New Roman" pitchFamily="18" charset="0"/>
              </a:rPr>
              <a:pPr algn="r">
                <a:spcBef>
                  <a:spcPct val="0"/>
                </a:spcBef>
                <a:buFontTx/>
                <a:buNone/>
              </a:pPr>
              <a:t>61</a:t>
            </a:fld>
            <a:endParaRPr lang="en-GB" altLang="en-US" sz="1100" i="1">
              <a:latin typeface="Times New Roman" pitchFamily="18" charset="0"/>
            </a:endParaRPr>
          </a:p>
        </p:txBody>
      </p:sp>
      <p:sp>
        <p:nvSpPr>
          <p:cNvPr id="237572" name="Rectangle 2"/>
          <p:cNvSpPr>
            <a:spLocks noGrp="1" noRot="1" noChangeAspect="1" noChangeArrowheads="1" noTextEdit="1"/>
          </p:cNvSpPr>
          <p:nvPr>
            <p:ph type="sldImg"/>
          </p:nvPr>
        </p:nvSpPr>
        <p:spPr>
          <a:ln/>
        </p:spPr>
      </p:sp>
      <p:sp>
        <p:nvSpPr>
          <p:cNvPr id="2375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4" tIns="47737" rIns="95474" bIns="47737"/>
          <a:lstStyle/>
          <a:p>
            <a:pPr eaLnBrk="1" hangingPunct="1">
              <a:buFontTx/>
              <a:buNone/>
            </a:pPr>
            <a:endParaRPr lang="de-DE"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4"/>
          <p:cNvSpPr txBox="1">
            <a:spLocks noGrp="1" noChangeArrowheads="1"/>
          </p:cNvSpPr>
          <p:nvPr/>
        </p:nvSpPr>
        <p:spPr bwMode="auto">
          <a:xfrm>
            <a:off x="0"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r>
              <a:rPr lang="en-GB" altLang="en-US" sz="1100" i="1">
                <a:latin typeface="Times New Roman" pitchFamily="18" charset="0"/>
              </a:rPr>
              <a:t>Prof. Dr. Rainer Maurer</a:t>
            </a:r>
          </a:p>
        </p:txBody>
      </p:sp>
      <p:sp>
        <p:nvSpPr>
          <p:cNvPr id="238595"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A94B3B65-5EFD-4300-A854-4E9E215822E2}" type="slidenum">
              <a:rPr lang="en-GB" altLang="en-US" sz="1100" i="1">
                <a:latin typeface="Times New Roman" pitchFamily="18" charset="0"/>
              </a:rPr>
              <a:pPr algn="r">
                <a:spcBef>
                  <a:spcPct val="0"/>
                </a:spcBef>
                <a:buFontTx/>
                <a:buNone/>
              </a:pPr>
              <a:t>62</a:t>
            </a:fld>
            <a:endParaRPr lang="en-GB" altLang="en-US" sz="1100" i="1">
              <a:latin typeface="Times New Roman" pitchFamily="18" charset="0"/>
            </a:endParaRPr>
          </a:p>
        </p:txBody>
      </p:sp>
      <p:sp>
        <p:nvSpPr>
          <p:cNvPr id="238596" name="Rectangle 2"/>
          <p:cNvSpPr>
            <a:spLocks noGrp="1" noRot="1" noChangeAspect="1" noChangeArrowheads="1" noTextEdit="1"/>
          </p:cNvSpPr>
          <p:nvPr>
            <p:ph type="sldImg"/>
          </p:nvPr>
        </p:nvSpPr>
        <p:spPr>
          <a:ln/>
        </p:spPr>
      </p:sp>
      <p:sp>
        <p:nvSpPr>
          <p:cNvPr id="2385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4" tIns="47737" rIns="95474" bIns="47737"/>
          <a:lstStyle/>
          <a:p>
            <a:pPr eaLnBrk="1" hangingPunct="1">
              <a:lnSpc>
                <a:spcPct val="90000"/>
              </a:lnSpc>
              <a:spcBef>
                <a:spcPct val="0"/>
              </a:spcBef>
              <a:buClrTx/>
              <a:buFontTx/>
              <a:buNone/>
            </a:pPr>
            <a:r>
              <a:rPr lang="en-US" altLang="en-US" sz="1200" dirty="0">
                <a:solidFill>
                  <a:srgbClr val="FF0000"/>
                </a:solidFill>
              </a:rPr>
              <a:t>This is an interesting result:</a:t>
            </a:r>
          </a:p>
          <a:p>
            <a:pPr eaLnBrk="1" hangingPunct="1">
              <a:lnSpc>
                <a:spcPct val="90000"/>
              </a:lnSpc>
              <a:spcBef>
                <a:spcPct val="0"/>
              </a:spcBef>
              <a:buClrTx/>
              <a:buFontTx/>
              <a:buNone/>
            </a:pPr>
            <a:r>
              <a:rPr lang="en-US" altLang="en-US" sz="1200" dirty="0">
                <a:solidFill>
                  <a:schemeClr val="bg1"/>
                </a:solidFill>
              </a:rPr>
              <a:t> </a:t>
            </a:r>
          </a:p>
          <a:p>
            <a:pPr eaLnBrk="1" hangingPunct="1">
              <a:lnSpc>
                <a:spcPct val="90000"/>
              </a:lnSpc>
              <a:spcBef>
                <a:spcPct val="0"/>
              </a:spcBef>
              <a:buClrTx/>
              <a:buFontTx/>
              <a:buNone/>
            </a:pPr>
            <a:r>
              <a:rPr lang="en-US" altLang="en-US" sz="1200" dirty="0">
                <a:solidFill>
                  <a:schemeClr val="bg1"/>
                </a:solidFill>
              </a:rPr>
              <a:t>Since </a:t>
            </a:r>
            <a:r>
              <a:rPr lang="en-US" altLang="en-US" sz="1200" dirty="0">
                <a:solidFill>
                  <a:srgbClr val="FF0000"/>
                </a:solidFill>
              </a:rPr>
              <a:t>C(</a:t>
            </a:r>
            <a:r>
              <a:rPr lang="en-US" altLang="en-US" sz="1200" dirty="0" err="1">
                <a:solidFill>
                  <a:srgbClr val="FF0000"/>
                </a:solidFill>
              </a:rPr>
              <a:t>i</a:t>
            </a:r>
            <a:r>
              <a:rPr lang="en-US" altLang="en-US" sz="1200" baseline="-25000" dirty="0" err="1">
                <a:solidFill>
                  <a:srgbClr val="FF0000"/>
                </a:solidFill>
              </a:rPr>
              <a:t>1</a:t>
            </a:r>
            <a:r>
              <a:rPr lang="en-US" altLang="en-US" sz="1200" dirty="0">
                <a:solidFill>
                  <a:srgbClr val="FF0000"/>
                </a:solidFill>
              </a:rPr>
              <a:t>) + S(</a:t>
            </a:r>
            <a:r>
              <a:rPr lang="en-US" altLang="en-US" sz="1200" dirty="0" err="1">
                <a:solidFill>
                  <a:srgbClr val="FF0000"/>
                </a:solidFill>
              </a:rPr>
              <a:t>i</a:t>
            </a:r>
            <a:r>
              <a:rPr lang="en-US" altLang="en-US" sz="1200" baseline="-25000" dirty="0" err="1">
                <a:solidFill>
                  <a:srgbClr val="FF0000"/>
                </a:solidFill>
              </a:rPr>
              <a:t>1</a:t>
            </a:r>
            <a:r>
              <a:rPr lang="en-US" altLang="en-US" sz="1200" dirty="0">
                <a:solidFill>
                  <a:srgbClr val="FF0000"/>
                </a:solidFill>
              </a:rPr>
              <a:t>)=Y</a:t>
            </a:r>
            <a:r>
              <a:rPr lang="en-US" altLang="en-US" sz="1200" dirty="0">
                <a:solidFill>
                  <a:schemeClr val="bg1"/>
                </a:solidFill>
              </a:rPr>
              <a:t> equals household income CLICK and household income equals the goods production of firms  CLICK, we can conclude that the </a:t>
            </a:r>
            <a:r>
              <a:rPr lang="en-US" altLang="en-US" sz="1200" dirty="0">
                <a:solidFill>
                  <a:srgbClr val="FF0000"/>
                </a:solidFill>
              </a:rPr>
              <a:t>demand for goods equals the supply of goods</a:t>
            </a:r>
            <a:r>
              <a:rPr lang="en-US" altLang="en-US" sz="1200" dirty="0">
                <a:solidFill>
                  <a:schemeClr val="bg1"/>
                </a:solidFill>
              </a:rPr>
              <a:t>! CLICK</a:t>
            </a:r>
          </a:p>
          <a:p>
            <a:pPr eaLnBrk="1" hangingPunct="1">
              <a:lnSpc>
                <a:spcPct val="90000"/>
              </a:lnSpc>
              <a:spcBef>
                <a:spcPct val="0"/>
              </a:spcBef>
              <a:buClrTx/>
              <a:buFontTx/>
              <a:buNone/>
            </a:pPr>
            <a:endParaRPr lang="en-US" altLang="en-US" sz="1200" dirty="0">
              <a:solidFill>
                <a:schemeClr val="bg1"/>
              </a:solidFill>
            </a:endParaRPr>
          </a:p>
          <a:p>
            <a:pPr eaLnBrk="1" hangingPunct="1">
              <a:lnSpc>
                <a:spcPct val="90000"/>
              </a:lnSpc>
              <a:spcBef>
                <a:spcPct val="0"/>
              </a:spcBef>
              <a:buClrTx/>
              <a:buFontTx/>
              <a:buNone/>
            </a:pPr>
            <a:r>
              <a:rPr lang="en-US" altLang="en-US" sz="1200" dirty="0">
                <a:solidFill>
                  <a:schemeClr val="bg1"/>
                </a:solidFill>
              </a:rPr>
              <a:t> CLICK This implication of the neoclassical model is called "</a:t>
            </a:r>
            <a:r>
              <a:rPr lang="en-US" altLang="en-US" sz="1200" dirty="0">
                <a:solidFill>
                  <a:srgbClr val="FF0000"/>
                </a:solidFill>
              </a:rPr>
              <a:t>Say's Theorem</a:t>
            </a:r>
            <a:r>
              <a:rPr lang="en-US" altLang="en-US" sz="1200" dirty="0">
                <a:solidFill>
                  <a:schemeClr val="bg1"/>
                </a:solidFill>
              </a:rPr>
              <a:t>".</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5B7222D3-3499-40DA-A022-A2F45278DCE7}" type="slidenum">
              <a:rPr lang="en-GB" altLang="en-US" sz="1100" i="1">
                <a:latin typeface="Times New Roman" pitchFamily="18" charset="0"/>
              </a:rPr>
              <a:pPr algn="r">
                <a:spcBef>
                  <a:spcPct val="0"/>
                </a:spcBef>
                <a:buFontTx/>
                <a:buNone/>
              </a:pPr>
              <a:t>63</a:t>
            </a:fld>
            <a:endParaRPr lang="en-GB" altLang="en-US" sz="1100" i="1">
              <a:latin typeface="Times New Roman" pitchFamily="18" charset="0"/>
            </a:endParaRPr>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altLang="en-US" noProof="0" dirty="0"/>
              <a:t>The production </a:t>
            </a:r>
            <a:r>
              <a:rPr lang="en-US" altLang="en-US" noProof="0" dirty="0" err="1"/>
              <a:t>modul</a:t>
            </a:r>
            <a:r>
              <a:rPr lang="en-US" altLang="en-US" noProof="0" dirty="0"/>
              <a:t>, that we have derived in the last lesson, tells us that the supply CLICK </a:t>
            </a:r>
            <a:r>
              <a:rPr lang="en-US" altLang="en-US" noProof="0" dirty="0" err="1"/>
              <a:t>CLICK</a:t>
            </a:r>
            <a:r>
              <a:rPr lang="en-US" altLang="en-US" noProof="0" dirty="0"/>
              <a:t> of goods depend on labor input </a:t>
            </a:r>
            <a:r>
              <a:rPr lang="en-US" altLang="en-US" noProof="0" dirty="0" err="1"/>
              <a:t>L1</a:t>
            </a:r>
            <a:r>
              <a:rPr lang="en-US" altLang="en-US" noProof="0" dirty="0"/>
              <a:t> and the capital stock </a:t>
            </a:r>
            <a:r>
              <a:rPr lang="en-US" altLang="en-US" noProof="0" dirty="0" err="1"/>
              <a:t>K1</a:t>
            </a:r>
            <a:r>
              <a:rPr lang="en-US" altLang="en-US" noProof="0" dirty="0"/>
              <a:t>.</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4"/>
          <p:cNvSpPr txBox="1">
            <a:spLocks noGrp="1" noChangeArrowheads="1"/>
          </p:cNvSpPr>
          <p:nvPr/>
        </p:nvSpPr>
        <p:spPr bwMode="auto">
          <a:xfrm>
            <a:off x="0"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r>
              <a:rPr lang="en-GB" altLang="en-US" sz="1100" i="1">
                <a:latin typeface="Times New Roman" pitchFamily="18" charset="0"/>
              </a:rPr>
              <a:t>Prof. Dr. Rainer Maurer</a:t>
            </a:r>
          </a:p>
        </p:txBody>
      </p:sp>
      <p:sp>
        <p:nvSpPr>
          <p:cNvPr id="240643"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A945F00C-6C2A-4A15-A83C-26D8538B7078}" type="slidenum">
              <a:rPr lang="en-GB" altLang="en-US" sz="1100" i="1">
                <a:latin typeface="Times New Roman" pitchFamily="18" charset="0"/>
              </a:rPr>
              <a:pPr algn="r">
                <a:spcBef>
                  <a:spcPct val="0"/>
                </a:spcBef>
                <a:buFontTx/>
                <a:buNone/>
              </a:pPr>
              <a:t>64</a:t>
            </a:fld>
            <a:endParaRPr lang="en-GB" altLang="en-US" sz="1100" i="1">
              <a:latin typeface="Times New Roman" pitchFamily="18" charset="0"/>
            </a:endParaRPr>
          </a:p>
        </p:txBody>
      </p:sp>
      <p:sp>
        <p:nvSpPr>
          <p:cNvPr id="240644" name="Rectangle 2"/>
          <p:cNvSpPr>
            <a:spLocks noGrp="1" noRot="1" noChangeAspect="1" noChangeArrowheads="1" noTextEdit="1"/>
          </p:cNvSpPr>
          <p:nvPr>
            <p:ph type="sldImg"/>
          </p:nvPr>
        </p:nvSpPr>
        <p:spPr>
          <a:ln/>
        </p:spPr>
      </p:sp>
      <p:sp>
        <p:nvSpPr>
          <p:cNvPr id="2406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4" tIns="47737" rIns="95474" bIns="47737"/>
          <a:lstStyle/>
          <a:p>
            <a:pPr eaLnBrk="1" hangingPunct="1">
              <a:buFontTx/>
              <a:buNone/>
            </a:pPr>
            <a:endParaRPr lang="de-DE" alt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pitchFamily="34" charset="0"/>
              </a:defRPr>
            </a:lvl1pPr>
            <a:lvl2pPr marL="742950" indent="-285750" defTabSz="788988">
              <a:spcBef>
                <a:spcPct val="30000"/>
              </a:spcBef>
              <a:buAutoNum type="arabicPeriod"/>
              <a:defRPr sz="1200">
                <a:solidFill>
                  <a:schemeClr val="tx1"/>
                </a:solidFill>
                <a:latin typeface="Arial" pitchFamily="34" charset="0"/>
              </a:defRPr>
            </a:lvl2pPr>
            <a:lvl3pPr marL="1143000" indent="-228600" defTabSz="788988">
              <a:spcBef>
                <a:spcPct val="30000"/>
              </a:spcBef>
              <a:buAutoNum type="arabicPeriod"/>
              <a:defRPr sz="1200">
                <a:solidFill>
                  <a:schemeClr val="tx1"/>
                </a:solidFill>
                <a:latin typeface="Arial" pitchFamily="34" charset="0"/>
              </a:defRPr>
            </a:lvl3pPr>
            <a:lvl4pPr marL="1600200" indent="-228600" defTabSz="788988">
              <a:spcBef>
                <a:spcPct val="30000"/>
              </a:spcBef>
              <a:buAutoNum type="arabicPeriod"/>
              <a:defRPr sz="1200">
                <a:solidFill>
                  <a:schemeClr val="tx1"/>
                </a:solidFill>
                <a:latin typeface="Arial" pitchFamily="34" charset="0"/>
              </a:defRPr>
            </a:lvl4pPr>
            <a:lvl5pPr marL="2057400" indent="-228600" defTabSz="788988">
              <a:spcBef>
                <a:spcPct val="30000"/>
              </a:spcBef>
              <a:buAutoNum type="arabicPeriod"/>
              <a:defRPr sz="1200">
                <a:solidFill>
                  <a:schemeClr val="tx1"/>
                </a:solidFill>
                <a:latin typeface="Arial" pitchFamily="34" charset="0"/>
              </a:defRPr>
            </a:lvl5pPr>
            <a:lvl6pPr marL="2514600" indent="-228600" defTabSz="788988"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8988"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8988"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8988"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98E3B0F9-BEA6-4279-8666-D7A64527F952}" type="slidenum">
              <a:rPr lang="en-GB" altLang="en-US" sz="1100" smtClean="0">
                <a:latin typeface="Times New Roman" pitchFamily="18" charset="0"/>
              </a:rPr>
              <a:pPr>
                <a:spcBef>
                  <a:spcPct val="0"/>
                </a:spcBef>
                <a:buFontTx/>
                <a:buNone/>
              </a:pPr>
              <a:t>65</a:t>
            </a:fld>
            <a:endParaRPr lang="en-GB" altLang="en-US" sz="1100">
              <a:latin typeface="Times New Roman" pitchFamily="18" charset="0"/>
            </a:endParaRPr>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pitchFamily="34" charset="0"/>
              </a:defRPr>
            </a:lvl1pPr>
            <a:lvl2pPr marL="742950" indent="-285750" defTabSz="788988">
              <a:spcBef>
                <a:spcPct val="30000"/>
              </a:spcBef>
              <a:buAutoNum type="arabicPeriod"/>
              <a:defRPr sz="1200">
                <a:solidFill>
                  <a:schemeClr val="tx1"/>
                </a:solidFill>
                <a:latin typeface="Arial" pitchFamily="34" charset="0"/>
              </a:defRPr>
            </a:lvl2pPr>
            <a:lvl3pPr marL="1143000" indent="-228600" defTabSz="788988">
              <a:spcBef>
                <a:spcPct val="30000"/>
              </a:spcBef>
              <a:buAutoNum type="arabicPeriod"/>
              <a:defRPr sz="1200">
                <a:solidFill>
                  <a:schemeClr val="tx1"/>
                </a:solidFill>
                <a:latin typeface="Arial" pitchFamily="34" charset="0"/>
              </a:defRPr>
            </a:lvl3pPr>
            <a:lvl4pPr marL="1600200" indent="-228600" defTabSz="788988">
              <a:spcBef>
                <a:spcPct val="30000"/>
              </a:spcBef>
              <a:buAutoNum type="arabicPeriod"/>
              <a:defRPr sz="1200">
                <a:solidFill>
                  <a:schemeClr val="tx1"/>
                </a:solidFill>
                <a:latin typeface="Arial" pitchFamily="34" charset="0"/>
              </a:defRPr>
            </a:lvl4pPr>
            <a:lvl5pPr marL="2057400" indent="-228600" defTabSz="788988">
              <a:spcBef>
                <a:spcPct val="30000"/>
              </a:spcBef>
              <a:buAutoNum type="arabicPeriod"/>
              <a:defRPr sz="1200">
                <a:solidFill>
                  <a:schemeClr val="tx1"/>
                </a:solidFill>
                <a:latin typeface="Arial" pitchFamily="34" charset="0"/>
              </a:defRPr>
            </a:lvl5pPr>
            <a:lvl6pPr marL="2514600" indent="-228600" defTabSz="788988"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8988"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8988"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8988"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16DA3E20-BC37-4E30-B608-4B6DDB60AF39}" type="slidenum">
              <a:rPr lang="en-GB" altLang="en-US" sz="1100" smtClean="0">
                <a:latin typeface="Times New Roman" pitchFamily="18" charset="0"/>
              </a:rPr>
              <a:pPr>
                <a:spcBef>
                  <a:spcPct val="0"/>
                </a:spcBef>
                <a:buFontTx/>
                <a:buNone/>
              </a:pPr>
              <a:t>66</a:t>
            </a:fld>
            <a:endParaRPr lang="en-GB" altLang="en-US" sz="1100">
              <a:latin typeface="Times New Roman" pitchFamily="18" charset="0"/>
            </a:endParaRPr>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en-US" dirty="0"/>
              <a:t>FTXT</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pitchFamily="34" charset="0"/>
              </a:defRPr>
            </a:lvl1pPr>
            <a:lvl2pPr marL="742950" indent="-285750" defTabSz="788988">
              <a:spcBef>
                <a:spcPct val="30000"/>
              </a:spcBef>
              <a:buAutoNum type="arabicPeriod"/>
              <a:defRPr sz="1200">
                <a:solidFill>
                  <a:schemeClr val="tx1"/>
                </a:solidFill>
                <a:latin typeface="Arial" pitchFamily="34" charset="0"/>
              </a:defRPr>
            </a:lvl2pPr>
            <a:lvl3pPr marL="1143000" indent="-228600" defTabSz="788988">
              <a:spcBef>
                <a:spcPct val="30000"/>
              </a:spcBef>
              <a:buAutoNum type="arabicPeriod"/>
              <a:defRPr sz="1200">
                <a:solidFill>
                  <a:schemeClr val="tx1"/>
                </a:solidFill>
                <a:latin typeface="Arial" pitchFamily="34" charset="0"/>
              </a:defRPr>
            </a:lvl3pPr>
            <a:lvl4pPr marL="1600200" indent="-228600" defTabSz="788988">
              <a:spcBef>
                <a:spcPct val="30000"/>
              </a:spcBef>
              <a:buAutoNum type="arabicPeriod"/>
              <a:defRPr sz="1200">
                <a:solidFill>
                  <a:schemeClr val="tx1"/>
                </a:solidFill>
                <a:latin typeface="Arial" pitchFamily="34" charset="0"/>
              </a:defRPr>
            </a:lvl4pPr>
            <a:lvl5pPr marL="2057400" indent="-228600" defTabSz="788988">
              <a:spcBef>
                <a:spcPct val="30000"/>
              </a:spcBef>
              <a:buAutoNum type="arabicPeriod"/>
              <a:defRPr sz="1200">
                <a:solidFill>
                  <a:schemeClr val="tx1"/>
                </a:solidFill>
                <a:latin typeface="Arial" pitchFamily="34" charset="0"/>
              </a:defRPr>
            </a:lvl5pPr>
            <a:lvl6pPr marL="2514600" indent="-228600" defTabSz="788988"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8988"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8988"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8988"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231458CC-F15A-4B84-B557-07EC0AB5006B}" type="slidenum">
              <a:rPr lang="en-GB" altLang="en-US" sz="1100" smtClean="0">
                <a:latin typeface="Times New Roman" pitchFamily="18" charset="0"/>
              </a:rPr>
              <a:pPr>
                <a:spcBef>
                  <a:spcPct val="0"/>
                </a:spcBef>
                <a:buFontTx/>
                <a:buNone/>
              </a:pPr>
              <a:t>67</a:t>
            </a:fld>
            <a:endParaRPr lang="en-GB" altLang="en-US" sz="1100">
              <a:latin typeface="Times New Roman" pitchFamily="18" charset="0"/>
            </a:endParaRPr>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altLang="en-US" sz="1200" dirty="0">
                <a:solidFill>
                  <a:schemeClr val="bg1"/>
                </a:solidFill>
              </a:rPr>
              <a:t>So much for this lesson! </a:t>
            </a:r>
          </a:p>
          <a:p>
            <a:pPr marL="0" indent="0" eaLnBrk="1" hangingPunct="1">
              <a:buNone/>
            </a:pPr>
            <a:endParaRPr lang="en-US" altLang="en-US" sz="1200" dirty="0">
              <a:solidFill>
                <a:schemeClr val="bg1"/>
              </a:solidFill>
            </a:endParaRPr>
          </a:p>
          <a:p>
            <a:pPr marL="0" indent="0" eaLnBrk="1" hangingPunct="1">
              <a:buNone/>
            </a:pPr>
            <a:r>
              <a:rPr lang="en-US" altLang="en-US" sz="1200" dirty="0">
                <a:solidFill>
                  <a:schemeClr val="bg1"/>
                </a:solidFill>
              </a:rPr>
              <a:t>In the next lesson, we will complete the Neoclassical Model, by adding money supply and money demand!</a:t>
            </a:r>
          </a:p>
          <a:p>
            <a:pPr marL="0" indent="0" eaLnBrk="1" hangingPunct="1">
              <a:buNone/>
            </a:pPr>
            <a:endParaRPr lang="en-US" altLang="en-US" sz="1200" dirty="0">
              <a:solidFill>
                <a:schemeClr val="bg1"/>
              </a:solidFill>
            </a:endParaRPr>
          </a:p>
          <a:p>
            <a:pPr marL="0" indent="0" eaLnBrk="1" hangingPunct="1">
              <a:buNone/>
            </a:pPr>
            <a:r>
              <a:rPr lang="de-DE" altLang="en-US" dirty="0"/>
              <a:t>_________________________</a:t>
            </a:r>
          </a:p>
          <a:p>
            <a:pPr marL="0" indent="0" eaLnBrk="1" hangingPunct="1">
              <a:buNone/>
            </a:pPr>
            <a:endParaRPr lang="de-DE" altLang="en-US" dirty="0"/>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dirty="0"/>
              <a:t>Hello everybody! This is lesson 12 of the lecture Macroeconomics. I will discuss the slides 67 to 94 of chapter 3 “</a:t>
            </a:r>
            <a:r>
              <a:rPr lang="de-DE" altLang="en-US" sz="1200" dirty="0"/>
              <a:t>The </a:t>
            </a:r>
            <a:r>
              <a:rPr lang="de-DE" altLang="en-US" sz="1200" dirty="0" err="1"/>
              <a:t>Neoclassical</a:t>
            </a:r>
            <a:r>
              <a:rPr lang="de-DE" altLang="en-US" sz="1200" dirty="0"/>
              <a:t> Model</a:t>
            </a:r>
            <a:r>
              <a:rPr lang="en-US" altLang="en-US" dirty="0"/>
              <a:t>”.</a:t>
            </a:r>
          </a:p>
          <a:p>
            <a:pPr marL="0" marR="0" lvl="0" indent="0" algn="l" defTabSz="762000" rtl="0" eaLnBrk="1" fontAlgn="base" latinLnBrk="0" hangingPunct="1">
              <a:lnSpc>
                <a:spcPct val="100000"/>
              </a:lnSpc>
              <a:spcBef>
                <a:spcPct val="30000"/>
              </a:spcBef>
              <a:spcAft>
                <a:spcPct val="0"/>
              </a:spcAft>
              <a:buClrTx/>
              <a:buSzTx/>
              <a:buFontTx/>
              <a:buNone/>
              <a:tabLst/>
              <a:defRPr/>
            </a:pPr>
            <a:endParaRPr lang="en-US" altLang="en-US" dirty="0"/>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dirty="0"/>
              <a:t>FTXT</a:t>
            </a:r>
          </a:p>
          <a:p>
            <a:pPr marL="0" indent="0" eaLnBrk="1" hangingPunct="1">
              <a:buNone/>
            </a:pPr>
            <a:endParaRPr lang="en-US" altLang="en-US" sz="1200" dirty="0">
              <a:solidFill>
                <a:schemeClr val="bg1"/>
              </a:solidFill>
            </a:endParaRPr>
          </a:p>
          <a:p>
            <a:pPr marL="0" indent="0" eaLnBrk="1" hangingPunct="1">
              <a:buNone/>
            </a:pPr>
            <a:endParaRPr lang="en-US" altLang="en-US" sz="1200" dirty="0">
              <a:solidFill>
                <a:schemeClr val="bg1"/>
              </a:solidFill>
            </a:endParaRPr>
          </a:p>
          <a:p>
            <a:pPr marL="0" indent="0" eaLnBrk="1" hangingPunct="1">
              <a:buNone/>
            </a:pPr>
            <a:endParaRPr lang="de-DE" alt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pitchFamily="34" charset="0"/>
              </a:defRPr>
            </a:lvl1pPr>
            <a:lvl2pPr marL="742950" indent="-285750" defTabSz="788988">
              <a:spcBef>
                <a:spcPct val="30000"/>
              </a:spcBef>
              <a:buAutoNum type="arabicPeriod"/>
              <a:defRPr sz="1200">
                <a:solidFill>
                  <a:schemeClr val="tx1"/>
                </a:solidFill>
                <a:latin typeface="Arial" pitchFamily="34" charset="0"/>
              </a:defRPr>
            </a:lvl2pPr>
            <a:lvl3pPr marL="1143000" indent="-228600" defTabSz="788988">
              <a:spcBef>
                <a:spcPct val="30000"/>
              </a:spcBef>
              <a:buAutoNum type="arabicPeriod"/>
              <a:defRPr sz="1200">
                <a:solidFill>
                  <a:schemeClr val="tx1"/>
                </a:solidFill>
                <a:latin typeface="Arial" pitchFamily="34" charset="0"/>
              </a:defRPr>
            </a:lvl3pPr>
            <a:lvl4pPr marL="1600200" indent="-228600" defTabSz="788988">
              <a:spcBef>
                <a:spcPct val="30000"/>
              </a:spcBef>
              <a:buAutoNum type="arabicPeriod"/>
              <a:defRPr sz="1200">
                <a:solidFill>
                  <a:schemeClr val="tx1"/>
                </a:solidFill>
                <a:latin typeface="Arial" pitchFamily="34" charset="0"/>
              </a:defRPr>
            </a:lvl4pPr>
            <a:lvl5pPr marL="2057400" indent="-228600" defTabSz="788988">
              <a:spcBef>
                <a:spcPct val="30000"/>
              </a:spcBef>
              <a:buAutoNum type="arabicPeriod"/>
              <a:defRPr sz="1200">
                <a:solidFill>
                  <a:schemeClr val="tx1"/>
                </a:solidFill>
                <a:latin typeface="Arial" pitchFamily="34" charset="0"/>
              </a:defRPr>
            </a:lvl5pPr>
            <a:lvl6pPr marL="2514600" indent="-228600" defTabSz="788988"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8988"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8988"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8988"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B216E1B2-84A8-4076-8918-68ADFFEA4BC0}" type="slidenum">
              <a:rPr lang="en-GB" altLang="en-US" sz="1100" smtClean="0">
                <a:latin typeface="Times New Roman" pitchFamily="18" charset="0"/>
              </a:rPr>
              <a:pPr>
                <a:spcBef>
                  <a:spcPct val="0"/>
                </a:spcBef>
                <a:buFontTx/>
                <a:buNone/>
              </a:pPr>
              <a:t>68</a:t>
            </a:fld>
            <a:endParaRPr lang="en-GB" altLang="en-US" sz="1100">
              <a:latin typeface="Times New Roman" pitchFamily="18" charset="0"/>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dirty="0"/>
              <a:t>FTXT</a:t>
            </a:r>
          </a:p>
          <a:p>
            <a:pPr marL="0" indent="0" eaLnBrk="1" hangingPunct="1">
              <a:buNone/>
            </a:pPr>
            <a:endParaRPr lang="de-DE" alt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pitchFamily="34" charset="0"/>
              </a:defRPr>
            </a:lvl1pPr>
            <a:lvl2pPr marL="742950" indent="-285750" defTabSz="788988">
              <a:spcBef>
                <a:spcPct val="30000"/>
              </a:spcBef>
              <a:buAutoNum type="arabicPeriod"/>
              <a:defRPr sz="1200">
                <a:solidFill>
                  <a:schemeClr val="tx1"/>
                </a:solidFill>
                <a:latin typeface="Arial" pitchFamily="34" charset="0"/>
              </a:defRPr>
            </a:lvl2pPr>
            <a:lvl3pPr marL="1143000" indent="-228600" defTabSz="788988">
              <a:spcBef>
                <a:spcPct val="30000"/>
              </a:spcBef>
              <a:buAutoNum type="arabicPeriod"/>
              <a:defRPr sz="1200">
                <a:solidFill>
                  <a:schemeClr val="tx1"/>
                </a:solidFill>
                <a:latin typeface="Arial" pitchFamily="34" charset="0"/>
              </a:defRPr>
            </a:lvl3pPr>
            <a:lvl4pPr marL="1600200" indent="-228600" defTabSz="788988">
              <a:spcBef>
                <a:spcPct val="30000"/>
              </a:spcBef>
              <a:buAutoNum type="arabicPeriod"/>
              <a:defRPr sz="1200">
                <a:solidFill>
                  <a:schemeClr val="tx1"/>
                </a:solidFill>
                <a:latin typeface="Arial" pitchFamily="34" charset="0"/>
              </a:defRPr>
            </a:lvl4pPr>
            <a:lvl5pPr marL="2057400" indent="-228600" defTabSz="788988">
              <a:spcBef>
                <a:spcPct val="30000"/>
              </a:spcBef>
              <a:buAutoNum type="arabicPeriod"/>
              <a:defRPr sz="1200">
                <a:solidFill>
                  <a:schemeClr val="tx1"/>
                </a:solidFill>
                <a:latin typeface="Arial" pitchFamily="34" charset="0"/>
              </a:defRPr>
            </a:lvl5pPr>
            <a:lvl6pPr marL="2514600" indent="-228600" defTabSz="788988"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8988"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8988"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8988"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401ABB29-EEC3-4EEC-AFD1-E345B3F20E68}" type="slidenum">
              <a:rPr lang="en-GB" altLang="en-US" sz="1100" smtClean="0">
                <a:latin typeface="Times New Roman" pitchFamily="18" charset="0"/>
              </a:rPr>
              <a:pPr>
                <a:spcBef>
                  <a:spcPct val="0"/>
                </a:spcBef>
                <a:buFontTx/>
                <a:buNone/>
              </a:pPr>
              <a:t>69</a:t>
            </a:fld>
            <a:endParaRPr lang="en-GB" altLang="en-US" sz="1100">
              <a:latin typeface="Times New Roman" pitchFamily="18" charset="0"/>
            </a:endParaRPr>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dirty="0"/>
              <a:t>FTXT</a:t>
            </a:r>
          </a:p>
          <a:p>
            <a:pPr marL="0" indent="0" eaLnBrk="1" hangingPunct="1">
              <a:buNone/>
            </a:pPr>
            <a:endParaRPr lang="de-DE"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pitchFamily="34" charset="0"/>
              </a:defRPr>
            </a:lvl1pPr>
            <a:lvl2pPr marL="742950" indent="-285750" defTabSz="788988">
              <a:spcBef>
                <a:spcPct val="30000"/>
              </a:spcBef>
              <a:buAutoNum type="arabicPeriod"/>
              <a:defRPr sz="1200">
                <a:solidFill>
                  <a:schemeClr val="tx1"/>
                </a:solidFill>
                <a:latin typeface="Arial" pitchFamily="34" charset="0"/>
              </a:defRPr>
            </a:lvl2pPr>
            <a:lvl3pPr marL="1143000" indent="-228600" defTabSz="788988">
              <a:spcBef>
                <a:spcPct val="30000"/>
              </a:spcBef>
              <a:buAutoNum type="arabicPeriod"/>
              <a:defRPr sz="1200">
                <a:solidFill>
                  <a:schemeClr val="tx1"/>
                </a:solidFill>
                <a:latin typeface="Arial" pitchFamily="34" charset="0"/>
              </a:defRPr>
            </a:lvl3pPr>
            <a:lvl4pPr marL="1600200" indent="-228600" defTabSz="788988">
              <a:spcBef>
                <a:spcPct val="30000"/>
              </a:spcBef>
              <a:buAutoNum type="arabicPeriod"/>
              <a:defRPr sz="1200">
                <a:solidFill>
                  <a:schemeClr val="tx1"/>
                </a:solidFill>
                <a:latin typeface="Arial" pitchFamily="34" charset="0"/>
              </a:defRPr>
            </a:lvl4pPr>
            <a:lvl5pPr marL="2057400" indent="-228600" defTabSz="788988">
              <a:spcBef>
                <a:spcPct val="30000"/>
              </a:spcBef>
              <a:buAutoNum type="arabicPeriod"/>
              <a:defRPr sz="1200">
                <a:solidFill>
                  <a:schemeClr val="tx1"/>
                </a:solidFill>
                <a:latin typeface="Arial" pitchFamily="34" charset="0"/>
              </a:defRPr>
            </a:lvl5pPr>
            <a:lvl6pPr marL="2514600" indent="-228600" defTabSz="788988"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8988"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8988"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8988"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6D612869-43FA-43EB-857B-D2CEC2A9B415}" type="slidenum">
              <a:rPr lang="en-GB" altLang="en-US" sz="1100" smtClean="0">
                <a:latin typeface="Times New Roman" pitchFamily="18" charset="0"/>
              </a:rPr>
              <a:pPr>
                <a:spcBef>
                  <a:spcPct val="0"/>
                </a:spcBef>
                <a:buFontTx/>
                <a:buNone/>
              </a:pPr>
              <a:t>7</a:t>
            </a:fld>
            <a:endParaRPr lang="en-GB" altLang="en-US" sz="1100">
              <a:latin typeface="Times New Roman" pitchFamily="18" charset="0"/>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en-US" noProof="0" dirty="0"/>
              <a:t>FTEXT </a:t>
            </a:r>
            <a:endParaRPr lang="de-DE" alt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pitchFamily="34" charset="0"/>
              </a:defRPr>
            </a:lvl1pPr>
            <a:lvl2pPr marL="742950" indent="-285750" defTabSz="788988">
              <a:spcBef>
                <a:spcPct val="30000"/>
              </a:spcBef>
              <a:buAutoNum type="arabicPeriod"/>
              <a:defRPr sz="1200">
                <a:solidFill>
                  <a:schemeClr val="tx1"/>
                </a:solidFill>
                <a:latin typeface="Arial" pitchFamily="34" charset="0"/>
              </a:defRPr>
            </a:lvl2pPr>
            <a:lvl3pPr marL="1143000" indent="-228600" defTabSz="788988">
              <a:spcBef>
                <a:spcPct val="30000"/>
              </a:spcBef>
              <a:buAutoNum type="arabicPeriod"/>
              <a:defRPr sz="1200">
                <a:solidFill>
                  <a:schemeClr val="tx1"/>
                </a:solidFill>
                <a:latin typeface="Arial" pitchFamily="34" charset="0"/>
              </a:defRPr>
            </a:lvl3pPr>
            <a:lvl4pPr marL="1600200" indent="-228600" defTabSz="788988">
              <a:spcBef>
                <a:spcPct val="30000"/>
              </a:spcBef>
              <a:buAutoNum type="arabicPeriod"/>
              <a:defRPr sz="1200">
                <a:solidFill>
                  <a:schemeClr val="tx1"/>
                </a:solidFill>
                <a:latin typeface="Arial" pitchFamily="34" charset="0"/>
              </a:defRPr>
            </a:lvl4pPr>
            <a:lvl5pPr marL="2057400" indent="-228600" defTabSz="788988">
              <a:spcBef>
                <a:spcPct val="30000"/>
              </a:spcBef>
              <a:buAutoNum type="arabicPeriod"/>
              <a:defRPr sz="1200">
                <a:solidFill>
                  <a:schemeClr val="tx1"/>
                </a:solidFill>
                <a:latin typeface="Arial" pitchFamily="34" charset="0"/>
              </a:defRPr>
            </a:lvl5pPr>
            <a:lvl6pPr marL="2514600" indent="-228600" defTabSz="788988"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8988"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8988"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8988"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86685996-39A1-4D3D-A9F5-BDD5B16B1324}" type="slidenum">
              <a:rPr lang="en-GB" altLang="en-US" sz="1100" smtClean="0">
                <a:latin typeface="Times New Roman" pitchFamily="18" charset="0"/>
              </a:rPr>
              <a:pPr>
                <a:spcBef>
                  <a:spcPct val="0"/>
                </a:spcBef>
                <a:buFontTx/>
                <a:buNone/>
              </a:pPr>
              <a:t>70</a:t>
            </a:fld>
            <a:endParaRPr lang="en-GB" altLang="en-US" sz="1100">
              <a:latin typeface="Times New Roman" pitchFamily="18" charset="0"/>
            </a:endParaRPr>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dirty="0"/>
              <a:t>FTXT</a:t>
            </a:r>
          </a:p>
          <a:p>
            <a:pPr marL="0" indent="0" eaLnBrk="1" hangingPunct="1">
              <a:buNone/>
            </a:pPr>
            <a:endParaRPr lang="de-DE" alt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pitchFamily="34" charset="0"/>
              </a:defRPr>
            </a:lvl1pPr>
            <a:lvl2pPr marL="742950" indent="-285750" defTabSz="788988">
              <a:spcBef>
                <a:spcPct val="30000"/>
              </a:spcBef>
              <a:buAutoNum type="arabicPeriod"/>
              <a:defRPr sz="1200">
                <a:solidFill>
                  <a:schemeClr val="tx1"/>
                </a:solidFill>
                <a:latin typeface="Arial" pitchFamily="34" charset="0"/>
              </a:defRPr>
            </a:lvl2pPr>
            <a:lvl3pPr marL="1143000" indent="-228600" defTabSz="788988">
              <a:spcBef>
                <a:spcPct val="30000"/>
              </a:spcBef>
              <a:buAutoNum type="arabicPeriod"/>
              <a:defRPr sz="1200">
                <a:solidFill>
                  <a:schemeClr val="tx1"/>
                </a:solidFill>
                <a:latin typeface="Arial" pitchFamily="34" charset="0"/>
              </a:defRPr>
            </a:lvl3pPr>
            <a:lvl4pPr marL="1600200" indent="-228600" defTabSz="788988">
              <a:spcBef>
                <a:spcPct val="30000"/>
              </a:spcBef>
              <a:buAutoNum type="arabicPeriod"/>
              <a:defRPr sz="1200">
                <a:solidFill>
                  <a:schemeClr val="tx1"/>
                </a:solidFill>
                <a:latin typeface="Arial" pitchFamily="34" charset="0"/>
              </a:defRPr>
            </a:lvl4pPr>
            <a:lvl5pPr marL="2057400" indent="-228600" defTabSz="788988">
              <a:spcBef>
                <a:spcPct val="30000"/>
              </a:spcBef>
              <a:buAutoNum type="arabicPeriod"/>
              <a:defRPr sz="1200">
                <a:solidFill>
                  <a:schemeClr val="tx1"/>
                </a:solidFill>
                <a:latin typeface="Arial" pitchFamily="34" charset="0"/>
              </a:defRPr>
            </a:lvl5pPr>
            <a:lvl6pPr marL="2514600" indent="-228600" defTabSz="788988"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8988"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8988"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8988"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2B552DC5-4655-4ABD-B4DE-8856E382F494}" type="slidenum">
              <a:rPr lang="en-GB" altLang="en-US" sz="1100" smtClean="0">
                <a:latin typeface="Times New Roman" pitchFamily="18" charset="0"/>
              </a:rPr>
              <a:pPr>
                <a:spcBef>
                  <a:spcPct val="0"/>
                </a:spcBef>
                <a:buFontTx/>
                <a:buNone/>
              </a:pPr>
              <a:t>71</a:t>
            </a:fld>
            <a:endParaRPr lang="en-GB" altLang="en-US" sz="1100">
              <a:latin typeface="Times New Roman" pitchFamily="18" charset="0"/>
            </a:endParaRPr>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dirty="0"/>
              <a:t>FTXT</a:t>
            </a:r>
          </a:p>
          <a:p>
            <a:pPr eaLnBrk="1" hangingPunct="1">
              <a:buFontTx/>
              <a:buNone/>
            </a:pPr>
            <a:endParaRPr lang="en-US" alt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290BC55A-9156-4CD3-B019-EC768FD67E16}" type="slidenum">
              <a:rPr lang="en-GB" altLang="en-US" sz="1100" i="1">
                <a:latin typeface="Times New Roman" pitchFamily="18" charset="0"/>
              </a:rPr>
              <a:pPr algn="r">
                <a:spcBef>
                  <a:spcPct val="0"/>
                </a:spcBef>
                <a:buFontTx/>
                <a:buNone/>
              </a:pPr>
              <a:t>72</a:t>
            </a:fld>
            <a:endParaRPr lang="en-GB" altLang="en-US" sz="1100" i="1">
              <a:latin typeface="Times New Roman" pitchFamily="18" charset="0"/>
            </a:endParaRP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dirty="0"/>
              <a:t>FTXT</a:t>
            </a:r>
          </a:p>
          <a:p>
            <a:pPr marL="228600" marR="0" lvl="0" indent="-228600" algn="l" defTabSz="762000" rtl="0" eaLnBrk="1" fontAlgn="base" latinLnBrk="0" hangingPunct="1">
              <a:lnSpc>
                <a:spcPct val="100000"/>
              </a:lnSpc>
              <a:spcBef>
                <a:spcPct val="30000"/>
              </a:spcBef>
              <a:spcAft>
                <a:spcPct val="0"/>
              </a:spcAft>
              <a:buClrTx/>
              <a:buSzTx/>
              <a:buFontTx/>
              <a:buNone/>
              <a:tabLst/>
              <a:defRPr/>
            </a:pPr>
            <a:endParaRPr lang="en-US" altLang="en-US" dirty="0"/>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dirty="0"/>
              <a:t>Currently the cash in circulation provided by the European Central Bank equals about 1200 billion Euro.</a:t>
            </a:r>
          </a:p>
          <a:p>
            <a:pPr marL="0" indent="0" eaLnBrk="1" hangingPunct="1">
              <a:buNone/>
            </a:pPr>
            <a:endParaRPr lang="de-DE" altLang="en-US" dirty="0"/>
          </a:p>
        </p:txBody>
      </p:sp>
    </p:spTree>
    <p:extLst>
      <p:ext uri="{BB962C8B-B14F-4D97-AF65-F5344CB8AC3E}">
        <p14:creationId xmlns:p14="http://schemas.microsoft.com/office/powerpoint/2010/main" val="9573022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pitchFamily="34" charset="0"/>
              </a:defRPr>
            </a:lvl1pPr>
            <a:lvl2pPr marL="742950" indent="-285750" defTabSz="788988">
              <a:spcBef>
                <a:spcPct val="30000"/>
              </a:spcBef>
              <a:buAutoNum type="arabicPeriod"/>
              <a:defRPr sz="1200">
                <a:solidFill>
                  <a:schemeClr val="tx1"/>
                </a:solidFill>
                <a:latin typeface="Arial" pitchFamily="34" charset="0"/>
              </a:defRPr>
            </a:lvl2pPr>
            <a:lvl3pPr marL="1143000" indent="-228600" defTabSz="788988">
              <a:spcBef>
                <a:spcPct val="30000"/>
              </a:spcBef>
              <a:buAutoNum type="arabicPeriod"/>
              <a:defRPr sz="1200">
                <a:solidFill>
                  <a:schemeClr val="tx1"/>
                </a:solidFill>
                <a:latin typeface="Arial" pitchFamily="34" charset="0"/>
              </a:defRPr>
            </a:lvl3pPr>
            <a:lvl4pPr marL="1600200" indent="-228600" defTabSz="788988">
              <a:spcBef>
                <a:spcPct val="30000"/>
              </a:spcBef>
              <a:buAutoNum type="arabicPeriod"/>
              <a:defRPr sz="1200">
                <a:solidFill>
                  <a:schemeClr val="tx1"/>
                </a:solidFill>
                <a:latin typeface="Arial" pitchFamily="34" charset="0"/>
              </a:defRPr>
            </a:lvl4pPr>
            <a:lvl5pPr marL="2057400" indent="-228600" defTabSz="788988">
              <a:spcBef>
                <a:spcPct val="30000"/>
              </a:spcBef>
              <a:buAutoNum type="arabicPeriod"/>
              <a:defRPr sz="1200">
                <a:solidFill>
                  <a:schemeClr val="tx1"/>
                </a:solidFill>
                <a:latin typeface="Arial" pitchFamily="34" charset="0"/>
              </a:defRPr>
            </a:lvl5pPr>
            <a:lvl6pPr marL="2514600" indent="-228600" defTabSz="788988"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8988"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8988"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8988"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2B552DC5-4655-4ABD-B4DE-8856E382F494}" type="slidenum">
              <a:rPr lang="en-GB" altLang="en-US" sz="1100" smtClean="0">
                <a:latin typeface="Times New Roman" pitchFamily="18" charset="0"/>
              </a:rPr>
              <a:pPr>
                <a:spcBef>
                  <a:spcPct val="0"/>
                </a:spcBef>
                <a:buFontTx/>
                <a:buNone/>
              </a:pPr>
              <a:t>73</a:t>
            </a:fld>
            <a:endParaRPr lang="en-GB" altLang="en-US" sz="1100">
              <a:latin typeface="Times New Roman" pitchFamily="18" charset="0"/>
            </a:endParaRPr>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dirty="0"/>
              <a:t>FTXT</a:t>
            </a:r>
          </a:p>
        </p:txBody>
      </p:sp>
    </p:spTree>
    <p:extLst>
      <p:ext uri="{BB962C8B-B14F-4D97-AF65-F5344CB8AC3E}">
        <p14:creationId xmlns:p14="http://schemas.microsoft.com/office/powerpoint/2010/main" val="171113234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56242C73-78C8-4345-B5B2-2A0AFF4D8636}" type="slidenum">
              <a:rPr lang="en-GB" altLang="en-US" sz="1100" i="1">
                <a:latin typeface="Times New Roman" pitchFamily="18" charset="0"/>
              </a:rPr>
              <a:pPr algn="r">
                <a:spcBef>
                  <a:spcPct val="0"/>
                </a:spcBef>
                <a:buFontTx/>
                <a:buNone/>
              </a:pPr>
              <a:t>74</a:t>
            </a:fld>
            <a:endParaRPr lang="en-GB" altLang="en-US" sz="1100" i="1">
              <a:latin typeface="Times New Roman" pitchFamily="18" charset="0"/>
            </a:endParaRPr>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altLang="en-US" noProof="0" dirty="0"/>
              <a:t>So, if we take a look at the capital market diagram: </a:t>
            </a:r>
          </a:p>
          <a:p>
            <a:pPr marL="0" indent="0" eaLnBrk="1" hangingPunct="1">
              <a:buNone/>
            </a:pPr>
            <a:endParaRPr lang="en-US" altLang="en-US" noProof="0" dirty="0"/>
          </a:p>
          <a:p>
            <a:pPr marL="0" indent="0" eaLnBrk="1" hangingPunct="1">
              <a:buNone/>
            </a:pPr>
            <a:r>
              <a:rPr lang="en-US" altLang="en-US" noProof="0" dirty="0"/>
              <a:t>How do we have to change the credit supply curve, if the central bank adds for example 4 little quads real money supply to the savings supply of households?</a:t>
            </a:r>
          </a:p>
          <a:p>
            <a:pPr marL="0" indent="0" eaLnBrk="1" hangingPunct="1">
              <a:buNone/>
            </a:pPr>
            <a:endParaRPr lang="en-US" altLang="en-US" noProof="0" dirty="0"/>
          </a:p>
          <a:p>
            <a:pPr marL="0" indent="0" eaLnBrk="1" hangingPunct="1">
              <a:buNone/>
            </a:pPr>
            <a:r>
              <a:rPr lang="en-US" altLang="en-US" noProof="0" dirty="0"/>
              <a:t>If the central bank supply this money independent of the interest rate level, we simply have to add these 4 little horizontally to the savings supply of the households at every interest rate level.</a:t>
            </a:r>
          </a:p>
          <a:p>
            <a:pPr marL="0" indent="0" eaLnBrk="1" hangingPunct="1">
              <a:buNone/>
            </a:pPr>
            <a:endParaRPr lang="en-US" altLang="en-US" noProof="0" dirty="0"/>
          </a:p>
          <a:p>
            <a:pPr marL="0" indent="0" eaLnBrk="1" hangingPunct="1">
              <a:buNone/>
            </a:pPr>
            <a:r>
              <a:rPr lang="en-US" altLang="en-US" noProof="0" dirty="0"/>
              <a:t>If the interest rate is zero, such that savings supply by households is zero, total credit supply equals 4 little quads real money supply. CLICK</a:t>
            </a:r>
          </a:p>
          <a:p>
            <a:pPr marL="0" indent="0" eaLnBrk="1" hangingPunct="1">
              <a:buNone/>
            </a:pPr>
            <a:endParaRPr lang="en-US" altLang="en-US" noProof="0" dirty="0"/>
          </a:p>
          <a:p>
            <a:pPr marL="0" indent="0" eaLnBrk="1" hangingPunct="1">
              <a:buNone/>
            </a:pPr>
            <a:r>
              <a:rPr lang="en-US" altLang="en-US" noProof="0" dirty="0"/>
              <a:t>If the interest rate grows, and households start to supply savings to the capital market, total credit supply is 4 little quads real money supply larger than savings supply by households. CLICK </a:t>
            </a:r>
            <a:r>
              <a:rPr lang="en-US" altLang="en-US" noProof="0" dirty="0" err="1"/>
              <a:t>CLICK</a:t>
            </a:r>
            <a:r>
              <a:rPr lang="en-US" altLang="en-US" noProof="0" dirty="0"/>
              <a:t> </a:t>
            </a:r>
            <a:r>
              <a:rPr lang="en-US" altLang="en-US" noProof="0" dirty="0" err="1"/>
              <a:t>CLICK</a:t>
            </a:r>
            <a:endParaRPr lang="en-US" altLang="en-US" noProof="0" dirty="0"/>
          </a:p>
          <a:p>
            <a:pPr marL="0" indent="0" eaLnBrk="1" hangingPunct="1">
              <a:buNone/>
            </a:pPr>
            <a:endParaRPr lang="en-US" altLang="en-US" noProof="0" dirty="0"/>
          </a:p>
          <a:p>
            <a:pPr marL="0" indent="0" eaLnBrk="1" hangingPunct="1">
              <a:buNone/>
            </a:pPr>
            <a:r>
              <a:rPr lang="en-US" altLang="en-US" noProof="0" dirty="0"/>
              <a:t>If we link these points we receive the total credit supply curve.</a:t>
            </a:r>
          </a:p>
          <a:p>
            <a:pPr marL="0" indent="0" eaLnBrk="1" hangingPunct="1">
              <a:buNone/>
            </a:pPr>
            <a:endParaRPr lang="en-US" altLang="en-US" noProof="0" dirty="0"/>
          </a:p>
          <a:p>
            <a:pPr marL="0" indent="0" eaLnBrk="1" hangingPunct="1">
              <a:buNone/>
            </a:pPr>
            <a:r>
              <a:rPr lang="en-US" altLang="en-US" noProof="0" dirty="0"/>
              <a:t>If we omit savings supply, the total credit supply looks now like this curve CLICK</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pitchFamily="34" charset="0"/>
              </a:defRPr>
            </a:lvl1pPr>
            <a:lvl2pPr marL="742950" indent="-285750" defTabSz="788988">
              <a:spcBef>
                <a:spcPct val="30000"/>
              </a:spcBef>
              <a:buAutoNum type="arabicPeriod"/>
              <a:defRPr sz="1200">
                <a:solidFill>
                  <a:schemeClr val="tx1"/>
                </a:solidFill>
                <a:latin typeface="Arial" pitchFamily="34" charset="0"/>
              </a:defRPr>
            </a:lvl2pPr>
            <a:lvl3pPr marL="1143000" indent="-228600" defTabSz="788988">
              <a:spcBef>
                <a:spcPct val="30000"/>
              </a:spcBef>
              <a:buAutoNum type="arabicPeriod"/>
              <a:defRPr sz="1200">
                <a:solidFill>
                  <a:schemeClr val="tx1"/>
                </a:solidFill>
                <a:latin typeface="Arial" pitchFamily="34" charset="0"/>
              </a:defRPr>
            </a:lvl3pPr>
            <a:lvl4pPr marL="1600200" indent="-228600" defTabSz="788988">
              <a:spcBef>
                <a:spcPct val="30000"/>
              </a:spcBef>
              <a:buAutoNum type="arabicPeriod"/>
              <a:defRPr sz="1200">
                <a:solidFill>
                  <a:schemeClr val="tx1"/>
                </a:solidFill>
                <a:latin typeface="Arial" pitchFamily="34" charset="0"/>
              </a:defRPr>
            </a:lvl4pPr>
            <a:lvl5pPr marL="2057400" indent="-228600" defTabSz="788988">
              <a:spcBef>
                <a:spcPct val="30000"/>
              </a:spcBef>
              <a:buAutoNum type="arabicPeriod"/>
              <a:defRPr sz="1200">
                <a:solidFill>
                  <a:schemeClr val="tx1"/>
                </a:solidFill>
                <a:latin typeface="Arial" pitchFamily="34" charset="0"/>
              </a:defRPr>
            </a:lvl5pPr>
            <a:lvl6pPr marL="2514600" indent="-228600" defTabSz="788988"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8988"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8988"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8988"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6E583047-0EC3-4732-9043-D0F2F7D8063D}" type="slidenum">
              <a:rPr lang="en-GB" altLang="en-US" sz="1100" smtClean="0">
                <a:latin typeface="Times New Roman" pitchFamily="18" charset="0"/>
              </a:rPr>
              <a:pPr>
                <a:spcBef>
                  <a:spcPct val="0"/>
                </a:spcBef>
                <a:buFontTx/>
                <a:buNone/>
              </a:pPr>
              <a:t>75</a:t>
            </a:fld>
            <a:endParaRPr lang="en-GB" altLang="en-US" sz="1100">
              <a:latin typeface="Times New Roman" pitchFamily="18" charset="0"/>
            </a:endParaRPr>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altLang="en-US" noProof="0" dirty="0"/>
              <a:t>Next step is now to determine the money demand. CLICK FTXT</a:t>
            </a:r>
          </a:p>
          <a:p>
            <a:pPr marL="0" indent="0" eaLnBrk="1" hangingPunct="1">
              <a:buNone/>
            </a:pPr>
            <a:endParaRPr lang="en-US" altLang="en-US" noProof="0" dirty="0"/>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dirty="0"/>
              <a:t>Since the holding of money causes opportunity costs in terms of forgone interest, in would be justified to add the interest rate as a negative argument to the money demand function. We will however, for simplicity neglect this impact. It does not qualitatively affect the results.</a:t>
            </a:r>
            <a:endParaRPr lang="de-DE" altLang="en-US" dirty="0"/>
          </a:p>
          <a:p>
            <a:pPr marL="0" indent="0" eaLnBrk="1" hangingPunct="1">
              <a:buNone/>
            </a:pPr>
            <a:endParaRPr lang="de-DE" alt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43EAD046-6E3E-49C3-93C3-10D46D17823E}" type="slidenum">
              <a:rPr lang="en-GB" altLang="en-US" sz="1100" i="1">
                <a:latin typeface="Times New Roman" pitchFamily="18" charset="0"/>
              </a:rPr>
              <a:pPr algn="r">
                <a:spcBef>
                  <a:spcPct val="0"/>
                </a:spcBef>
                <a:buFontTx/>
                <a:buNone/>
              </a:pPr>
              <a:t>76</a:t>
            </a:fld>
            <a:endParaRPr lang="en-GB" altLang="en-US" sz="1100" i="1">
              <a:latin typeface="Times New Roman" pitchFamily="18" charset="0"/>
            </a:endParaRPr>
          </a:p>
        </p:txBody>
      </p:sp>
      <p:sp>
        <p:nvSpPr>
          <p:cNvPr id="250883" name="Rectangle 2"/>
          <p:cNvSpPr>
            <a:spLocks noGrp="1" noRot="1" noChangeAspect="1" noChangeArrowheads="1" noTextEdit="1"/>
          </p:cNvSpPr>
          <p:nvPr>
            <p:ph type="sldImg"/>
          </p:nvPr>
        </p:nvSpPr>
        <p:spPr>
          <a:ln/>
        </p:spPr>
      </p:sp>
      <p:sp>
        <p:nvSpPr>
          <p:cNvPr id="250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endParaRPr lang="de-DE" alt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72251FB7-2056-4AA7-A8AC-91F573F9214A}" type="slidenum">
              <a:rPr lang="en-GB" altLang="en-US" sz="1100" i="1">
                <a:latin typeface="Times New Roman" pitchFamily="18" charset="0"/>
              </a:rPr>
              <a:pPr algn="r">
                <a:spcBef>
                  <a:spcPct val="0"/>
                </a:spcBef>
                <a:buFontTx/>
                <a:buNone/>
              </a:pPr>
              <a:t>77</a:t>
            </a:fld>
            <a:endParaRPr lang="en-GB" altLang="en-US" sz="1100" i="1">
              <a:latin typeface="Times New Roman" pitchFamily="18" charset="0"/>
            </a:endParaRPr>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altLang="en-US" dirty="0"/>
              <a:t>So now we have to add real money demand horizontally to the investment credit demand curve. </a:t>
            </a:r>
          </a:p>
          <a:p>
            <a:pPr marL="0" indent="0" eaLnBrk="1" hangingPunct="1">
              <a:buNone/>
            </a:pPr>
            <a:endParaRPr lang="en-US" altLang="en-US" dirty="0"/>
          </a:p>
          <a:p>
            <a:pPr marL="0" indent="0" eaLnBrk="1" hangingPunct="1">
              <a:buNone/>
            </a:pPr>
            <a:r>
              <a:rPr lang="en-US" altLang="en-US" dirty="0"/>
              <a:t>Let’s assume that real money demand corresponds also with the length of </a:t>
            </a:r>
            <a:r>
              <a:rPr lang="en-US" altLang="en-US" noProof="0" dirty="0"/>
              <a:t>4 little quads.</a:t>
            </a:r>
            <a:endParaRPr lang="en-US" altLang="en-US" dirty="0"/>
          </a:p>
          <a:p>
            <a:pPr marL="0" indent="0" eaLnBrk="1" hangingPunct="1">
              <a:buNone/>
            </a:pPr>
            <a:endParaRPr lang="en-US" altLang="en-US" dirty="0"/>
          </a:p>
          <a:p>
            <a:pPr marL="0" indent="0" eaLnBrk="1" hangingPunct="1">
              <a:buNone/>
            </a:pPr>
            <a:r>
              <a:rPr lang="en-US" altLang="en-US" dirty="0"/>
              <a:t>Since we have made the simplifying assumption that money demand does not depend on the interest rate, the new total credit demand curve simply lies 4 little quads parallelly to the right of the investment credit demand curve</a:t>
            </a:r>
            <a:r>
              <a:rPr lang="en-US" altLang="en-US" noProof="0" dirty="0"/>
              <a:t>. CLICK </a:t>
            </a:r>
            <a:r>
              <a:rPr lang="en-US" altLang="en-US" noProof="0" dirty="0" err="1"/>
              <a:t>CLICK</a:t>
            </a:r>
            <a:r>
              <a:rPr lang="en-US" altLang="en-US" noProof="0" dirty="0"/>
              <a:t>…</a:t>
            </a:r>
            <a:endParaRPr lang="de-DE" alt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16FF44EB-7166-4169-ACF3-BCF1C79331C6}" type="slidenum">
              <a:rPr lang="en-GB" altLang="en-US" sz="1100" i="1">
                <a:latin typeface="Times New Roman" pitchFamily="18" charset="0"/>
              </a:rPr>
              <a:pPr algn="r">
                <a:spcBef>
                  <a:spcPct val="0"/>
                </a:spcBef>
                <a:buFontTx/>
                <a:buNone/>
              </a:pPr>
              <a:t>78</a:t>
            </a:fld>
            <a:endParaRPr lang="en-GB" altLang="en-US" sz="1100" i="1">
              <a:latin typeface="Times New Roman" pitchFamily="18" charset="0"/>
            </a:endParaRPr>
          </a:p>
        </p:txBody>
      </p:sp>
      <p:sp>
        <p:nvSpPr>
          <p:cNvPr id="252931" name="Rectangle 2"/>
          <p:cNvSpPr>
            <a:spLocks noGrp="1" noRot="1" noChangeAspect="1" noChangeArrowheads="1" noTextEdit="1"/>
          </p:cNvSpPr>
          <p:nvPr>
            <p:ph type="sldImg"/>
          </p:nvPr>
        </p:nvSpPr>
        <p:spPr>
          <a:ln/>
        </p:spPr>
      </p:sp>
      <p:sp>
        <p:nvSpPr>
          <p:cNvPr id="252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altLang="en-US" dirty="0"/>
              <a:t>If we now add the Real Money Supply curve CLICK </a:t>
            </a:r>
            <a:r>
              <a:rPr lang="en-US" altLang="en-US" dirty="0" err="1"/>
              <a:t>CLICK</a:t>
            </a:r>
            <a:r>
              <a:rPr lang="en-US" altLang="en-US" dirty="0"/>
              <a:t>… we receive the capital market with money demand and supply. CLICK</a:t>
            </a:r>
          </a:p>
          <a:p>
            <a:pPr marL="0" indent="0" eaLnBrk="1" hangingPunct="1">
              <a:buNone/>
            </a:pPr>
            <a:endParaRPr lang="en-US" altLang="en-US" dirty="0"/>
          </a:p>
          <a:p>
            <a:pPr marL="0" indent="0" eaLnBrk="1" hangingPunct="1">
              <a:buNone/>
            </a:pPr>
            <a:endParaRPr lang="de-DE" alt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pitchFamily="34" charset="0"/>
              </a:defRPr>
            </a:lvl1pPr>
            <a:lvl2pPr marL="742950" indent="-285750" defTabSz="788988">
              <a:spcBef>
                <a:spcPct val="30000"/>
              </a:spcBef>
              <a:buAutoNum type="arabicPeriod"/>
              <a:defRPr sz="1200">
                <a:solidFill>
                  <a:schemeClr val="tx1"/>
                </a:solidFill>
                <a:latin typeface="Arial" pitchFamily="34" charset="0"/>
              </a:defRPr>
            </a:lvl2pPr>
            <a:lvl3pPr marL="1143000" indent="-228600" defTabSz="788988">
              <a:spcBef>
                <a:spcPct val="30000"/>
              </a:spcBef>
              <a:buAutoNum type="arabicPeriod"/>
              <a:defRPr sz="1200">
                <a:solidFill>
                  <a:schemeClr val="tx1"/>
                </a:solidFill>
                <a:latin typeface="Arial" pitchFamily="34" charset="0"/>
              </a:defRPr>
            </a:lvl3pPr>
            <a:lvl4pPr marL="1600200" indent="-228600" defTabSz="788988">
              <a:spcBef>
                <a:spcPct val="30000"/>
              </a:spcBef>
              <a:buAutoNum type="arabicPeriod"/>
              <a:defRPr sz="1200">
                <a:solidFill>
                  <a:schemeClr val="tx1"/>
                </a:solidFill>
                <a:latin typeface="Arial" pitchFamily="34" charset="0"/>
              </a:defRPr>
            </a:lvl4pPr>
            <a:lvl5pPr marL="2057400" indent="-228600" defTabSz="788988">
              <a:spcBef>
                <a:spcPct val="30000"/>
              </a:spcBef>
              <a:buAutoNum type="arabicPeriod"/>
              <a:defRPr sz="1200">
                <a:solidFill>
                  <a:schemeClr val="tx1"/>
                </a:solidFill>
                <a:latin typeface="Arial" pitchFamily="34" charset="0"/>
              </a:defRPr>
            </a:lvl5pPr>
            <a:lvl6pPr marL="2514600" indent="-228600" defTabSz="788988"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8988"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8988"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8988"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9A670C92-E880-437A-8CD3-204C701FEBD7}" type="slidenum">
              <a:rPr lang="en-GB" altLang="en-US" sz="1100" smtClean="0">
                <a:latin typeface="Times New Roman" pitchFamily="18" charset="0"/>
              </a:rPr>
              <a:pPr>
                <a:spcBef>
                  <a:spcPct val="0"/>
                </a:spcBef>
                <a:buFontTx/>
                <a:buNone/>
              </a:pPr>
              <a:t>79</a:t>
            </a:fld>
            <a:endParaRPr lang="en-GB" altLang="en-US" sz="1100">
              <a:latin typeface="Times New Roman" pitchFamily="18" charset="0"/>
            </a:endParaRPr>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dirty="0"/>
              <a:t>As becomes obvious, </a:t>
            </a:r>
            <a:r>
              <a:rPr lang="en-US" altLang="en-US" sz="1200" dirty="0">
                <a:solidFill>
                  <a:srgbClr val="3333FF"/>
                </a:solidFill>
              </a:rPr>
              <a:t>when money supply M/P equals money demand </a:t>
            </a:r>
            <a:r>
              <a:rPr lang="de-DE" altLang="en-US" sz="1400" dirty="0">
                <a:solidFill>
                  <a:srgbClr val="3333FF"/>
                </a:solidFill>
              </a:rPr>
              <a:t>R</a:t>
            </a:r>
            <a:r>
              <a:rPr lang="de-DE" altLang="en-US" sz="1400" baseline="-25000" dirty="0">
                <a:solidFill>
                  <a:srgbClr val="3333FF"/>
                </a:solidFill>
              </a:rPr>
              <a:t>D</a:t>
            </a:r>
            <a:r>
              <a:rPr lang="de-DE" altLang="en-US" sz="1400" dirty="0">
                <a:solidFill>
                  <a:srgbClr val="3333FF"/>
                </a:solidFill>
              </a:rPr>
              <a:t>(Y)</a:t>
            </a:r>
            <a:r>
              <a:rPr lang="en-US" altLang="en-US" sz="1200" dirty="0">
                <a:solidFill>
                  <a:srgbClr val="3333FF"/>
                </a:solidFill>
              </a:rPr>
              <a:t>, the resulting interest rate equals the interest rate without money. CLICK </a:t>
            </a:r>
            <a:r>
              <a:rPr lang="en-US" altLang="en-US" sz="1200" dirty="0" err="1">
                <a:solidFill>
                  <a:srgbClr val="3333FF"/>
                </a:solidFill>
              </a:rPr>
              <a:t>CLICK</a:t>
            </a:r>
            <a:endParaRPr lang="en-US" altLang="en-US" sz="1200" dirty="0">
              <a:solidFill>
                <a:srgbClr val="3333FF"/>
              </a:solidFill>
            </a:endParaRPr>
          </a:p>
          <a:p>
            <a:pPr marL="0" marR="0" lvl="0" indent="0" algn="l" defTabSz="762000" rtl="0" eaLnBrk="1" fontAlgn="base" latinLnBrk="0" hangingPunct="1">
              <a:lnSpc>
                <a:spcPct val="100000"/>
              </a:lnSpc>
              <a:spcBef>
                <a:spcPct val="30000"/>
              </a:spcBef>
              <a:spcAft>
                <a:spcPct val="0"/>
              </a:spcAft>
              <a:buClrTx/>
              <a:buSzTx/>
              <a:buFontTx/>
              <a:buNone/>
              <a:tabLst/>
              <a:defRPr/>
            </a:pPr>
            <a:endParaRPr lang="en-US" altLang="en-US" sz="1200" dirty="0">
              <a:solidFill>
                <a:srgbClr val="3333FF"/>
              </a:solidFill>
            </a:endParaRPr>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rgbClr val="3333FF"/>
                </a:solidFill>
              </a:rPr>
              <a:t>This interest rate is therefore called „</a:t>
            </a:r>
            <a:r>
              <a:rPr lang="en-US" altLang="en-US" sz="1200" dirty="0">
                <a:solidFill>
                  <a:srgbClr val="FF0000"/>
                </a:solidFill>
              </a:rPr>
              <a:t>natural interest rate</a:t>
            </a:r>
            <a:r>
              <a:rPr lang="en-US" altLang="en-US" sz="1200" dirty="0">
                <a:solidFill>
                  <a:srgbClr val="3333FF"/>
                </a:solidFill>
              </a:rPr>
              <a:t>“. CLICK</a:t>
            </a:r>
          </a:p>
          <a:p>
            <a:pPr marL="0" marR="0" lvl="0" indent="0" algn="l" defTabSz="762000" rtl="0" eaLnBrk="1" fontAlgn="base" latinLnBrk="0" hangingPunct="1">
              <a:lnSpc>
                <a:spcPct val="100000"/>
              </a:lnSpc>
              <a:spcBef>
                <a:spcPct val="30000"/>
              </a:spcBef>
              <a:spcAft>
                <a:spcPct val="0"/>
              </a:spcAft>
              <a:buClrTx/>
              <a:buSzTx/>
              <a:buFontTx/>
              <a:buNone/>
              <a:tabLst/>
              <a:defRPr/>
            </a:pPr>
            <a:endParaRPr lang="en-US" altLang="en-US" sz="1200" dirty="0">
              <a:solidFill>
                <a:srgbClr val="3333FF"/>
              </a:solidFill>
            </a:endParaRPr>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rgbClr val="3333FF"/>
                </a:solidFill>
              </a:rPr>
              <a:t>As we will see, the „</a:t>
            </a:r>
            <a:r>
              <a:rPr lang="en-US" altLang="en-US" sz="1200" dirty="0">
                <a:solidFill>
                  <a:srgbClr val="FF0000"/>
                </a:solidFill>
              </a:rPr>
              <a:t>natural interest rate</a:t>
            </a:r>
            <a:r>
              <a:rPr lang="en-US" altLang="en-US" sz="1200" dirty="0">
                <a:solidFill>
                  <a:srgbClr val="3333FF"/>
                </a:solidFill>
              </a:rPr>
              <a:t>“ is the “neutral interest rate”, in the sense that at this interest rate neither inflation nor deflation can result in the neoclassical model.</a:t>
            </a:r>
          </a:p>
          <a:p>
            <a:pPr marL="0" marR="0" lvl="0" indent="0" algn="l" defTabSz="762000" rtl="0" eaLnBrk="1" fontAlgn="base" latinLnBrk="0" hangingPunct="1">
              <a:lnSpc>
                <a:spcPct val="100000"/>
              </a:lnSpc>
              <a:spcBef>
                <a:spcPct val="30000"/>
              </a:spcBef>
              <a:spcAft>
                <a:spcPct val="0"/>
              </a:spcAft>
              <a:buClrTx/>
              <a:buSzTx/>
              <a:buFontTx/>
              <a:buNone/>
              <a:tabLst/>
              <a:defRPr/>
            </a:pPr>
            <a:endParaRPr lang="en-US" altLang="en-US" sz="1200" dirty="0">
              <a:solidFill>
                <a:srgbClr val="3333FF"/>
              </a:solidFill>
            </a:endParaRPr>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rgbClr val="3333FF"/>
                </a:solidFill>
              </a:rPr>
              <a:t>So, if the central bank offers the same amount of money that is also demanded at the given GDP-level, neither inflation nor deflation will result. The price level will be stable.</a:t>
            </a:r>
          </a:p>
          <a:p>
            <a:pPr marL="0" marR="0" lvl="0" indent="0" algn="l" defTabSz="762000" rtl="0" eaLnBrk="1" fontAlgn="base" latinLnBrk="0" hangingPunct="1">
              <a:lnSpc>
                <a:spcPct val="100000"/>
              </a:lnSpc>
              <a:spcBef>
                <a:spcPct val="30000"/>
              </a:spcBef>
              <a:spcAft>
                <a:spcPct val="0"/>
              </a:spcAft>
              <a:buClrTx/>
              <a:buSzTx/>
              <a:buFontTx/>
              <a:buNone/>
              <a:tabLst/>
              <a:defRPr/>
            </a:pPr>
            <a:endParaRPr lang="en-US" altLang="en-US" sz="1200" dirty="0">
              <a:solidFill>
                <a:srgbClr val="3333FF"/>
              </a:solidFill>
            </a:endParaRPr>
          </a:p>
          <a:p>
            <a:pPr marL="0" marR="0" lvl="0" indent="0" algn="l" defTabSz="762000" rtl="0" eaLnBrk="1" fontAlgn="base" latinLnBrk="0" hangingPunct="1">
              <a:lnSpc>
                <a:spcPct val="100000"/>
              </a:lnSpc>
              <a:spcBef>
                <a:spcPct val="30000"/>
              </a:spcBef>
              <a:spcAft>
                <a:spcPct val="0"/>
              </a:spcAft>
              <a:buClrTx/>
              <a:buSzTx/>
              <a:buFontTx/>
              <a:buNone/>
              <a:tabLst/>
              <a:defRPr/>
            </a:pPr>
            <a:endParaRPr lang="en-US" altLang="en-US" sz="1200" dirty="0">
              <a:solidFill>
                <a:srgbClr val="3333FF"/>
              </a:solidFill>
            </a:endParaRPr>
          </a:p>
          <a:p>
            <a:pPr marL="0" indent="0" eaLnBrk="1" hangingPunct="1">
              <a:buNone/>
            </a:pPr>
            <a:endParaRPr lang="de-DE"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pitchFamily="34" charset="0"/>
              </a:defRPr>
            </a:lvl1pPr>
            <a:lvl2pPr marL="742950" indent="-285750" defTabSz="788988">
              <a:spcBef>
                <a:spcPct val="30000"/>
              </a:spcBef>
              <a:buAutoNum type="arabicPeriod"/>
              <a:defRPr sz="1200">
                <a:solidFill>
                  <a:schemeClr val="tx1"/>
                </a:solidFill>
                <a:latin typeface="Arial" pitchFamily="34" charset="0"/>
              </a:defRPr>
            </a:lvl2pPr>
            <a:lvl3pPr marL="1143000" indent="-228600" defTabSz="788988">
              <a:spcBef>
                <a:spcPct val="30000"/>
              </a:spcBef>
              <a:buAutoNum type="arabicPeriod"/>
              <a:defRPr sz="1200">
                <a:solidFill>
                  <a:schemeClr val="tx1"/>
                </a:solidFill>
                <a:latin typeface="Arial" pitchFamily="34" charset="0"/>
              </a:defRPr>
            </a:lvl3pPr>
            <a:lvl4pPr marL="1600200" indent="-228600" defTabSz="788988">
              <a:spcBef>
                <a:spcPct val="30000"/>
              </a:spcBef>
              <a:buAutoNum type="arabicPeriod"/>
              <a:defRPr sz="1200">
                <a:solidFill>
                  <a:schemeClr val="tx1"/>
                </a:solidFill>
                <a:latin typeface="Arial" pitchFamily="34" charset="0"/>
              </a:defRPr>
            </a:lvl4pPr>
            <a:lvl5pPr marL="2057400" indent="-228600" defTabSz="788988">
              <a:spcBef>
                <a:spcPct val="30000"/>
              </a:spcBef>
              <a:buAutoNum type="arabicPeriod"/>
              <a:defRPr sz="1200">
                <a:solidFill>
                  <a:schemeClr val="tx1"/>
                </a:solidFill>
                <a:latin typeface="Arial" pitchFamily="34" charset="0"/>
              </a:defRPr>
            </a:lvl5pPr>
            <a:lvl6pPr marL="2514600" indent="-228600" defTabSz="788988"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8988"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8988"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8988"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8C27A8CF-6E53-4641-AE87-7BED7C881D1F}" type="slidenum">
              <a:rPr lang="en-GB" altLang="en-US" sz="1100" smtClean="0">
                <a:latin typeface="Times New Roman" pitchFamily="18" charset="0"/>
              </a:rPr>
              <a:pPr>
                <a:spcBef>
                  <a:spcPct val="0"/>
                </a:spcBef>
                <a:buFontTx/>
                <a:buNone/>
              </a:pPr>
              <a:t>8</a:t>
            </a:fld>
            <a:endParaRPr lang="en-GB" altLang="en-US" sz="1100">
              <a:latin typeface="Times New Roman" pitchFamily="18" charset="0"/>
            </a:endParaRPr>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en-US" sz="1100" noProof="0" dirty="0"/>
              <a:t>FTEXT Start with Firms: supplier of goods</a:t>
            </a:r>
            <a:r>
              <a:rPr lang="de-DE" altLang="en-US" sz="1100" dirty="0"/>
              <a:t>   </a:t>
            </a:r>
          </a:p>
          <a:p>
            <a:pPr eaLnBrk="1" hangingPunct="1">
              <a:buFontTx/>
              <a:buNone/>
            </a:pPr>
            <a:r>
              <a:rPr lang="de-DE" altLang="en-US" sz="1100" dirty="0"/>
              <a:t>___________</a:t>
            </a:r>
          </a:p>
          <a:p>
            <a:pPr eaLnBrk="1" hangingPunct="1">
              <a:buFontTx/>
              <a:buNone/>
            </a:pPr>
            <a:r>
              <a:rPr lang="de-DE" altLang="en-US" sz="1100" dirty="0"/>
              <a:t>  Wichtig: Staat tritt auf dem Capital Market wenn G &gt; T auch als Nachfrager von Ersparnissen auf.</a:t>
            </a:r>
            <a:endParaRPr lang="de-DE" alt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pitchFamily="34" charset="0"/>
              </a:defRPr>
            </a:lvl1pPr>
            <a:lvl2pPr marL="742950" indent="-285750" defTabSz="788988">
              <a:spcBef>
                <a:spcPct val="30000"/>
              </a:spcBef>
              <a:buAutoNum type="arabicPeriod"/>
              <a:defRPr sz="1200">
                <a:solidFill>
                  <a:schemeClr val="tx1"/>
                </a:solidFill>
                <a:latin typeface="Arial" pitchFamily="34" charset="0"/>
              </a:defRPr>
            </a:lvl2pPr>
            <a:lvl3pPr marL="1143000" indent="-228600" defTabSz="788988">
              <a:spcBef>
                <a:spcPct val="30000"/>
              </a:spcBef>
              <a:buAutoNum type="arabicPeriod"/>
              <a:defRPr sz="1200">
                <a:solidFill>
                  <a:schemeClr val="tx1"/>
                </a:solidFill>
                <a:latin typeface="Arial" pitchFamily="34" charset="0"/>
              </a:defRPr>
            </a:lvl3pPr>
            <a:lvl4pPr marL="1600200" indent="-228600" defTabSz="788988">
              <a:spcBef>
                <a:spcPct val="30000"/>
              </a:spcBef>
              <a:buAutoNum type="arabicPeriod"/>
              <a:defRPr sz="1200">
                <a:solidFill>
                  <a:schemeClr val="tx1"/>
                </a:solidFill>
                <a:latin typeface="Arial" pitchFamily="34" charset="0"/>
              </a:defRPr>
            </a:lvl4pPr>
            <a:lvl5pPr marL="2057400" indent="-228600" defTabSz="788988">
              <a:spcBef>
                <a:spcPct val="30000"/>
              </a:spcBef>
              <a:buAutoNum type="arabicPeriod"/>
              <a:defRPr sz="1200">
                <a:solidFill>
                  <a:schemeClr val="tx1"/>
                </a:solidFill>
                <a:latin typeface="Arial" pitchFamily="34" charset="0"/>
              </a:defRPr>
            </a:lvl5pPr>
            <a:lvl6pPr marL="2514600" indent="-228600" defTabSz="788988"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8988"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8988"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8988"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33532D8E-E66A-40D5-947E-854B32EB5D27}" type="slidenum">
              <a:rPr lang="en-GB" altLang="en-US" sz="1100" smtClean="0">
                <a:latin typeface="Times New Roman" pitchFamily="18" charset="0"/>
              </a:rPr>
              <a:pPr>
                <a:spcBef>
                  <a:spcPct val="0"/>
                </a:spcBef>
                <a:buFontTx/>
                <a:buNone/>
              </a:pPr>
              <a:t>80</a:t>
            </a:fld>
            <a:endParaRPr lang="en-GB" altLang="en-US" sz="1100">
              <a:latin typeface="Times New Roman" pitchFamily="18" charset="0"/>
            </a:endParaRPr>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altLang="en-US" sz="800" dirty="0">
                <a:solidFill>
                  <a:srgbClr val="3333FF"/>
                </a:solidFill>
              </a:rPr>
              <a:t>If however the central bank reduces Real Money supply below the level of real money demand CLICK…</a:t>
            </a:r>
            <a:endParaRPr lang="de-DE" altLang="en-US" sz="800"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pitchFamily="34" charset="0"/>
              </a:defRPr>
            </a:lvl1pPr>
            <a:lvl2pPr marL="742950" indent="-285750" defTabSz="788988">
              <a:spcBef>
                <a:spcPct val="30000"/>
              </a:spcBef>
              <a:buAutoNum type="arabicPeriod"/>
              <a:defRPr sz="1200">
                <a:solidFill>
                  <a:schemeClr val="tx1"/>
                </a:solidFill>
                <a:latin typeface="Arial" pitchFamily="34" charset="0"/>
              </a:defRPr>
            </a:lvl2pPr>
            <a:lvl3pPr marL="1143000" indent="-228600" defTabSz="788988">
              <a:spcBef>
                <a:spcPct val="30000"/>
              </a:spcBef>
              <a:buAutoNum type="arabicPeriod"/>
              <a:defRPr sz="1200">
                <a:solidFill>
                  <a:schemeClr val="tx1"/>
                </a:solidFill>
                <a:latin typeface="Arial" pitchFamily="34" charset="0"/>
              </a:defRPr>
            </a:lvl3pPr>
            <a:lvl4pPr marL="1600200" indent="-228600" defTabSz="788988">
              <a:spcBef>
                <a:spcPct val="30000"/>
              </a:spcBef>
              <a:buAutoNum type="arabicPeriod"/>
              <a:defRPr sz="1200">
                <a:solidFill>
                  <a:schemeClr val="tx1"/>
                </a:solidFill>
                <a:latin typeface="Arial" pitchFamily="34" charset="0"/>
              </a:defRPr>
            </a:lvl4pPr>
            <a:lvl5pPr marL="2057400" indent="-228600" defTabSz="788988">
              <a:spcBef>
                <a:spcPct val="30000"/>
              </a:spcBef>
              <a:buAutoNum type="arabicPeriod"/>
              <a:defRPr sz="1200">
                <a:solidFill>
                  <a:schemeClr val="tx1"/>
                </a:solidFill>
                <a:latin typeface="Arial" pitchFamily="34" charset="0"/>
              </a:defRPr>
            </a:lvl5pPr>
            <a:lvl6pPr marL="2514600" indent="-228600" defTabSz="788988"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8988"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8988"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8988"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6AA08220-0D84-42AB-9D1D-4BAF3C4389FD}" type="slidenum">
              <a:rPr lang="en-GB" altLang="en-US" sz="1100" smtClean="0">
                <a:latin typeface="Times New Roman" pitchFamily="18" charset="0"/>
              </a:rPr>
              <a:pPr>
                <a:spcBef>
                  <a:spcPct val="0"/>
                </a:spcBef>
                <a:buFontTx/>
                <a:buNone/>
              </a:pPr>
              <a:t>81</a:t>
            </a:fld>
            <a:endParaRPr lang="en-GB" altLang="en-US" sz="1100">
              <a:latin typeface="Times New Roman" pitchFamily="18" charset="0"/>
            </a:endParaRP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altLang="en-US" sz="1200" dirty="0">
                <a:solidFill>
                  <a:srgbClr val="3333FF"/>
                </a:solidFill>
              </a:rPr>
              <a:t>The total credit supply curve shifts to the left…. CLICK</a:t>
            </a:r>
            <a:endParaRPr lang="de-DE" alt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pitchFamily="34" charset="0"/>
              </a:defRPr>
            </a:lvl1pPr>
            <a:lvl2pPr marL="742950" indent="-285750" defTabSz="788988">
              <a:spcBef>
                <a:spcPct val="30000"/>
              </a:spcBef>
              <a:buAutoNum type="arabicPeriod"/>
              <a:defRPr sz="1200">
                <a:solidFill>
                  <a:schemeClr val="tx1"/>
                </a:solidFill>
                <a:latin typeface="Arial" pitchFamily="34" charset="0"/>
              </a:defRPr>
            </a:lvl2pPr>
            <a:lvl3pPr marL="1143000" indent="-228600" defTabSz="788988">
              <a:spcBef>
                <a:spcPct val="30000"/>
              </a:spcBef>
              <a:buAutoNum type="arabicPeriod"/>
              <a:defRPr sz="1200">
                <a:solidFill>
                  <a:schemeClr val="tx1"/>
                </a:solidFill>
                <a:latin typeface="Arial" pitchFamily="34" charset="0"/>
              </a:defRPr>
            </a:lvl3pPr>
            <a:lvl4pPr marL="1600200" indent="-228600" defTabSz="788988">
              <a:spcBef>
                <a:spcPct val="30000"/>
              </a:spcBef>
              <a:buAutoNum type="arabicPeriod"/>
              <a:defRPr sz="1200">
                <a:solidFill>
                  <a:schemeClr val="tx1"/>
                </a:solidFill>
                <a:latin typeface="Arial" pitchFamily="34" charset="0"/>
              </a:defRPr>
            </a:lvl4pPr>
            <a:lvl5pPr marL="2057400" indent="-228600" defTabSz="788988">
              <a:spcBef>
                <a:spcPct val="30000"/>
              </a:spcBef>
              <a:buAutoNum type="arabicPeriod"/>
              <a:defRPr sz="1200">
                <a:solidFill>
                  <a:schemeClr val="tx1"/>
                </a:solidFill>
                <a:latin typeface="Arial" pitchFamily="34" charset="0"/>
              </a:defRPr>
            </a:lvl5pPr>
            <a:lvl6pPr marL="2514600" indent="-228600" defTabSz="788988"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8988"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8988"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8988"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0DE6DB97-D0D9-49A3-ABD4-EFF078CD1E32}" type="slidenum">
              <a:rPr lang="en-GB" altLang="en-US" sz="1100" smtClean="0">
                <a:latin typeface="Times New Roman" pitchFamily="18" charset="0"/>
              </a:rPr>
              <a:pPr>
                <a:spcBef>
                  <a:spcPct val="0"/>
                </a:spcBef>
                <a:buFontTx/>
                <a:buNone/>
              </a:pPr>
              <a:t>82</a:t>
            </a:fld>
            <a:endParaRPr lang="en-GB" altLang="en-US" sz="1100">
              <a:latin typeface="Times New Roman" pitchFamily="18" charset="0"/>
            </a:endParaRPr>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altLang="en-US" sz="1200" dirty="0">
                <a:solidFill>
                  <a:srgbClr val="3333FF"/>
                </a:solidFill>
              </a:rPr>
              <a:t>…and the interest rate moves to a higher level. As we will see later, this will cause deflation of the price level!</a:t>
            </a:r>
            <a:endParaRPr lang="de-DE" alt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158E2883-9121-4BE4-A509-A968EEDE3546}" type="slidenum">
              <a:rPr lang="en-GB" altLang="en-US" sz="1100" i="1">
                <a:latin typeface="Times New Roman" pitchFamily="18" charset="0"/>
              </a:rPr>
              <a:pPr algn="r">
                <a:spcBef>
                  <a:spcPct val="0"/>
                </a:spcBef>
                <a:buFontTx/>
                <a:buNone/>
              </a:pPr>
              <a:t>83</a:t>
            </a:fld>
            <a:endParaRPr lang="en-GB" altLang="en-US" sz="1100" i="1">
              <a:latin typeface="Times New Roman" pitchFamily="18" charset="0"/>
            </a:endParaRPr>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rgbClr val="3333FF"/>
                </a:solidFill>
              </a:rPr>
              <a:t>If however the central bank increases Real Money supply above the level of real money demand CLICK…</a:t>
            </a:r>
            <a:endParaRPr lang="de-DE" altLang="en-US" dirty="0"/>
          </a:p>
          <a:p>
            <a:pPr marL="0" indent="0" eaLnBrk="1" hangingPunct="1">
              <a:buNone/>
            </a:pPr>
            <a:endParaRPr lang="de-DE" alt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F25FD87A-E8BD-42BE-9172-26600CBAFBFF}" type="slidenum">
              <a:rPr lang="en-GB" altLang="en-US" sz="1100" i="1">
                <a:latin typeface="Times New Roman" pitchFamily="18" charset="0"/>
              </a:rPr>
              <a:pPr algn="r">
                <a:spcBef>
                  <a:spcPct val="0"/>
                </a:spcBef>
                <a:buFontTx/>
                <a:buNone/>
              </a:pPr>
              <a:t>84</a:t>
            </a:fld>
            <a:endParaRPr lang="en-GB" altLang="en-US" sz="1100" i="1">
              <a:latin typeface="Times New Roman" pitchFamily="18" charset="0"/>
            </a:endParaRPr>
          </a:p>
        </p:txBody>
      </p:sp>
      <p:sp>
        <p:nvSpPr>
          <p:cNvPr id="259075" name="Rectangle 2"/>
          <p:cNvSpPr>
            <a:spLocks noGrp="1" noRot="1" noChangeAspect="1" noChangeArrowheads="1" noTextEdit="1"/>
          </p:cNvSpPr>
          <p:nvPr>
            <p:ph type="sldImg"/>
          </p:nvPr>
        </p:nvSpPr>
        <p:spPr>
          <a:ln/>
        </p:spPr>
      </p:sp>
      <p:sp>
        <p:nvSpPr>
          <p:cNvPr id="259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rgbClr val="3333FF"/>
                </a:solidFill>
              </a:rPr>
              <a:t>The total credit supply curve shifts to the right…. CLICK</a:t>
            </a:r>
            <a:endParaRPr lang="de-DE" altLang="en-US" dirty="0"/>
          </a:p>
          <a:p>
            <a:pPr marL="0" indent="0" eaLnBrk="1" hangingPunct="1">
              <a:buNone/>
            </a:pPr>
            <a:endParaRPr lang="de-DE" alt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D5E7B440-B6DD-4C18-A0E5-397FD89DD4C7}" type="slidenum">
              <a:rPr lang="en-GB" altLang="en-US" sz="1100" i="1">
                <a:latin typeface="Times New Roman" pitchFamily="18" charset="0"/>
              </a:rPr>
              <a:pPr algn="r">
                <a:spcBef>
                  <a:spcPct val="0"/>
                </a:spcBef>
                <a:buFontTx/>
                <a:buNone/>
              </a:pPr>
              <a:t>85</a:t>
            </a:fld>
            <a:endParaRPr lang="en-GB" altLang="en-US" sz="1100" i="1">
              <a:latin typeface="Times New Roman" pitchFamily="18" charset="0"/>
            </a:endParaRPr>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rgbClr val="3333FF"/>
                </a:solidFill>
              </a:rPr>
              <a:t>…and the interest rate moves to a lower level. As we will see later, this will cause inflation of the price level!</a:t>
            </a:r>
            <a:endParaRPr lang="de-DE" altLang="en-US" dirty="0"/>
          </a:p>
          <a:p>
            <a:pPr marL="0" indent="0" eaLnBrk="1" hangingPunct="1">
              <a:buNone/>
            </a:pPr>
            <a:endParaRPr lang="de-DE" alt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753A3AB1-2789-4268-9FD7-9EF35B9CE807}" type="slidenum">
              <a:rPr lang="en-GB" altLang="en-US" sz="1100" i="1">
                <a:latin typeface="Times New Roman" pitchFamily="18" charset="0"/>
              </a:rPr>
              <a:pPr algn="r">
                <a:spcBef>
                  <a:spcPct val="0"/>
                </a:spcBef>
                <a:buFontTx/>
                <a:buNone/>
              </a:pPr>
              <a:t>86</a:t>
            </a:fld>
            <a:endParaRPr lang="en-GB" altLang="en-US" sz="1100" i="1">
              <a:latin typeface="Times New Roman" pitchFamily="18" charset="0"/>
            </a:endParaRPr>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altLang="en-US" sz="1200" dirty="0">
                <a:solidFill>
                  <a:srgbClr val="3333FF"/>
                </a:solidFill>
              </a:rPr>
              <a:t>FTXT</a:t>
            </a:r>
            <a:endParaRPr lang="de-DE" alt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4"/>
          <p:cNvSpPr txBox="1">
            <a:spLocks noGrp="1" noChangeArrowheads="1"/>
          </p:cNvSpPr>
          <p:nvPr/>
        </p:nvSpPr>
        <p:spPr bwMode="auto">
          <a:xfrm>
            <a:off x="0"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r>
              <a:rPr lang="en-GB" altLang="en-US" sz="1100" i="1">
                <a:latin typeface="Times New Roman" pitchFamily="18" charset="0"/>
              </a:rPr>
              <a:t>Prof. Dr. Rainer Maurer</a:t>
            </a:r>
          </a:p>
        </p:txBody>
      </p:sp>
      <p:sp>
        <p:nvSpPr>
          <p:cNvPr id="263171"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7DBAB7E2-6019-406E-83E0-51C6E6E81AC2}" type="slidenum">
              <a:rPr lang="en-GB" altLang="en-US" sz="1100" i="1">
                <a:latin typeface="Times New Roman" pitchFamily="18" charset="0"/>
              </a:rPr>
              <a:pPr algn="r">
                <a:spcBef>
                  <a:spcPct val="0"/>
                </a:spcBef>
                <a:buFontTx/>
                <a:buNone/>
              </a:pPr>
              <a:t>87</a:t>
            </a:fld>
            <a:endParaRPr lang="en-GB" altLang="en-US" sz="1100" i="1">
              <a:latin typeface="Times New Roman" pitchFamily="18" charset="0"/>
            </a:endParaRPr>
          </a:p>
        </p:txBody>
      </p:sp>
      <p:sp>
        <p:nvSpPr>
          <p:cNvPr id="263172" name="Rectangle 2"/>
          <p:cNvSpPr>
            <a:spLocks noGrp="1" noRot="1" noChangeAspect="1" noChangeArrowheads="1" noTextEdit="1"/>
          </p:cNvSpPr>
          <p:nvPr>
            <p:ph type="sldImg"/>
          </p:nvPr>
        </p:nvSpPr>
        <p:spPr>
          <a:ln/>
        </p:spPr>
      </p:sp>
      <p:sp>
        <p:nvSpPr>
          <p:cNvPr id="2631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4" tIns="47737" rIns="95474" bIns="47737"/>
          <a:lstStyle/>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chemeClr val="bg1"/>
                </a:solidFill>
              </a:rPr>
              <a:t>Now we can put the capital market with money supply and money demand to the market for goods.</a:t>
            </a:r>
          </a:p>
          <a:p>
            <a:pPr marL="228600" marR="0" lvl="0" indent="-228600" algn="l" defTabSz="762000" rtl="0" eaLnBrk="1" fontAlgn="base" latinLnBrk="0" hangingPunct="1">
              <a:lnSpc>
                <a:spcPct val="100000"/>
              </a:lnSpc>
              <a:spcBef>
                <a:spcPct val="30000"/>
              </a:spcBef>
              <a:spcAft>
                <a:spcPct val="0"/>
              </a:spcAft>
              <a:buClrTx/>
              <a:buSzTx/>
              <a:buFontTx/>
              <a:buNone/>
              <a:tabLst/>
              <a:defRPr/>
            </a:pPr>
            <a:endParaRPr lang="en-US" altLang="en-US" sz="1200" dirty="0">
              <a:solidFill>
                <a:schemeClr val="bg1"/>
              </a:solidFill>
            </a:endParaRPr>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chemeClr val="bg1"/>
                </a:solidFill>
              </a:rPr>
              <a:t>In this graphical exposition, the assumption is made that real money supply by the central bank M/P CLICK equals real money demand of firms </a:t>
            </a:r>
            <a:r>
              <a:rPr lang="en-US" altLang="en-US" sz="1200" dirty="0">
                <a:solidFill>
                  <a:srgbClr val="FF0000"/>
                </a:solidFill>
              </a:rPr>
              <a:t>R</a:t>
            </a:r>
            <a:r>
              <a:rPr lang="en-US" altLang="en-US" sz="1200" baseline="-25000" dirty="0">
                <a:solidFill>
                  <a:srgbClr val="FF0000"/>
                </a:solidFill>
              </a:rPr>
              <a:t>D</a:t>
            </a:r>
            <a:r>
              <a:rPr lang="en-US" altLang="en-US" sz="1200" dirty="0">
                <a:solidFill>
                  <a:srgbClr val="FF0000"/>
                </a:solidFill>
              </a:rPr>
              <a:t>(Y) = M/P. Both components are</a:t>
            </a:r>
            <a:r>
              <a:rPr lang="en-US" altLang="en-US" sz="1200" dirty="0">
                <a:solidFill>
                  <a:schemeClr val="bg1"/>
                </a:solidFill>
              </a:rPr>
              <a:t> equal to the length of 2 little quads. CLICK</a:t>
            </a:r>
          </a:p>
          <a:p>
            <a:pPr marL="228600" marR="0" lvl="0" indent="-228600" algn="l" defTabSz="762000" rtl="0" eaLnBrk="1" fontAlgn="base" latinLnBrk="0" hangingPunct="1">
              <a:lnSpc>
                <a:spcPct val="100000"/>
              </a:lnSpc>
              <a:spcBef>
                <a:spcPct val="30000"/>
              </a:spcBef>
              <a:spcAft>
                <a:spcPct val="0"/>
              </a:spcAft>
              <a:buClrTx/>
              <a:buSzTx/>
              <a:buFontTx/>
              <a:buNone/>
              <a:tabLst/>
              <a:defRPr/>
            </a:pPr>
            <a:endParaRPr lang="en-US" altLang="en-US" sz="1200" dirty="0">
              <a:solidFill>
                <a:schemeClr val="bg1"/>
              </a:solidFill>
            </a:endParaRPr>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chemeClr val="bg1"/>
                </a:solidFill>
              </a:rPr>
              <a:t>As discussed, </a:t>
            </a:r>
            <a:r>
              <a:rPr lang="en-US" altLang="en-US" sz="1200" dirty="0">
                <a:solidFill>
                  <a:srgbClr val="FF0000"/>
                </a:solidFill>
              </a:rPr>
              <a:t>the resulting interest rate equals therefore the "natural interest rate"</a:t>
            </a:r>
            <a:r>
              <a:rPr lang="en-US" altLang="en-US" sz="1200" dirty="0">
                <a:solidFill>
                  <a:schemeClr val="bg1"/>
                </a:solidFill>
              </a:rPr>
              <a:t>. </a:t>
            </a:r>
          </a:p>
          <a:p>
            <a:pPr marL="228600" marR="0" lvl="0" indent="-228600" algn="l" defTabSz="762000" rtl="0" eaLnBrk="1" fontAlgn="base" latinLnBrk="0" hangingPunct="1">
              <a:lnSpc>
                <a:spcPct val="100000"/>
              </a:lnSpc>
              <a:spcBef>
                <a:spcPct val="30000"/>
              </a:spcBef>
              <a:spcAft>
                <a:spcPct val="0"/>
              </a:spcAft>
              <a:buClrTx/>
              <a:buSzTx/>
              <a:buFontTx/>
              <a:buNone/>
              <a:tabLst/>
              <a:defRPr/>
            </a:pPr>
            <a:endParaRPr lang="en-US" altLang="en-US" sz="1200" dirty="0">
              <a:solidFill>
                <a:schemeClr val="bg1"/>
              </a:solidFill>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6805061D-691D-476C-B22A-BEED06164FC7}" type="slidenum">
              <a:rPr lang="en-GB" altLang="en-US" sz="1100" i="1">
                <a:latin typeface="Times New Roman" pitchFamily="18" charset="0"/>
              </a:rPr>
              <a:pPr algn="r">
                <a:spcBef>
                  <a:spcPct val="0"/>
                </a:spcBef>
                <a:buFontTx/>
                <a:buNone/>
              </a:pPr>
              <a:t>88</a:t>
            </a:fld>
            <a:endParaRPr lang="en-GB" altLang="en-US" sz="1100" i="1">
              <a:latin typeface="Times New Roman" pitchFamily="18" charset="0"/>
            </a:endParaRPr>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rgbClr val="3333FF"/>
                </a:solidFill>
              </a:rPr>
              <a:t>FTXT</a:t>
            </a:r>
            <a:endParaRPr lang="de-DE" altLang="en-US" dirty="0"/>
          </a:p>
          <a:p>
            <a:pPr marL="0" indent="0" eaLnBrk="1" hangingPunct="1">
              <a:buNone/>
            </a:pPr>
            <a:endParaRPr lang="de-DE" alt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24D70370-4101-4E59-BC1F-712CD6729A6A}" type="slidenum">
              <a:rPr lang="en-GB" altLang="en-US" sz="1100" i="1">
                <a:latin typeface="Times New Roman" pitchFamily="18" charset="0"/>
              </a:rPr>
              <a:pPr algn="r">
                <a:spcBef>
                  <a:spcPct val="0"/>
                </a:spcBef>
                <a:buFontTx/>
                <a:buNone/>
              </a:pPr>
              <a:t>89</a:t>
            </a:fld>
            <a:endParaRPr lang="en-GB" altLang="en-US" sz="1100" i="1">
              <a:latin typeface="Times New Roman" pitchFamily="18" charset="0"/>
            </a:endParaRPr>
          </a:p>
        </p:txBody>
      </p:sp>
      <p:sp>
        <p:nvSpPr>
          <p:cNvPr id="265219" name="Rectangle 2"/>
          <p:cNvSpPr>
            <a:spLocks noGrp="1" noRot="1" noChangeAspect="1" noChangeArrowheads="1" noTextEdit="1"/>
          </p:cNvSpPr>
          <p:nvPr>
            <p:ph type="sldImg"/>
          </p:nvPr>
        </p:nvSpPr>
        <p:spPr>
          <a:ln/>
        </p:spPr>
      </p:sp>
      <p:sp>
        <p:nvSpPr>
          <p:cNvPr id="265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rgbClr val="3333FF"/>
                </a:solidFill>
              </a:rPr>
              <a:t>The equilibrium input of labor </a:t>
            </a:r>
            <a:r>
              <a:rPr lang="en-US" altLang="en-US" sz="1200" dirty="0" err="1">
                <a:solidFill>
                  <a:srgbClr val="3333FF"/>
                </a:solidFill>
              </a:rPr>
              <a:t>L</a:t>
            </a:r>
            <a:r>
              <a:rPr lang="en-US" altLang="en-US" sz="1200" baseline="-25000" dirty="0" err="1">
                <a:solidFill>
                  <a:srgbClr val="3333FF"/>
                </a:solidFill>
              </a:rPr>
              <a:t>1</a:t>
            </a:r>
            <a:r>
              <a:rPr lang="en-US" altLang="en-US" sz="1200" dirty="0">
                <a:solidFill>
                  <a:srgbClr val="3333FF"/>
                </a:solidFill>
              </a:rPr>
              <a:t> is determined on the labor market and then used to determine the supply of goods </a:t>
            </a:r>
            <a:r>
              <a:rPr lang="en-US" altLang="en-US" sz="1200" dirty="0" err="1">
                <a:solidFill>
                  <a:srgbClr val="3333FF"/>
                </a:solidFill>
              </a:rPr>
              <a:t>Y</a:t>
            </a:r>
            <a:r>
              <a:rPr lang="en-US" altLang="en-US" sz="1200" baseline="-25000" dirty="0" err="1">
                <a:solidFill>
                  <a:srgbClr val="3333FF"/>
                </a:solidFill>
              </a:rPr>
              <a:t>1</a:t>
            </a:r>
            <a:r>
              <a:rPr lang="en-US" altLang="en-US" sz="1200" dirty="0">
                <a:solidFill>
                  <a:srgbClr val="3333FF"/>
                </a:solidFill>
              </a:rPr>
              <a:t>=Y(L</a:t>
            </a:r>
            <a:r>
              <a:rPr lang="en-US" altLang="en-US" sz="1200" baseline="-25000" dirty="0">
                <a:solidFill>
                  <a:srgbClr val="3333FF"/>
                </a:solidFill>
              </a:rPr>
              <a:t>1</a:t>
            </a:r>
            <a:r>
              <a:rPr lang="en-US" altLang="en-US" sz="1200" dirty="0">
                <a:solidFill>
                  <a:srgbClr val="3333FF"/>
                </a:solidFill>
              </a:rPr>
              <a:t>,K).</a:t>
            </a:r>
          </a:p>
          <a:p>
            <a:pPr marL="0" indent="0" eaLnBrk="1" hangingPunct="1">
              <a:buNone/>
            </a:pPr>
            <a:endParaRPr lang="de-DE"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pitchFamily="34" charset="0"/>
              </a:defRPr>
            </a:lvl1pPr>
            <a:lvl2pPr marL="742950" indent="-285750" defTabSz="788988">
              <a:spcBef>
                <a:spcPct val="30000"/>
              </a:spcBef>
              <a:buAutoNum type="arabicPeriod"/>
              <a:defRPr sz="1200">
                <a:solidFill>
                  <a:schemeClr val="tx1"/>
                </a:solidFill>
                <a:latin typeface="Arial" pitchFamily="34" charset="0"/>
              </a:defRPr>
            </a:lvl2pPr>
            <a:lvl3pPr marL="1143000" indent="-228600" defTabSz="788988">
              <a:spcBef>
                <a:spcPct val="30000"/>
              </a:spcBef>
              <a:buAutoNum type="arabicPeriod"/>
              <a:defRPr sz="1200">
                <a:solidFill>
                  <a:schemeClr val="tx1"/>
                </a:solidFill>
                <a:latin typeface="Arial" pitchFamily="34" charset="0"/>
              </a:defRPr>
            </a:lvl3pPr>
            <a:lvl4pPr marL="1600200" indent="-228600" defTabSz="788988">
              <a:spcBef>
                <a:spcPct val="30000"/>
              </a:spcBef>
              <a:buAutoNum type="arabicPeriod"/>
              <a:defRPr sz="1200">
                <a:solidFill>
                  <a:schemeClr val="tx1"/>
                </a:solidFill>
                <a:latin typeface="Arial" pitchFamily="34" charset="0"/>
              </a:defRPr>
            </a:lvl4pPr>
            <a:lvl5pPr marL="2057400" indent="-228600" defTabSz="788988">
              <a:spcBef>
                <a:spcPct val="30000"/>
              </a:spcBef>
              <a:buAutoNum type="arabicPeriod"/>
              <a:defRPr sz="1200">
                <a:solidFill>
                  <a:schemeClr val="tx1"/>
                </a:solidFill>
                <a:latin typeface="Arial" pitchFamily="34" charset="0"/>
              </a:defRPr>
            </a:lvl5pPr>
            <a:lvl6pPr marL="2514600" indent="-228600" defTabSz="788988"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8988"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8988"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8988"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CFF25EF4-8111-4068-BE13-45CB0797B083}" type="slidenum">
              <a:rPr lang="en-GB" altLang="en-US" sz="1100" smtClean="0">
                <a:latin typeface="Times New Roman" pitchFamily="18" charset="0"/>
              </a:rPr>
              <a:pPr>
                <a:spcBef>
                  <a:spcPct val="0"/>
                </a:spcBef>
                <a:buFontTx/>
                <a:buNone/>
              </a:pPr>
              <a:t>9</a:t>
            </a:fld>
            <a:endParaRPr lang="en-GB" altLang="en-US" sz="1100">
              <a:latin typeface="Times New Roman" pitchFamily="18" charset="0"/>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de-DE" altLang="en-US" sz="1100"/>
              <a:t>     Vereinfachung: Die gesamte Volkswirtschaft besteht aus </a:t>
            </a:r>
            <a:r>
              <a:rPr lang="de-DE" altLang="en-US" sz="1100">
                <a:solidFill>
                  <a:srgbClr val="00FF00"/>
                </a:solidFill>
              </a:rPr>
              <a:t>„n“</a:t>
            </a:r>
            <a:r>
              <a:rPr lang="de-DE" altLang="en-US" sz="1100"/>
              <a:t> repräsentativen </a:t>
            </a:r>
            <a:r>
              <a:rPr lang="de-DE" altLang="en-US" sz="1100">
                <a:solidFill>
                  <a:srgbClr val="00FF00"/>
                </a:solidFill>
              </a:rPr>
              <a:t>Unternehmen </a:t>
            </a:r>
            <a:r>
              <a:rPr lang="de-DE" altLang="en-US" sz="1100"/>
              <a:t>(die Zahl „n“ ist so groß, dass zwischen den Unternehmen vollkommener Wettbewerb herrscht) und </a:t>
            </a:r>
            <a:r>
              <a:rPr lang="de-DE" altLang="en-US" sz="1100">
                <a:solidFill>
                  <a:srgbClr val="00FF00"/>
                </a:solidFill>
              </a:rPr>
              <a:t>„m“</a:t>
            </a:r>
            <a:r>
              <a:rPr lang="de-DE" altLang="en-US" sz="1100"/>
              <a:t> repräsentativen Haushalten (die Zahl „m“ ist so groß, dass zwischen den </a:t>
            </a:r>
            <a:r>
              <a:rPr lang="de-DE" altLang="en-US" sz="1100">
                <a:solidFill>
                  <a:srgbClr val="00FF00"/>
                </a:solidFill>
              </a:rPr>
              <a:t>Haushalte </a:t>
            </a:r>
            <a:r>
              <a:rPr lang="de-DE" altLang="en-US" sz="1100"/>
              <a:t>auf Kapital- und Labor Market vollkommener Wettbewerb herrscht). Außerdem existiert eine </a:t>
            </a:r>
            <a:r>
              <a:rPr lang="de-DE" altLang="en-US" sz="1100">
                <a:solidFill>
                  <a:srgbClr val="00FF00"/>
                </a:solidFill>
              </a:rPr>
              <a:t>Notenbank</a:t>
            </a:r>
            <a:r>
              <a:rPr lang="de-DE" altLang="en-US" sz="1100">
                <a:solidFill>
                  <a:srgbClr val="FF0000"/>
                </a:solidFill>
              </a:rPr>
              <a:t>.</a:t>
            </a:r>
          </a:p>
          <a:p>
            <a:pPr eaLnBrk="1" hangingPunct="1">
              <a:buFontTx/>
              <a:buNone/>
            </a:pPr>
            <a:endParaRPr lang="de-DE" altLang="en-US" sz="1100"/>
          </a:p>
          <a:p>
            <a:pPr eaLnBrk="1" hangingPunct="1">
              <a:buFontTx/>
              <a:buNone/>
            </a:pPr>
            <a:r>
              <a:rPr lang="de-DE" altLang="en-US" sz="1100"/>
              <a:t>	Vereinfachung im Vergleich zur VGR: Haushalte besitzen nur die Produktionsfaktoren „Arbeit“ und „Kapital (Ersparnisse)“. Alle anderen Produktionsfaktoren (Immobilien, Rohstoffe, öffentliche Güter) werden vernachlässigt. </a:t>
            </a:r>
          </a:p>
          <a:p>
            <a:pPr eaLnBrk="1" hangingPunct="1">
              <a:buFontTx/>
              <a:buNone/>
            </a:pPr>
            <a:r>
              <a:rPr lang="de-DE" altLang="en-US" sz="1100"/>
              <a:t>	</a:t>
            </a:r>
          </a:p>
          <a:p>
            <a:pPr eaLnBrk="1" hangingPunct="1">
              <a:buFontTx/>
              <a:buNone/>
            </a:pPr>
            <a:r>
              <a:rPr lang="de-DE" altLang="en-US" sz="1100"/>
              <a:t>	Die Ergebnisse würden sich nicht wesentlich ändern, wenn diese Produktionsfaktoren berücksichtigt würden.</a:t>
            </a:r>
            <a:endParaRPr lang="de-DE"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4"/>
          <p:cNvSpPr txBox="1">
            <a:spLocks noGrp="1" noChangeArrowheads="1"/>
          </p:cNvSpPr>
          <p:nvPr/>
        </p:nvSpPr>
        <p:spPr bwMode="auto">
          <a:xfrm>
            <a:off x="0"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r>
              <a:rPr lang="en-GB" altLang="en-US" sz="1100" i="1">
                <a:latin typeface="Times New Roman" pitchFamily="18" charset="0"/>
              </a:rPr>
              <a:t>Prof. Dr. Rainer Maurer</a:t>
            </a:r>
          </a:p>
        </p:txBody>
      </p:sp>
      <p:sp>
        <p:nvSpPr>
          <p:cNvPr id="266243"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10768F0F-9A70-4E2F-9F06-1424719E6A82}" type="slidenum">
              <a:rPr lang="en-GB" altLang="en-US" sz="1100" i="1">
                <a:latin typeface="Times New Roman" pitchFamily="18" charset="0"/>
              </a:rPr>
              <a:pPr algn="r">
                <a:spcBef>
                  <a:spcPct val="0"/>
                </a:spcBef>
                <a:buFontTx/>
                <a:buNone/>
              </a:pPr>
              <a:t>90</a:t>
            </a:fld>
            <a:endParaRPr lang="en-GB" altLang="en-US" sz="1100" i="1">
              <a:latin typeface="Times New Roman" pitchFamily="18" charset="0"/>
            </a:endParaRPr>
          </a:p>
        </p:txBody>
      </p:sp>
      <p:sp>
        <p:nvSpPr>
          <p:cNvPr id="266244" name="Rectangle 2"/>
          <p:cNvSpPr>
            <a:spLocks noGrp="1" noRot="1" noChangeAspect="1" noChangeArrowheads="1" noTextEdit="1"/>
          </p:cNvSpPr>
          <p:nvPr>
            <p:ph type="sldImg"/>
          </p:nvPr>
        </p:nvSpPr>
        <p:spPr>
          <a:ln/>
        </p:spPr>
      </p:sp>
      <p:sp>
        <p:nvSpPr>
          <p:cNvPr id="2662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4" tIns="47737" rIns="95474" bIns="47737"/>
          <a:lstStyle/>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rgbClr val="3333FF"/>
                </a:solidFill>
              </a:rPr>
              <a:t>This is now the complete demand module of the neoclassical model with goods supply on the market for goods, as determined in the production module of the neoclassical model.</a:t>
            </a:r>
            <a:endParaRPr lang="de-DE" altLang="en-US"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pitchFamily="34" charset="0"/>
              </a:defRPr>
            </a:lvl1pPr>
            <a:lvl2pPr marL="742950" indent="-285750" defTabSz="788988">
              <a:spcBef>
                <a:spcPct val="30000"/>
              </a:spcBef>
              <a:buAutoNum type="arabicPeriod"/>
              <a:defRPr sz="1200">
                <a:solidFill>
                  <a:schemeClr val="tx1"/>
                </a:solidFill>
                <a:latin typeface="Arial" pitchFamily="34" charset="0"/>
              </a:defRPr>
            </a:lvl2pPr>
            <a:lvl3pPr marL="1143000" indent="-228600" defTabSz="788988">
              <a:spcBef>
                <a:spcPct val="30000"/>
              </a:spcBef>
              <a:buAutoNum type="arabicPeriod"/>
              <a:defRPr sz="1200">
                <a:solidFill>
                  <a:schemeClr val="tx1"/>
                </a:solidFill>
                <a:latin typeface="Arial" pitchFamily="34" charset="0"/>
              </a:defRPr>
            </a:lvl3pPr>
            <a:lvl4pPr marL="1600200" indent="-228600" defTabSz="788988">
              <a:spcBef>
                <a:spcPct val="30000"/>
              </a:spcBef>
              <a:buAutoNum type="arabicPeriod"/>
              <a:defRPr sz="1200">
                <a:solidFill>
                  <a:schemeClr val="tx1"/>
                </a:solidFill>
                <a:latin typeface="Arial" pitchFamily="34" charset="0"/>
              </a:defRPr>
            </a:lvl4pPr>
            <a:lvl5pPr marL="2057400" indent="-228600" defTabSz="788988">
              <a:spcBef>
                <a:spcPct val="30000"/>
              </a:spcBef>
              <a:buAutoNum type="arabicPeriod"/>
              <a:defRPr sz="1200">
                <a:solidFill>
                  <a:schemeClr val="tx1"/>
                </a:solidFill>
                <a:latin typeface="Arial" pitchFamily="34" charset="0"/>
              </a:defRPr>
            </a:lvl5pPr>
            <a:lvl6pPr marL="2514600" indent="-228600" defTabSz="788988"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8988"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8988"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8988"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472C22E5-FD65-4A76-BAFF-CDB64D029DBA}" type="slidenum">
              <a:rPr lang="en-GB" altLang="en-US" sz="1100" smtClean="0">
                <a:latin typeface="Times New Roman" pitchFamily="18" charset="0"/>
              </a:rPr>
              <a:pPr>
                <a:spcBef>
                  <a:spcPct val="0"/>
                </a:spcBef>
                <a:buFontTx/>
                <a:buNone/>
              </a:pPr>
              <a:t>91</a:t>
            </a:fld>
            <a:endParaRPr lang="en-GB" altLang="en-US" sz="1100">
              <a:latin typeface="Times New Roman" pitchFamily="18" charset="0"/>
            </a:endParaRPr>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C5FC3664-D8FE-4325-B69D-4C08A2ABBB0E}" type="slidenum">
              <a:rPr lang="en-GB" altLang="en-US" sz="1100" i="1">
                <a:latin typeface="Times New Roman" pitchFamily="18" charset="0"/>
              </a:rPr>
              <a:pPr algn="r">
                <a:spcBef>
                  <a:spcPct val="0"/>
                </a:spcBef>
                <a:buFontTx/>
                <a:buNone/>
              </a:pPr>
              <a:t>92</a:t>
            </a:fld>
            <a:endParaRPr lang="en-GB" altLang="en-US" sz="1100" i="1">
              <a:latin typeface="Times New Roman" pitchFamily="18" charset="0"/>
            </a:endParaRPr>
          </a:p>
        </p:txBody>
      </p:sp>
      <p:sp>
        <p:nvSpPr>
          <p:cNvPr id="268291" name="Rectangle 2"/>
          <p:cNvSpPr>
            <a:spLocks noGrp="1" noRot="1" noChangeAspect="1" noChangeArrowheads="1" noTextEdit="1"/>
          </p:cNvSpPr>
          <p:nvPr>
            <p:ph type="sldImg"/>
          </p:nvPr>
        </p:nvSpPr>
        <p:spPr>
          <a:ln/>
        </p:spPr>
      </p:sp>
      <p:sp>
        <p:nvSpPr>
          <p:cNvPr id="268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26EFA1A7-C5CA-41E4-8754-7D7EF2FD1986}" type="slidenum">
              <a:rPr lang="en-GB" altLang="en-US" sz="1100" i="1">
                <a:latin typeface="Times New Roman" pitchFamily="18" charset="0"/>
              </a:rPr>
              <a:pPr algn="r">
                <a:spcBef>
                  <a:spcPct val="0"/>
                </a:spcBef>
                <a:buFontTx/>
                <a:buNone/>
              </a:pPr>
              <a:t>93</a:t>
            </a:fld>
            <a:endParaRPr lang="en-GB" altLang="en-US" sz="1100" i="1">
              <a:latin typeface="Times New Roman" pitchFamily="18" charset="0"/>
            </a:endParaRPr>
          </a:p>
        </p:txBody>
      </p:sp>
      <p:sp>
        <p:nvSpPr>
          <p:cNvPr id="269315" name="Rectangle 2"/>
          <p:cNvSpPr>
            <a:spLocks noGrp="1" noRot="1" noChangeAspect="1" noChangeArrowheads="1" noTextEdit="1"/>
          </p:cNvSpPr>
          <p:nvPr>
            <p:ph type="sldImg"/>
          </p:nvPr>
        </p:nvSpPr>
        <p:spPr>
          <a:ln/>
        </p:spPr>
      </p:sp>
      <p:sp>
        <p:nvSpPr>
          <p:cNvPr id="269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altLang="en-US"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pitchFamily="34" charset="0"/>
              </a:defRPr>
            </a:lvl1pPr>
            <a:lvl2pPr marL="742950" indent="-285750" defTabSz="788988">
              <a:spcBef>
                <a:spcPct val="30000"/>
              </a:spcBef>
              <a:buAutoNum type="arabicPeriod"/>
              <a:defRPr sz="1200">
                <a:solidFill>
                  <a:schemeClr val="tx1"/>
                </a:solidFill>
                <a:latin typeface="Arial" pitchFamily="34" charset="0"/>
              </a:defRPr>
            </a:lvl2pPr>
            <a:lvl3pPr marL="1143000" indent="-228600" defTabSz="788988">
              <a:spcBef>
                <a:spcPct val="30000"/>
              </a:spcBef>
              <a:buAutoNum type="arabicPeriod"/>
              <a:defRPr sz="1200">
                <a:solidFill>
                  <a:schemeClr val="tx1"/>
                </a:solidFill>
                <a:latin typeface="Arial" pitchFamily="34" charset="0"/>
              </a:defRPr>
            </a:lvl3pPr>
            <a:lvl4pPr marL="1600200" indent="-228600" defTabSz="788988">
              <a:spcBef>
                <a:spcPct val="30000"/>
              </a:spcBef>
              <a:buAutoNum type="arabicPeriod"/>
              <a:defRPr sz="1200">
                <a:solidFill>
                  <a:schemeClr val="tx1"/>
                </a:solidFill>
                <a:latin typeface="Arial" pitchFamily="34" charset="0"/>
              </a:defRPr>
            </a:lvl4pPr>
            <a:lvl5pPr marL="2057400" indent="-228600" defTabSz="788988">
              <a:spcBef>
                <a:spcPct val="30000"/>
              </a:spcBef>
              <a:buAutoNum type="arabicPeriod"/>
              <a:defRPr sz="1200">
                <a:solidFill>
                  <a:schemeClr val="tx1"/>
                </a:solidFill>
                <a:latin typeface="Arial" pitchFamily="34" charset="0"/>
              </a:defRPr>
            </a:lvl5pPr>
            <a:lvl6pPr marL="2514600" indent="-228600" defTabSz="788988"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788988"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788988"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788988"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519420B1-BC29-4390-A14B-D1FE2BCD0814}" type="slidenum">
              <a:rPr lang="en-GB" altLang="en-US" sz="1100" smtClean="0">
                <a:latin typeface="Times New Roman" pitchFamily="18" charset="0"/>
              </a:rPr>
              <a:pPr>
                <a:spcBef>
                  <a:spcPct val="0"/>
                </a:spcBef>
                <a:buFontTx/>
                <a:buNone/>
              </a:pPr>
              <a:t>94</a:t>
            </a:fld>
            <a:endParaRPr lang="en-GB" altLang="en-US" sz="1100">
              <a:latin typeface="Times New Roman" pitchFamily="18" charset="0"/>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chemeClr val="bg1"/>
                </a:solidFill>
              </a:rPr>
              <a:t>So much for this lesson! </a:t>
            </a:r>
          </a:p>
          <a:p>
            <a:pPr marL="0" marR="0" lvl="0" indent="0" algn="l" defTabSz="762000" rtl="0" eaLnBrk="1" fontAlgn="base" latinLnBrk="0" hangingPunct="1">
              <a:lnSpc>
                <a:spcPct val="100000"/>
              </a:lnSpc>
              <a:spcBef>
                <a:spcPct val="30000"/>
              </a:spcBef>
              <a:spcAft>
                <a:spcPct val="0"/>
              </a:spcAft>
              <a:buClrTx/>
              <a:buSzTx/>
              <a:buFontTx/>
              <a:buNone/>
              <a:tabLst/>
              <a:defRPr/>
            </a:pPr>
            <a:endParaRPr lang="en-US" altLang="en-US" sz="1200" dirty="0">
              <a:solidFill>
                <a:schemeClr val="bg1"/>
              </a:solidFill>
            </a:endParaRPr>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chemeClr val="bg1"/>
                </a:solidFill>
              </a:rPr>
              <a:t>In the next lesson, we will use the neoclassical model to analyze the consequences of monetary policy action on the total economy under the assumptions of the neoclassical model.</a:t>
            </a:r>
          </a:p>
          <a:p>
            <a:pPr marL="0" marR="0" lvl="0" indent="0" algn="l" defTabSz="762000" rtl="0" eaLnBrk="1" fontAlgn="base" latinLnBrk="0" hangingPunct="1">
              <a:lnSpc>
                <a:spcPct val="100000"/>
              </a:lnSpc>
              <a:spcBef>
                <a:spcPct val="30000"/>
              </a:spcBef>
              <a:spcAft>
                <a:spcPct val="0"/>
              </a:spcAft>
              <a:buClrTx/>
              <a:buSzTx/>
              <a:buFontTx/>
              <a:buNone/>
              <a:tabLst/>
              <a:defRPr/>
            </a:pPr>
            <a:endParaRPr lang="en-US" altLang="en-US" sz="1200" dirty="0">
              <a:solidFill>
                <a:schemeClr val="bg1"/>
              </a:solidFill>
            </a:endParaRPr>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chemeClr val="bg1"/>
                </a:solidFill>
              </a:rPr>
              <a:t>__________________</a:t>
            </a:r>
          </a:p>
          <a:p>
            <a:pPr marL="0" marR="0" lvl="0" indent="0" algn="l" defTabSz="762000" rtl="0" eaLnBrk="1" fontAlgn="base" latinLnBrk="0" hangingPunct="1">
              <a:lnSpc>
                <a:spcPct val="100000"/>
              </a:lnSpc>
              <a:spcBef>
                <a:spcPct val="30000"/>
              </a:spcBef>
              <a:spcAft>
                <a:spcPct val="0"/>
              </a:spcAft>
              <a:buClrTx/>
              <a:buSzTx/>
              <a:buFontTx/>
              <a:buNone/>
              <a:tabLst/>
              <a:defRPr/>
            </a:pPr>
            <a:endParaRPr lang="en-US" altLang="en-US" sz="1200" dirty="0">
              <a:solidFill>
                <a:schemeClr val="bg1"/>
              </a:solidFill>
            </a:endParaRPr>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dirty="0"/>
              <a:t>Hello everybody! This is lesson 13 of the lecture Macroeconomics. I will discuss the slides 94 to 109 of chapter 3 “</a:t>
            </a:r>
            <a:r>
              <a:rPr lang="de-DE" altLang="en-US" sz="1200" dirty="0"/>
              <a:t>The </a:t>
            </a:r>
            <a:r>
              <a:rPr lang="de-DE" altLang="en-US" sz="1200" dirty="0" err="1"/>
              <a:t>Neoclassical</a:t>
            </a:r>
            <a:r>
              <a:rPr lang="de-DE" altLang="en-US" sz="1200" dirty="0"/>
              <a:t> Model</a:t>
            </a:r>
            <a:r>
              <a:rPr lang="en-US" altLang="en-US" dirty="0"/>
              <a:t>”.</a:t>
            </a:r>
          </a:p>
          <a:p>
            <a:pPr marL="0" marR="0" lvl="0" indent="0" algn="l" defTabSz="762000" rtl="0" eaLnBrk="1" fontAlgn="base" latinLnBrk="0" hangingPunct="1">
              <a:lnSpc>
                <a:spcPct val="100000"/>
              </a:lnSpc>
              <a:spcBef>
                <a:spcPct val="30000"/>
              </a:spcBef>
              <a:spcAft>
                <a:spcPct val="0"/>
              </a:spcAft>
              <a:buClrTx/>
              <a:buSzTx/>
              <a:buFontTx/>
              <a:buNone/>
              <a:tabLst/>
              <a:defRPr/>
            </a:pPr>
            <a:endParaRPr lang="en-US" altLang="en-US" dirty="0"/>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dirty="0"/>
              <a:t>In this lesson we will analyze the consequences of monetary policy under the assumption of the neoclassical model.</a:t>
            </a:r>
          </a:p>
          <a:p>
            <a:pPr marL="0" marR="0" lvl="0" indent="0" algn="l" defTabSz="762000" rtl="0" eaLnBrk="1" fontAlgn="base" latinLnBrk="0" hangingPunct="1">
              <a:lnSpc>
                <a:spcPct val="100000"/>
              </a:lnSpc>
              <a:spcBef>
                <a:spcPct val="30000"/>
              </a:spcBef>
              <a:spcAft>
                <a:spcPct val="0"/>
              </a:spcAft>
              <a:buClrTx/>
              <a:buSzTx/>
              <a:buFontTx/>
              <a:buNone/>
              <a:tabLst/>
              <a:defRPr/>
            </a:pPr>
            <a:endParaRPr lang="en-US" altLang="en-US" sz="1200" dirty="0">
              <a:solidFill>
                <a:schemeClr val="bg1"/>
              </a:solidFill>
            </a:endParaRPr>
          </a:p>
          <a:p>
            <a:pPr marL="0" indent="0" eaLnBrk="1" hangingPunct="1">
              <a:buNone/>
            </a:pPr>
            <a:endParaRPr lang="de-DE" altLang="en-US"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825500">
              <a:spcBef>
                <a:spcPct val="30000"/>
              </a:spcBef>
              <a:buAutoNum type="arabicPeriod"/>
              <a:defRPr sz="1200">
                <a:solidFill>
                  <a:schemeClr val="tx1"/>
                </a:solidFill>
                <a:latin typeface="Arial" pitchFamily="34" charset="0"/>
              </a:defRPr>
            </a:lvl1pPr>
            <a:lvl2pPr marL="742950" indent="-285750" defTabSz="825500">
              <a:spcBef>
                <a:spcPct val="30000"/>
              </a:spcBef>
              <a:buAutoNum type="arabicPeriod"/>
              <a:defRPr sz="1200">
                <a:solidFill>
                  <a:schemeClr val="tx1"/>
                </a:solidFill>
                <a:latin typeface="Arial" pitchFamily="34" charset="0"/>
              </a:defRPr>
            </a:lvl2pPr>
            <a:lvl3pPr marL="1143000" indent="-228600" defTabSz="825500">
              <a:spcBef>
                <a:spcPct val="30000"/>
              </a:spcBef>
              <a:buAutoNum type="arabicPeriod"/>
              <a:defRPr sz="1200">
                <a:solidFill>
                  <a:schemeClr val="tx1"/>
                </a:solidFill>
                <a:latin typeface="Arial" pitchFamily="34" charset="0"/>
              </a:defRPr>
            </a:lvl3pPr>
            <a:lvl4pPr marL="1600200" indent="-228600" defTabSz="825500">
              <a:spcBef>
                <a:spcPct val="30000"/>
              </a:spcBef>
              <a:buAutoNum type="arabicPeriod"/>
              <a:defRPr sz="1200">
                <a:solidFill>
                  <a:schemeClr val="tx1"/>
                </a:solidFill>
                <a:latin typeface="Arial" pitchFamily="34" charset="0"/>
              </a:defRPr>
            </a:lvl4pPr>
            <a:lvl5pPr marL="2057400" indent="-228600" defTabSz="825500">
              <a:spcBef>
                <a:spcPct val="30000"/>
              </a:spcBef>
              <a:buAutoNum type="arabicPeriod"/>
              <a:defRPr sz="1200">
                <a:solidFill>
                  <a:schemeClr val="tx1"/>
                </a:solidFill>
                <a:latin typeface="Arial" pitchFamily="34" charset="0"/>
              </a:defRPr>
            </a:lvl5pPr>
            <a:lvl6pPr marL="2514600" indent="-228600" defTabSz="825500"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5500"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5500"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5500"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425E9CFF-AF61-4836-8AA1-06F731497330}" type="slidenum">
              <a:rPr lang="en-GB" altLang="en-US" sz="1100" i="1">
                <a:latin typeface="Times New Roman" pitchFamily="18" charset="0"/>
              </a:rPr>
              <a:pPr algn="r">
                <a:spcBef>
                  <a:spcPct val="0"/>
                </a:spcBef>
                <a:buFontTx/>
                <a:buNone/>
              </a:pPr>
              <a:t>95</a:t>
            </a:fld>
            <a:endParaRPr lang="en-GB" altLang="en-US" sz="1100" i="1">
              <a:latin typeface="Times New Roman" pitchFamily="18" charset="0"/>
            </a:endParaRPr>
          </a:p>
        </p:txBody>
      </p:sp>
      <p:sp>
        <p:nvSpPr>
          <p:cNvPr id="271363" name="Rectangle 2"/>
          <p:cNvSpPr>
            <a:spLocks noGrp="1" noRot="1" noChangeAspect="1" noChangeArrowheads="1" noTextEdit="1"/>
          </p:cNvSpPr>
          <p:nvPr>
            <p:ph type="sldImg"/>
          </p:nvPr>
        </p:nvSpPr>
        <p:spPr>
          <a:ln/>
        </p:spPr>
      </p:sp>
      <p:sp>
        <p:nvSpPr>
          <p:cNvPr id="271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de-DE" altLang="en-US" dirty="0"/>
              <a:t>FTXT</a:t>
            </a:r>
          </a:p>
          <a:p>
            <a:pPr marL="0" indent="0" eaLnBrk="1" hangingPunct="1">
              <a:buNone/>
            </a:pPr>
            <a:endParaRPr lang="de-DE" altLang="en-US" dirty="0"/>
          </a:p>
          <a:p>
            <a:pPr marL="0" indent="0" eaLnBrk="1" hangingPunct="1">
              <a:buNone/>
            </a:pPr>
            <a:r>
              <a:rPr lang="en-US" altLang="en-US" noProof="0" dirty="0"/>
              <a:t>An increase of money supply is called “expansionary monetary policy”, while a decrease of money supply is called “restrictive monetary policy”. </a:t>
            </a:r>
          </a:p>
          <a:p>
            <a:pPr marL="0" indent="0" eaLnBrk="1" hangingPunct="1">
              <a:buNone/>
            </a:pPr>
            <a:endParaRPr lang="en-US" altLang="en-US" noProof="0" dirty="0"/>
          </a:p>
          <a:p>
            <a:pPr marL="0" indent="0" eaLnBrk="1" hangingPunct="1">
              <a:buNone/>
            </a:pPr>
            <a:r>
              <a:rPr lang="en-US" altLang="en-US" noProof="0" dirty="0"/>
              <a:t>So we will start here with the analysis of expansionary monetary policy.</a:t>
            </a:r>
          </a:p>
          <a:p>
            <a:pPr marL="0" indent="0" eaLnBrk="1" hangingPunct="1">
              <a:buNone/>
            </a:pPr>
            <a:endParaRPr lang="de-DE" altLang="en-US"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4"/>
          <p:cNvSpPr txBox="1">
            <a:spLocks noGrp="1" noChangeArrowheads="1"/>
          </p:cNvSpPr>
          <p:nvPr/>
        </p:nvSpPr>
        <p:spPr bwMode="auto">
          <a:xfrm>
            <a:off x="0"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r>
              <a:rPr lang="en-GB" altLang="en-US" sz="1100" i="1">
                <a:latin typeface="Times New Roman" pitchFamily="18" charset="0"/>
              </a:rPr>
              <a:t>Prof. Dr. Rainer Maurer</a:t>
            </a:r>
          </a:p>
        </p:txBody>
      </p:sp>
      <p:sp>
        <p:nvSpPr>
          <p:cNvPr id="272387"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783B5D43-59AC-4BC5-81DB-0859873BEA28}" type="slidenum">
              <a:rPr lang="en-GB" altLang="en-US" sz="1100" i="1">
                <a:latin typeface="Times New Roman" pitchFamily="18" charset="0"/>
              </a:rPr>
              <a:pPr algn="r">
                <a:spcBef>
                  <a:spcPct val="0"/>
                </a:spcBef>
                <a:buFontTx/>
                <a:buNone/>
              </a:pPr>
              <a:t>96</a:t>
            </a:fld>
            <a:endParaRPr lang="en-GB" altLang="en-US" sz="1100" i="1">
              <a:latin typeface="Times New Roman" pitchFamily="18" charset="0"/>
            </a:endParaRPr>
          </a:p>
        </p:txBody>
      </p:sp>
      <p:sp>
        <p:nvSpPr>
          <p:cNvPr id="272388" name="Rectangle 2"/>
          <p:cNvSpPr>
            <a:spLocks noGrp="1" noRot="1" noChangeAspect="1" noChangeArrowheads="1" noTextEdit="1"/>
          </p:cNvSpPr>
          <p:nvPr>
            <p:ph type="sldImg"/>
          </p:nvPr>
        </p:nvSpPr>
        <p:spPr>
          <a:ln/>
        </p:spPr>
      </p:sp>
      <p:sp>
        <p:nvSpPr>
          <p:cNvPr id="2723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4" tIns="47737" rIns="95474" bIns="47737"/>
          <a:lstStyle/>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chemeClr val="bg1"/>
                </a:solidFill>
              </a:rPr>
              <a:t>An increase in money supply from </a:t>
            </a:r>
            <a:r>
              <a:rPr lang="en-US" altLang="en-US" sz="1200" dirty="0" err="1">
                <a:solidFill>
                  <a:schemeClr val="bg1"/>
                </a:solidFill>
              </a:rPr>
              <a:t>M</a:t>
            </a:r>
            <a:r>
              <a:rPr lang="en-US" altLang="en-US" sz="1200" baseline="-25000" dirty="0" err="1">
                <a:solidFill>
                  <a:schemeClr val="bg1"/>
                </a:solidFill>
              </a:rPr>
              <a:t>1</a:t>
            </a:r>
            <a:r>
              <a:rPr lang="en-US" altLang="en-US" sz="1200" dirty="0">
                <a:solidFill>
                  <a:schemeClr val="bg1"/>
                </a:solidFill>
              </a:rPr>
              <a:t> to </a:t>
            </a:r>
            <a:r>
              <a:rPr lang="en-US" altLang="en-US" sz="1200" dirty="0" err="1">
                <a:solidFill>
                  <a:schemeClr val="bg1"/>
                </a:solidFill>
              </a:rPr>
              <a:t>M</a:t>
            </a:r>
            <a:r>
              <a:rPr lang="en-US" altLang="en-US" sz="1200" baseline="-25000" dirty="0" err="1">
                <a:solidFill>
                  <a:schemeClr val="bg1"/>
                </a:solidFill>
              </a:rPr>
              <a:t>2</a:t>
            </a:r>
            <a:r>
              <a:rPr lang="en-US" altLang="en-US" sz="1200" dirty="0">
                <a:solidFill>
                  <a:schemeClr val="bg1"/>
                </a:solidFill>
              </a:rPr>
              <a:t> shifts the credit supply curve to the right: Let’s assume Nominal Money Supply grows that strong, that real money supply grows by the length of 2 little quads CLICK. </a:t>
            </a:r>
          </a:p>
          <a:p>
            <a:pPr marL="228600" marR="0" lvl="0" indent="-228600" algn="l" defTabSz="762000" rtl="0" eaLnBrk="1" fontAlgn="base" latinLnBrk="0" hangingPunct="1">
              <a:lnSpc>
                <a:spcPct val="100000"/>
              </a:lnSpc>
              <a:spcBef>
                <a:spcPct val="30000"/>
              </a:spcBef>
              <a:spcAft>
                <a:spcPct val="0"/>
              </a:spcAft>
              <a:buClrTx/>
              <a:buSzTx/>
              <a:buFontTx/>
              <a:buNone/>
              <a:tabLst/>
              <a:defRPr/>
            </a:pPr>
            <a:endParaRPr lang="en-US" altLang="en-US" sz="1200" dirty="0">
              <a:solidFill>
                <a:schemeClr val="bg1"/>
              </a:solidFill>
            </a:endParaRPr>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chemeClr val="bg1"/>
                </a:solidFill>
              </a:rPr>
              <a:t>As a consequence, at the old interest rate </a:t>
            </a:r>
            <a:r>
              <a:rPr lang="en-US" altLang="en-US" sz="1200" dirty="0" err="1">
                <a:solidFill>
                  <a:schemeClr val="bg1"/>
                </a:solidFill>
              </a:rPr>
              <a:t>i</a:t>
            </a:r>
            <a:r>
              <a:rPr lang="en-US" altLang="en-US" sz="1200" baseline="-25000" dirty="0" err="1">
                <a:solidFill>
                  <a:schemeClr val="bg1"/>
                </a:solidFill>
              </a:rPr>
              <a:t>1</a:t>
            </a:r>
            <a:r>
              <a:rPr lang="en-US" altLang="en-US" sz="1200" dirty="0">
                <a:solidFill>
                  <a:schemeClr val="bg1"/>
                </a:solidFill>
              </a:rPr>
              <a:t>, excess supply results. CLICK</a:t>
            </a:r>
          </a:p>
          <a:p>
            <a:pPr eaLnBrk="1" hangingPunct="1">
              <a:buFontTx/>
              <a:buNone/>
            </a:pPr>
            <a:endParaRPr lang="de-DE" altLang="en-US"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4"/>
          <p:cNvSpPr txBox="1">
            <a:spLocks noGrp="1" noChangeArrowheads="1"/>
          </p:cNvSpPr>
          <p:nvPr/>
        </p:nvSpPr>
        <p:spPr bwMode="auto">
          <a:xfrm>
            <a:off x="0"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r>
              <a:rPr lang="en-GB" altLang="en-US" sz="1100" i="1">
                <a:latin typeface="Times New Roman" pitchFamily="18" charset="0"/>
              </a:rPr>
              <a:t>Prof. Dr. Rainer Maurer</a:t>
            </a:r>
          </a:p>
        </p:txBody>
      </p:sp>
      <p:sp>
        <p:nvSpPr>
          <p:cNvPr id="273411"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0D465089-957B-41B9-A918-D306EFC2BD44}" type="slidenum">
              <a:rPr lang="en-GB" altLang="en-US" sz="1100" i="1">
                <a:latin typeface="Times New Roman" pitchFamily="18" charset="0"/>
              </a:rPr>
              <a:pPr algn="r">
                <a:spcBef>
                  <a:spcPct val="0"/>
                </a:spcBef>
                <a:buFontTx/>
                <a:buNone/>
              </a:pPr>
              <a:t>97</a:t>
            </a:fld>
            <a:endParaRPr lang="en-GB" altLang="en-US" sz="1100" i="1">
              <a:latin typeface="Times New Roman" pitchFamily="18" charset="0"/>
            </a:endParaRPr>
          </a:p>
        </p:txBody>
      </p:sp>
      <p:sp>
        <p:nvSpPr>
          <p:cNvPr id="273412" name="Rectangle 2"/>
          <p:cNvSpPr>
            <a:spLocks noGrp="1" noRot="1" noChangeAspect="1" noChangeArrowheads="1" noTextEdit="1"/>
          </p:cNvSpPr>
          <p:nvPr>
            <p:ph type="sldImg"/>
          </p:nvPr>
        </p:nvSpPr>
        <p:spPr>
          <a:ln/>
        </p:spPr>
      </p:sp>
      <p:sp>
        <p:nvSpPr>
          <p:cNvPr id="2734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4" tIns="47737" rIns="95474" bIns="47737"/>
          <a:lstStyle/>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chemeClr val="bg1"/>
                </a:solidFill>
              </a:rPr>
              <a:t>This excess supply of credits reduces the interest rate from </a:t>
            </a:r>
            <a:r>
              <a:rPr lang="en-US" altLang="en-US" sz="1200" dirty="0" err="1">
                <a:solidFill>
                  <a:schemeClr val="bg1"/>
                </a:solidFill>
              </a:rPr>
              <a:t>i</a:t>
            </a:r>
            <a:r>
              <a:rPr lang="en-US" altLang="en-US" sz="1200" baseline="-25000" dirty="0" err="1">
                <a:solidFill>
                  <a:schemeClr val="bg1"/>
                </a:solidFill>
              </a:rPr>
              <a:t>1</a:t>
            </a:r>
            <a:r>
              <a:rPr lang="en-US" altLang="en-US" sz="1200" dirty="0">
                <a:solidFill>
                  <a:schemeClr val="bg1"/>
                </a:solidFill>
              </a:rPr>
              <a:t> to </a:t>
            </a:r>
            <a:r>
              <a:rPr lang="en-US" altLang="en-US" sz="1200" dirty="0" err="1">
                <a:solidFill>
                  <a:schemeClr val="bg1"/>
                </a:solidFill>
              </a:rPr>
              <a:t>i</a:t>
            </a:r>
            <a:r>
              <a:rPr lang="en-US" altLang="en-US" sz="1200" baseline="-25000" dirty="0" err="1">
                <a:solidFill>
                  <a:schemeClr val="bg1"/>
                </a:solidFill>
              </a:rPr>
              <a:t>2</a:t>
            </a:r>
            <a:r>
              <a:rPr lang="en-US" altLang="en-US" sz="1200" dirty="0">
                <a:solidFill>
                  <a:schemeClr val="bg1"/>
                </a:solidFill>
              </a:rPr>
              <a:t>. CLICK</a:t>
            </a:r>
          </a:p>
          <a:p>
            <a:pPr marL="228600" marR="0" lvl="0" indent="-228600" algn="l" defTabSz="762000" rtl="0" eaLnBrk="1" fontAlgn="base" latinLnBrk="0" hangingPunct="1">
              <a:lnSpc>
                <a:spcPct val="100000"/>
              </a:lnSpc>
              <a:spcBef>
                <a:spcPct val="30000"/>
              </a:spcBef>
              <a:spcAft>
                <a:spcPct val="0"/>
              </a:spcAft>
              <a:buClrTx/>
              <a:buSzTx/>
              <a:buFontTx/>
              <a:buNone/>
              <a:tabLst/>
              <a:defRPr/>
            </a:pPr>
            <a:endParaRPr lang="en-US" altLang="en-US" sz="1200" dirty="0">
              <a:solidFill>
                <a:schemeClr val="bg1"/>
              </a:solidFill>
            </a:endParaRPr>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chemeClr val="bg1"/>
                </a:solidFill>
              </a:rPr>
              <a:t>At this lower interest rate investment demand I(</a:t>
            </a:r>
            <a:r>
              <a:rPr lang="en-US" altLang="en-US" sz="1200" dirty="0" err="1">
                <a:solidFill>
                  <a:schemeClr val="bg1"/>
                </a:solidFill>
              </a:rPr>
              <a:t>i</a:t>
            </a:r>
            <a:r>
              <a:rPr lang="en-US" altLang="en-US" sz="1200" dirty="0">
                <a:solidFill>
                  <a:schemeClr val="bg1"/>
                </a:solidFill>
              </a:rPr>
              <a:t>) and consumption demand C(</a:t>
            </a:r>
            <a:r>
              <a:rPr lang="en-US" altLang="en-US" sz="1200" dirty="0" err="1">
                <a:solidFill>
                  <a:schemeClr val="bg1"/>
                </a:solidFill>
              </a:rPr>
              <a:t>i</a:t>
            </a:r>
            <a:r>
              <a:rPr lang="en-US" altLang="en-US" sz="1200" dirty="0">
                <a:solidFill>
                  <a:schemeClr val="bg1"/>
                </a:solidFill>
              </a:rPr>
              <a:t>) grow. CLICK  </a:t>
            </a:r>
            <a:r>
              <a:rPr lang="en-US" altLang="en-US" sz="1200" dirty="0" err="1">
                <a:solidFill>
                  <a:schemeClr val="bg1"/>
                </a:solidFill>
              </a:rPr>
              <a:t>CLICK</a:t>
            </a:r>
            <a:endParaRPr lang="en-US" altLang="en-US" sz="1200" dirty="0">
              <a:solidFill>
                <a:schemeClr val="bg1"/>
              </a:solidFill>
            </a:endParaRPr>
          </a:p>
          <a:p>
            <a:pPr marL="228600" marR="0" lvl="0" indent="-228600" algn="l" defTabSz="762000" rtl="0" eaLnBrk="1" fontAlgn="base" latinLnBrk="0" hangingPunct="1">
              <a:lnSpc>
                <a:spcPct val="100000"/>
              </a:lnSpc>
              <a:spcBef>
                <a:spcPct val="30000"/>
              </a:spcBef>
              <a:spcAft>
                <a:spcPct val="0"/>
              </a:spcAft>
              <a:buClrTx/>
              <a:buSzTx/>
              <a:buFontTx/>
              <a:buNone/>
              <a:tabLst/>
              <a:defRPr/>
            </a:pPr>
            <a:endParaRPr lang="en-US" altLang="en-US" sz="1200" dirty="0">
              <a:solidFill>
                <a:schemeClr val="bg1"/>
              </a:solidFill>
            </a:endParaRPr>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chemeClr val="bg1"/>
                </a:solidFill>
              </a:rPr>
              <a:t>As a result, total demand for goods grows from  Y</a:t>
            </a:r>
            <a:r>
              <a:rPr lang="en-US" altLang="en-US" sz="1200" baseline="-25000" dirty="0">
                <a:solidFill>
                  <a:schemeClr val="bg1"/>
                </a:solidFill>
              </a:rPr>
              <a:t>D,1</a:t>
            </a:r>
            <a:r>
              <a:rPr lang="en-US" altLang="en-US" sz="1200" dirty="0">
                <a:solidFill>
                  <a:schemeClr val="bg1"/>
                </a:solidFill>
              </a:rPr>
              <a:t>=C(</a:t>
            </a:r>
            <a:r>
              <a:rPr lang="en-US" altLang="en-US" sz="1200" dirty="0" err="1">
                <a:solidFill>
                  <a:schemeClr val="bg1"/>
                </a:solidFill>
              </a:rPr>
              <a:t>i</a:t>
            </a:r>
            <a:r>
              <a:rPr lang="en-US" altLang="en-US" sz="1200" baseline="-25000" dirty="0" err="1">
                <a:solidFill>
                  <a:schemeClr val="bg1"/>
                </a:solidFill>
              </a:rPr>
              <a:t>1</a:t>
            </a:r>
            <a:r>
              <a:rPr lang="en-US" altLang="en-US" sz="1200" dirty="0">
                <a:solidFill>
                  <a:schemeClr val="bg1"/>
                </a:solidFill>
              </a:rPr>
              <a:t>)+I(</a:t>
            </a:r>
            <a:r>
              <a:rPr lang="en-US" altLang="en-US" sz="1200" dirty="0" err="1">
                <a:solidFill>
                  <a:schemeClr val="bg1"/>
                </a:solidFill>
              </a:rPr>
              <a:t>i</a:t>
            </a:r>
            <a:r>
              <a:rPr lang="en-US" altLang="en-US" sz="1200" baseline="-25000" dirty="0" err="1">
                <a:solidFill>
                  <a:schemeClr val="bg1"/>
                </a:solidFill>
              </a:rPr>
              <a:t>1</a:t>
            </a:r>
            <a:r>
              <a:rPr lang="en-US" altLang="en-US" sz="1200" dirty="0">
                <a:solidFill>
                  <a:schemeClr val="bg1"/>
                </a:solidFill>
              </a:rPr>
              <a:t>) to Y</a:t>
            </a:r>
            <a:r>
              <a:rPr lang="en-US" altLang="en-US" sz="1200" baseline="-25000" dirty="0">
                <a:solidFill>
                  <a:schemeClr val="bg1"/>
                </a:solidFill>
              </a:rPr>
              <a:t>D,2</a:t>
            </a:r>
            <a:r>
              <a:rPr lang="en-US" altLang="en-US" sz="1200" dirty="0">
                <a:solidFill>
                  <a:schemeClr val="bg1"/>
                </a:solidFill>
              </a:rPr>
              <a:t>=C(</a:t>
            </a:r>
            <a:r>
              <a:rPr lang="en-US" altLang="en-US" sz="1200" dirty="0" err="1">
                <a:solidFill>
                  <a:schemeClr val="bg1"/>
                </a:solidFill>
              </a:rPr>
              <a:t>i</a:t>
            </a:r>
            <a:r>
              <a:rPr lang="en-US" altLang="en-US" sz="1200" baseline="-25000" dirty="0" err="1">
                <a:solidFill>
                  <a:schemeClr val="bg1"/>
                </a:solidFill>
              </a:rPr>
              <a:t>2</a:t>
            </a:r>
            <a:r>
              <a:rPr lang="en-US" altLang="en-US" sz="1200" dirty="0">
                <a:solidFill>
                  <a:schemeClr val="bg1"/>
                </a:solidFill>
              </a:rPr>
              <a:t>)+I(</a:t>
            </a:r>
            <a:r>
              <a:rPr lang="en-US" altLang="en-US" sz="1200" dirty="0" err="1">
                <a:solidFill>
                  <a:schemeClr val="bg1"/>
                </a:solidFill>
              </a:rPr>
              <a:t>i</a:t>
            </a:r>
            <a:r>
              <a:rPr lang="en-US" altLang="en-US" sz="1200" baseline="-25000" dirty="0" err="1">
                <a:solidFill>
                  <a:schemeClr val="bg1"/>
                </a:solidFill>
              </a:rPr>
              <a:t>2</a:t>
            </a:r>
            <a:r>
              <a:rPr lang="en-US" altLang="en-US" sz="1200" dirty="0">
                <a:solidFill>
                  <a:schemeClr val="bg1"/>
                </a:solidFill>
              </a:rPr>
              <a:t>). CLICK</a:t>
            </a:r>
          </a:p>
          <a:p>
            <a:pPr marL="228600" marR="0" lvl="0" indent="-228600" algn="l" defTabSz="762000" rtl="0" eaLnBrk="1" fontAlgn="base" latinLnBrk="0" hangingPunct="1">
              <a:lnSpc>
                <a:spcPct val="100000"/>
              </a:lnSpc>
              <a:spcBef>
                <a:spcPct val="30000"/>
              </a:spcBef>
              <a:spcAft>
                <a:spcPct val="0"/>
              </a:spcAft>
              <a:buClrTx/>
              <a:buSzTx/>
              <a:buFontTx/>
              <a:buNone/>
              <a:tabLst/>
              <a:defRPr/>
            </a:pPr>
            <a:endParaRPr lang="en-US" altLang="en-US" sz="1200" dirty="0">
              <a:solidFill>
                <a:schemeClr val="bg1"/>
              </a:solidFill>
            </a:endParaRPr>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chemeClr val="bg1"/>
                </a:solidFill>
              </a:rPr>
              <a:t>At this new level, total demand is larger than total supply. CLICK </a:t>
            </a:r>
          </a:p>
          <a:p>
            <a:pPr marL="228600" marR="0" lvl="0" indent="-228600" algn="l" defTabSz="762000" rtl="0" eaLnBrk="1" fontAlgn="base" latinLnBrk="0" hangingPunct="1">
              <a:lnSpc>
                <a:spcPct val="100000"/>
              </a:lnSpc>
              <a:spcBef>
                <a:spcPct val="30000"/>
              </a:spcBef>
              <a:spcAft>
                <a:spcPct val="0"/>
              </a:spcAft>
              <a:buClrTx/>
              <a:buSzTx/>
              <a:buFontTx/>
              <a:buNone/>
              <a:tabLst/>
              <a:defRPr/>
            </a:pPr>
            <a:endParaRPr lang="en-US" altLang="en-US" sz="1200" dirty="0">
              <a:solidFill>
                <a:schemeClr val="bg1"/>
              </a:solidFill>
            </a:endParaRPr>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sz="1200" dirty="0">
                <a:solidFill>
                  <a:schemeClr val="bg1"/>
                </a:solidFill>
              </a:rPr>
              <a:t>Consequently the result is excess demand. As is obvious, excess demand equals exactly 2 little quads. Hence it is equal to the increase of real money supply. This is not chance but a mathematical necessity under the assumptions of the neoclassical model.</a:t>
            </a: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4"/>
          <p:cNvSpPr txBox="1">
            <a:spLocks noGrp="1" noChangeArrowheads="1"/>
          </p:cNvSpPr>
          <p:nvPr/>
        </p:nvSpPr>
        <p:spPr bwMode="auto">
          <a:xfrm>
            <a:off x="0"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r>
              <a:rPr lang="en-GB" altLang="en-US" sz="1100" i="1">
                <a:latin typeface="Times New Roman" pitchFamily="18" charset="0"/>
              </a:rPr>
              <a:t>Prof. Dr. Rainer Maurer</a:t>
            </a:r>
          </a:p>
        </p:txBody>
      </p:sp>
      <p:sp>
        <p:nvSpPr>
          <p:cNvPr id="274435"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F733EC88-5AA0-4B38-B970-EC4FAF715118}" type="slidenum">
              <a:rPr lang="en-GB" altLang="en-US" sz="1100" i="1">
                <a:latin typeface="Times New Roman" pitchFamily="18" charset="0"/>
              </a:rPr>
              <a:pPr algn="r">
                <a:spcBef>
                  <a:spcPct val="0"/>
                </a:spcBef>
                <a:buFontTx/>
                <a:buNone/>
              </a:pPr>
              <a:t>98</a:t>
            </a:fld>
            <a:endParaRPr lang="en-GB" altLang="en-US" sz="1100" i="1">
              <a:latin typeface="Times New Roman" pitchFamily="18" charset="0"/>
            </a:endParaRPr>
          </a:p>
        </p:txBody>
      </p:sp>
      <p:sp>
        <p:nvSpPr>
          <p:cNvPr id="274436" name="Rectangle 2"/>
          <p:cNvSpPr>
            <a:spLocks noGrp="1" noRot="1" noChangeAspect="1" noChangeArrowheads="1" noTextEdit="1"/>
          </p:cNvSpPr>
          <p:nvPr>
            <p:ph type="sldImg"/>
          </p:nvPr>
        </p:nvSpPr>
        <p:spPr>
          <a:ln/>
        </p:spPr>
      </p:sp>
      <p:sp>
        <p:nvSpPr>
          <p:cNvPr id="2744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4" tIns="47737" rIns="95474" bIns="47737"/>
          <a:lstStyle/>
          <a:p>
            <a:pPr eaLnBrk="1" hangingPunct="1">
              <a:buFontTx/>
              <a:buNone/>
            </a:pPr>
            <a:r>
              <a:rPr lang="en-US" altLang="en-US" sz="1200" dirty="0">
                <a:solidFill>
                  <a:schemeClr val="bg1"/>
                </a:solidFill>
              </a:rPr>
              <a:t>How will private companies react, if there is demand is larger than their production quantities ?</a:t>
            </a:r>
          </a:p>
          <a:p>
            <a:pPr eaLnBrk="1" hangingPunct="1">
              <a:buFontTx/>
              <a:buNone/>
            </a:pPr>
            <a:endParaRPr lang="en-US" altLang="en-US" sz="1200" dirty="0">
              <a:solidFill>
                <a:schemeClr val="bg1"/>
              </a:solidFill>
            </a:endParaRPr>
          </a:p>
          <a:p>
            <a:pPr eaLnBrk="1" hangingPunct="1">
              <a:buFontTx/>
              <a:buNone/>
            </a:pPr>
            <a:r>
              <a:rPr lang="en-US" altLang="en-US" sz="1200" dirty="0">
                <a:solidFill>
                  <a:schemeClr val="bg1"/>
                </a:solidFill>
              </a:rPr>
              <a:t>Profit-maximizing companies will use the opportunity to increase their prices, because this will increase their profits!</a:t>
            </a:r>
          </a:p>
          <a:p>
            <a:pPr eaLnBrk="1" hangingPunct="1">
              <a:buFontTx/>
              <a:buNone/>
            </a:pPr>
            <a:endParaRPr lang="en-US" altLang="en-US" sz="1200" dirty="0">
              <a:solidFill>
                <a:schemeClr val="bg1"/>
              </a:solidFill>
            </a:endParaRPr>
          </a:p>
          <a:p>
            <a:pPr eaLnBrk="1" hangingPunct="1">
              <a:buFontTx/>
              <a:buNone/>
            </a:pPr>
            <a:r>
              <a:rPr lang="en-US" altLang="en-US" sz="1200" dirty="0">
                <a:solidFill>
                  <a:schemeClr val="bg1"/>
                </a:solidFill>
              </a:rPr>
              <a:t>So the price level will grow from </a:t>
            </a:r>
            <a:r>
              <a:rPr lang="en-US" altLang="en-US" sz="1200" dirty="0" err="1">
                <a:solidFill>
                  <a:schemeClr val="bg1"/>
                </a:solidFill>
              </a:rPr>
              <a:t>P1</a:t>
            </a:r>
            <a:r>
              <a:rPr lang="en-US" altLang="en-US" sz="1200" dirty="0">
                <a:solidFill>
                  <a:schemeClr val="bg1"/>
                </a:solidFill>
              </a:rPr>
              <a:t> to </a:t>
            </a:r>
            <a:r>
              <a:rPr lang="en-US" altLang="en-US" sz="1200" dirty="0" err="1">
                <a:solidFill>
                  <a:schemeClr val="bg1"/>
                </a:solidFill>
              </a:rPr>
              <a:t>P2</a:t>
            </a:r>
            <a:r>
              <a:rPr lang="en-US" altLang="en-US" sz="1200" dirty="0">
                <a:solidFill>
                  <a:schemeClr val="bg1"/>
                </a:solidFill>
              </a:rPr>
              <a:t>, CLICK that is so long until the excess demand on the market for goods has disappeared. </a:t>
            </a:r>
          </a:p>
          <a:p>
            <a:pPr eaLnBrk="1" hangingPunct="1">
              <a:buFontTx/>
              <a:buNone/>
            </a:pPr>
            <a:endParaRPr lang="en-US" altLang="en-US" sz="1200" dirty="0">
              <a:solidFill>
                <a:schemeClr val="bg1"/>
              </a:solidFill>
            </a:endParaRPr>
          </a:p>
          <a:p>
            <a:pPr eaLnBrk="1" hangingPunct="1">
              <a:buFontTx/>
              <a:buNone/>
            </a:pPr>
            <a:r>
              <a:rPr lang="en-US" altLang="en-US" sz="1200" dirty="0">
                <a:solidFill>
                  <a:schemeClr val="bg1"/>
                </a:solidFill>
              </a:rPr>
              <a:t>As a result of this the real value of nominal money supply will fall back to its old level. CLICK </a:t>
            </a:r>
            <a:r>
              <a:rPr lang="en-US" altLang="en-US" sz="1200" dirty="0" err="1">
                <a:solidFill>
                  <a:schemeClr val="bg1"/>
                </a:solidFill>
              </a:rPr>
              <a:t>CLICK</a:t>
            </a:r>
            <a:r>
              <a:rPr lang="en-US" altLang="en-US" sz="1200" dirty="0">
                <a:solidFill>
                  <a:schemeClr val="bg1"/>
                </a:solidFill>
              </a:rPr>
              <a:t> </a:t>
            </a:r>
          </a:p>
          <a:p>
            <a:pPr eaLnBrk="1" hangingPunct="1">
              <a:buFontTx/>
              <a:buNone/>
            </a:pPr>
            <a:endParaRPr lang="en-US" altLang="en-US" sz="1200" dirty="0">
              <a:solidFill>
                <a:schemeClr val="bg1"/>
              </a:solidFill>
            </a:endParaRPr>
          </a:p>
          <a:p>
            <a:pPr eaLnBrk="1" hangingPunct="1">
              <a:buFontTx/>
              <a:buNone/>
            </a:pPr>
            <a:r>
              <a:rPr lang="en-US" altLang="en-US" sz="1200" dirty="0">
                <a:solidFill>
                  <a:schemeClr val="bg1"/>
                </a:solidFill>
              </a:rPr>
              <a:t>such that finally the interest rate will climb up to its initial level!</a:t>
            </a:r>
            <a:endParaRPr lang="de-DE" altLang="en-US"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4"/>
          <p:cNvSpPr txBox="1">
            <a:spLocks noGrp="1" noChangeArrowheads="1"/>
          </p:cNvSpPr>
          <p:nvPr/>
        </p:nvSpPr>
        <p:spPr bwMode="auto">
          <a:xfrm>
            <a:off x="0"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r>
              <a:rPr lang="en-GB" altLang="en-US" sz="1100" i="1">
                <a:latin typeface="Times New Roman" pitchFamily="18" charset="0"/>
              </a:rPr>
              <a:t>Prof. Dr. Rainer Maurer</a:t>
            </a:r>
          </a:p>
        </p:txBody>
      </p:sp>
      <p:sp>
        <p:nvSpPr>
          <p:cNvPr id="275459" name="Rectangle 5"/>
          <p:cNvSpPr txBox="1">
            <a:spLocks noGrp="1" noChangeArrowheads="1"/>
          </p:cNvSpPr>
          <p:nvPr/>
        </p:nvSpPr>
        <p:spPr bwMode="auto">
          <a:xfrm>
            <a:off x="3851099" y="9381643"/>
            <a:ext cx="2946576" cy="4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823913">
              <a:spcBef>
                <a:spcPct val="30000"/>
              </a:spcBef>
              <a:buAutoNum type="arabicPeriod"/>
              <a:defRPr sz="1200">
                <a:solidFill>
                  <a:schemeClr val="tx1"/>
                </a:solidFill>
                <a:latin typeface="Arial" pitchFamily="34" charset="0"/>
              </a:defRPr>
            </a:lvl1pPr>
            <a:lvl2pPr marL="742950" indent="-285750" defTabSz="823913">
              <a:spcBef>
                <a:spcPct val="30000"/>
              </a:spcBef>
              <a:buAutoNum type="arabicPeriod"/>
              <a:defRPr sz="1200">
                <a:solidFill>
                  <a:schemeClr val="tx1"/>
                </a:solidFill>
                <a:latin typeface="Arial" pitchFamily="34" charset="0"/>
              </a:defRPr>
            </a:lvl2pPr>
            <a:lvl3pPr marL="1143000" indent="-228600" defTabSz="823913">
              <a:spcBef>
                <a:spcPct val="30000"/>
              </a:spcBef>
              <a:buAutoNum type="arabicPeriod"/>
              <a:defRPr sz="1200">
                <a:solidFill>
                  <a:schemeClr val="tx1"/>
                </a:solidFill>
                <a:latin typeface="Arial" pitchFamily="34" charset="0"/>
              </a:defRPr>
            </a:lvl3pPr>
            <a:lvl4pPr marL="1600200" indent="-228600" defTabSz="823913">
              <a:spcBef>
                <a:spcPct val="30000"/>
              </a:spcBef>
              <a:buAutoNum type="arabicPeriod"/>
              <a:defRPr sz="1200">
                <a:solidFill>
                  <a:schemeClr val="tx1"/>
                </a:solidFill>
                <a:latin typeface="Arial" pitchFamily="34" charset="0"/>
              </a:defRPr>
            </a:lvl4pPr>
            <a:lvl5pPr marL="2057400" indent="-228600" defTabSz="823913">
              <a:spcBef>
                <a:spcPct val="30000"/>
              </a:spcBef>
              <a:buAutoNum type="arabicPeriod"/>
              <a:defRPr sz="1200">
                <a:solidFill>
                  <a:schemeClr val="tx1"/>
                </a:solidFill>
                <a:latin typeface="Arial" pitchFamily="34" charset="0"/>
              </a:defRPr>
            </a:lvl5pPr>
            <a:lvl6pPr marL="2514600" indent="-228600" defTabSz="823913"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3913"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3913"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3913"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0946FBED-5DF3-4497-B8B5-D55BD62D9FA2}" type="slidenum">
              <a:rPr lang="en-GB" altLang="en-US" sz="1100" i="1">
                <a:latin typeface="Times New Roman" pitchFamily="18" charset="0"/>
              </a:rPr>
              <a:pPr algn="r">
                <a:spcBef>
                  <a:spcPct val="0"/>
                </a:spcBef>
                <a:buFontTx/>
                <a:buNone/>
              </a:pPr>
              <a:t>99</a:t>
            </a:fld>
            <a:endParaRPr lang="en-GB" altLang="en-US" sz="1100" i="1">
              <a:latin typeface="Times New Roman" pitchFamily="18" charset="0"/>
            </a:endParaRPr>
          </a:p>
        </p:txBody>
      </p:sp>
      <p:sp>
        <p:nvSpPr>
          <p:cNvPr id="275460" name="Rectangle 2"/>
          <p:cNvSpPr>
            <a:spLocks noGrp="1" noRot="1" noChangeAspect="1" noChangeArrowheads="1" noTextEdit="1"/>
          </p:cNvSpPr>
          <p:nvPr>
            <p:ph type="sldImg"/>
          </p:nvPr>
        </p:nvSpPr>
        <p:spPr>
          <a:ln/>
        </p:spPr>
      </p:sp>
      <p:sp>
        <p:nvSpPr>
          <p:cNvPr id="2754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4" tIns="47737" rIns="95474" bIns="47737"/>
          <a:lstStyle/>
          <a:p>
            <a:pPr eaLnBrk="1" hangingPunct="1">
              <a:buFontTx/>
              <a:buNone/>
            </a:pPr>
            <a:r>
              <a:rPr lang="en-US" altLang="en-US" sz="1200" dirty="0">
                <a:solidFill>
                  <a:schemeClr val="bg1"/>
                </a:solidFill>
              </a:rPr>
              <a:t>This increase of the interest rate to its initial level, reduces consumption and investment demand until they have reached their old levels and the excess demand has disappeared.</a:t>
            </a:r>
            <a:endParaRPr lang="de-DE"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de-DE"/>
              <a:t>Prof. Dr. Rainer Maurer</a:t>
            </a:r>
          </a:p>
        </p:txBody>
      </p:sp>
      <p:sp>
        <p:nvSpPr>
          <p:cNvPr id="5" name="Rectangle 3"/>
          <p:cNvSpPr>
            <a:spLocks noGrp="1" noChangeArrowheads="1"/>
          </p:cNvSpPr>
          <p:nvPr>
            <p:ph type="sldNum" sz="quarter" idx="11"/>
          </p:nvPr>
        </p:nvSpPr>
        <p:spPr>
          <a:ln/>
        </p:spPr>
        <p:txBody>
          <a:bodyPr/>
          <a:lstStyle>
            <a:lvl1pPr>
              <a:defRPr/>
            </a:lvl1pPr>
          </a:lstStyle>
          <a:p>
            <a:pPr>
              <a:defRPr/>
            </a:pPr>
            <a:r>
              <a:rPr lang="de-DE" altLang="de-DE"/>
              <a:t>- </a:t>
            </a:r>
            <a:fld id="{6973BD53-0663-4388-A6C9-1B5527DC9DBE}" type="slidenum">
              <a:rPr lang="de-DE" altLang="de-DE"/>
              <a:pPr>
                <a:defRPr/>
              </a:pPr>
              <a:t>‹Nr.›</a:t>
            </a:fld>
            <a:r>
              <a:rPr lang="de-DE" altLang="de-DE"/>
              <a:t> -</a:t>
            </a:r>
          </a:p>
        </p:txBody>
      </p:sp>
    </p:spTree>
    <p:extLst>
      <p:ext uri="{BB962C8B-B14F-4D97-AF65-F5344CB8AC3E}">
        <p14:creationId xmlns:p14="http://schemas.microsoft.com/office/powerpoint/2010/main" val="1245421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de-DE"/>
              <a:t>Prof. Dr. Rainer Maurer</a:t>
            </a:r>
          </a:p>
        </p:txBody>
      </p:sp>
      <p:sp>
        <p:nvSpPr>
          <p:cNvPr id="5" name="Rectangle 3"/>
          <p:cNvSpPr>
            <a:spLocks noGrp="1" noChangeArrowheads="1"/>
          </p:cNvSpPr>
          <p:nvPr>
            <p:ph type="sldNum" sz="quarter" idx="11"/>
          </p:nvPr>
        </p:nvSpPr>
        <p:spPr>
          <a:ln/>
        </p:spPr>
        <p:txBody>
          <a:bodyPr/>
          <a:lstStyle>
            <a:lvl1pPr>
              <a:defRPr/>
            </a:lvl1pPr>
          </a:lstStyle>
          <a:p>
            <a:pPr>
              <a:defRPr/>
            </a:pPr>
            <a:r>
              <a:rPr lang="de-DE" altLang="de-DE"/>
              <a:t>- </a:t>
            </a:r>
            <a:fld id="{E6DF96DA-CB1E-4660-9980-4B70F9AB4CD1}" type="slidenum">
              <a:rPr lang="de-DE" altLang="de-DE"/>
              <a:pPr>
                <a:defRPr/>
              </a:pPr>
              <a:t>‹Nr.›</a:t>
            </a:fld>
            <a:r>
              <a:rPr lang="de-DE" altLang="de-DE"/>
              <a:t> -</a:t>
            </a:r>
          </a:p>
        </p:txBody>
      </p:sp>
    </p:spTree>
    <p:extLst>
      <p:ext uri="{BB962C8B-B14F-4D97-AF65-F5344CB8AC3E}">
        <p14:creationId xmlns:p14="http://schemas.microsoft.com/office/powerpoint/2010/main" val="1195952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31750"/>
            <a:ext cx="2057400" cy="5865813"/>
          </a:xfrm>
        </p:spPr>
        <p:txBody>
          <a:bodyPr vert="eaVert"/>
          <a:lstStyle/>
          <a:p>
            <a:r>
              <a:rPr lang="de-DE"/>
              <a:t>Titelmasterformat durch Klicken bearbeiten</a:t>
            </a:r>
            <a:endParaRPr lang="en-US"/>
          </a:p>
        </p:txBody>
      </p:sp>
      <p:sp>
        <p:nvSpPr>
          <p:cNvPr id="3" name="Vertikaler Textplatzhalter 2"/>
          <p:cNvSpPr>
            <a:spLocks noGrp="1"/>
          </p:cNvSpPr>
          <p:nvPr>
            <p:ph type="body" orient="vert" idx="1"/>
          </p:nvPr>
        </p:nvSpPr>
        <p:spPr>
          <a:xfrm>
            <a:off x="457200" y="31750"/>
            <a:ext cx="6019800" cy="5865813"/>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de-DE"/>
              <a:t>Prof. Dr. Rainer Maurer</a:t>
            </a:r>
          </a:p>
        </p:txBody>
      </p:sp>
      <p:sp>
        <p:nvSpPr>
          <p:cNvPr id="5" name="Rectangle 3"/>
          <p:cNvSpPr>
            <a:spLocks noGrp="1" noChangeArrowheads="1"/>
          </p:cNvSpPr>
          <p:nvPr>
            <p:ph type="sldNum" sz="quarter" idx="11"/>
          </p:nvPr>
        </p:nvSpPr>
        <p:spPr>
          <a:ln/>
        </p:spPr>
        <p:txBody>
          <a:bodyPr/>
          <a:lstStyle>
            <a:lvl1pPr>
              <a:defRPr/>
            </a:lvl1pPr>
          </a:lstStyle>
          <a:p>
            <a:pPr>
              <a:defRPr/>
            </a:pPr>
            <a:r>
              <a:rPr lang="de-DE" altLang="de-DE"/>
              <a:t>- </a:t>
            </a:r>
            <a:fld id="{757E6DCB-4595-4365-9D1D-CFF3CC438C6E}" type="slidenum">
              <a:rPr lang="de-DE" altLang="de-DE"/>
              <a:pPr>
                <a:defRPr/>
              </a:pPr>
              <a:t>‹Nr.›</a:t>
            </a:fld>
            <a:r>
              <a:rPr lang="de-DE" altLang="de-DE"/>
              <a:t> -</a:t>
            </a:r>
          </a:p>
        </p:txBody>
      </p:sp>
    </p:spTree>
    <p:extLst>
      <p:ext uri="{BB962C8B-B14F-4D97-AF65-F5344CB8AC3E}">
        <p14:creationId xmlns:p14="http://schemas.microsoft.com/office/powerpoint/2010/main" val="18622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14"/>
          <p:cNvSpPr>
            <a:spLocks noGrp="1" noChangeArrowheads="1"/>
          </p:cNvSpPr>
          <p:nvPr>
            <p:ph type="ftr" sz="quarter" idx="10"/>
          </p:nvPr>
        </p:nvSpPr>
        <p:spPr>
          <a:ln/>
        </p:spPr>
        <p:txBody>
          <a:bodyPr/>
          <a:lstStyle>
            <a:lvl1pPr>
              <a:defRPr/>
            </a:lvl1pPr>
          </a:lstStyle>
          <a:p>
            <a:pPr>
              <a:defRPr/>
            </a:pPr>
            <a:r>
              <a:rPr lang="de-DE"/>
              <a:t>Prof. Dr. Rainer Maurer</a:t>
            </a:r>
          </a:p>
        </p:txBody>
      </p:sp>
      <p:sp>
        <p:nvSpPr>
          <p:cNvPr id="5" name="Rectangle 3"/>
          <p:cNvSpPr>
            <a:spLocks noGrp="1" noChangeArrowheads="1"/>
          </p:cNvSpPr>
          <p:nvPr>
            <p:ph type="sldNum" sz="quarter" idx="11"/>
          </p:nvPr>
        </p:nvSpPr>
        <p:spPr>
          <a:ln/>
        </p:spPr>
        <p:txBody>
          <a:bodyPr/>
          <a:lstStyle>
            <a:lvl1pPr>
              <a:defRPr/>
            </a:lvl1pPr>
          </a:lstStyle>
          <a:p>
            <a:pPr>
              <a:defRPr/>
            </a:pPr>
            <a:r>
              <a:rPr lang="de-DE" altLang="de-DE"/>
              <a:t>- </a:t>
            </a:r>
            <a:fld id="{4DED25BF-9710-448C-8C47-6833ABB03CE7}" type="slidenum">
              <a:rPr lang="de-DE" altLang="de-DE"/>
              <a:pPr>
                <a:defRPr/>
              </a:pPr>
              <a:t>‹Nr.›</a:t>
            </a:fld>
            <a:r>
              <a:rPr lang="de-DE" altLang="de-DE"/>
              <a:t> -</a:t>
            </a:r>
          </a:p>
        </p:txBody>
      </p:sp>
    </p:spTree>
    <p:extLst>
      <p:ext uri="{BB962C8B-B14F-4D97-AF65-F5344CB8AC3E}">
        <p14:creationId xmlns:p14="http://schemas.microsoft.com/office/powerpoint/2010/main" val="2701654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4"/>
          <p:cNvSpPr>
            <a:spLocks noGrp="1" noChangeArrowheads="1"/>
          </p:cNvSpPr>
          <p:nvPr>
            <p:ph type="ftr" sz="quarter" idx="10"/>
          </p:nvPr>
        </p:nvSpPr>
        <p:spPr>
          <a:ln/>
        </p:spPr>
        <p:txBody>
          <a:bodyPr/>
          <a:lstStyle>
            <a:lvl1pPr>
              <a:defRPr/>
            </a:lvl1pPr>
          </a:lstStyle>
          <a:p>
            <a:pPr>
              <a:defRPr/>
            </a:pPr>
            <a:r>
              <a:rPr lang="de-DE"/>
              <a:t>Prof. Dr. Rainer Maurer</a:t>
            </a:r>
          </a:p>
        </p:txBody>
      </p:sp>
      <p:sp>
        <p:nvSpPr>
          <p:cNvPr id="5" name="Rectangle 3"/>
          <p:cNvSpPr>
            <a:spLocks noGrp="1" noChangeArrowheads="1"/>
          </p:cNvSpPr>
          <p:nvPr>
            <p:ph type="sldNum" sz="quarter" idx="11"/>
          </p:nvPr>
        </p:nvSpPr>
        <p:spPr>
          <a:ln/>
        </p:spPr>
        <p:txBody>
          <a:bodyPr/>
          <a:lstStyle>
            <a:lvl1pPr>
              <a:defRPr/>
            </a:lvl1pPr>
          </a:lstStyle>
          <a:p>
            <a:pPr>
              <a:defRPr/>
            </a:pPr>
            <a:r>
              <a:rPr lang="de-DE" altLang="de-DE"/>
              <a:t>- </a:t>
            </a:r>
            <a:fld id="{18859F13-D47E-498A-9D05-BC2D4F4B4EE2}" type="slidenum">
              <a:rPr lang="de-DE" altLang="de-DE"/>
              <a:pPr>
                <a:defRPr/>
              </a:pPr>
              <a:t>‹Nr.›</a:t>
            </a:fld>
            <a:r>
              <a:rPr lang="de-DE" altLang="de-DE"/>
              <a:t> -</a:t>
            </a:r>
          </a:p>
        </p:txBody>
      </p:sp>
    </p:spTree>
    <p:extLst>
      <p:ext uri="{BB962C8B-B14F-4D97-AF65-F5344CB8AC3E}">
        <p14:creationId xmlns:p14="http://schemas.microsoft.com/office/powerpoint/2010/main" val="2519132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14"/>
          <p:cNvSpPr>
            <a:spLocks noGrp="1" noChangeArrowheads="1"/>
          </p:cNvSpPr>
          <p:nvPr>
            <p:ph type="ftr" sz="quarter" idx="10"/>
          </p:nvPr>
        </p:nvSpPr>
        <p:spPr>
          <a:ln/>
        </p:spPr>
        <p:txBody>
          <a:bodyPr/>
          <a:lstStyle>
            <a:lvl1pPr>
              <a:defRPr/>
            </a:lvl1pPr>
          </a:lstStyle>
          <a:p>
            <a:pPr>
              <a:defRPr/>
            </a:pPr>
            <a:r>
              <a:rPr lang="de-DE"/>
              <a:t>Prof. Dr. Rainer Maurer</a:t>
            </a:r>
          </a:p>
        </p:txBody>
      </p:sp>
      <p:sp>
        <p:nvSpPr>
          <p:cNvPr id="5" name="Rectangle 3"/>
          <p:cNvSpPr>
            <a:spLocks noGrp="1" noChangeArrowheads="1"/>
          </p:cNvSpPr>
          <p:nvPr>
            <p:ph type="sldNum" sz="quarter" idx="11"/>
          </p:nvPr>
        </p:nvSpPr>
        <p:spPr>
          <a:ln/>
        </p:spPr>
        <p:txBody>
          <a:bodyPr/>
          <a:lstStyle>
            <a:lvl1pPr>
              <a:defRPr/>
            </a:lvl1pPr>
          </a:lstStyle>
          <a:p>
            <a:pPr>
              <a:defRPr/>
            </a:pPr>
            <a:r>
              <a:rPr lang="de-DE" altLang="de-DE"/>
              <a:t>- </a:t>
            </a:r>
            <a:fld id="{D34ABFA8-B64E-4373-94DF-8F8371186879}" type="slidenum">
              <a:rPr lang="de-DE" altLang="de-DE"/>
              <a:pPr>
                <a:defRPr/>
              </a:pPr>
              <a:t>‹Nr.›</a:t>
            </a:fld>
            <a:r>
              <a:rPr lang="de-DE" altLang="de-DE"/>
              <a:t> -</a:t>
            </a:r>
          </a:p>
        </p:txBody>
      </p:sp>
    </p:spTree>
    <p:extLst>
      <p:ext uri="{BB962C8B-B14F-4D97-AF65-F5344CB8AC3E}">
        <p14:creationId xmlns:p14="http://schemas.microsoft.com/office/powerpoint/2010/main" val="994284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4"/>
          <p:cNvSpPr>
            <a:spLocks noGrp="1" noChangeArrowheads="1"/>
          </p:cNvSpPr>
          <p:nvPr>
            <p:ph type="ftr" sz="quarter" idx="10"/>
          </p:nvPr>
        </p:nvSpPr>
        <p:spPr>
          <a:ln/>
        </p:spPr>
        <p:txBody>
          <a:bodyPr/>
          <a:lstStyle>
            <a:lvl1pPr>
              <a:defRPr/>
            </a:lvl1pPr>
          </a:lstStyle>
          <a:p>
            <a:pPr>
              <a:defRPr/>
            </a:pPr>
            <a:r>
              <a:rPr lang="de-DE"/>
              <a:t>Prof. Dr. Rainer Maurer</a:t>
            </a:r>
          </a:p>
        </p:txBody>
      </p:sp>
      <p:sp>
        <p:nvSpPr>
          <p:cNvPr id="6" name="Rectangle 3"/>
          <p:cNvSpPr>
            <a:spLocks noGrp="1" noChangeArrowheads="1"/>
          </p:cNvSpPr>
          <p:nvPr>
            <p:ph type="sldNum" sz="quarter" idx="11"/>
          </p:nvPr>
        </p:nvSpPr>
        <p:spPr>
          <a:ln/>
        </p:spPr>
        <p:txBody>
          <a:bodyPr/>
          <a:lstStyle>
            <a:lvl1pPr>
              <a:defRPr/>
            </a:lvl1pPr>
          </a:lstStyle>
          <a:p>
            <a:pPr>
              <a:defRPr/>
            </a:pPr>
            <a:r>
              <a:rPr lang="de-DE" altLang="de-DE"/>
              <a:t>- </a:t>
            </a:r>
            <a:fld id="{D443D013-A369-4AA7-8968-17C50637C0F1}" type="slidenum">
              <a:rPr lang="de-DE" altLang="de-DE"/>
              <a:pPr>
                <a:defRPr/>
              </a:pPr>
              <a:t>‹Nr.›</a:t>
            </a:fld>
            <a:r>
              <a:rPr lang="de-DE" altLang="de-DE"/>
              <a:t> -</a:t>
            </a:r>
          </a:p>
        </p:txBody>
      </p:sp>
    </p:spTree>
    <p:extLst>
      <p:ext uri="{BB962C8B-B14F-4D97-AF65-F5344CB8AC3E}">
        <p14:creationId xmlns:p14="http://schemas.microsoft.com/office/powerpoint/2010/main" val="4288478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4"/>
          <p:cNvSpPr>
            <a:spLocks noGrp="1" noChangeArrowheads="1"/>
          </p:cNvSpPr>
          <p:nvPr>
            <p:ph type="ftr" sz="quarter" idx="10"/>
          </p:nvPr>
        </p:nvSpPr>
        <p:spPr>
          <a:ln/>
        </p:spPr>
        <p:txBody>
          <a:bodyPr/>
          <a:lstStyle>
            <a:lvl1pPr>
              <a:defRPr/>
            </a:lvl1pPr>
          </a:lstStyle>
          <a:p>
            <a:pPr>
              <a:defRPr/>
            </a:pPr>
            <a:r>
              <a:rPr lang="de-DE"/>
              <a:t>Prof. Dr. Rainer Maurer</a:t>
            </a:r>
          </a:p>
        </p:txBody>
      </p:sp>
      <p:sp>
        <p:nvSpPr>
          <p:cNvPr id="8" name="Rectangle 3"/>
          <p:cNvSpPr>
            <a:spLocks noGrp="1" noChangeArrowheads="1"/>
          </p:cNvSpPr>
          <p:nvPr>
            <p:ph type="sldNum" sz="quarter" idx="11"/>
          </p:nvPr>
        </p:nvSpPr>
        <p:spPr>
          <a:ln/>
        </p:spPr>
        <p:txBody>
          <a:bodyPr/>
          <a:lstStyle>
            <a:lvl1pPr>
              <a:defRPr/>
            </a:lvl1pPr>
          </a:lstStyle>
          <a:p>
            <a:pPr>
              <a:defRPr/>
            </a:pPr>
            <a:r>
              <a:rPr lang="de-DE" altLang="de-DE"/>
              <a:t>- </a:t>
            </a:r>
            <a:fld id="{A3AF4F0D-611B-4337-AB77-205948F6C3AD}" type="slidenum">
              <a:rPr lang="de-DE" altLang="de-DE"/>
              <a:pPr>
                <a:defRPr/>
              </a:pPr>
              <a:t>‹Nr.›</a:t>
            </a:fld>
            <a:r>
              <a:rPr lang="de-DE" altLang="de-DE"/>
              <a:t> -</a:t>
            </a:r>
          </a:p>
        </p:txBody>
      </p:sp>
    </p:spTree>
    <p:extLst>
      <p:ext uri="{BB962C8B-B14F-4D97-AF65-F5344CB8AC3E}">
        <p14:creationId xmlns:p14="http://schemas.microsoft.com/office/powerpoint/2010/main" val="533982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14"/>
          <p:cNvSpPr>
            <a:spLocks noGrp="1" noChangeArrowheads="1"/>
          </p:cNvSpPr>
          <p:nvPr>
            <p:ph type="ftr" sz="quarter" idx="10"/>
          </p:nvPr>
        </p:nvSpPr>
        <p:spPr>
          <a:ln/>
        </p:spPr>
        <p:txBody>
          <a:bodyPr/>
          <a:lstStyle>
            <a:lvl1pPr>
              <a:defRPr/>
            </a:lvl1pPr>
          </a:lstStyle>
          <a:p>
            <a:pPr>
              <a:defRPr/>
            </a:pPr>
            <a:r>
              <a:rPr lang="de-DE"/>
              <a:t>Prof. Dr. Rainer Maurer</a:t>
            </a:r>
          </a:p>
        </p:txBody>
      </p:sp>
      <p:sp>
        <p:nvSpPr>
          <p:cNvPr id="4" name="Rectangle 3"/>
          <p:cNvSpPr>
            <a:spLocks noGrp="1" noChangeArrowheads="1"/>
          </p:cNvSpPr>
          <p:nvPr>
            <p:ph type="sldNum" sz="quarter" idx="11"/>
          </p:nvPr>
        </p:nvSpPr>
        <p:spPr>
          <a:ln/>
        </p:spPr>
        <p:txBody>
          <a:bodyPr/>
          <a:lstStyle>
            <a:lvl1pPr>
              <a:defRPr/>
            </a:lvl1pPr>
          </a:lstStyle>
          <a:p>
            <a:pPr>
              <a:defRPr/>
            </a:pPr>
            <a:r>
              <a:rPr lang="de-DE" altLang="de-DE"/>
              <a:t>- </a:t>
            </a:r>
            <a:fld id="{60E66CBA-F529-41FE-9F6F-29C9224C0C94}" type="slidenum">
              <a:rPr lang="de-DE" altLang="de-DE"/>
              <a:pPr>
                <a:defRPr/>
              </a:pPr>
              <a:t>‹Nr.›</a:t>
            </a:fld>
            <a:r>
              <a:rPr lang="de-DE" altLang="de-DE"/>
              <a:t> -</a:t>
            </a:r>
          </a:p>
        </p:txBody>
      </p:sp>
    </p:spTree>
    <p:extLst>
      <p:ext uri="{BB962C8B-B14F-4D97-AF65-F5344CB8AC3E}">
        <p14:creationId xmlns:p14="http://schemas.microsoft.com/office/powerpoint/2010/main" val="2586280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4"/>
          <p:cNvSpPr>
            <a:spLocks noGrp="1" noChangeArrowheads="1"/>
          </p:cNvSpPr>
          <p:nvPr>
            <p:ph type="ftr" sz="quarter" idx="10"/>
          </p:nvPr>
        </p:nvSpPr>
        <p:spPr>
          <a:ln/>
        </p:spPr>
        <p:txBody>
          <a:bodyPr/>
          <a:lstStyle>
            <a:lvl1pPr>
              <a:defRPr/>
            </a:lvl1pPr>
          </a:lstStyle>
          <a:p>
            <a:pPr>
              <a:defRPr/>
            </a:pPr>
            <a:r>
              <a:rPr lang="de-DE"/>
              <a:t>Prof. Dr. Rainer Maurer</a:t>
            </a:r>
          </a:p>
        </p:txBody>
      </p:sp>
      <p:sp>
        <p:nvSpPr>
          <p:cNvPr id="3" name="Rectangle 3"/>
          <p:cNvSpPr>
            <a:spLocks noGrp="1" noChangeArrowheads="1"/>
          </p:cNvSpPr>
          <p:nvPr>
            <p:ph type="sldNum" sz="quarter" idx="11"/>
          </p:nvPr>
        </p:nvSpPr>
        <p:spPr>
          <a:ln/>
        </p:spPr>
        <p:txBody>
          <a:bodyPr/>
          <a:lstStyle>
            <a:lvl1pPr>
              <a:defRPr/>
            </a:lvl1pPr>
          </a:lstStyle>
          <a:p>
            <a:pPr>
              <a:defRPr/>
            </a:pPr>
            <a:r>
              <a:rPr lang="de-DE" altLang="de-DE"/>
              <a:t>- </a:t>
            </a:r>
            <a:fld id="{C24D8E50-BC4A-4F8E-B52D-AC73375BF437}" type="slidenum">
              <a:rPr lang="de-DE" altLang="de-DE"/>
              <a:pPr>
                <a:defRPr/>
              </a:pPr>
              <a:t>‹Nr.›</a:t>
            </a:fld>
            <a:r>
              <a:rPr lang="de-DE" altLang="de-DE"/>
              <a:t> -</a:t>
            </a:r>
          </a:p>
        </p:txBody>
      </p:sp>
    </p:spTree>
    <p:extLst>
      <p:ext uri="{BB962C8B-B14F-4D97-AF65-F5344CB8AC3E}">
        <p14:creationId xmlns:p14="http://schemas.microsoft.com/office/powerpoint/2010/main" val="4007528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14"/>
          <p:cNvSpPr>
            <a:spLocks noGrp="1" noChangeArrowheads="1"/>
          </p:cNvSpPr>
          <p:nvPr>
            <p:ph type="ftr" sz="quarter" idx="10"/>
          </p:nvPr>
        </p:nvSpPr>
        <p:spPr>
          <a:ln/>
        </p:spPr>
        <p:txBody>
          <a:bodyPr/>
          <a:lstStyle>
            <a:lvl1pPr>
              <a:defRPr/>
            </a:lvl1pPr>
          </a:lstStyle>
          <a:p>
            <a:pPr>
              <a:defRPr/>
            </a:pPr>
            <a:r>
              <a:rPr lang="de-DE"/>
              <a:t>Prof. Dr. Rainer Maurer</a:t>
            </a:r>
          </a:p>
        </p:txBody>
      </p:sp>
      <p:sp>
        <p:nvSpPr>
          <p:cNvPr id="6" name="Rectangle 3"/>
          <p:cNvSpPr>
            <a:spLocks noGrp="1" noChangeArrowheads="1"/>
          </p:cNvSpPr>
          <p:nvPr>
            <p:ph type="sldNum" sz="quarter" idx="11"/>
          </p:nvPr>
        </p:nvSpPr>
        <p:spPr>
          <a:ln/>
        </p:spPr>
        <p:txBody>
          <a:bodyPr/>
          <a:lstStyle>
            <a:lvl1pPr>
              <a:defRPr/>
            </a:lvl1pPr>
          </a:lstStyle>
          <a:p>
            <a:pPr>
              <a:defRPr/>
            </a:pPr>
            <a:r>
              <a:rPr lang="de-DE" altLang="de-DE"/>
              <a:t>- </a:t>
            </a:r>
            <a:fld id="{912B37EF-8403-4AC0-AD2D-3A6329BE49D7}" type="slidenum">
              <a:rPr lang="de-DE" altLang="de-DE"/>
              <a:pPr>
                <a:defRPr/>
              </a:pPr>
              <a:t>‹Nr.›</a:t>
            </a:fld>
            <a:r>
              <a:rPr lang="de-DE" altLang="de-DE"/>
              <a:t> -</a:t>
            </a:r>
          </a:p>
        </p:txBody>
      </p:sp>
    </p:spTree>
    <p:extLst>
      <p:ext uri="{BB962C8B-B14F-4D97-AF65-F5344CB8AC3E}">
        <p14:creationId xmlns:p14="http://schemas.microsoft.com/office/powerpoint/2010/main" val="3668024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de-DE"/>
              <a:t>Prof. Dr. Rainer Maurer</a:t>
            </a:r>
          </a:p>
        </p:txBody>
      </p:sp>
      <p:sp>
        <p:nvSpPr>
          <p:cNvPr id="5" name="Rectangle 3"/>
          <p:cNvSpPr>
            <a:spLocks noGrp="1" noChangeArrowheads="1"/>
          </p:cNvSpPr>
          <p:nvPr>
            <p:ph type="sldNum" sz="quarter" idx="11"/>
          </p:nvPr>
        </p:nvSpPr>
        <p:spPr>
          <a:ln/>
        </p:spPr>
        <p:txBody>
          <a:bodyPr/>
          <a:lstStyle>
            <a:lvl1pPr>
              <a:defRPr/>
            </a:lvl1pPr>
          </a:lstStyle>
          <a:p>
            <a:pPr>
              <a:defRPr/>
            </a:pPr>
            <a:r>
              <a:rPr lang="de-DE" altLang="de-DE"/>
              <a:t>- </a:t>
            </a:r>
            <a:fld id="{B5F56662-D74F-4967-8159-8232445070FB}" type="slidenum">
              <a:rPr lang="de-DE" altLang="de-DE"/>
              <a:pPr>
                <a:defRPr/>
              </a:pPr>
              <a:t>‹Nr.›</a:t>
            </a:fld>
            <a:r>
              <a:rPr lang="de-DE" altLang="de-DE"/>
              <a:t> -</a:t>
            </a:r>
          </a:p>
        </p:txBody>
      </p:sp>
    </p:spTree>
    <p:extLst>
      <p:ext uri="{BB962C8B-B14F-4D97-AF65-F5344CB8AC3E}">
        <p14:creationId xmlns:p14="http://schemas.microsoft.com/office/powerpoint/2010/main" val="32670992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14"/>
          <p:cNvSpPr>
            <a:spLocks noGrp="1" noChangeArrowheads="1"/>
          </p:cNvSpPr>
          <p:nvPr>
            <p:ph type="ftr" sz="quarter" idx="10"/>
          </p:nvPr>
        </p:nvSpPr>
        <p:spPr>
          <a:ln/>
        </p:spPr>
        <p:txBody>
          <a:bodyPr/>
          <a:lstStyle>
            <a:lvl1pPr>
              <a:defRPr/>
            </a:lvl1pPr>
          </a:lstStyle>
          <a:p>
            <a:pPr>
              <a:defRPr/>
            </a:pPr>
            <a:r>
              <a:rPr lang="de-DE"/>
              <a:t>Prof. Dr. Rainer Maurer</a:t>
            </a:r>
          </a:p>
        </p:txBody>
      </p:sp>
      <p:sp>
        <p:nvSpPr>
          <p:cNvPr id="6" name="Rectangle 3"/>
          <p:cNvSpPr>
            <a:spLocks noGrp="1" noChangeArrowheads="1"/>
          </p:cNvSpPr>
          <p:nvPr>
            <p:ph type="sldNum" sz="quarter" idx="11"/>
          </p:nvPr>
        </p:nvSpPr>
        <p:spPr>
          <a:ln/>
        </p:spPr>
        <p:txBody>
          <a:bodyPr/>
          <a:lstStyle>
            <a:lvl1pPr>
              <a:defRPr/>
            </a:lvl1pPr>
          </a:lstStyle>
          <a:p>
            <a:pPr>
              <a:defRPr/>
            </a:pPr>
            <a:r>
              <a:rPr lang="de-DE" altLang="de-DE"/>
              <a:t>- </a:t>
            </a:r>
            <a:fld id="{6F90BD3B-CBBD-4CF1-99C7-E2E16F966DE2}" type="slidenum">
              <a:rPr lang="de-DE" altLang="de-DE"/>
              <a:pPr>
                <a:defRPr/>
              </a:pPr>
              <a:t>‹Nr.›</a:t>
            </a:fld>
            <a:r>
              <a:rPr lang="de-DE" altLang="de-DE"/>
              <a:t> -</a:t>
            </a:r>
          </a:p>
        </p:txBody>
      </p:sp>
    </p:spTree>
    <p:extLst>
      <p:ext uri="{BB962C8B-B14F-4D97-AF65-F5344CB8AC3E}">
        <p14:creationId xmlns:p14="http://schemas.microsoft.com/office/powerpoint/2010/main" val="25629730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4"/>
          <p:cNvSpPr>
            <a:spLocks noGrp="1" noChangeArrowheads="1"/>
          </p:cNvSpPr>
          <p:nvPr>
            <p:ph type="ftr" sz="quarter" idx="10"/>
          </p:nvPr>
        </p:nvSpPr>
        <p:spPr>
          <a:ln/>
        </p:spPr>
        <p:txBody>
          <a:bodyPr/>
          <a:lstStyle>
            <a:lvl1pPr>
              <a:defRPr/>
            </a:lvl1pPr>
          </a:lstStyle>
          <a:p>
            <a:pPr>
              <a:defRPr/>
            </a:pPr>
            <a:r>
              <a:rPr lang="de-DE"/>
              <a:t>Prof. Dr. Rainer Maurer</a:t>
            </a:r>
          </a:p>
        </p:txBody>
      </p:sp>
      <p:sp>
        <p:nvSpPr>
          <p:cNvPr id="5" name="Rectangle 3"/>
          <p:cNvSpPr>
            <a:spLocks noGrp="1" noChangeArrowheads="1"/>
          </p:cNvSpPr>
          <p:nvPr>
            <p:ph type="sldNum" sz="quarter" idx="11"/>
          </p:nvPr>
        </p:nvSpPr>
        <p:spPr>
          <a:ln/>
        </p:spPr>
        <p:txBody>
          <a:bodyPr/>
          <a:lstStyle>
            <a:lvl1pPr>
              <a:defRPr/>
            </a:lvl1pPr>
          </a:lstStyle>
          <a:p>
            <a:pPr>
              <a:defRPr/>
            </a:pPr>
            <a:r>
              <a:rPr lang="de-DE" altLang="de-DE"/>
              <a:t>- </a:t>
            </a:r>
            <a:fld id="{BC44738E-F85A-4E4D-97E7-31F6DA3F6275}" type="slidenum">
              <a:rPr lang="de-DE" altLang="de-DE"/>
              <a:pPr>
                <a:defRPr/>
              </a:pPr>
              <a:t>‹Nr.›</a:t>
            </a:fld>
            <a:r>
              <a:rPr lang="de-DE" altLang="de-DE"/>
              <a:t> -</a:t>
            </a:r>
          </a:p>
        </p:txBody>
      </p:sp>
    </p:spTree>
    <p:extLst>
      <p:ext uri="{BB962C8B-B14F-4D97-AF65-F5344CB8AC3E}">
        <p14:creationId xmlns:p14="http://schemas.microsoft.com/office/powerpoint/2010/main" val="26755631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31750"/>
            <a:ext cx="2057400" cy="5865813"/>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31750"/>
            <a:ext cx="6019800" cy="5865813"/>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4"/>
          <p:cNvSpPr>
            <a:spLocks noGrp="1" noChangeArrowheads="1"/>
          </p:cNvSpPr>
          <p:nvPr>
            <p:ph type="ftr" sz="quarter" idx="10"/>
          </p:nvPr>
        </p:nvSpPr>
        <p:spPr>
          <a:ln/>
        </p:spPr>
        <p:txBody>
          <a:bodyPr/>
          <a:lstStyle>
            <a:lvl1pPr>
              <a:defRPr/>
            </a:lvl1pPr>
          </a:lstStyle>
          <a:p>
            <a:pPr>
              <a:defRPr/>
            </a:pPr>
            <a:r>
              <a:rPr lang="de-DE"/>
              <a:t>Prof. Dr. Rainer Maurer</a:t>
            </a:r>
          </a:p>
        </p:txBody>
      </p:sp>
      <p:sp>
        <p:nvSpPr>
          <p:cNvPr id="5" name="Rectangle 3"/>
          <p:cNvSpPr>
            <a:spLocks noGrp="1" noChangeArrowheads="1"/>
          </p:cNvSpPr>
          <p:nvPr>
            <p:ph type="sldNum" sz="quarter" idx="11"/>
          </p:nvPr>
        </p:nvSpPr>
        <p:spPr>
          <a:ln/>
        </p:spPr>
        <p:txBody>
          <a:bodyPr/>
          <a:lstStyle>
            <a:lvl1pPr>
              <a:defRPr/>
            </a:lvl1pPr>
          </a:lstStyle>
          <a:p>
            <a:pPr>
              <a:defRPr/>
            </a:pPr>
            <a:r>
              <a:rPr lang="de-DE" altLang="de-DE"/>
              <a:t>- </a:t>
            </a:r>
            <a:fld id="{631FD30D-6F5B-4B4F-B35F-9867C9A94992}" type="slidenum">
              <a:rPr lang="de-DE" altLang="de-DE"/>
              <a:pPr>
                <a:defRPr/>
              </a:pPr>
              <a:t>‹Nr.›</a:t>
            </a:fld>
            <a:r>
              <a:rPr lang="de-DE" altLang="de-DE"/>
              <a:t> -</a:t>
            </a:r>
          </a:p>
        </p:txBody>
      </p:sp>
    </p:spTree>
    <p:extLst>
      <p:ext uri="{BB962C8B-B14F-4D97-AF65-F5344CB8AC3E}">
        <p14:creationId xmlns:p14="http://schemas.microsoft.com/office/powerpoint/2010/main" val="172134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14"/>
          <p:cNvSpPr>
            <a:spLocks noGrp="1" noChangeArrowheads="1"/>
          </p:cNvSpPr>
          <p:nvPr>
            <p:ph type="ftr" sz="quarter" idx="10"/>
          </p:nvPr>
        </p:nvSpPr>
        <p:spPr>
          <a:ln/>
        </p:spPr>
        <p:txBody>
          <a:bodyPr/>
          <a:lstStyle>
            <a:lvl1pPr>
              <a:defRPr/>
            </a:lvl1pPr>
          </a:lstStyle>
          <a:p>
            <a:pPr>
              <a:defRPr/>
            </a:pPr>
            <a:r>
              <a:rPr lang="de-DE"/>
              <a:t>Prof. Dr. Rainer Maurer</a:t>
            </a:r>
          </a:p>
        </p:txBody>
      </p:sp>
      <p:sp>
        <p:nvSpPr>
          <p:cNvPr id="5" name="Rectangle 3"/>
          <p:cNvSpPr>
            <a:spLocks noGrp="1" noChangeArrowheads="1"/>
          </p:cNvSpPr>
          <p:nvPr>
            <p:ph type="sldNum" sz="quarter" idx="11"/>
          </p:nvPr>
        </p:nvSpPr>
        <p:spPr>
          <a:ln/>
        </p:spPr>
        <p:txBody>
          <a:bodyPr/>
          <a:lstStyle>
            <a:lvl1pPr>
              <a:defRPr/>
            </a:lvl1pPr>
          </a:lstStyle>
          <a:p>
            <a:pPr>
              <a:defRPr/>
            </a:pPr>
            <a:r>
              <a:rPr lang="de-DE" altLang="de-DE"/>
              <a:t>- </a:t>
            </a:r>
            <a:fld id="{5F37FF20-713F-4765-8762-4B2AAFBE92CF}" type="slidenum">
              <a:rPr lang="de-DE" altLang="de-DE"/>
              <a:pPr>
                <a:defRPr/>
              </a:pPr>
              <a:t>‹Nr.›</a:t>
            </a:fld>
            <a:r>
              <a:rPr lang="de-DE" altLang="de-DE"/>
              <a:t> -</a:t>
            </a:r>
          </a:p>
        </p:txBody>
      </p:sp>
    </p:spTree>
    <p:extLst>
      <p:ext uri="{BB962C8B-B14F-4D97-AF65-F5344CB8AC3E}">
        <p14:creationId xmlns:p14="http://schemas.microsoft.com/office/powerpoint/2010/main" val="2944745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sz="half" idx="1"/>
          </p:nvPr>
        </p:nvSpPr>
        <p:spPr>
          <a:xfrm>
            <a:off x="4572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half" idx="2"/>
          </p:nvPr>
        </p:nvSpPr>
        <p:spPr>
          <a:xfrm>
            <a:off x="46482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Rectangle 14"/>
          <p:cNvSpPr>
            <a:spLocks noGrp="1" noChangeArrowheads="1"/>
          </p:cNvSpPr>
          <p:nvPr>
            <p:ph type="ftr" sz="quarter" idx="10"/>
          </p:nvPr>
        </p:nvSpPr>
        <p:spPr>
          <a:ln/>
        </p:spPr>
        <p:txBody>
          <a:bodyPr/>
          <a:lstStyle>
            <a:lvl1pPr>
              <a:defRPr/>
            </a:lvl1pPr>
          </a:lstStyle>
          <a:p>
            <a:pPr>
              <a:defRPr/>
            </a:pPr>
            <a:r>
              <a:rPr lang="de-DE"/>
              <a:t>Prof. Dr. Rainer Maurer</a:t>
            </a:r>
          </a:p>
        </p:txBody>
      </p:sp>
      <p:sp>
        <p:nvSpPr>
          <p:cNvPr id="6" name="Rectangle 3"/>
          <p:cNvSpPr>
            <a:spLocks noGrp="1" noChangeArrowheads="1"/>
          </p:cNvSpPr>
          <p:nvPr>
            <p:ph type="sldNum" sz="quarter" idx="11"/>
          </p:nvPr>
        </p:nvSpPr>
        <p:spPr>
          <a:ln/>
        </p:spPr>
        <p:txBody>
          <a:bodyPr/>
          <a:lstStyle>
            <a:lvl1pPr>
              <a:defRPr/>
            </a:lvl1pPr>
          </a:lstStyle>
          <a:p>
            <a:pPr>
              <a:defRPr/>
            </a:pPr>
            <a:r>
              <a:rPr lang="de-DE" altLang="de-DE"/>
              <a:t>- </a:t>
            </a:r>
            <a:fld id="{56EBD36F-2176-4DB9-A1EA-0DA4973153B6}" type="slidenum">
              <a:rPr lang="de-DE" altLang="de-DE"/>
              <a:pPr>
                <a:defRPr/>
              </a:pPr>
              <a:t>‹Nr.›</a:t>
            </a:fld>
            <a:r>
              <a:rPr lang="de-DE" altLang="de-DE"/>
              <a:t> -</a:t>
            </a:r>
          </a:p>
        </p:txBody>
      </p:sp>
    </p:spTree>
    <p:extLst>
      <p:ext uri="{BB962C8B-B14F-4D97-AF65-F5344CB8AC3E}">
        <p14:creationId xmlns:p14="http://schemas.microsoft.com/office/powerpoint/2010/main" val="3553219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Rectangle 14"/>
          <p:cNvSpPr>
            <a:spLocks noGrp="1" noChangeArrowheads="1"/>
          </p:cNvSpPr>
          <p:nvPr>
            <p:ph type="ftr" sz="quarter" idx="10"/>
          </p:nvPr>
        </p:nvSpPr>
        <p:spPr>
          <a:ln/>
        </p:spPr>
        <p:txBody>
          <a:bodyPr/>
          <a:lstStyle>
            <a:lvl1pPr>
              <a:defRPr/>
            </a:lvl1pPr>
          </a:lstStyle>
          <a:p>
            <a:pPr>
              <a:defRPr/>
            </a:pPr>
            <a:r>
              <a:rPr lang="de-DE"/>
              <a:t>Prof. Dr. Rainer Maurer</a:t>
            </a:r>
          </a:p>
        </p:txBody>
      </p:sp>
      <p:sp>
        <p:nvSpPr>
          <p:cNvPr id="8" name="Rectangle 3"/>
          <p:cNvSpPr>
            <a:spLocks noGrp="1" noChangeArrowheads="1"/>
          </p:cNvSpPr>
          <p:nvPr>
            <p:ph type="sldNum" sz="quarter" idx="11"/>
          </p:nvPr>
        </p:nvSpPr>
        <p:spPr>
          <a:ln/>
        </p:spPr>
        <p:txBody>
          <a:bodyPr/>
          <a:lstStyle>
            <a:lvl1pPr>
              <a:defRPr/>
            </a:lvl1pPr>
          </a:lstStyle>
          <a:p>
            <a:pPr>
              <a:defRPr/>
            </a:pPr>
            <a:r>
              <a:rPr lang="de-DE" altLang="de-DE"/>
              <a:t>- </a:t>
            </a:r>
            <a:fld id="{C9EE621F-E319-4671-A029-0801EDD4F278}" type="slidenum">
              <a:rPr lang="de-DE" altLang="de-DE"/>
              <a:pPr>
                <a:defRPr/>
              </a:pPr>
              <a:t>‹Nr.›</a:t>
            </a:fld>
            <a:r>
              <a:rPr lang="de-DE" altLang="de-DE"/>
              <a:t> -</a:t>
            </a:r>
          </a:p>
        </p:txBody>
      </p:sp>
    </p:spTree>
    <p:extLst>
      <p:ext uri="{BB962C8B-B14F-4D97-AF65-F5344CB8AC3E}">
        <p14:creationId xmlns:p14="http://schemas.microsoft.com/office/powerpoint/2010/main" val="32273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Rectangle 14"/>
          <p:cNvSpPr>
            <a:spLocks noGrp="1" noChangeArrowheads="1"/>
          </p:cNvSpPr>
          <p:nvPr>
            <p:ph type="ftr" sz="quarter" idx="10"/>
          </p:nvPr>
        </p:nvSpPr>
        <p:spPr>
          <a:ln/>
        </p:spPr>
        <p:txBody>
          <a:bodyPr/>
          <a:lstStyle>
            <a:lvl1pPr>
              <a:defRPr/>
            </a:lvl1pPr>
          </a:lstStyle>
          <a:p>
            <a:pPr>
              <a:defRPr/>
            </a:pPr>
            <a:r>
              <a:rPr lang="de-DE"/>
              <a:t>Prof. Dr. Rainer Maurer</a:t>
            </a:r>
          </a:p>
        </p:txBody>
      </p:sp>
      <p:sp>
        <p:nvSpPr>
          <p:cNvPr id="4" name="Rectangle 3"/>
          <p:cNvSpPr>
            <a:spLocks noGrp="1" noChangeArrowheads="1"/>
          </p:cNvSpPr>
          <p:nvPr>
            <p:ph type="sldNum" sz="quarter" idx="11"/>
          </p:nvPr>
        </p:nvSpPr>
        <p:spPr>
          <a:ln/>
        </p:spPr>
        <p:txBody>
          <a:bodyPr/>
          <a:lstStyle>
            <a:lvl1pPr>
              <a:defRPr/>
            </a:lvl1pPr>
          </a:lstStyle>
          <a:p>
            <a:pPr>
              <a:defRPr/>
            </a:pPr>
            <a:r>
              <a:rPr lang="de-DE" altLang="de-DE"/>
              <a:t>- </a:t>
            </a:r>
            <a:fld id="{43EC20DE-77E0-40EE-8FB0-E02B2575D21B}" type="slidenum">
              <a:rPr lang="de-DE" altLang="de-DE"/>
              <a:pPr>
                <a:defRPr/>
              </a:pPr>
              <a:t>‹Nr.›</a:t>
            </a:fld>
            <a:r>
              <a:rPr lang="de-DE" altLang="de-DE"/>
              <a:t> -</a:t>
            </a:r>
          </a:p>
        </p:txBody>
      </p:sp>
    </p:spTree>
    <p:extLst>
      <p:ext uri="{BB962C8B-B14F-4D97-AF65-F5344CB8AC3E}">
        <p14:creationId xmlns:p14="http://schemas.microsoft.com/office/powerpoint/2010/main" val="2223358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4"/>
          <p:cNvSpPr>
            <a:spLocks noGrp="1" noChangeArrowheads="1"/>
          </p:cNvSpPr>
          <p:nvPr>
            <p:ph type="ftr" sz="quarter" idx="10"/>
          </p:nvPr>
        </p:nvSpPr>
        <p:spPr>
          <a:ln/>
        </p:spPr>
        <p:txBody>
          <a:bodyPr/>
          <a:lstStyle>
            <a:lvl1pPr>
              <a:defRPr/>
            </a:lvl1pPr>
          </a:lstStyle>
          <a:p>
            <a:pPr>
              <a:defRPr/>
            </a:pPr>
            <a:r>
              <a:rPr lang="de-DE"/>
              <a:t>Prof. Dr. Rainer Maurer</a:t>
            </a:r>
          </a:p>
        </p:txBody>
      </p:sp>
      <p:sp>
        <p:nvSpPr>
          <p:cNvPr id="3" name="Rectangle 3"/>
          <p:cNvSpPr>
            <a:spLocks noGrp="1" noChangeArrowheads="1"/>
          </p:cNvSpPr>
          <p:nvPr>
            <p:ph type="sldNum" sz="quarter" idx="11"/>
          </p:nvPr>
        </p:nvSpPr>
        <p:spPr>
          <a:ln/>
        </p:spPr>
        <p:txBody>
          <a:bodyPr/>
          <a:lstStyle>
            <a:lvl1pPr>
              <a:defRPr/>
            </a:lvl1pPr>
          </a:lstStyle>
          <a:p>
            <a:pPr>
              <a:defRPr/>
            </a:pPr>
            <a:r>
              <a:rPr lang="de-DE" altLang="de-DE"/>
              <a:t>- </a:t>
            </a:r>
            <a:fld id="{D5A38037-EC49-4F2A-BDC2-55ED3DC4495A}" type="slidenum">
              <a:rPr lang="de-DE" altLang="de-DE"/>
              <a:pPr>
                <a:defRPr/>
              </a:pPr>
              <a:t>‹Nr.›</a:t>
            </a:fld>
            <a:r>
              <a:rPr lang="de-DE" altLang="de-DE"/>
              <a:t> -</a:t>
            </a:r>
          </a:p>
        </p:txBody>
      </p:sp>
    </p:spTree>
    <p:extLst>
      <p:ext uri="{BB962C8B-B14F-4D97-AF65-F5344CB8AC3E}">
        <p14:creationId xmlns:p14="http://schemas.microsoft.com/office/powerpoint/2010/main" val="261047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14"/>
          <p:cNvSpPr>
            <a:spLocks noGrp="1" noChangeArrowheads="1"/>
          </p:cNvSpPr>
          <p:nvPr>
            <p:ph type="ftr" sz="quarter" idx="10"/>
          </p:nvPr>
        </p:nvSpPr>
        <p:spPr>
          <a:ln/>
        </p:spPr>
        <p:txBody>
          <a:bodyPr/>
          <a:lstStyle>
            <a:lvl1pPr>
              <a:defRPr/>
            </a:lvl1pPr>
          </a:lstStyle>
          <a:p>
            <a:pPr>
              <a:defRPr/>
            </a:pPr>
            <a:r>
              <a:rPr lang="de-DE"/>
              <a:t>Prof. Dr. Rainer Maurer</a:t>
            </a:r>
          </a:p>
        </p:txBody>
      </p:sp>
      <p:sp>
        <p:nvSpPr>
          <p:cNvPr id="6" name="Rectangle 3"/>
          <p:cNvSpPr>
            <a:spLocks noGrp="1" noChangeArrowheads="1"/>
          </p:cNvSpPr>
          <p:nvPr>
            <p:ph type="sldNum" sz="quarter" idx="11"/>
          </p:nvPr>
        </p:nvSpPr>
        <p:spPr>
          <a:ln/>
        </p:spPr>
        <p:txBody>
          <a:bodyPr/>
          <a:lstStyle>
            <a:lvl1pPr>
              <a:defRPr/>
            </a:lvl1pPr>
          </a:lstStyle>
          <a:p>
            <a:pPr>
              <a:defRPr/>
            </a:pPr>
            <a:r>
              <a:rPr lang="de-DE" altLang="de-DE"/>
              <a:t>- </a:t>
            </a:r>
            <a:fld id="{D6C9EB59-9E85-4619-AC96-4931A26FDB33}" type="slidenum">
              <a:rPr lang="de-DE" altLang="de-DE"/>
              <a:pPr>
                <a:defRPr/>
              </a:pPr>
              <a:t>‹Nr.›</a:t>
            </a:fld>
            <a:r>
              <a:rPr lang="de-DE" altLang="de-DE"/>
              <a:t> -</a:t>
            </a:r>
          </a:p>
        </p:txBody>
      </p:sp>
    </p:spTree>
    <p:extLst>
      <p:ext uri="{BB962C8B-B14F-4D97-AF65-F5344CB8AC3E}">
        <p14:creationId xmlns:p14="http://schemas.microsoft.com/office/powerpoint/2010/main" val="3273569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14"/>
          <p:cNvSpPr>
            <a:spLocks noGrp="1" noChangeArrowheads="1"/>
          </p:cNvSpPr>
          <p:nvPr>
            <p:ph type="ftr" sz="quarter" idx="10"/>
          </p:nvPr>
        </p:nvSpPr>
        <p:spPr>
          <a:ln/>
        </p:spPr>
        <p:txBody>
          <a:bodyPr/>
          <a:lstStyle>
            <a:lvl1pPr>
              <a:defRPr/>
            </a:lvl1pPr>
          </a:lstStyle>
          <a:p>
            <a:pPr>
              <a:defRPr/>
            </a:pPr>
            <a:r>
              <a:rPr lang="de-DE"/>
              <a:t>Prof. Dr. Rainer Maurer</a:t>
            </a:r>
          </a:p>
        </p:txBody>
      </p:sp>
      <p:sp>
        <p:nvSpPr>
          <p:cNvPr id="6" name="Rectangle 3"/>
          <p:cNvSpPr>
            <a:spLocks noGrp="1" noChangeArrowheads="1"/>
          </p:cNvSpPr>
          <p:nvPr>
            <p:ph type="sldNum" sz="quarter" idx="11"/>
          </p:nvPr>
        </p:nvSpPr>
        <p:spPr>
          <a:ln/>
        </p:spPr>
        <p:txBody>
          <a:bodyPr/>
          <a:lstStyle>
            <a:lvl1pPr>
              <a:defRPr/>
            </a:lvl1pPr>
          </a:lstStyle>
          <a:p>
            <a:pPr>
              <a:defRPr/>
            </a:pPr>
            <a:r>
              <a:rPr lang="de-DE" altLang="de-DE"/>
              <a:t>- </a:t>
            </a:r>
            <a:fld id="{65BBBF81-E3D4-4A85-96CF-088BDA7F464F}" type="slidenum">
              <a:rPr lang="de-DE" altLang="de-DE"/>
              <a:pPr>
                <a:defRPr/>
              </a:pPr>
              <a:t>‹Nr.›</a:t>
            </a:fld>
            <a:r>
              <a:rPr lang="de-DE" altLang="de-DE"/>
              <a:t> -</a:t>
            </a:r>
          </a:p>
        </p:txBody>
      </p:sp>
    </p:spTree>
    <p:extLst>
      <p:ext uri="{BB962C8B-B14F-4D97-AF65-F5344CB8AC3E}">
        <p14:creationId xmlns:p14="http://schemas.microsoft.com/office/powerpoint/2010/main" val="2949914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4"/>
          <p:cNvGrpSpPr>
            <a:grpSpLocks/>
          </p:cNvGrpSpPr>
          <p:nvPr/>
        </p:nvGrpSpPr>
        <p:grpSpPr bwMode="auto">
          <a:xfrm>
            <a:off x="0" y="0"/>
            <a:ext cx="9140825" cy="6850063"/>
            <a:chOff x="0" y="0"/>
            <a:chExt cx="5758" cy="4315"/>
          </a:xfrm>
        </p:grpSpPr>
        <p:grpSp>
          <p:nvGrpSpPr>
            <p:cNvPr id="1034" name="Group 5"/>
            <p:cNvGrpSpPr>
              <a:grpSpLocks/>
            </p:cNvGrpSpPr>
            <p:nvPr userDrawn="1"/>
          </p:nvGrpSpPr>
          <p:grpSpPr bwMode="auto">
            <a:xfrm>
              <a:off x="1728" y="2230"/>
              <a:ext cx="4027" cy="2085"/>
              <a:chOff x="1728" y="2230"/>
              <a:chExt cx="4027" cy="2085"/>
            </a:xfrm>
          </p:grpSpPr>
          <p:sp>
            <p:nvSpPr>
              <p:cNvPr id="2405382" name="Freeform 6"/>
              <p:cNvSpPr>
                <a:spLocks/>
              </p:cNvSpPr>
              <p:nvPr userDrawn="1"/>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lgn="ctr" eaLnBrk="1" hangingPunct="1">
                  <a:defRPr/>
                </a:pPr>
                <a:endParaRPr lang="en-US"/>
              </a:p>
            </p:txBody>
          </p:sp>
          <p:sp>
            <p:nvSpPr>
              <p:cNvPr id="2405383" name="Freeform 7"/>
              <p:cNvSpPr>
                <a:spLocks/>
              </p:cNvSpPr>
              <p:nvPr userDrawn="1"/>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lgn="ctr" eaLnBrk="1" hangingPunct="1">
                  <a:defRPr/>
                </a:pPr>
                <a:endParaRPr lang="en-US"/>
              </a:p>
            </p:txBody>
          </p:sp>
          <p:sp>
            <p:nvSpPr>
              <p:cNvPr id="2405384" name="Freeform 8"/>
              <p:cNvSpPr>
                <a:spLocks/>
              </p:cNvSpPr>
              <p:nvPr userDrawn="1"/>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lgn="ctr" eaLnBrk="1" hangingPunct="1">
                  <a:defRPr/>
                </a:pPr>
                <a:endParaRPr lang="en-US"/>
              </a:p>
            </p:txBody>
          </p:sp>
          <p:sp>
            <p:nvSpPr>
              <p:cNvPr id="1040" name="Freeform 9"/>
              <p:cNvSpPr>
                <a:spLocks/>
              </p:cNvSpPr>
              <p:nvPr userDrawn="1"/>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5386" name="Freeform 10"/>
              <p:cNvSpPr>
                <a:spLocks/>
              </p:cNvSpPr>
              <p:nvPr userDrawn="1"/>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lgn="ctr" eaLnBrk="1" hangingPunct="1">
                  <a:defRPr/>
                </a:pPr>
                <a:endParaRPr lang="en-US"/>
              </a:p>
            </p:txBody>
          </p:sp>
        </p:grpSp>
        <p:sp>
          <p:nvSpPr>
            <p:cNvPr id="2405387" name="Freeform 11"/>
            <p:cNvSpPr>
              <a:spLocks/>
            </p:cNvSpPr>
            <p:nvPr userDrawn="1"/>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lgn="ctr" eaLnBrk="1" hangingPunct="1">
                <a:defRPr/>
              </a:pPr>
              <a:endParaRPr lang="en-US"/>
            </a:p>
          </p:txBody>
        </p:sp>
        <p:sp>
          <p:nvSpPr>
            <p:cNvPr id="1036" name="Freeform 12"/>
            <p:cNvSpPr>
              <a:spLocks/>
            </p:cNvSpPr>
            <p:nvPr userDrawn="1"/>
          </p:nvSpPr>
          <p:spPr bwMode="hidden">
            <a:xfrm>
              <a:off x="0" y="0"/>
              <a:ext cx="5758" cy="1776"/>
            </a:xfrm>
            <a:custGeom>
              <a:avLst/>
              <a:gdLst>
                <a:gd name="T0" fmla="*/ 0 w 5740"/>
                <a:gd name="T1" fmla="*/ 0 h 1906"/>
                <a:gd name="T2" fmla="*/ 0 w 5740"/>
                <a:gd name="T3" fmla="*/ 112 h 1906"/>
                <a:gd name="T4" fmla="*/ 6505 w 5740"/>
                <a:gd name="T5" fmla="*/ 112 h 1906"/>
                <a:gd name="T6" fmla="*/ 650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405390" name="Rectangle 14"/>
          <p:cNvSpPr>
            <a:spLocks noGrp="1" noChangeArrowheads="1"/>
          </p:cNvSpPr>
          <p:nvPr>
            <p:ph type="ftr" sz="quarter" idx="3"/>
          </p:nvPr>
        </p:nvSpPr>
        <p:spPr bwMode="auto">
          <a:xfrm>
            <a:off x="-19050" y="6376988"/>
            <a:ext cx="5653088"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600"/>
            </a:lvl1pPr>
          </a:lstStyle>
          <a:p>
            <a:pPr>
              <a:defRPr/>
            </a:pPr>
            <a:r>
              <a:rPr lang="de-DE"/>
              <a:t>Prof. Dr. Rainer Maurer</a:t>
            </a:r>
          </a:p>
        </p:txBody>
      </p:sp>
      <p:sp>
        <p:nvSpPr>
          <p:cNvPr id="2405391" name="Rectangle 15"/>
          <p:cNvSpPr>
            <a:spLocks noGrp="1" noChangeArrowheads="1"/>
          </p:cNvSpPr>
          <p:nvPr>
            <p:ph type="body" idx="1"/>
          </p:nvPr>
        </p:nvSpPr>
        <p:spPr bwMode="auto">
          <a:xfrm>
            <a:off x="457200" y="1371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a:t>Textmasterformate durch Klicken bearbeiten</a:t>
            </a:r>
          </a:p>
          <a:p>
            <a:pPr lvl="1"/>
            <a:r>
              <a:rPr lang="de-DE" altLang="en-US"/>
              <a:t>Zweite Ebene</a:t>
            </a:r>
          </a:p>
          <a:p>
            <a:pPr lvl="2"/>
            <a:r>
              <a:rPr lang="de-DE" altLang="en-US"/>
              <a:t>Dritte Ebene</a:t>
            </a:r>
          </a:p>
          <a:p>
            <a:pPr lvl="3"/>
            <a:r>
              <a:rPr lang="de-DE" altLang="en-US"/>
              <a:t>Vierte Ebene</a:t>
            </a:r>
          </a:p>
          <a:p>
            <a:pPr lvl="4"/>
            <a:r>
              <a:rPr lang="de-DE" altLang="en-US"/>
              <a:t>Fünfte Ebene</a:t>
            </a:r>
          </a:p>
        </p:txBody>
      </p:sp>
      <p:sp>
        <p:nvSpPr>
          <p:cNvPr id="1029" name="Rectangle 18"/>
          <p:cNvSpPr>
            <a:spLocks noGrp="1" noChangeArrowheads="1"/>
          </p:cNvSpPr>
          <p:nvPr>
            <p:ph type="title"/>
          </p:nvPr>
        </p:nvSpPr>
        <p:spPr bwMode="auto">
          <a:xfrm>
            <a:off x="457200" y="31750"/>
            <a:ext cx="82296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a:t>Titelmasterformat durch Klicken bearbeiten</a:t>
            </a:r>
          </a:p>
        </p:txBody>
      </p:sp>
      <p:grpSp>
        <p:nvGrpSpPr>
          <p:cNvPr id="1030" name="Group 25"/>
          <p:cNvGrpSpPr>
            <a:grpSpLocks/>
          </p:cNvGrpSpPr>
          <p:nvPr/>
        </p:nvGrpSpPr>
        <p:grpSpPr bwMode="auto">
          <a:xfrm>
            <a:off x="42863" y="4865688"/>
            <a:ext cx="309562" cy="1476375"/>
            <a:chOff x="27" y="3065"/>
            <a:chExt cx="195" cy="930"/>
          </a:xfrm>
        </p:grpSpPr>
        <p:sp>
          <p:nvSpPr>
            <p:cNvPr id="1032" name="Rectangle 26"/>
            <p:cNvSpPr>
              <a:spLocks noChangeArrowheads="1"/>
            </p:cNvSpPr>
            <p:nvPr userDrawn="1"/>
          </p:nvSpPr>
          <p:spPr bwMode="auto">
            <a:xfrm rot="-5400000">
              <a:off x="-311" y="3412"/>
              <a:ext cx="89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defRPr sz="2000">
                  <a:solidFill>
                    <a:schemeClr val="tx1"/>
                  </a:solidFill>
                  <a:latin typeface="Arial" pitchFamily="34" charset="0"/>
                </a:defRPr>
              </a:lvl1pPr>
              <a:lvl2pPr marL="742950" indent="-285750" defTabSz="762000" eaLnBrk="0" hangingPunct="0">
                <a:defRPr sz="2000">
                  <a:solidFill>
                    <a:schemeClr val="tx1"/>
                  </a:solidFill>
                  <a:latin typeface="Arial" pitchFamily="34" charset="0"/>
                </a:defRPr>
              </a:lvl2pPr>
              <a:lvl3pPr marL="1143000" indent="-228600" defTabSz="762000" eaLnBrk="0" hangingPunct="0">
                <a:defRPr sz="2000">
                  <a:solidFill>
                    <a:schemeClr val="tx1"/>
                  </a:solidFill>
                  <a:latin typeface="Arial" pitchFamily="34" charset="0"/>
                </a:defRPr>
              </a:lvl3pPr>
              <a:lvl4pPr marL="1600200" indent="-228600" defTabSz="762000" eaLnBrk="0" hangingPunct="0">
                <a:defRPr sz="2000">
                  <a:solidFill>
                    <a:schemeClr val="tx1"/>
                  </a:solidFill>
                  <a:latin typeface="Arial" pitchFamily="34" charset="0"/>
                </a:defRPr>
              </a:lvl4pPr>
              <a:lvl5pPr marL="2057400" indent="-228600" defTabSz="762000" eaLnBrk="0" hangingPunct="0">
                <a:defRPr sz="2000">
                  <a:solidFill>
                    <a:schemeClr val="tx1"/>
                  </a:solidFill>
                  <a:latin typeface="Arial" pitchFamily="34" charset="0"/>
                </a:defRPr>
              </a:lvl5pPr>
              <a:lvl6pPr marL="2514600" indent="-228600" defTabSz="762000" eaLnBrk="0" fontAlgn="base" hangingPunct="0">
                <a:spcBef>
                  <a:spcPct val="0"/>
                </a:spcBef>
                <a:spcAft>
                  <a:spcPct val="0"/>
                </a:spcAft>
                <a:defRPr sz="2000">
                  <a:solidFill>
                    <a:schemeClr val="tx1"/>
                  </a:solidFill>
                  <a:latin typeface="Arial" pitchFamily="34" charset="0"/>
                </a:defRPr>
              </a:lvl6pPr>
              <a:lvl7pPr marL="2971800" indent="-228600" defTabSz="762000" eaLnBrk="0" fontAlgn="base" hangingPunct="0">
                <a:spcBef>
                  <a:spcPct val="0"/>
                </a:spcBef>
                <a:spcAft>
                  <a:spcPct val="0"/>
                </a:spcAft>
                <a:defRPr sz="2000">
                  <a:solidFill>
                    <a:schemeClr val="tx1"/>
                  </a:solidFill>
                  <a:latin typeface="Arial" pitchFamily="34" charset="0"/>
                </a:defRPr>
              </a:lvl7pPr>
              <a:lvl8pPr marL="3429000" indent="-228600" defTabSz="762000" eaLnBrk="0" fontAlgn="base" hangingPunct="0">
                <a:spcBef>
                  <a:spcPct val="0"/>
                </a:spcBef>
                <a:spcAft>
                  <a:spcPct val="0"/>
                </a:spcAft>
                <a:defRPr sz="2000">
                  <a:solidFill>
                    <a:schemeClr val="tx1"/>
                  </a:solidFill>
                  <a:latin typeface="Arial" pitchFamily="34" charset="0"/>
                </a:defRPr>
              </a:lvl8pPr>
              <a:lvl9pPr marL="3886200" indent="-228600" defTabSz="762000" eaLnBrk="0" fontAlgn="base" hangingPunct="0">
                <a:spcBef>
                  <a:spcPct val="0"/>
                </a:spcBef>
                <a:spcAft>
                  <a:spcPct val="0"/>
                </a:spcAft>
                <a:defRPr sz="2000">
                  <a:solidFill>
                    <a:schemeClr val="tx1"/>
                  </a:solidFill>
                  <a:latin typeface="Arial" pitchFamily="34" charset="0"/>
                </a:defRPr>
              </a:lvl9pPr>
            </a:lstStyle>
            <a:p>
              <a:pPr>
                <a:defRPr/>
              </a:pPr>
              <a:r>
                <a:rPr lang="en-GB" altLang="en-US" sz="500">
                  <a:solidFill>
                    <a:srgbClr val="0033CC"/>
                  </a:solidFill>
                </a:rPr>
                <a:t>© RAINER MAURER, Pforzheim</a:t>
              </a:r>
            </a:p>
          </p:txBody>
        </p:sp>
        <p:sp useBgFill="1">
          <p:nvSpPr>
            <p:cNvPr id="1033" name="Rectangle 27"/>
            <p:cNvSpPr>
              <a:spLocks noChangeArrowheads="1"/>
            </p:cNvSpPr>
            <p:nvPr userDrawn="1"/>
          </p:nvSpPr>
          <p:spPr bwMode="auto">
            <a:xfrm>
              <a:off x="27" y="3112"/>
              <a:ext cx="195" cy="883"/>
            </a:xfrm>
            <a:prstGeom prst="rect">
              <a:avLst/>
            </a:prstGeom>
            <a:ln>
              <a:noFill/>
            </a:ln>
            <a:extLst>
              <a:ext uri="{91240B29-F687-4F45-9708-019B960494DF}">
                <a14:hiddenLine xmlns:a14="http://schemas.microsoft.com/office/drawing/2010/main" w="38100" algn="ctr">
                  <a:solidFill>
                    <a:srgbClr val="000000"/>
                  </a:solidFill>
                  <a:miter lim="800000"/>
                  <a:headEnd type="none" w="lg" len="lg"/>
                  <a:tailEnd type="none" w="lg" len="lg"/>
                </a14:hiddenLine>
              </a:ext>
            </a:extLst>
          </p:spPr>
          <p:txBody>
            <a:bodyPr wrap="none" lIns="90000" tIns="46800" rIns="90000" bIns="46800"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defRPr/>
              </a:pPr>
              <a:endParaRPr lang="en-US" altLang="en-US"/>
            </a:p>
          </p:txBody>
        </p:sp>
      </p:grpSp>
      <p:sp>
        <p:nvSpPr>
          <p:cNvPr id="2405379" name="Rectangle 3"/>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600" b="1"/>
            </a:lvl1pPr>
          </a:lstStyle>
          <a:p>
            <a:pPr>
              <a:defRPr/>
            </a:pPr>
            <a:r>
              <a:rPr lang="de-DE" altLang="de-DE"/>
              <a:t>- </a:t>
            </a:r>
            <a:fld id="{7559C6D5-7A05-467E-AE8B-ECEFCD3A9B83}" type="slidenum">
              <a:rPr lang="de-DE" altLang="de-DE"/>
              <a:pPr>
                <a:defRPr/>
              </a:pPr>
              <a:t>‹Nr.›</a:t>
            </a:fld>
            <a:r>
              <a:rPr lang="de-DE" altLang="de-DE"/>
              <a:t> -</a:t>
            </a:r>
          </a:p>
        </p:txBody>
      </p:sp>
    </p:spTree>
  </p:cSld>
  <p:clrMap bg1="dk2" tx1="lt1" bg2="dk1"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405391">
                                            <p:txEl>
                                              <p:pRg st="0" end="0"/>
                                            </p:txEl>
                                          </p:spTgt>
                                        </p:tgtEl>
                                        <p:attrNameLst>
                                          <p:attrName>style.visibility</p:attrName>
                                        </p:attrNameLst>
                                      </p:cBhvr>
                                      <p:to>
                                        <p:strVal val="visible"/>
                                      </p:to>
                                    </p:set>
                                    <p:anim calcmode="lin" valueType="num">
                                      <p:cBhvr additive="base">
                                        <p:cTn id="7" dur="500" fill="hold"/>
                                        <p:tgtEl>
                                          <p:spTgt spid="240539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4053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405391">
                                            <p:txEl>
                                              <p:pRg st="1" end="1"/>
                                            </p:txEl>
                                          </p:spTgt>
                                        </p:tgtEl>
                                        <p:attrNameLst>
                                          <p:attrName>style.visibility</p:attrName>
                                        </p:attrNameLst>
                                      </p:cBhvr>
                                      <p:to>
                                        <p:strVal val="visible"/>
                                      </p:to>
                                    </p:set>
                                    <p:anim calcmode="lin" valueType="num">
                                      <p:cBhvr additive="base">
                                        <p:cTn id="13" dur="500" fill="hold"/>
                                        <p:tgtEl>
                                          <p:spTgt spid="240539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4053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405391">
                                            <p:txEl>
                                              <p:pRg st="2" end="2"/>
                                            </p:txEl>
                                          </p:spTgt>
                                        </p:tgtEl>
                                        <p:attrNameLst>
                                          <p:attrName>style.visibility</p:attrName>
                                        </p:attrNameLst>
                                      </p:cBhvr>
                                      <p:to>
                                        <p:strVal val="visible"/>
                                      </p:to>
                                    </p:set>
                                    <p:anim calcmode="lin" valueType="num">
                                      <p:cBhvr additive="base">
                                        <p:cTn id="19" dur="500" fill="hold"/>
                                        <p:tgtEl>
                                          <p:spTgt spid="240539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053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405391">
                                            <p:txEl>
                                              <p:pRg st="3" end="3"/>
                                            </p:txEl>
                                          </p:spTgt>
                                        </p:tgtEl>
                                        <p:attrNameLst>
                                          <p:attrName>style.visibility</p:attrName>
                                        </p:attrNameLst>
                                      </p:cBhvr>
                                      <p:to>
                                        <p:strVal val="visible"/>
                                      </p:to>
                                    </p:set>
                                    <p:anim calcmode="lin" valueType="num">
                                      <p:cBhvr additive="base">
                                        <p:cTn id="25" dur="500" fill="hold"/>
                                        <p:tgtEl>
                                          <p:spTgt spid="240539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4053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405391">
                                            <p:txEl>
                                              <p:pRg st="4" end="4"/>
                                            </p:txEl>
                                          </p:spTgt>
                                        </p:tgtEl>
                                        <p:attrNameLst>
                                          <p:attrName>style.visibility</p:attrName>
                                        </p:attrNameLst>
                                      </p:cBhvr>
                                      <p:to>
                                        <p:strVal val="visible"/>
                                      </p:to>
                                    </p:set>
                                    <p:anim calcmode="lin" valueType="num">
                                      <p:cBhvr additive="base">
                                        <p:cTn id="31" dur="500" fill="hold"/>
                                        <p:tgtEl>
                                          <p:spTgt spid="2405391">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40539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5391" grpId="0" build="p" bldLvl="3" autoUpdateAnimBg="0">
        <p:tmplLst>
          <p:tmpl lvl="1">
            <p:tnLst>
              <p:par>
                <p:cTn presetID="2" presetClass="entr" presetSubtype="2" fill="hold" nodeType="clickEffect">
                  <p:stCondLst>
                    <p:cond delay="0"/>
                  </p:stCondLst>
                  <p:childTnLst>
                    <p:set>
                      <p:cBhvr>
                        <p:cTn dur="1" fill="hold">
                          <p:stCondLst>
                            <p:cond delay="0"/>
                          </p:stCondLst>
                        </p:cTn>
                        <p:tgtEl>
                          <p:spTgt spid="2405391"/>
                        </p:tgtEl>
                        <p:attrNameLst>
                          <p:attrName>style.visibility</p:attrName>
                        </p:attrNameLst>
                      </p:cBhvr>
                      <p:to>
                        <p:strVal val="visible"/>
                      </p:to>
                    </p:set>
                    <p:anim calcmode="lin" valueType="num">
                      <p:cBhvr additive="base">
                        <p:cTn dur="500" fill="hold"/>
                        <p:tgtEl>
                          <p:spTgt spid="2405391"/>
                        </p:tgtEl>
                        <p:attrNameLst>
                          <p:attrName>ppt_x</p:attrName>
                        </p:attrNameLst>
                      </p:cBhvr>
                      <p:tavLst>
                        <p:tav tm="0">
                          <p:val>
                            <p:strVal val="1+#ppt_w/2"/>
                          </p:val>
                        </p:tav>
                        <p:tav tm="100000">
                          <p:val>
                            <p:strVal val="#ppt_x"/>
                          </p:val>
                        </p:tav>
                      </p:tavLst>
                    </p:anim>
                    <p:anim calcmode="lin" valueType="num">
                      <p:cBhvr additive="base">
                        <p:cTn dur="500" fill="hold"/>
                        <p:tgtEl>
                          <p:spTgt spid="2405391"/>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2405391"/>
                        </p:tgtEl>
                        <p:attrNameLst>
                          <p:attrName>style.visibility</p:attrName>
                        </p:attrNameLst>
                      </p:cBhvr>
                      <p:to>
                        <p:strVal val="visible"/>
                      </p:to>
                    </p:set>
                    <p:anim calcmode="lin" valueType="num">
                      <p:cBhvr additive="base">
                        <p:cTn dur="500" fill="hold"/>
                        <p:tgtEl>
                          <p:spTgt spid="2405391"/>
                        </p:tgtEl>
                        <p:attrNameLst>
                          <p:attrName>ppt_x</p:attrName>
                        </p:attrNameLst>
                      </p:cBhvr>
                      <p:tavLst>
                        <p:tav tm="0">
                          <p:val>
                            <p:strVal val="1+#ppt_w/2"/>
                          </p:val>
                        </p:tav>
                        <p:tav tm="100000">
                          <p:val>
                            <p:strVal val="#ppt_x"/>
                          </p:val>
                        </p:tav>
                      </p:tavLst>
                    </p:anim>
                    <p:anim calcmode="lin" valueType="num">
                      <p:cBhvr additive="base">
                        <p:cTn dur="500" fill="hold"/>
                        <p:tgtEl>
                          <p:spTgt spid="2405391"/>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2405391"/>
                        </p:tgtEl>
                        <p:attrNameLst>
                          <p:attrName>style.visibility</p:attrName>
                        </p:attrNameLst>
                      </p:cBhvr>
                      <p:to>
                        <p:strVal val="visible"/>
                      </p:to>
                    </p:set>
                    <p:anim calcmode="lin" valueType="num">
                      <p:cBhvr additive="base">
                        <p:cTn dur="500" fill="hold"/>
                        <p:tgtEl>
                          <p:spTgt spid="2405391"/>
                        </p:tgtEl>
                        <p:attrNameLst>
                          <p:attrName>ppt_x</p:attrName>
                        </p:attrNameLst>
                      </p:cBhvr>
                      <p:tavLst>
                        <p:tav tm="0">
                          <p:val>
                            <p:strVal val="1+#ppt_w/2"/>
                          </p:val>
                        </p:tav>
                        <p:tav tm="100000">
                          <p:val>
                            <p:strVal val="#ppt_x"/>
                          </p:val>
                        </p:tav>
                      </p:tavLst>
                    </p:anim>
                    <p:anim calcmode="lin" valueType="num">
                      <p:cBhvr additive="base">
                        <p:cTn dur="500" fill="hold"/>
                        <p:tgtEl>
                          <p:spTgt spid="2405391"/>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2405391"/>
                        </p:tgtEl>
                        <p:attrNameLst>
                          <p:attrName>style.visibility</p:attrName>
                        </p:attrNameLst>
                      </p:cBhvr>
                      <p:to>
                        <p:strVal val="visible"/>
                      </p:to>
                    </p:set>
                    <p:anim calcmode="lin" valueType="num">
                      <p:cBhvr additive="base">
                        <p:cTn dur="500" fill="hold"/>
                        <p:tgtEl>
                          <p:spTgt spid="2405391"/>
                        </p:tgtEl>
                        <p:attrNameLst>
                          <p:attrName>ppt_x</p:attrName>
                        </p:attrNameLst>
                      </p:cBhvr>
                      <p:tavLst>
                        <p:tav tm="0">
                          <p:val>
                            <p:strVal val="1+#ppt_w/2"/>
                          </p:val>
                        </p:tav>
                        <p:tav tm="100000">
                          <p:val>
                            <p:strVal val="#ppt_x"/>
                          </p:val>
                        </p:tav>
                      </p:tavLst>
                    </p:anim>
                    <p:anim calcmode="lin" valueType="num">
                      <p:cBhvr additive="base">
                        <p:cTn dur="500" fill="hold"/>
                        <p:tgtEl>
                          <p:spTgt spid="2405391"/>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2405391"/>
                        </p:tgtEl>
                        <p:attrNameLst>
                          <p:attrName>style.visibility</p:attrName>
                        </p:attrNameLst>
                      </p:cBhvr>
                      <p:to>
                        <p:strVal val="visible"/>
                      </p:to>
                    </p:set>
                    <p:anim calcmode="lin" valueType="num">
                      <p:cBhvr additive="base">
                        <p:cTn dur="500" fill="hold"/>
                        <p:tgtEl>
                          <p:spTgt spid="2405391"/>
                        </p:tgtEl>
                        <p:attrNameLst>
                          <p:attrName>ppt_x</p:attrName>
                        </p:attrNameLst>
                      </p:cBhvr>
                      <p:tavLst>
                        <p:tav tm="0">
                          <p:val>
                            <p:strVal val="1+#ppt_w/2"/>
                          </p:val>
                        </p:tav>
                        <p:tav tm="100000">
                          <p:val>
                            <p:strVal val="#ppt_x"/>
                          </p:val>
                        </p:tav>
                      </p:tavLst>
                    </p:anim>
                    <p:anim calcmode="lin" valueType="num">
                      <p:cBhvr additive="base">
                        <p:cTn dur="500" fill="hold"/>
                        <p:tgtEl>
                          <p:spTgt spid="2405391"/>
                        </p:tgtEl>
                        <p:attrNameLst>
                          <p:attrName>ppt_y</p:attrName>
                        </p:attrNameLst>
                      </p:cBhvr>
                      <p:tavLst>
                        <p:tav tm="0">
                          <p:val>
                            <p:strVal val="#ppt_y"/>
                          </p:val>
                        </p:tav>
                        <p:tav tm="100000">
                          <p:val>
                            <p:strVal val="#ppt_y"/>
                          </p:val>
                        </p:tav>
                      </p:tavLst>
                    </p:anim>
                  </p:childTnLst>
                </p:cTn>
              </p:par>
            </p:tnLst>
          </p:tmpl>
        </p:tmplLst>
      </p:bldP>
    </p:bldLst>
  </p:timing>
  <p:hf hdr="0" dt="0"/>
  <p:txStyles>
    <p:titleStyle>
      <a:lvl1pPr algn="ctr" rtl="0" eaLnBrk="0" fontAlgn="base" hangingPunct="0">
        <a:spcBef>
          <a:spcPct val="0"/>
        </a:spcBef>
        <a:spcAft>
          <a:spcPct val="0"/>
        </a:spcAft>
        <a:defRPr sz="3000">
          <a:solidFill>
            <a:srgbClr val="FFFF00"/>
          </a:solidFill>
          <a:latin typeface="+mj-lt"/>
          <a:ea typeface="+mj-ea"/>
          <a:cs typeface="+mj-cs"/>
        </a:defRPr>
      </a:lvl1pPr>
      <a:lvl2pPr algn="ctr" rtl="0" eaLnBrk="0" fontAlgn="base" hangingPunct="0">
        <a:spcBef>
          <a:spcPct val="0"/>
        </a:spcBef>
        <a:spcAft>
          <a:spcPct val="0"/>
        </a:spcAft>
        <a:defRPr sz="3000">
          <a:solidFill>
            <a:srgbClr val="FFFF00"/>
          </a:solidFill>
          <a:latin typeface="Arial" pitchFamily="34" charset="0"/>
        </a:defRPr>
      </a:lvl2pPr>
      <a:lvl3pPr algn="ctr" rtl="0" eaLnBrk="0" fontAlgn="base" hangingPunct="0">
        <a:spcBef>
          <a:spcPct val="0"/>
        </a:spcBef>
        <a:spcAft>
          <a:spcPct val="0"/>
        </a:spcAft>
        <a:defRPr sz="3000">
          <a:solidFill>
            <a:srgbClr val="FFFF00"/>
          </a:solidFill>
          <a:latin typeface="Arial" pitchFamily="34" charset="0"/>
        </a:defRPr>
      </a:lvl3pPr>
      <a:lvl4pPr algn="ctr" rtl="0" eaLnBrk="0" fontAlgn="base" hangingPunct="0">
        <a:spcBef>
          <a:spcPct val="0"/>
        </a:spcBef>
        <a:spcAft>
          <a:spcPct val="0"/>
        </a:spcAft>
        <a:defRPr sz="3000">
          <a:solidFill>
            <a:srgbClr val="FFFF00"/>
          </a:solidFill>
          <a:latin typeface="Arial" pitchFamily="34" charset="0"/>
        </a:defRPr>
      </a:lvl4pPr>
      <a:lvl5pPr algn="ctr" rtl="0" eaLnBrk="0" fontAlgn="base" hangingPunct="0">
        <a:spcBef>
          <a:spcPct val="0"/>
        </a:spcBef>
        <a:spcAft>
          <a:spcPct val="0"/>
        </a:spcAft>
        <a:defRPr sz="3000">
          <a:solidFill>
            <a:srgbClr val="FFFF00"/>
          </a:solidFill>
          <a:latin typeface="Arial" pitchFamily="34" charset="0"/>
        </a:defRPr>
      </a:lvl5pPr>
      <a:lvl6pPr marL="457200" algn="ctr" rtl="0" fontAlgn="base">
        <a:spcBef>
          <a:spcPct val="0"/>
        </a:spcBef>
        <a:spcAft>
          <a:spcPct val="0"/>
        </a:spcAft>
        <a:defRPr sz="3000">
          <a:solidFill>
            <a:srgbClr val="FFFF00"/>
          </a:solidFill>
          <a:latin typeface="Arial" pitchFamily="34" charset="0"/>
        </a:defRPr>
      </a:lvl6pPr>
      <a:lvl7pPr marL="914400" algn="ctr" rtl="0" fontAlgn="base">
        <a:spcBef>
          <a:spcPct val="0"/>
        </a:spcBef>
        <a:spcAft>
          <a:spcPct val="0"/>
        </a:spcAft>
        <a:defRPr sz="3000">
          <a:solidFill>
            <a:srgbClr val="FFFF00"/>
          </a:solidFill>
          <a:latin typeface="Arial" pitchFamily="34" charset="0"/>
        </a:defRPr>
      </a:lvl7pPr>
      <a:lvl8pPr marL="1371600" algn="ctr" rtl="0" fontAlgn="base">
        <a:spcBef>
          <a:spcPct val="0"/>
        </a:spcBef>
        <a:spcAft>
          <a:spcPct val="0"/>
        </a:spcAft>
        <a:defRPr sz="3000">
          <a:solidFill>
            <a:srgbClr val="FFFF00"/>
          </a:solidFill>
          <a:latin typeface="Arial" pitchFamily="34" charset="0"/>
        </a:defRPr>
      </a:lvl8pPr>
      <a:lvl9pPr marL="1828800" algn="ctr" rtl="0" fontAlgn="base">
        <a:spcBef>
          <a:spcPct val="0"/>
        </a:spcBef>
        <a:spcAft>
          <a:spcPct val="0"/>
        </a:spcAft>
        <a:defRPr sz="3000">
          <a:solidFill>
            <a:srgbClr val="FFFF00"/>
          </a:solidFill>
          <a:latin typeface="Arial" pitchFamily="34" charset="0"/>
        </a:defRPr>
      </a:lvl9pPr>
    </p:titleStyle>
    <p:bodyStyle>
      <a:lvl1pPr marL="342900" indent="-342900" algn="l" rtl="0" eaLnBrk="0" fontAlgn="base" hangingPunct="0">
        <a:spcBef>
          <a:spcPct val="20000"/>
        </a:spcBef>
        <a:spcAft>
          <a:spcPct val="0"/>
        </a:spcAft>
        <a:buClr>
          <a:srgbClr val="FF0000"/>
        </a:buClr>
        <a:buFont typeface="Arial Unicode MS" pitchFamily="34" charset="-128"/>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Font typeface="Arial Unicode MS" pitchFamily="34" charset="-128"/>
        <a:buChar char="■"/>
        <a:defRPr sz="2300">
          <a:solidFill>
            <a:schemeClr val="tx1"/>
          </a:solidFill>
          <a:latin typeface="+mn-lt"/>
        </a:defRPr>
      </a:lvl2pPr>
      <a:lvl3pPr marL="1143000" indent="-228600" algn="l" rtl="0" eaLnBrk="0" fontAlgn="base" hangingPunct="0">
        <a:spcBef>
          <a:spcPct val="20000"/>
        </a:spcBef>
        <a:spcAft>
          <a:spcPct val="0"/>
        </a:spcAft>
        <a:buClr>
          <a:srgbClr val="FF0000"/>
        </a:buClr>
        <a:buSzPct val="120000"/>
        <a:buFont typeface="Arial Unicode MS" pitchFamily="34" charset="-128"/>
        <a:buChar char="◆"/>
        <a:defRPr sz="2200">
          <a:solidFill>
            <a:schemeClr val="tx1"/>
          </a:solidFill>
          <a:latin typeface="+mn-lt"/>
        </a:defRPr>
      </a:lvl3pPr>
      <a:lvl4pPr marL="1600200" indent="-228600" algn="l" rtl="0" eaLnBrk="0" fontAlgn="base" hangingPunct="0">
        <a:spcBef>
          <a:spcPct val="20000"/>
        </a:spcBef>
        <a:spcAft>
          <a:spcPct val="0"/>
        </a:spcAft>
        <a:buClr>
          <a:srgbClr val="FF0000"/>
        </a:buClr>
        <a:buSzPct val="8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rgbClr val="FF0000"/>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rgbClr val="FF0000"/>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rgbClr val="FF0000"/>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rgbClr val="FF0000"/>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4"/>
          <p:cNvGrpSpPr>
            <a:grpSpLocks/>
          </p:cNvGrpSpPr>
          <p:nvPr/>
        </p:nvGrpSpPr>
        <p:grpSpPr bwMode="auto">
          <a:xfrm>
            <a:off x="0" y="0"/>
            <a:ext cx="9140825" cy="6850063"/>
            <a:chOff x="0" y="0"/>
            <a:chExt cx="5758" cy="4315"/>
          </a:xfrm>
        </p:grpSpPr>
        <p:grpSp>
          <p:nvGrpSpPr>
            <p:cNvPr id="2058" name="Group 5"/>
            <p:cNvGrpSpPr>
              <a:grpSpLocks/>
            </p:cNvGrpSpPr>
            <p:nvPr userDrawn="1"/>
          </p:nvGrpSpPr>
          <p:grpSpPr bwMode="auto">
            <a:xfrm>
              <a:off x="1728" y="2230"/>
              <a:ext cx="4027" cy="2085"/>
              <a:chOff x="1728" y="2230"/>
              <a:chExt cx="4027" cy="2085"/>
            </a:xfrm>
          </p:grpSpPr>
          <p:sp>
            <p:nvSpPr>
              <p:cNvPr id="2405382" name="Freeform 6"/>
              <p:cNvSpPr>
                <a:spLocks/>
              </p:cNvSpPr>
              <p:nvPr userDrawn="1"/>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lgn="ctr" eaLnBrk="1" hangingPunct="1">
                  <a:defRPr/>
                </a:pPr>
                <a:endParaRPr lang="en-US"/>
              </a:p>
            </p:txBody>
          </p:sp>
          <p:sp>
            <p:nvSpPr>
              <p:cNvPr id="2405383" name="Freeform 7"/>
              <p:cNvSpPr>
                <a:spLocks/>
              </p:cNvSpPr>
              <p:nvPr userDrawn="1"/>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lgn="ctr" eaLnBrk="1" hangingPunct="1">
                  <a:defRPr/>
                </a:pPr>
                <a:endParaRPr lang="en-US"/>
              </a:p>
            </p:txBody>
          </p:sp>
          <p:sp>
            <p:nvSpPr>
              <p:cNvPr id="2405384" name="Freeform 8"/>
              <p:cNvSpPr>
                <a:spLocks/>
              </p:cNvSpPr>
              <p:nvPr userDrawn="1"/>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lgn="ctr" eaLnBrk="1" hangingPunct="1">
                  <a:defRPr/>
                </a:pPr>
                <a:endParaRPr lang="en-US"/>
              </a:p>
            </p:txBody>
          </p:sp>
          <p:sp>
            <p:nvSpPr>
              <p:cNvPr id="2064" name="Freeform 9"/>
              <p:cNvSpPr>
                <a:spLocks/>
              </p:cNvSpPr>
              <p:nvPr userDrawn="1"/>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5386" name="Freeform 10"/>
              <p:cNvSpPr>
                <a:spLocks/>
              </p:cNvSpPr>
              <p:nvPr userDrawn="1"/>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lgn="ctr" eaLnBrk="1" hangingPunct="1">
                  <a:defRPr/>
                </a:pPr>
                <a:endParaRPr lang="en-US"/>
              </a:p>
            </p:txBody>
          </p:sp>
        </p:grpSp>
        <p:sp>
          <p:nvSpPr>
            <p:cNvPr id="2405387" name="Freeform 11"/>
            <p:cNvSpPr>
              <a:spLocks/>
            </p:cNvSpPr>
            <p:nvPr userDrawn="1"/>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lgn="ctr" eaLnBrk="1" hangingPunct="1">
                <a:defRPr/>
              </a:pPr>
              <a:endParaRPr lang="en-US"/>
            </a:p>
          </p:txBody>
        </p:sp>
        <p:sp>
          <p:nvSpPr>
            <p:cNvPr id="2060" name="Freeform 12"/>
            <p:cNvSpPr>
              <a:spLocks/>
            </p:cNvSpPr>
            <p:nvPr userDrawn="1"/>
          </p:nvSpPr>
          <p:spPr bwMode="hidden">
            <a:xfrm>
              <a:off x="0" y="0"/>
              <a:ext cx="5758" cy="1776"/>
            </a:xfrm>
            <a:custGeom>
              <a:avLst/>
              <a:gdLst>
                <a:gd name="T0" fmla="*/ 0 w 5740"/>
                <a:gd name="T1" fmla="*/ 0 h 1906"/>
                <a:gd name="T2" fmla="*/ 0 w 5740"/>
                <a:gd name="T3" fmla="*/ 112 h 1906"/>
                <a:gd name="T4" fmla="*/ 6505 w 5740"/>
                <a:gd name="T5" fmla="*/ 112 h 1906"/>
                <a:gd name="T6" fmla="*/ 650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405390" name="Rectangle 14"/>
          <p:cNvSpPr>
            <a:spLocks noGrp="1" noChangeArrowheads="1"/>
          </p:cNvSpPr>
          <p:nvPr>
            <p:ph type="ftr" sz="quarter" idx="3"/>
          </p:nvPr>
        </p:nvSpPr>
        <p:spPr bwMode="auto">
          <a:xfrm>
            <a:off x="-19050" y="6376988"/>
            <a:ext cx="5653088"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600"/>
            </a:lvl1pPr>
          </a:lstStyle>
          <a:p>
            <a:pPr>
              <a:defRPr/>
            </a:pPr>
            <a:r>
              <a:rPr lang="de-DE"/>
              <a:t>Prof. Dr. Rainer Maurer</a:t>
            </a:r>
          </a:p>
        </p:txBody>
      </p:sp>
      <p:sp>
        <p:nvSpPr>
          <p:cNvPr id="2405391" name="Rectangle 15"/>
          <p:cNvSpPr>
            <a:spLocks noGrp="1" noChangeArrowheads="1"/>
          </p:cNvSpPr>
          <p:nvPr>
            <p:ph type="body" idx="1"/>
          </p:nvPr>
        </p:nvSpPr>
        <p:spPr bwMode="auto">
          <a:xfrm>
            <a:off x="457200" y="1371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a:t>Textmasterformate durch Klicken bearbeiten</a:t>
            </a:r>
          </a:p>
          <a:p>
            <a:pPr lvl="1"/>
            <a:r>
              <a:rPr lang="de-DE" altLang="en-US"/>
              <a:t>Zweite Ebene</a:t>
            </a:r>
          </a:p>
          <a:p>
            <a:pPr lvl="2"/>
            <a:r>
              <a:rPr lang="de-DE" altLang="en-US"/>
              <a:t>Dritte Ebene</a:t>
            </a:r>
          </a:p>
          <a:p>
            <a:pPr lvl="3"/>
            <a:r>
              <a:rPr lang="de-DE" altLang="en-US"/>
              <a:t>Vierte Ebene</a:t>
            </a:r>
          </a:p>
          <a:p>
            <a:pPr lvl="4"/>
            <a:r>
              <a:rPr lang="de-DE" altLang="en-US"/>
              <a:t>Fünfte Ebene</a:t>
            </a:r>
          </a:p>
        </p:txBody>
      </p:sp>
      <p:sp>
        <p:nvSpPr>
          <p:cNvPr id="2053" name="Rectangle 18"/>
          <p:cNvSpPr>
            <a:spLocks noGrp="1" noChangeArrowheads="1"/>
          </p:cNvSpPr>
          <p:nvPr>
            <p:ph type="title"/>
          </p:nvPr>
        </p:nvSpPr>
        <p:spPr bwMode="auto">
          <a:xfrm>
            <a:off x="457200" y="31750"/>
            <a:ext cx="82296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a:t>Titelmasterformat durch Klicken bearbeiten</a:t>
            </a:r>
          </a:p>
        </p:txBody>
      </p:sp>
      <p:grpSp>
        <p:nvGrpSpPr>
          <p:cNvPr id="2054" name="Group 25"/>
          <p:cNvGrpSpPr>
            <a:grpSpLocks/>
          </p:cNvGrpSpPr>
          <p:nvPr/>
        </p:nvGrpSpPr>
        <p:grpSpPr bwMode="auto">
          <a:xfrm>
            <a:off x="42863" y="4865688"/>
            <a:ext cx="309562" cy="1476375"/>
            <a:chOff x="27" y="3065"/>
            <a:chExt cx="195" cy="930"/>
          </a:xfrm>
        </p:grpSpPr>
        <p:sp>
          <p:nvSpPr>
            <p:cNvPr id="2056" name="Rectangle 26"/>
            <p:cNvSpPr>
              <a:spLocks noChangeArrowheads="1"/>
            </p:cNvSpPr>
            <p:nvPr userDrawn="1"/>
          </p:nvSpPr>
          <p:spPr bwMode="auto">
            <a:xfrm rot="-5400000">
              <a:off x="-311" y="3412"/>
              <a:ext cx="89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defRPr sz="2000">
                  <a:solidFill>
                    <a:schemeClr val="tx1"/>
                  </a:solidFill>
                  <a:latin typeface="Arial" pitchFamily="34" charset="0"/>
                </a:defRPr>
              </a:lvl1pPr>
              <a:lvl2pPr marL="742950" indent="-285750" defTabSz="762000" eaLnBrk="0" hangingPunct="0">
                <a:defRPr sz="2000">
                  <a:solidFill>
                    <a:schemeClr val="tx1"/>
                  </a:solidFill>
                  <a:latin typeface="Arial" pitchFamily="34" charset="0"/>
                </a:defRPr>
              </a:lvl2pPr>
              <a:lvl3pPr marL="1143000" indent="-228600" defTabSz="762000" eaLnBrk="0" hangingPunct="0">
                <a:defRPr sz="2000">
                  <a:solidFill>
                    <a:schemeClr val="tx1"/>
                  </a:solidFill>
                  <a:latin typeface="Arial" pitchFamily="34" charset="0"/>
                </a:defRPr>
              </a:lvl3pPr>
              <a:lvl4pPr marL="1600200" indent="-228600" defTabSz="762000" eaLnBrk="0" hangingPunct="0">
                <a:defRPr sz="2000">
                  <a:solidFill>
                    <a:schemeClr val="tx1"/>
                  </a:solidFill>
                  <a:latin typeface="Arial" pitchFamily="34" charset="0"/>
                </a:defRPr>
              </a:lvl4pPr>
              <a:lvl5pPr marL="2057400" indent="-228600" defTabSz="762000" eaLnBrk="0" hangingPunct="0">
                <a:defRPr sz="2000">
                  <a:solidFill>
                    <a:schemeClr val="tx1"/>
                  </a:solidFill>
                  <a:latin typeface="Arial" pitchFamily="34" charset="0"/>
                </a:defRPr>
              </a:lvl5pPr>
              <a:lvl6pPr marL="2514600" indent="-228600" defTabSz="762000" eaLnBrk="0" fontAlgn="base" hangingPunct="0">
                <a:spcBef>
                  <a:spcPct val="0"/>
                </a:spcBef>
                <a:spcAft>
                  <a:spcPct val="0"/>
                </a:spcAft>
                <a:defRPr sz="2000">
                  <a:solidFill>
                    <a:schemeClr val="tx1"/>
                  </a:solidFill>
                  <a:latin typeface="Arial" pitchFamily="34" charset="0"/>
                </a:defRPr>
              </a:lvl6pPr>
              <a:lvl7pPr marL="2971800" indent="-228600" defTabSz="762000" eaLnBrk="0" fontAlgn="base" hangingPunct="0">
                <a:spcBef>
                  <a:spcPct val="0"/>
                </a:spcBef>
                <a:spcAft>
                  <a:spcPct val="0"/>
                </a:spcAft>
                <a:defRPr sz="2000">
                  <a:solidFill>
                    <a:schemeClr val="tx1"/>
                  </a:solidFill>
                  <a:latin typeface="Arial" pitchFamily="34" charset="0"/>
                </a:defRPr>
              </a:lvl7pPr>
              <a:lvl8pPr marL="3429000" indent="-228600" defTabSz="762000" eaLnBrk="0" fontAlgn="base" hangingPunct="0">
                <a:spcBef>
                  <a:spcPct val="0"/>
                </a:spcBef>
                <a:spcAft>
                  <a:spcPct val="0"/>
                </a:spcAft>
                <a:defRPr sz="2000">
                  <a:solidFill>
                    <a:schemeClr val="tx1"/>
                  </a:solidFill>
                  <a:latin typeface="Arial" pitchFamily="34" charset="0"/>
                </a:defRPr>
              </a:lvl8pPr>
              <a:lvl9pPr marL="3886200" indent="-228600" defTabSz="762000" eaLnBrk="0" fontAlgn="base" hangingPunct="0">
                <a:spcBef>
                  <a:spcPct val="0"/>
                </a:spcBef>
                <a:spcAft>
                  <a:spcPct val="0"/>
                </a:spcAft>
                <a:defRPr sz="2000">
                  <a:solidFill>
                    <a:schemeClr val="tx1"/>
                  </a:solidFill>
                  <a:latin typeface="Arial" pitchFamily="34" charset="0"/>
                </a:defRPr>
              </a:lvl9pPr>
            </a:lstStyle>
            <a:p>
              <a:pPr>
                <a:defRPr/>
              </a:pPr>
              <a:r>
                <a:rPr lang="en-GB" altLang="en-US" sz="500">
                  <a:solidFill>
                    <a:srgbClr val="0033CC"/>
                  </a:solidFill>
                </a:rPr>
                <a:t>© RAINER MAURER, Pforzheim</a:t>
              </a:r>
            </a:p>
          </p:txBody>
        </p:sp>
        <p:sp useBgFill="1">
          <p:nvSpPr>
            <p:cNvPr id="2057" name="Rectangle 27"/>
            <p:cNvSpPr>
              <a:spLocks noChangeArrowheads="1"/>
            </p:cNvSpPr>
            <p:nvPr userDrawn="1"/>
          </p:nvSpPr>
          <p:spPr bwMode="auto">
            <a:xfrm>
              <a:off x="27" y="3112"/>
              <a:ext cx="195" cy="883"/>
            </a:xfrm>
            <a:prstGeom prst="rect">
              <a:avLst/>
            </a:prstGeom>
            <a:ln>
              <a:noFill/>
            </a:ln>
            <a:extLst>
              <a:ext uri="{91240B29-F687-4F45-9708-019B960494DF}">
                <a14:hiddenLine xmlns:a14="http://schemas.microsoft.com/office/drawing/2010/main" w="38100" algn="ctr">
                  <a:solidFill>
                    <a:srgbClr val="000000"/>
                  </a:solidFill>
                  <a:miter lim="800000"/>
                  <a:headEnd type="none" w="lg" len="lg"/>
                  <a:tailEnd type="none" w="lg" len="lg"/>
                </a14:hiddenLine>
              </a:ext>
            </a:extLst>
          </p:spPr>
          <p:txBody>
            <a:bodyPr wrap="none" lIns="90000" tIns="46800" rIns="90000" bIns="46800"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defRPr/>
              </a:pPr>
              <a:endParaRPr lang="en-US" altLang="en-US"/>
            </a:p>
          </p:txBody>
        </p:sp>
      </p:grpSp>
      <p:sp>
        <p:nvSpPr>
          <p:cNvPr id="2405379" name="Rectangle 3"/>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600" b="1"/>
            </a:lvl1pPr>
          </a:lstStyle>
          <a:p>
            <a:pPr>
              <a:defRPr/>
            </a:pPr>
            <a:r>
              <a:rPr lang="de-DE" altLang="de-DE"/>
              <a:t>- </a:t>
            </a:r>
            <a:fld id="{835CF607-7929-4487-9DB0-E1235F1EFE48}" type="slidenum">
              <a:rPr lang="de-DE" altLang="de-DE"/>
              <a:pPr>
                <a:defRPr/>
              </a:pPr>
              <a:t>‹Nr.›</a:t>
            </a:fld>
            <a:r>
              <a:rPr lang="de-DE" altLang="de-DE"/>
              <a:t> -</a:t>
            </a:r>
          </a:p>
        </p:txBody>
      </p:sp>
    </p:spTree>
  </p:cSld>
  <p:clrMap bg1="dk2" tx1="lt1" bg2="dk1"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405391">
                                            <p:txEl>
                                              <p:pRg st="0" end="0"/>
                                            </p:txEl>
                                          </p:spTgt>
                                        </p:tgtEl>
                                        <p:attrNameLst>
                                          <p:attrName>style.visibility</p:attrName>
                                        </p:attrNameLst>
                                      </p:cBhvr>
                                      <p:to>
                                        <p:strVal val="visible"/>
                                      </p:to>
                                    </p:set>
                                    <p:anim calcmode="lin" valueType="num">
                                      <p:cBhvr additive="base">
                                        <p:cTn id="7" dur="500" fill="hold"/>
                                        <p:tgtEl>
                                          <p:spTgt spid="240539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4053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405391">
                                            <p:txEl>
                                              <p:pRg st="1" end="1"/>
                                            </p:txEl>
                                          </p:spTgt>
                                        </p:tgtEl>
                                        <p:attrNameLst>
                                          <p:attrName>style.visibility</p:attrName>
                                        </p:attrNameLst>
                                      </p:cBhvr>
                                      <p:to>
                                        <p:strVal val="visible"/>
                                      </p:to>
                                    </p:set>
                                    <p:anim calcmode="lin" valueType="num">
                                      <p:cBhvr additive="base">
                                        <p:cTn id="13" dur="500" fill="hold"/>
                                        <p:tgtEl>
                                          <p:spTgt spid="240539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4053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405391">
                                            <p:txEl>
                                              <p:pRg st="2" end="2"/>
                                            </p:txEl>
                                          </p:spTgt>
                                        </p:tgtEl>
                                        <p:attrNameLst>
                                          <p:attrName>style.visibility</p:attrName>
                                        </p:attrNameLst>
                                      </p:cBhvr>
                                      <p:to>
                                        <p:strVal val="visible"/>
                                      </p:to>
                                    </p:set>
                                    <p:anim calcmode="lin" valueType="num">
                                      <p:cBhvr additive="base">
                                        <p:cTn id="19" dur="500" fill="hold"/>
                                        <p:tgtEl>
                                          <p:spTgt spid="240539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053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405391">
                                            <p:txEl>
                                              <p:pRg st="3" end="3"/>
                                            </p:txEl>
                                          </p:spTgt>
                                        </p:tgtEl>
                                        <p:attrNameLst>
                                          <p:attrName>style.visibility</p:attrName>
                                        </p:attrNameLst>
                                      </p:cBhvr>
                                      <p:to>
                                        <p:strVal val="visible"/>
                                      </p:to>
                                    </p:set>
                                    <p:anim calcmode="lin" valueType="num">
                                      <p:cBhvr additive="base">
                                        <p:cTn id="25" dur="500" fill="hold"/>
                                        <p:tgtEl>
                                          <p:spTgt spid="240539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4053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405391">
                                            <p:txEl>
                                              <p:pRg st="4" end="4"/>
                                            </p:txEl>
                                          </p:spTgt>
                                        </p:tgtEl>
                                        <p:attrNameLst>
                                          <p:attrName>style.visibility</p:attrName>
                                        </p:attrNameLst>
                                      </p:cBhvr>
                                      <p:to>
                                        <p:strVal val="visible"/>
                                      </p:to>
                                    </p:set>
                                    <p:anim calcmode="lin" valueType="num">
                                      <p:cBhvr additive="base">
                                        <p:cTn id="31" dur="500" fill="hold"/>
                                        <p:tgtEl>
                                          <p:spTgt spid="2405391">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40539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5391" grpId="0" build="p" bldLvl="3" autoUpdateAnimBg="0">
        <p:tmplLst>
          <p:tmpl lvl="1">
            <p:tnLst>
              <p:par>
                <p:cTn presetID="2" presetClass="entr" presetSubtype="2" fill="hold" nodeType="clickEffect">
                  <p:stCondLst>
                    <p:cond delay="0"/>
                  </p:stCondLst>
                  <p:childTnLst>
                    <p:set>
                      <p:cBhvr>
                        <p:cTn dur="1" fill="hold">
                          <p:stCondLst>
                            <p:cond delay="0"/>
                          </p:stCondLst>
                        </p:cTn>
                        <p:tgtEl>
                          <p:spTgt spid="2405391"/>
                        </p:tgtEl>
                        <p:attrNameLst>
                          <p:attrName>style.visibility</p:attrName>
                        </p:attrNameLst>
                      </p:cBhvr>
                      <p:to>
                        <p:strVal val="visible"/>
                      </p:to>
                    </p:set>
                    <p:anim calcmode="lin" valueType="num">
                      <p:cBhvr additive="base">
                        <p:cTn dur="500" fill="hold"/>
                        <p:tgtEl>
                          <p:spTgt spid="2405391"/>
                        </p:tgtEl>
                        <p:attrNameLst>
                          <p:attrName>ppt_x</p:attrName>
                        </p:attrNameLst>
                      </p:cBhvr>
                      <p:tavLst>
                        <p:tav tm="0">
                          <p:val>
                            <p:strVal val="1+#ppt_w/2"/>
                          </p:val>
                        </p:tav>
                        <p:tav tm="100000">
                          <p:val>
                            <p:strVal val="#ppt_x"/>
                          </p:val>
                        </p:tav>
                      </p:tavLst>
                    </p:anim>
                    <p:anim calcmode="lin" valueType="num">
                      <p:cBhvr additive="base">
                        <p:cTn dur="500" fill="hold"/>
                        <p:tgtEl>
                          <p:spTgt spid="2405391"/>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2405391"/>
                        </p:tgtEl>
                        <p:attrNameLst>
                          <p:attrName>style.visibility</p:attrName>
                        </p:attrNameLst>
                      </p:cBhvr>
                      <p:to>
                        <p:strVal val="visible"/>
                      </p:to>
                    </p:set>
                    <p:anim calcmode="lin" valueType="num">
                      <p:cBhvr additive="base">
                        <p:cTn dur="500" fill="hold"/>
                        <p:tgtEl>
                          <p:spTgt spid="2405391"/>
                        </p:tgtEl>
                        <p:attrNameLst>
                          <p:attrName>ppt_x</p:attrName>
                        </p:attrNameLst>
                      </p:cBhvr>
                      <p:tavLst>
                        <p:tav tm="0">
                          <p:val>
                            <p:strVal val="1+#ppt_w/2"/>
                          </p:val>
                        </p:tav>
                        <p:tav tm="100000">
                          <p:val>
                            <p:strVal val="#ppt_x"/>
                          </p:val>
                        </p:tav>
                      </p:tavLst>
                    </p:anim>
                    <p:anim calcmode="lin" valueType="num">
                      <p:cBhvr additive="base">
                        <p:cTn dur="500" fill="hold"/>
                        <p:tgtEl>
                          <p:spTgt spid="2405391"/>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2405391"/>
                        </p:tgtEl>
                        <p:attrNameLst>
                          <p:attrName>style.visibility</p:attrName>
                        </p:attrNameLst>
                      </p:cBhvr>
                      <p:to>
                        <p:strVal val="visible"/>
                      </p:to>
                    </p:set>
                    <p:anim calcmode="lin" valueType="num">
                      <p:cBhvr additive="base">
                        <p:cTn dur="500" fill="hold"/>
                        <p:tgtEl>
                          <p:spTgt spid="2405391"/>
                        </p:tgtEl>
                        <p:attrNameLst>
                          <p:attrName>ppt_x</p:attrName>
                        </p:attrNameLst>
                      </p:cBhvr>
                      <p:tavLst>
                        <p:tav tm="0">
                          <p:val>
                            <p:strVal val="1+#ppt_w/2"/>
                          </p:val>
                        </p:tav>
                        <p:tav tm="100000">
                          <p:val>
                            <p:strVal val="#ppt_x"/>
                          </p:val>
                        </p:tav>
                      </p:tavLst>
                    </p:anim>
                    <p:anim calcmode="lin" valueType="num">
                      <p:cBhvr additive="base">
                        <p:cTn dur="500" fill="hold"/>
                        <p:tgtEl>
                          <p:spTgt spid="2405391"/>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2405391"/>
                        </p:tgtEl>
                        <p:attrNameLst>
                          <p:attrName>style.visibility</p:attrName>
                        </p:attrNameLst>
                      </p:cBhvr>
                      <p:to>
                        <p:strVal val="visible"/>
                      </p:to>
                    </p:set>
                    <p:anim calcmode="lin" valueType="num">
                      <p:cBhvr additive="base">
                        <p:cTn dur="500" fill="hold"/>
                        <p:tgtEl>
                          <p:spTgt spid="2405391"/>
                        </p:tgtEl>
                        <p:attrNameLst>
                          <p:attrName>ppt_x</p:attrName>
                        </p:attrNameLst>
                      </p:cBhvr>
                      <p:tavLst>
                        <p:tav tm="0">
                          <p:val>
                            <p:strVal val="1+#ppt_w/2"/>
                          </p:val>
                        </p:tav>
                        <p:tav tm="100000">
                          <p:val>
                            <p:strVal val="#ppt_x"/>
                          </p:val>
                        </p:tav>
                      </p:tavLst>
                    </p:anim>
                    <p:anim calcmode="lin" valueType="num">
                      <p:cBhvr additive="base">
                        <p:cTn dur="500" fill="hold"/>
                        <p:tgtEl>
                          <p:spTgt spid="2405391"/>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2405391"/>
                        </p:tgtEl>
                        <p:attrNameLst>
                          <p:attrName>style.visibility</p:attrName>
                        </p:attrNameLst>
                      </p:cBhvr>
                      <p:to>
                        <p:strVal val="visible"/>
                      </p:to>
                    </p:set>
                    <p:anim calcmode="lin" valueType="num">
                      <p:cBhvr additive="base">
                        <p:cTn dur="500" fill="hold"/>
                        <p:tgtEl>
                          <p:spTgt spid="2405391"/>
                        </p:tgtEl>
                        <p:attrNameLst>
                          <p:attrName>ppt_x</p:attrName>
                        </p:attrNameLst>
                      </p:cBhvr>
                      <p:tavLst>
                        <p:tav tm="0">
                          <p:val>
                            <p:strVal val="1+#ppt_w/2"/>
                          </p:val>
                        </p:tav>
                        <p:tav tm="100000">
                          <p:val>
                            <p:strVal val="#ppt_x"/>
                          </p:val>
                        </p:tav>
                      </p:tavLst>
                    </p:anim>
                    <p:anim calcmode="lin" valueType="num">
                      <p:cBhvr additive="base">
                        <p:cTn dur="500" fill="hold"/>
                        <p:tgtEl>
                          <p:spTgt spid="2405391"/>
                        </p:tgtEl>
                        <p:attrNameLst>
                          <p:attrName>ppt_y</p:attrName>
                        </p:attrNameLst>
                      </p:cBhvr>
                      <p:tavLst>
                        <p:tav tm="0">
                          <p:val>
                            <p:strVal val="#ppt_y"/>
                          </p:val>
                        </p:tav>
                        <p:tav tm="100000">
                          <p:val>
                            <p:strVal val="#ppt_y"/>
                          </p:val>
                        </p:tav>
                      </p:tavLst>
                    </p:anim>
                  </p:childTnLst>
                </p:cTn>
              </p:par>
            </p:tnLst>
          </p:tmpl>
        </p:tmplLst>
      </p:bldP>
    </p:bldLst>
  </p:timing>
  <p:hf hdr="0" dt="0"/>
  <p:txStyles>
    <p:titleStyle>
      <a:lvl1pPr algn="ctr" rtl="0" eaLnBrk="0" fontAlgn="base" hangingPunct="0">
        <a:spcBef>
          <a:spcPct val="0"/>
        </a:spcBef>
        <a:spcAft>
          <a:spcPct val="0"/>
        </a:spcAft>
        <a:defRPr sz="3000">
          <a:solidFill>
            <a:srgbClr val="FFFF00"/>
          </a:solidFill>
          <a:latin typeface="+mj-lt"/>
          <a:ea typeface="+mj-ea"/>
          <a:cs typeface="+mj-cs"/>
        </a:defRPr>
      </a:lvl1pPr>
      <a:lvl2pPr algn="ctr" rtl="0" eaLnBrk="0" fontAlgn="base" hangingPunct="0">
        <a:spcBef>
          <a:spcPct val="0"/>
        </a:spcBef>
        <a:spcAft>
          <a:spcPct val="0"/>
        </a:spcAft>
        <a:defRPr sz="3000">
          <a:solidFill>
            <a:srgbClr val="FFFF00"/>
          </a:solidFill>
          <a:latin typeface="Arial" pitchFamily="34" charset="0"/>
          <a:cs typeface="Arial" pitchFamily="34" charset="0"/>
        </a:defRPr>
      </a:lvl2pPr>
      <a:lvl3pPr algn="ctr" rtl="0" eaLnBrk="0" fontAlgn="base" hangingPunct="0">
        <a:spcBef>
          <a:spcPct val="0"/>
        </a:spcBef>
        <a:spcAft>
          <a:spcPct val="0"/>
        </a:spcAft>
        <a:defRPr sz="3000">
          <a:solidFill>
            <a:srgbClr val="FFFF00"/>
          </a:solidFill>
          <a:latin typeface="Arial" pitchFamily="34" charset="0"/>
          <a:cs typeface="Arial" pitchFamily="34" charset="0"/>
        </a:defRPr>
      </a:lvl3pPr>
      <a:lvl4pPr algn="ctr" rtl="0" eaLnBrk="0" fontAlgn="base" hangingPunct="0">
        <a:spcBef>
          <a:spcPct val="0"/>
        </a:spcBef>
        <a:spcAft>
          <a:spcPct val="0"/>
        </a:spcAft>
        <a:defRPr sz="3000">
          <a:solidFill>
            <a:srgbClr val="FFFF00"/>
          </a:solidFill>
          <a:latin typeface="Arial" pitchFamily="34" charset="0"/>
          <a:cs typeface="Arial" pitchFamily="34" charset="0"/>
        </a:defRPr>
      </a:lvl4pPr>
      <a:lvl5pPr algn="ctr" rtl="0" eaLnBrk="0" fontAlgn="base" hangingPunct="0">
        <a:spcBef>
          <a:spcPct val="0"/>
        </a:spcBef>
        <a:spcAft>
          <a:spcPct val="0"/>
        </a:spcAft>
        <a:defRPr sz="3000">
          <a:solidFill>
            <a:srgbClr val="FFFF00"/>
          </a:solidFill>
          <a:latin typeface="Arial" pitchFamily="34" charset="0"/>
          <a:cs typeface="Arial" pitchFamily="34" charset="0"/>
        </a:defRPr>
      </a:lvl5pPr>
      <a:lvl6pPr marL="457200" algn="ctr" rtl="0" fontAlgn="base">
        <a:spcBef>
          <a:spcPct val="0"/>
        </a:spcBef>
        <a:spcAft>
          <a:spcPct val="0"/>
        </a:spcAft>
        <a:defRPr sz="3000">
          <a:solidFill>
            <a:srgbClr val="FFFF00"/>
          </a:solidFill>
          <a:latin typeface="Arial" pitchFamily="34" charset="0"/>
          <a:cs typeface="Arial" pitchFamily="34" charset="0"/>
        </a:defRPr>
      </a:lvl6pPr>
      <a:lvl7pPr marL="914400" algn="ctr" rtl="0" fontAlgn="base">
        <a:spcBef>
          <a:spcPct val="0"/>
        </a:spcBef>
        <a:spcAft>
          <a:spcPct val="0"/>
        </a:spcAft>
        <a:defRPr sz="3000">
          <a:solidFill>
            <a:srgbClr val="FFFF00"/>
          </a:solidFill>
          <a:latin typeface="Arial" pitchFamily="34" charset="0"/>
          <a:cs typeface="Arial" pitchFamily="34" charset="0"/>
        </a:defRPr>
      </a:lvl7pPr>
      <a:lvl8pPr marL="1371600" algn="ctr" rtl="0" fontAlgn="base">
        <a:spcBef>
          <a:spcPct val="0"/>
        </a:spcBef>
        <a:spcAft>
          <a:spcPct val="0"/>
        </a:spcAft>
        <a:defRPr sz="3000">
          <a:solidFill>
            <a:srgbClr val="FFFF00"/>
          </a:solidFill>
          <a:latin typeface="Arial" pitchFamily="34" charset="0"/>
          <a:cs typeface="Arial" pitchFamily="34" charset="0"/>
        </a:defRPr>
      </a:lvl8pPr>
      <a:lvl9pPr marL="1828800" algn="ctr" rtl="0" fontAlgn="base">
        <a:spcBef>
          <a:spcPct val="0"/>
        </a:spcBef>
        <a:spcAft>
          <a:spcPct val="0"/>
        </a:spcAft>
        <a:defRPr sz="3000">
          <a:solidFill>
            <a:srgbClr val="FFFF00"/>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lr>
          <a:srgbClr val="FF0000"/>
        </a:buClr>
        <a:buFont typeface="Arial Unicode MS" pitchFamily="34" charset="-128"/>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Font typeface="Arial Unicode MS" pitchFamily="34" charset="-128"/>
        <a:buChar char="■"/>
        <a:defRPr sz="2300">
          <a:solidFill>
            <a:schemeClr val="tx1"/>
          </a:solidFill>
          <a:latin typeface="+mn-lt"/>
          <a:cs typeface="+mn-cs"/>
        </a:defRPr>
      </a:lvl2pPr>
      <a:lvl3pPr marL="1143000" indent="-228600" algn="l" rtl="0" eaLnBrk="0" fontAlgn="base" hangingPunct="0">
        <a:spcBef>
          <a:spcPct val="20000"/>
        </a:spcBef>
        <a:spcAft>
          <a:spcPct val="0"/>
        </a:spcAft>
        <a:buClr>
          <a:srgbClr val="FF0000"/>
        </a:buClr>
        <a:buSzPct val="120000"/>
        <a:buFont typeface="Arial Unicode MS" pitchFamily="34" charset="-128"/>
        <a:buChar char="◆"/>
        <a:defRPr sz="2200">
          <a:solidFill>
            <a:schemeClr val="tx1"/>
          </a:solidFill>
          <a:latin typeface="+mn-lt"/>
          <a:cs typeface="+mn-cs"/>
        </a:defRPr>
      </a:lvl3pPr>
      <a:lvl4pPr marL="1600200" indent="-228600" algn="l" rtl="0" eaLnBrk="0" fontAlgn="base" hangingPunct="0">
        <a:spcBef>
          <a:spcPct val="20000"/>
        </a:spcBef>
        <a:spcAft>
          <a:spcPct val="0"/>
        </a:spcAft>
        <a:buClr>
          <a:srgbClr val="FF0000"/>
        </a:buClr>
        <a:buSzPct val="80000"/>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mn-lt"/>
          <a:cs typeface="+mn-cs"/>
        </a:defRPr>
      </a:lvl5pPr>
      <a:lvl6pPr marL="2514600" indent="-228600" algn="l" rtl="0" fontAlgn="base">
        <a:spcBef>
          <a:spcPct val="20000"/>
        </a:spcBef>
        <a:spcAft>
          <a:spcPct val="0"/>
        </a:spcAft>
        <a:buClr>
          <a:srgbClr val="FF0000"/>
        </a:buClr>
        <a:buSzPct val="60000"/>
        <a:buFont typeface="Wingdings" pitchFamily="2" charset="2"/>
        <a:buChar char="l"/>
        <a:defRPr sz="2000">
          <a:solidFill>
            <a:schemeClr val="tx1"/>
          </a:solidFill>
          <a:latin typeface="+mn-lt"/>
          <a:cs typeface="+mn-cs"/>
        </a:defRPr>
      </a:lvl6pPr>
      <a:lvl7pPr marL="2971800" indent="-228600" algn="l" rtl="0" fontAlgn="base">
        <a:spcBef>
          <a:spcPct val="20000"/>
        </a:spcBef>
        <a:spcAft>
          <a:spcPct val="0"/>
        </a:spcAft>
        <a:buClr>
          <a:srgbClr val="FF0000"/>
        </a:buClr>
        <a:buSzPct val="60000"/>
        <a:buFont typeface="Wingdings" pitchFamily="2" charset="2"/>
        <a:buChar char="l"/>
        <a:defRPr sz="2000">
          <a:solidFill>
            <a:schemeClr val="tx1"/>
          </a:solidFill>
          <a:latin typeface="+mn-lt"/>
          <a:cs typeface="+mn-cs"/>
        </a:defRPr>
      </a:lvl7pPr>
      <a:lvl8pPr marL="3429000" indent="-228600" algn="l" rtl="0" fontAlgn="base">
        <a:spcBef>
          <a:spcPct val="20000"/>
        </a:spcBef>
        <a:spcAft>
          <a:spcPct val="0"/>
        </a:spcAft>
        <a:buClr>
          <a:srgbClr val="FF0000"/>
        </a:buClr>
        <a:buSzPct val="60000"/>
        <a:buFont typeface="Wingdings" pitchFamily="2" charset="2"/>
        <a:buChar char="l"/>
        <a:defRPr sz="2000">
          <a:solidFill>
            <a:schemeClr val="tx1"/>
          </a:solidFill>
          <a:latin typeface="+mn-lt"/>
          <a:cs typeface="+mn-cs"/>
        </a:defRPr>
      </a:lvl8pPr>
      <a:lvl9pPr marL="3886200" indent="-228600" algn="l" rtl="0" fontAlgn="base">
        <a:spcBef>
          <a:spcPct val="20000"/>
        </a:spcBef>
        <a:spcAft>
          <a:spcPct val="0"/>
        </a:spcAft>
        <a:buClr>
          <a:srgbClr val="FF0000"/>
        </a:buClr>
        <a:buSzPct val="60000"/>
        <a:buFont typeface="Wingdings" pitchFamily="2" charset="2"/>
        <a:buChar char="l"/>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wmf"/><Relationship Id="rId4" Type="http://schemas.openxmlformats.org/officeDocument/2006/relationships/oleObject" Target="../embeddings/oleObject6.bin"/></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100.xml"/><Relationship Id="rId7" Type="http://schemas.openxmlformats.org/officeDocument/2006/relationships/image" Target="../media/image32.emf"/><Relationship Id="rId2" Type="http://schemas.openxmlformats.org/officeDocument/2006/relationships/slideLayout" Target="../slideLayouts/slideLayout18.xml"/><Relationship Id="rId1" Type="http://schemas.openxmlformats.org/officeDocument/2006/relationships/vmlDrawing" Target="../drawings/vmlDrawing56.vml"/><Relationship Id="rId6" Type="http://schemas.openxmlformats.org/officeDocument/2006/relationships/oleObject" Target="../embeddings/oleObject77.bin"/><Relationship Id="rId5" Type="http://schemas.openxmlformats.org/officeDocument/2006/relationships/image" Target="../media/image27.emf"/><Relationship Id="rId4" Type="http://schemas.openxmlformats.org/officeDocument/2006/relationships/oleObject" Target="../embeddings/oleObject76.bin"/></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18.xml"/><Relationship Id="rId1" Type="http://schemas.openxmlformats.org/officeDocument/2006/relationships/vmlDrawing" Target="../drawings/vmlDrawing57.vml"/><Relationship Id="rId6" Type="http://schemas.openxmlformats.org/officeDocument/2006/relationships/oleObject" Target="../embeddings/oleObject79.bin"/><Relationship Id="rId5" Type="http://schemas.openxmlformats.org/officeDocument/2006/relationships/image" Target="../media/image13.emf"/><Relationship Id="rId4" Type="http://schemas.openxmlformats.org/officeDocument/2006/relationships/oleObject" Target="../embeddings/oleObject78.bin"/></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18.xml"/><Relationship Id="rId1" Type="http://schemas.openxmlformats.org/officeDocument/2006/relationships/vmlDrawing" Target="../drawings/vmlDrawing58.vml"/><Relationship Id="rId6" Type="http://schemas.openxmlformats.org/officeDocument/2006/relationships/oleObject" Target="../embeddings/oleObject81.bin"/><Relationship Id="rId5" Type="http://schemas.openxmlformats.org/officeDocument/2006/relationships/image" Target="../media/image13.emf"/><Relationship Id="rId4" Type="http://schemas.openxmlformats.org/officeDocument/2006/relationships/oleObject" Target="../embeddings/oleObject80.bin"/></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image" Target="../media/image33.png"/><Relationship Id="rId7" Type="http://schemas.openxmlformats.org/officeDocument/2006/relationships/image" Target="../media/image37.wmf"/><Relationship Id="rId2" Type="http://schemas.openxmlformats.org/officeDocument/2006/relationships/notesSlide" Target="../notesSlides/notesSlide108.xml"/><Relationship Id="rId1" Type="http://schemas.openxmlformats.org/officeDocument/2006/relationships/slideLayout" Target="../slideLayouts/slideLayout2.xml"/><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 Id="rId9" Type="http://schemas.openxmlformats.org/officeDocument/2006/relationships/hyperlink" Target="AU_3_The_Keynesian_Model_and_its_Policy_Implications.PPT#-1,6,3. The Keynesian Model and its Policy Implications 3.1. The Keynesian Theory" TargetMode="Externa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2.pn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7.xml"/><Relationship Id="rId1" Type="http://schemas.openxmlformats.org/officeDocument/2006/relationships/vmlDrawing" Target="../drawings/vmlDrawing59.vml"/><Relationship Id="rId6" Type="http://schemas.openxmlformats.org/officeDocument/2006/relationships/oleObject" Target="../embeddings/oleObject83.bin"/><Relationship Id="rId5" Type="http://schemas.openxmlformats.org/officeDocument/2006/relationships/image" Target="../media/image27.emf"/><Relationship Id="rId4" Type="http://schemas.openxmlformats.org/officeDocument/2006/relationships/oleObject" Target="../embeddings/oleObject82.bin"/></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7.xml"/><Relationship Id="rId1" Type="http://schemas.openxmlformats.org/officeDocument/2006/relationships/vmlDrawing" Target="../drawings/vmlDrawing60.vml"/><Relationship Id="rId6" Type="http://schemas.openxmlformats.org/officeDocument/2006/relationships/oleObject" Target="../embeddings/oleObject85.bin"/><Relationship Id="rId5" Type="http://schemas.openxmlformats.org/officeDocument/2006/relationships/image" Target="../media/image27.emf"/><Relationship Id="rId4" Type="http://schemas.openxmlformats.org/officeDocument/2006/relationships/oleObject" Target="../embeddings/oleObject84.bin"/></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7.xml"/><Relationship Id="rId1" Type="http://schemas.openxmlformats.org/officeDocument/2006/relationships/vmlDrawing" Target="../drawings/vmlDrawing61.vml"/><Relationship Id="rId6" Type="http://schemas.openxmlformats.org/officeDocument/2006/relationships/oleObject" Target="../embeddings/oleObject87.bin"/><Relationship Id="rId5" Type="http://schemas.openxmlformats.org/officeDocument/2006/relationships/image" Target="../media/image27.emf"/><Relationship Id="rId4" Type="http://schemas.openxmlformats.org/officeDocument/2006/relationships/oleObject" Target="../embeddings/oleObject86.bin"/></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7.xml"/><Relationship Id="rId1" Type="http://schemas.openxmlformats.org/officeDocument/2006/relationships/vmlDrawing" Target="../drawings/vmlDrawing62.vml"/><Relationship Id="rId6" Type="http://schemas.openxmlformats.org/officeDocument/2006/relationships/oleObject" Target="../embeddings/oleObject89.bin"/><Relationship Id="rId5" Type="http://schemas.openxmlformats.org/officeDocument/2006/relationships/image" Target="../media/image27.emf"/><Relationship Id="rId4" Type="http://schemas.openxmlformats.org/officeDocument/2006/relationships/oleObject" Target="../embeddings/oleObject88.bin"/></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7.xml"/><Relationship Id="rId1" Type="http://schemas.openxmlformats.org/officeDocument/2006/relationships/vmlDrawing" Target="../drawings/vmlDrawing63.vml"/><Relationship Id="rId6" Type="http://schemas.openxmlformats.org/officeDocument/2006/relationships/oleObject" Target="../embeddings/oleObject91.bin"/><Relationship Id="rId5" Type="http://schemas.openxmlformats.org/officeDocument/2006/relationships/image" Target="../media/image27.emf"/><Relationship Id="rId4" Type="http://schemas.openxmlformats.org/officeDocument/2006/relationships/oleObject" Target="../embeddings/oleObject90.bin"/></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7.xml"/><Relationship Id="rId1" Type="http://schemas.openxmlformats.org/officeDocument/2006/relationships/vmlDrawing" Target="../drawings/vmlDrawing64.vml"/><Relationship Id="rId6" Type="http://schemas.openxmlformats.org/officeDocument/2006/relationships/oleObject" Target="../embeddings/oleObject93.bin"/><Relationship Id="rId5" Type="http://schemas.openxmlformats.org/officeDocument/2006/relationships/image" Target="../media/image27.emf"/><Relationship Id="rId4" Type="http://schemas.openxmlformats.org/officeDocument/2006/relationships/oleObject" Target="../embeddings/oleObject92.bin"/></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8.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18.xml"/><Relationship Id="rId1" Type="http://schemas.openxmlformats.org/officeDocument/2006/relationships/vmlDrawing" Target="../drawings/vmlDrawing65.vml"/><Relationship Id="rId6" Type="http://schemas.openxmlformats.org/officeDocument/2006/relationships/oleObject" Target="../embeddings/oleObject95.bin"/><Relationship Id="rId5" Type="http://schemas.openxmlformats.org/officeDocument/2006/relationships/image" Target="../media/image27.emf"/><Relationship Id="rId4" Type="http://schemas.openxmlformats.org/officeDocument/2006/relationships/oleObject" Target="../embeddings/oleObject94.bin"/></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18.xml"/><Relationship Id="rId1" Type="http://schemas.openxmlformats.org/officeDocument/2006/relationships/vmlDrawing" Target="../drawings/vmlDrawing66.vml"/><Relationship Id="rId6" Type="http://schemas.openxmlformats.org/officeDocument/2006/relationships/oleObject" Target="../embeddings/oleObject95.bin"/><Relationship Id="rId5" Type="http://schemas.openxmlformats.org/officeDocument/2006/relationships/image" Target="../media/image27.emf"/><Relationship Id="rId4" Type="http://schemas.openxmlformats.org/officeDocument/2006/relationships/oleObject" Target="../embeddings/oleObject94.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18.xml"/><Relationship Id="rId1" Type="http://schemas.openxmlformats.org/officeDocument/2006/relationships/vmlDrawing" Target="../drawings/vmlDrawing67.vml"/><Relationship Id="rId6" Type="http://schemas.openxmlformats.org/officeDocument/2006/relationships/oleObject" Target="../embeddings/oleObject97.bin"/><Relationship Id="rId5" Type="http://schemas.openxmlformats.org/officeDocument/2006/relationships/image" Target="../media/image27.emf"/><Relationship Id="rId4" Type="http://schemas.openxmlformats.org/officeDocument/2006/relationships/oleObject" Target="../embeddings/oleObject96.bin"/></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18.xml"/><Relationship Id="rId1" Type="http://schemas.openxmlformats.org/officeDocument/2006/relationships/vmlDrawing" Target="../drawings/vmlDrawing68.vml"/><Relationship Id="rId6" Type="http://schemas.openxmlformats.org/officeDocument/2006/relationships/oleObject" Target="../embeddings/oleObject99.bin"/><Relationship Id="rId5" Type="http://schemas.openxmlformats.org/officeDocument/2006/relationships/image" Target="../media/image27.emf"/><Relationship Id="rId4" Type="http://schemas.openxmlformats.org/officeDocument/2006/relationships/oleObject" Target="../embeddings/oleObject98.bin"/></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18.xml"/><Relationship Id="rId1" Type="http://schemas.openxmlformats.org/officeDocument/2006/relationships/vmlDrawing" Target="../drawings/vmlDrawing69.vml"/><Relationship Id="rId6" Type="http://schemas.openxmlformats.org/officeDocument/2006/relationships/oleObject" Target="../embeddings/oleObject101.bin"/><Relationship Id="rId5" Type="http://schemas.openxmlformats.org/officeDocument/2006/relationships/image" Target="../media/image27.emf"/><Relationship Id="rId4" Type="http://schemas.openxmlformats.org/officeDocument/2006/relationships/oleObject" Target="../embeddings/oleObject100.bin"/></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7.xml"/><Relationship Id="rId1" Type="http://schemas.openxmlformats.org/officeDocument/2006/relationships/vmlDrawing" Target="../drawings/vmlDrawing70.vml"/><Relationship Id="rId5" Type="http://schemas.openxmlformats.org/officeDocument/2006/relationships/image" Target="../media/image39.emf"/><Relationship Id="rId4" Type="http://schemas.openxmlformats.org/officeDocument/2006/relationships/oleObject" Target="file:///D:\Arbeit\Archiv\Google%20Drive\0Vorlesungen\2.%20Makro&#246;konomik\Grafik-Daten\GER%20Growth%20and%20Investment_cycle.xls!Gov%20Consumption" TargetMode="External"/></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7.xml"/><Relationship Id="rId1" Type="http://schemas.openxmlformats.org/officeDocument/2006/relationships/vmlDrawing" Target="../drawings/vmlDrawing71.vml"/><Relationship Id="rId5" Type="http://schemas.openxmlformats.org/officeDocument/2006/relationships/image" Target="../media/image40.emf"/><Relationship Id="rId4" Type="http://schemas.openxmlformats.org/officeDocument/2006/relationships/oleObject" Target="file:///D:\Arbeit\Archiv\Google%20Drive\0Vorlesungen\2.%20Makro&#246;konomik\Grafik-Daten\GER%20Growth%20and%20Investment_cycle.xls!Net%20Investment" TargetMode="Externa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7.xml"/><Relationship Id="rId1" Type="http://schemas.openxmlformats.org/officeDocument/2006/relationships/vmlDrawing" Target="../drawings/vmlDrawing72.vml"/><Relationship Id="rId6" Type="http://schemas.openxmlformats.org/officeDocument/2006/relationships/oleObject" Target="../embeddings/oleObject103.bin"/><Relationship Id="rId5" Type="http://schemas.openxmlformats.org/officeDocument/2006/relationships/image" Target="../media/image27.emf"/><Relationship Id="rId4" Type="http://schemas.openxmlformats.org/officeDocument/2006/relationships/oleObject" Target="../embeddings/oleObject102.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7.xml"/><Relationship Id="rId1" Type="http://schemas.openxmlformats.org/officeDocument/2006/relationships/vmlDrawing" Target="../drawings/vmlDrawing73.vml"/><Relationship Id="rId6" Type="http://schemas.openxmlformats.org/officeDocument/2006/relationships/oleObject" Target="../embeddings/oleObject105.bin"/><Relationship Id="rId5" Type="http://schemas.openxmlformats.org/officeDocument/2006/relationships/image" Target="../media/image27.emf"/><Relationship Id="rId4" Type="http://schemas.openxmlformats.org/officeDocument/2006/relationships/oleObject" Target="../embeddings/oleObject104.bin"/></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31.xml"/><Relationship Id="rId7" Type="http://schemas.openxmlformats.org/officeDocument/2006/relationships/image" Target="../media/image27.emf"/><Relationship Id="rId2" Type="http://schemas.openxmlformats.org/officeDocument/2006/relationships/slideLayout" Target="../slideLayouts/slideLayout7.xml"/><Relationship Id="rId1" Type="http://schemas.openxmlformats.org/officeDocument/2006/relationships/vmlDrawing" Target="../drawings/vmlDrawing74.vml"/><Relationship Id="rId6" Type="http://schemas.openxmlformats.org/officeDocument/2006/relationships/oleObject" Target="../embeddings/oleObject107.bin"/><Relationship Id="rId5" Type="http://schemas.openxmlformats.org/officeDocument/2006/relationships/image" Target="../media/image41.emf"/><Relationship Id="rId4" Type="http://schemas.openxmlformats.org/officeDocument/2006/relationships/oleObject" Target="../embeddings/oleObject106.bin"/></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32.xml"/><Relationship Id="rId7" Type="http://schemas.openxmlformats.org/officeDocument/2006/relationships/image" Target="../media/image27.emf"/><Relationship Id="rId2" Type="http://schemas.openxmlformats.org/officeDocument/2006/relationships/slideLayout" Target="../slideLayouts/slideLayout7.xml"/><Relationship Id="rId1" Type="http://schemas.openxmlformats.org/officeDocument/2006/relationships/vmlDrawing" Target="../drawings/vmlDrawing75.vml"/><Relationship Id="rId6" Type="http://schemas.openxmlformats.org/officeDocument/2006/relationships/oleObject" Target="../embeddings/oleObject109.bin"/><Relationship Id="rId5" Type="http://schemas.openxmlformats.org/officeDocument/2006/relationships/image" Target="../media/image41.emf"/><Relationship Id="rId4" Type="http://schemas.openxmlformats.org/officeDocument/2006/relationships/oleObject" Target="../embeddings/oleObject108.bin"/></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hyperlink" Target="http://www.nasdaq.com/markets/crude-oil.aspx?timeframe=5y" TargetMode="External"/><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37.xml"/><Relationship Id="rId7" Type="http://schemas.openxmlformats.org/officeDocument/2006/relationships/image" Target="../media/image43.emf"/><Relationship Id="rId2" Type="http://schemas.openxmlformats.org/officeDocument/2006/relationships/slideLayout" Target="../slideLayouts/slideLayout7.xml"/><Relationship Id="rId1" Type="http://schemas.openxmlformats.org/officeDocument/2006/relationships/vmlDrawing" Target="../drawings/vmlDrawing76.vml"/><Relationship Id="rId6" Type="http://schemas.openxmlformats.org/officeDocument/2006/relationships/oleObject" Target="../embeddings/oleObject111.bin"/><Relationship Id="rId5" Type="http://schemas.openxmlformats.org/officeDocument/2006/relationships/image" Target="../media/image42.emf"/><Relationship Id="rId4" Type="http://schemas.openxmlformats.org/officeDocument/2006/relationships/oleObject" Target="../embeddings/oleObject110.bin"/></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38.xml"/><Relationship Id="rId7" Type="http://schemas.openxmlformats.org/officeDocument/2006/relationships/image" Target="../media/image45.emf"/><Relationship Id="rId2" Type="http://schemas.openxmlformats.org/officeDocument/2006/relationships/slideLayout" Target="../slideLayouts/slideLayout7.xml"/><Relationship Id="rId1" Type="http://schemas.openxmlformats.org/officeDocument/2006/relationships/vmlDrawing" Target="../drawings/vmlDrawing77.vml"/><Relationship Id="rId6" Type="http://schemas.openxmlformats.org/officeDocument/2006/relationships/oleObject" Target="../embeddings/oleObject113.bin"/><Relationship Id="rId5" Type="http://schemas.openxmlformats.org/officeDocument/2006/relationships/image" Target="../media/image44.emf"/><Relationship Id="rId4" Type="http://schemas.openxmlformats.org/officeDocument/2006/relationships/oleObject" Target="../embeddings/oleObject112.bin"/></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39.xml"/><Relationship Id="rId7" Type="http://schemas.openxmlformats.org/officeDocument/2006/relationships/image" Target="../media/image47.emf"/><Relationship Id="rId2" Type="http://schemas.openxmlformats.org/officeDocument/2006/relationships/slideLayout" Target="../slideLayouts/slideLayout7.xml"/><Relationship Id="rId1" Type="http://schemas.openxmlformats.org/officeDocument/2006/relationships/vmlDrawing" Target="../drawings/vmlDrawing78.vml"/><Relationship Id="rId6" Type="http://schemas.openxmlformats.org/officeDocument/2006/relationships/oleObject" Target="../embeddings/oleObject115.bin"/><Relationship Id="rId5" Type="http://schemas.openxmlformats.org/officeDocument/2006/relationships/image" Target="../media/image46.emf"/><Relationship Id="rId4" Type="http://schemas.openxmlformats.org/officeDocument/2006/relationships/oleObject" Target="../embeddings/oleObject114.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40.xml"/><Relationship Id="rId7" Type="http://schemas.openxmlformats.org/officeDocument/2006/relationships/image" Target="../media/image47.emf"/><Relationship Id="rId2" Type="http://schemas.openxmlformats.org/officeDocument/2006/relationships/slideLayout" Target="../slideLayouts/slideLayout7.xml"/><Relationship Id="rId1" Type="http://schemas.openxmlformats.org/officeDocument/2006/relationships/vmlDrawing" Target="../drawings/vmlDrawing79.vml"/><Relationship Id="rId6" Type="http://schemas.openxmlformats.org/officeDocument/2006/relationships/oleObject" Target="../embeddings/oleObject117.bin"/><Relationship Id="rId5" Type="http://schemas.openxmlformats.org/officeDocument/2006/relationships/image" Target="../media/image46.emf"/><Relationship Id="rId4" Type="http://schemas.openxmlformats.org/officeDocument/2006/relationships/oleObject" Target="../embeddings/oleObject116.bin"/></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41.xml"/><Relationship Id="rId7" Type="http://schemas.openxmlformats.org/officeDocument/2006/relationships/image" Target="../media/image49.emf"/><Relationship Id="rId2" Type="http://schemas.openxmlformats.org/officeDocument/2006/relationships/slideLayout" Target="../slideLayouts/slideLayout7.xml"/><Relationship Id="rId1" Type="http://schemas.openxmlformats.org/officeDocument/2006/relationships/vmlDrawing" Target="../drawings/vmlDrawing80.vml"/><Relationship Id="rId6" Type="http://schemas.openxmlformats.org/officeDocument/2006/relationships/oleObject" Target="../embeddings/oleObject119.bin"/><Relationship Id="rId5" Type="http://schemas.openxmlformats.org/officeDocument/2006/relationships/image" Target="../media/image48.emf"/><Relationship Id="rId4" Type="http://schemas.openxmlformats.org/officeDocument/2006/relationships/oleObject" Target="../embeddings/oleObject118.bin"/></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42.xml"/><Relationship Id="rId7" Type="http://schemas.openxmlformats.org/officeDocument/2006/relationships/image" Target="../media/image51.emf"/><Relationship Id="rId2" Type="http://schemas.openxmlformats.org/officeDocument/2006/relationships/slideLayout" Target="../slideLayouts/slideLayout7.xml"/><Relationship Id="rId1" Type="http://schemas.openxmlformats.org/officeDocument/2006/relationships/vmlDrawing" Target="../drawings/vmlDrawing81.vml"/><Relationship Id="rId6" Type="http://schemas.openxmlformats.org/officeDocument/2006/relationships/oleObject" Target="../embeddings/oleObject121.bin"/><Relationship Id="rId5" Type="http://schemas.openxmlformats.org/officeDocument/2006/relationships/image" Target="../media/image50.emf"/><Relationship Id="rId4" Type="http://schemas.openxmlformats.org/officeDocument/2006/relationships/oleObject" Target="../embeddings/oleObject120.bin"/></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43.xml"/><Relationship Id="rId7" Type="http://schemas.openxmlformats.org/officeDocument/2006/relationships/image" Target="../media/image53.emf"/><Relationship Id="rId2" Type="http://schemas.openxmlformats.org/officeDocument/2006/relationships/slideLayout" Target="../slideLayouts/slideLayout7.xml"/><Relationship Id="rId1" Type="http://schemas.openxmlformats.org/officeDocument/2006/relationships/vmlDrawing" Target="../drawings/vmlDrawing82.vml"/><Relationship Id="rId6" Type="http://schemas.openxmlformats.org/officeDocument/2006/relationships/oleObject" Target="../embeddings/oleObject123.bin"/><Relationship Id="rId5" Type="http://schemas.openxmlformats.org/officeDocument/2006/relationships/image" Target="../media/image52.emf"/><Relationship Id="rId4" Type="http://schemas.openxmlformats.org/officeDocument/2006/relationships/oleObject" Target="../embeddings/oleObject122.bin"/></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44.xml"/><Relationship Id="rId7" Type="http://schemas.openxmlformats.org/officeDocument/2006/relationships/image" Target="../media/image55.emf"/><Relationship Id="rId2" Type="http://schemas.openxmlformats.org/officeDocument/2006/relationships/slideLayout" Target="../slideLayouts/slideLayout7.xml"/><Relationship Id="rId1" Type="http://schemas.openxmlformats.org/officeDocument/2006/relationships/vmlDrawing" Target="../drawings/vmlDrawing83.vml"/><Relationship Id="rId6" Type="http://schemas.openxmlformats.org/officeDocument/2006/relationships/oleObject" Target="../embeddings/oleObject125.bin"/><Relationship Id="rId5" Type="http://schemas.openxmlformats.org/officeDocument/2006/relationships/image" Target="../media/image54.emf"/><Relationship Id="rId4" Type="http://schemas.openxmlformats.org/officeDocument/2006/relationships/oleObject" Target="../embeddings/oleObject124.bin"/></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45.xml"/><Relationship Id="rId7" Type="http://schemas.openxmlformats.org/officeDocument/2006/relationships/image" Target="../media/image57.emf"/><Relationship Id="rId2" Type="http://schemas.openxmlformats.org/officeDocument/2006/relationships/slideLayout" Target="../slideLayouts/slideLayout7.xml"/><Relationship Id="rId1" Type="http://schemas.openxmlformats.org/officeDocument/2006/relationships/vmlDrawing" Target="../drawings/vmlDrawing84.vml"/><Relationship Id="rId6" Type="http://schemas.openxmlformats.org/officeDocument/2006/relationships/oleObject" Target="../embeddings/oleObject127.bin"/><Relationship Id="rId5" Type="http://schemas.openxmlformats.org/officeDocument/2006/relationships/image" Target="../media/image56.emf"/><Relationship Id="rId4" Type="http://schemas.openxmlformats.org/officeDocument/2006/relationships/oleObject" Target="../embeddings/oleObject126.bin"/></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46.xml"/><Relationship Id="rId7" Type="http://schemas.openxmlformats.org/officeDocument/2006/relationships/image" Target="../media/image59.emf"/><Relationship Id="rId2" Type="http://schemas.openxmlformats.org/officeDocument/2006/relationships/slideLayout" Target="../slideLayouts/slideLayout7.xml"/><Relationship Id="rId1" Type="http://schemas.openxmlformats.org/officeDocument/2006/relationships/vmlDrawing" Target="../drawings/vmlDrawing85.vml"/><Relationship Id="rId6" Type="http://schemas.openxmlformats.org/officeDocument/2006/relationships/oleObject" Target="../embeddings/oleObject129.bin"/><Relationship Id="rId5" Type="http://schemas.openxmlformats.org/officeDocument/2006/relationships/image" Target="../media/image58.emf"/><Relationship Id="rId4" Type="http://schemas.openxmlformats.org/officeDocument/2006/relationships/oleObject" Target="../embeddings/oleObject128.bin"/></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47.xml"/><Relationship Id="rId7" Type="http://schemas.openxmlformats.org/officeDocument/2006/relationships/image" Target="../media/image61.emf"/><Relationship Id="rId2" Type="http://schemas.openxmlformats.org/officeDocument/2006/relationships/slideLayout" Target="../slideLayouts/slideLayout7.xml"/><Relationship Id="rId1" Type="http://schemas.openxmlformats.org/officeDocument/2006/relationships/vmlDrawing" Target="../drawings/vmlDrawing86.vml"/><Relationship Id="rId6" Type="http://schemas.openxmlformats.org/officeDocument/2006/relationships/oleObject" Target="../embeddings/oleObject131.bin"/><Relationship Id="rId5" Type="http://schemas.openxmlformats.org/officeDocument/2006/relationships/image" Target="../media/image60.emf"/><Relationship Id="rId4" Type="http://schemas.openxmlformats.org/officeDocument/2006/relationships/oleObject" Target="../embeddings/oleObject130.bin"/></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149.xml"/><Relationship Id="rId2" Type="http://schemas.openxmlformats.org/officeDocument/2006/relationships/slideLayout" Target="../slideLayouts/slideLayout7.xml"/><Relationship Id="rId1" Type="http://schemas.openxmlformats.org/officeDocument/2006/relationships/vmlDrawing" Target="../drawings/vmlDrawing87.vml"/><Relationship Id="rId5" Type="http://schemas.openxmlformats.org/officeDocument/2006/relationships/image" Target="../media/image14.emf"/><Relationship Id="rId4" Type="http://schemas.openxmlformats.org/officeDocument/2006/relationships/oleObject" Target="../embeddings/oleObject132.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154.xml"/><Relationship Id="rId2" Type="http://schemas.openxmlformats.org/officeDocument/2006/relationships/slideLayout" Target="../slideLayouts/slideLayout2.xml"/><Relationship Id="rId1" Type="http://schemas.openxmlformats.org/officeDocument/2006/relationships/vmlDrawing" Target="../drawings/vmlDrawing88.vml"/><Relationship Id="rId5" Type="http://schemas.openxmlformats.org/officeDocument/2006/relationships/image" Target="../media/image62.emf"/><Relationship Id="rId4" Type="http://schemas.openxmlformats.org/officeDocument/2006/relationships/oleObject" Target="../embeddings/oleObject133.bin"/></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2.xml"/><Relationship Id="rId1" Type="http://schemas.openxmlformats.org/officeDocument/2006/relationships/vmlDrawing" Target="../drawings/vmlDrawing89.vml"/><Relationship Id="rId5" Type="http://schemas.openxmlformats.org/officeDocument/2006/relationships/image" Target="../media/image63.emf"/><Relationship Id="rId4" Type="http://schemas.openxmlformats.org/officeDocument/2006/relationships/oleObject" Target="../embeddings/oleObject134.bin"/></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156.xml"/><Relationship Id="rId2" Type="http://schemas.openxmlformats.org/officeDocument/2006/relationships/slideLayout" Target="../slideLayouts/slideLayout2.xml"/><Relationship Id="rId1" Type="http://schemas.openxmlformats.org/officeDocument/2006/relationships/vmlDrawing" Target="../drawings/vmlDrawing90.vml"/><Relationship Id="rId5" Type="http://schemas.openxmlformats.org/officeDocument/2006/relationships/image" Target="../media/image64.emf"/><Relationship Id="rId4" Type="http://schemas.openxmlformats.org/officeDocument/2006/relationships/oleObject" Target="../embeddings/oleObject135.bin"/></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57.xml"/><Relationship Id="rId2" Type="http://schemas.openxmlformats.org/officeDocument/2006/relationships/slideLayout" Target="../slideLayouts/slideLayout2.xml"/><Relationship Id="rId1" Type="http://schemas.openxmlformats.org/officeDocument/2006/relationships/vmlDrawing" Target="../drawings/vmlDrawing91.vml"/><Relationship Id="rId5" Type="http://schemas.openxmlformats.org/officeDocument/2006/relationships/image" Target="../media/image65.emf"/><Relationship Id="rId4" Type="http://schemas.openxmlformats.org/officeDocument/2006/relationships/oleObject" Target="../embeddings/oleObject136.bin"/></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58.xml"/><Relationship Id="rId2" Type="http://schemas.openxmlformats.org/officeDocument/2006/relationships/slideLayout" Target="../slideLayouts/slideLayout2.xml"/><Relationship Id="rId1" Type="http://schemas.openxmlformats.org/officeDocument/2006/relationships/vmlDrawing" Target="../drawings/vmlDrawing92.vml"/><Relationship Id="rId5" Type="http://schemas.openxmlformats.org/officeDocument/2006/relationships/image" Target="../media/image66.emf"/><Relationship Id="rId4" Type="http://schemas.openxmlformats.org/officeDocument/2006/relationships/oleObject" Target="../embeddings/oleObject137.bin"/></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159.xml"/><Relationship Id="rId2" Type="http://schemas.openxmlformats.org/officeDocument/2006/relationships/slideLayout" Target="../slideLayouts/slideLayout2.xml"/><Relationship Id="rId1" Type="http://schemas.openxmlformats.org/officeDocument/2006/relationships/vmlDrawing" Target="../drawings/vmlDrawing93.vml"/><Relationship Id="rId5" Type="http://schemas.openxmlformats.org/officeDocument/2006/relationships/image" Target="../media/image67.emf"/><Relationship Id="rId4" Type="http://schemas.openxmlformats.org/officeDocument/2006/relationships/oleObject" Target="../embeddings/oleObject138.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160.xml"/><Relationship Id="rId2" Type="http://schemas.openxmlformats.org/officeDocument/2006/relationships/slideLayout" Target="../slideLayouts/slideLayout2.xml"/><Relationship Id="rId1" Type="http://schemas.openxmlformats.org/officeDocument/2006/relationships/vmlDrawing" Target="../drawings/vmlDrawing94.vml"/><Relationship Id="rId5" Type="http://schemas.openxmlformats.org/officeDocument/2006/relationships/image" Target="../media/image68.emf"/><Relationship Id="rId4" Type="http://schemas.openxmlformats.org/officeDocument/2006/relationships/oleObject" Target="../embeddings/oleObject139.bin"/></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162.xml"/><Relationship Id="rId2" Type="http://schemas.openxmlformats.org/officeDocument/2006/relationships/slideLayout" Target="../slideLayouts/slideLayout7.xml"/><Relationship Id="rId1" Type="http://schemas.openxmlformats.org/officeDocument/2006/relationships/vmlDrawing" Target="../drawings/vmlDrawing95.vml"/><Relationship Id="rId6" Type="http://schemas.openxmlformats.org/officeDocument/2006/relationships/oleObject" Target="../embeddings/oleObject141.bin"/><Relationship Id="rId5" Type="http://schemas.openxmlformats.org/officeDocument/2006/relationships/image" Target="../media/image27.emf"/><Relationship Id="rId4" Type="http://schemas.openxmlformats.org/officeDocument/2006/relationships/oleObject" Target="../embeddings/oleObject140.bin"/></Relationships>
</file>

<file path=ppt/slides/_rels/slide163.xml.rels><?xml version="1.0" encoding="UTF-8" standalone="yes"?>
<Relationships xmlns="http://schemas.openxmlformats.org/package/2006/relationships"><Relationship Id="rId3" Type="http://schemas.openxmlformats.org/officeDocument/2006/relationships/notesSlide" Target="../notesSlides/notesSlide163.xml"/><Relationship Id="rId2" Type="http://schemas.openxmlformats.org/officeDocument/2006/relationships/slideLayout" Target="../slideLayouts/slideLayout7.xml"/><Relationship Id="rId1" Type="http://schemas.openxmlformats.org/officeDocument/2006/relationships/vmlDrawing" Target="../drawings/vmlDrawing96.vml"/><Relationship Id="rId6" Type="http://schemas.openxmlformats.org/officeDocument/2006/relationships/oleObject" Target="../embeddings/oleObject143.bin"/><Relationship Id="rId5" Type="http://schemas.openxmlformats.org/officeDocument/2006/relationships/image" Target="../media/image27.emf"/><Relationship Id="rId4" Type="http://schemas.openxmlformats.org/officeDocument/2006/relationships/oleObject" Target="../embeddings/oleObject142.bin"/></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164.xml"/><Relationship Id="rId2" Type="http://schemas.openxmlformats.org/officeDocument/2006/relationships/slideLayout" Target="../slideLayouts/slideLayout7.xml"/><Relationship Id="rId1" Type="http://schemas.openxmlformats.org/officeDocument/2006/relationships/vmlDrawing" Target="../drawings/vmlDrawing97.vml"/><Relationship Id="rId6" Type="http://schemas.openxmlformats.org/officeDocument/2006/relationships/oleObject" Target="../embeddings/oleObject145.bin"/><Relationship Id="rId5" Type="http://schemas.openxmlformats.org/officeDocument/2006/relationships/image" Target="../media/image27.emf"/><Relationship Id="rId4" Type="http://schemas.openxmlformats.org/officeDocument/2006/relationships/oleObject" Target="../embeddings/oleObject144.bin"/></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165.xml"/><Relationship Id="rId2" Type="http://schemas.openxmlformats.org/officeDocument/2006/relationships/slideLayout" Target="../slideLayouts/slideLayout7.xml"/><Relationship Id="rId1" Type="http://schemas.openxmlformats.org/officeDocument/2006/relationships/vmlDrawing" Target="../drawings/vmlDrawing98.vml"/><Relationship Id="rId6" Type="http://schemas.openxmlformats.org/officeDocument/2006/relationships/oleObject" Target="../embeddings/oleObject147.bin"/><Relationship Id="rId5" Type="http://schemas.openxmlformats.org/officeDocument/2006/relationships/image" Target="../media/image27.emf"/><Relationship Id="rId4" Type="http://schemas.openxmlformats.org/officeDocument/2006/relationships/oleObject" Target="../embeddings/oleObject146.bin"/></Relationships>
</file>

<file path=ppt/slides/_rels/slide166.xml.rels><?xml version="1.0" encoding="UTF-8" standalone="yes"?>
<Relationships xmlns="http://schemas.openxmlformats.org/package/2006/relationships"><Relationship Id="rId3" Type="http://schemas.openxmlformats.org/officeDocument/2006/relationships/notesSlide" Target="../notesSlides/notesSlide166.xml"/><Relationship Id="rId7" Type="http://schemas.openxmlformats.org/officeDocument/2006/relationships/slide" Target="slide36.xml"/><Relationship Id="rId2" Type="http://schemas.openxmlformats.org/officeDocument/2006/relationships/slideLayout" Target="../slideLayouts/slideLayout7.xml"/><Relationship Id="rId1" Type="http://schemas.openxmlformats.org/officeDocument/2006/relationships/vmlDrawing" Target="../drawings/vmlDrawing99.vml"/><Relationship Id="rId6" Type="http://schemas.openxmlformats.org/officeDocument/2006/relationships/oleObject" Target="../embeddings/oleObject149.bin"/><Relationship Id="rId5" Type="http://schemas.openxmlformats.org/officeDocument/2006/relationships/image" Target="../media/image13.emf"/><Relationship Id="rId4" Type="http://schemas.openxmlformats.org/officeDocument/2006/relationships/oleObject" Target="../embeddings/oleObject148.bin"/></Relationships>
</file>

<file path=ppt/slides/_rels/slide167.xml.rels><?xml version="1.0" encoding="UTF-8" standalone="yes"?>
<Relationships xmlns="http://schemas.openxmlformats.org/package/2006/relationships"><Relationship Id="rId3" Type="http://schemas.openxmlformats.org/officeDocument/2006/relationships/notesSlide" Target="../notesSlides/notesSlide167.xml"/><Relationship Id="rId2" Type="http://schemas.openxmlformats.org/officeDocument/2006/relationships/slideLayout" Target="../slideLayouts/slideLayout7.xml"/><Relationship Id="rId1" Type="http://schemas.openxmlformats.org/officeDocument/2006/relationships/vmlDrawing" Target="../drawings/vmlDrawing100.vml"/><Relationship Id="rId6" Type="http://schemas.openxmlformats.org/officeDocument/2006/relationships/oleObject" Target="../embeddings/oleObject151.bin"/><Relationship Id="rId5" Type="http://schemas.openxmlformats.org/officeDocument/2006/relationships/image" Target="../media/image27.emf"/><Relationship Id="rId4" Type="http://schemas.openxmlformats.org/officeDocument/2006/relationships/oleObject" Target="../embeddings/oleObject150.bin"/></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notesSlide" Target="../notesSlides/notesSlide169.xml"/><Relationship Id="rId2" Type="http://schemas.openxmlformats.org/officeDocument/2006/relationships/slideLayout" Target="../slideLayouts/slideLayout7.xml"/><Relationship Id="rId1" Type="http://schemas.openxmlformats.org/officeDocument/2006/relationships/vmlDrawing" Target="../drawings/vmlDrawing101.vml"/><Relationship Id="rId6" Type="http://schemas.openxmlformats.org/officeDocument/2006/relationships/oleObject" Target="../embeddings/oleObject153.bin"/><Relationship Id="rId5" Type="http://schemas.openxmlformats.org/officeDocument/2006/relationships/image" Target="../media/image27.emf"/><Relationship Id="rId4" Type="http://schemas.openxmlformats.org/officeDocument/2006/relationships/oleObject" Target="../embeddings/oleObject152.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3.emf"/><Relationship Id="rId4" Type="http://schemas.openxmlformats.org/officeDocument/2006/relationships/oleObject" Target="../embeddings/oleObject7.bin"/></Relationships>
</file>

<file path=ppt/slides/_rels/slide170.xml.rels><?xml version="1.0" encoding="UTF-8" standalone="yes"?>
<Relationships xmlns="http://schemas.openxmlformats.org/package/2006/relationships"><Relationship Id="rId3" Type="http://schemas.openxmlformats.org/officeDocument/2006/relationships/notesSlide" Target="../notesSlides/notesSlide170.xml"/><Relationship Id="rId2" Type="http://schemas.openxmlformats.org/officeDocument/2006/relationships/slideLayout" Target="../slideLayouts/slideLayout7.xml"/><Relationship Id="rId1" Type="http://schemas.openxmlformats.org/officeDocument/2006/relationships/vmlDrawing" Target="../drawings/vmlDrawing102.vml"/><Relationship Id="rId6" Type="http://schemas.openxmlformats.org/officeDocument/2006/relationships/oleObject" Target="../embeddings/oleObject155.bin"/><Relationship Id="rId5" Type="http://schemas.openxmlformats.org/officeDocument/2006/relationships/image" Target="../media/image27.emf"/><Relationship Id="rId4" Type="http://schemas.openxmlformats.org/officeDocument/2006/relationships/oleObject" Target="../embeddings/oleObject154.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4.emf"/><Relationship Id="rId4" Type="http://schemas.openxmlformats.org/officeDocument/2006/relationships/oleObject" Target="../embeddings/oleObject8.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3.emf"/><Relationship Id="rId4" Type="http://schemas.openxmlformats.org/officeDocument/2006/relationships/oleObject" Target="../embeddings/oleObject9.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4.emf"/><Relationship Id="rId4" Type="http://schemas.openxmlformats.org/officeDocument/2006/relationships/oleObject" Target="../embeddings/oleObject10.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4.emf"/><Relationship Id="rId4" Type="http://schemas.openxmlformats.org/officeDocument/2006/relationships/oleObject" Target="../embeddings/oleObject11.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4.emf"/><Relationship Id="rId4" Type="http://schemas.openxmlformats.org/officeDocument/2006/relationships/oleObject" Target="../embeddings/oleObject12.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4.emf"/><Relationship Id="rId4" Type="http://schemas.openxmlformats.org/officeDocument/2006/relationships/oleObject" Target="../embeddings/oleObject13.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4.emf"/><Relationship Id="rId4" Type="http://schemas.openxmlformats.org/officeDocument/2006/relationships/oleObject" Target="../embeddings/oleObject14.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5.emf"/><Relationship Id="rId4" Type="http://schemas.openxmlformats.org/officeDocument/2006/relationships/oleObject" Target="../embeddings/oleObject15.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16.wmf"/><Relationship Id="rId4" Type="http://schemas.openxmlformats.org/officeDocument/2006/relationships/oleObject" Target="../embeddings/oleObject16.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18.e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18.bin"/><Relationship Id="rId5" Type="http://schemas.openxmlformats.org/officeDocument/2006/relationships/image" Target="../media/image17.emf"/><Relationship Id="rId4" Type="http://schemas.openxmlformats.org/officeDocument/2006/relationships/oleObject" Target="../embeddings/oleObject17.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20.e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20.bin"/><Relationship Id="rId5" Type="http://schemas.openxmlformats.org/officeDocument/2006/relationships/image" Target="../media/image19.emf"/><Relationship Id="rId4" Type="http://schemas.openxmlformats.org/officeDocument/2006/relationships/oleObject" Target="../embeddings/oleObject19.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22.e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22.bin"/><Relationship Id="rId5" Type="http://schemas.openxmlformats.org/officeDocument/2006/relationships/image" Target="../media/image21.emf"/><Relationship Id="rId4" Type="http://schemas.openxmlformats.org/officeDocument/2006/relationships/oleObject" Target="../embeddings/oleObject21.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24.e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24.bin"/><Relationship Id="rId5" Type="http://schemas.openxmlformats.org/officeDocument/2006/relationships/image" Target="../media/image23.emf"/><Relationship Id="rId4" Type="http://schemas.openxmlformats.org/officeDocument/2006/relationships/oleObject" Target="../embeddings/oleObject23.bin"/></Relationships>
</file>

<file path=ppt/slides/_rels/slide36.xml.rels><?xml version="1.0" encoding="UTF-8" standalone="yes"?>
<Relationships xmlns="http://schemas.openxmlformats.org/package/2006/relationships"><Relationship Id="rId3" Type="http://schemas.openxmlformats.org/officeDocument/2006/relationships/slide" Target="slide166.xml"/><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26.bin"/><Relationship Id="rId5" Type="http://schemas.openxmlformats.org/officeDocument/2006/relationships/image" Target="../media/image13.emf"/><Relationship Id="rId4" Type="http://schemas.openxmlformats.org/officeDocument/2006/relationships/oleObject" Target="../embeddings/oleObject25.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oleObject" Target="../embeddings/oleObject28.bin"/><Relationship Id="rId5" Type="http://schemas.openxmlformats.org/officeDocument/2006/relationships/image" Target="../media/image13.emf"/><Relationship Id="rId4" Type="http://schemas.openxmlformats.org/officeDocument/2006/relationships/oleObject" Target="../embeddings/oleObject27.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25.emf"/><Relationship Id="rId4" Type="http://schemas.openxmlformats.org/officeDocument/2006/relationships/oleObject" Target="file:///D:\Arbeit\Hochschule\2.%20Makro&#246;konomik\Grafik-Daten\Unemployment%20and%20Investment.xls!Net%20Investment%20(2)"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14.emf"/><Relationship Id="rId4" Type="http://schemas.openxmlformats.org/officeDocument/2006/relationships/oleObject" Target="../embeddings/oleObject29.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14.emf"/><Relationship Id="rId4" Type="http://schemas.openxmlformats.org/officeDocument/2006/relationships/oleObject" Target="../embeddings/oleObject30.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14.emf"/><Relationship Id="rId4" Type="http://schemas.openxmlformats.org/officeDocument/2006/relationships/oleObject" Target="../embeddings/oleObject31.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14.emf"/><Relationship Id="rId4" Type="http://schemas.openxmlformats.org/officeDocument/2006/relationships/oleObject" Target="../embeddings/oleObject32.bin"/></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vmlDrawing" Target="../drawings/vmlDrawing26.vml"/><Relationship Id="rId5" Type="http://schemas.openxmlformats.org/officeDocument/2006/relationships/image" Target="../media/image14.emf"/><Relationship Id="rId4" Type="http://schemas.openxmlformats.org/officeDocument/2006/relationships/oleObject" Target="../embeddings/oleObject33.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slide" Target="slide118.xml"/><Relationship Id="rId5" Type="http://schemas.openxmlformats.org/officeDocument/2006/relationships/image" Target="../media/image14.emf"/><Relationship Id="rId4" Type="http://schemas.openxmlformats.org/officeDocument/2006/relationships/oleObject" Target="../embeddings/oleObject34.bin"/></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image" Target="../media/image14.emf"/><Relationship Id="rId4" Type="http://schemas.openxmlformats.org/officeDocument/2006/relationships/oleObject" Target="../embeddings/oleObject35.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vmlDrawing" Target="../drawings/vmlDrawing29.vml"/><Relationship Id="rId5" Type="http://schemas.openxmlformats.org/officeDocument/2006/relationships/image" Target="../media/image14.emf"/><Relationship Id="rId4" Type="http://schemas.openxmlformats.org/officeDocument/2006/relationships/oleObject" Target="../embeddings/oleObject36.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vmlDrawing" Target="../drawings/vmlDrawing30.vml"/><Relationship Id="rId5" Type="http://schemas.openxmlformats.org/officeDocument/2006/relationships/image" Target="../media/image26.emf"/><Relationship Id="rId4" Type="http://schemas.openxmlformats.org/officeDocument/2006/relationships/oleObject" Target="../embeddings/oleObject37.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vmlDrawing" Target="../drawings/vmlDrawing31.vml"/><Relationship Id="rId5" Type="http://schemas.openxmlformats.org/officeDocument/2006/relationships/image" Target="../media/image14.emf"/><Relationship Id="rId4" Type="http://schemas.openxmlformats.org/officeDocument/2006/relationships/oleObject" Target="../embeddings/oleObject38.bin"/></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oleObject" Target="../embeddings/oleObject40.bin"/><Relationship Id="rId5" Type="http://schemas.openxmlformats.org/officeDocument/2006/relationships/image" Target="../media/image27.emf"/><Relationship Id="rId4" Type="http://schemas.openxmlformats.org/officeDocument/2006/relationships/oleObject" Target="../embeddings/oleObject39.bin"/></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xml"/><Relationship Id="rId1" Type="http://schemas.openxmlformats.org/officeDocument/2006/relationships/vmlDrawing" Target="../drawings/vmlDrawing33.vml"/><Relationship Id="rId6" Type="http://schemas.openxmlformats.org/officeDocument/2006/relationships/oleObject" Target="../embeddings/oleObject42.bin"/><Relationship Id="rId5" Type="http://schemas.openxmlformats.org/officeDocument/2006/relationships/image" Target="../media/image27.emf"/><Relationship Id="rId4" Type="http://schemas.openxmlformats.org/officeDocument/2006/relationships/oleObject" Target="../embeddings/oleObject41.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8.xml"/><Relationship Id="rId1" Type="http://schemas.openxmlformats.org/officeDocument/2006/relationships/vmlDrawing" Target="../drawings/vmlDrawing34.vml"/><Relationship Id="rId6" Type="http://schemas.openxmlformats.org/officeDocument/2006/relationships/oleObject" Target="../embeddings/oleObject44.bin"/><Relationship Id="rId5" Type="http://schemas.openxmlformats.org/officeDocument/2006/relationships/image" Target="../media/image27.emf"/><Relationship Id="rId4" Type="http://schemas.openxmlformats.org/officeDocument/2006/relationships/oleObject" Target="../embeddings/oleObject43.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8.xml"/><Relationship Id="rId1" Type="http://schemas.openxmlformats.org/officeDocument/2006/relationships/vmlDrawing" Target="../drawings/vmlDrawing35.vml"/><Relationship Id="rId6" Type="http://schemas.openxmlformats.org/officeDocument/2006/relationships/oleObject" Target="../embeddings/oleObject46.bin"/><Relationship Id="rId5" Type="http://schemas.openxmlformats.org/officeDocument/2006/relationships/image" Target="../media/image27.emf"/><Relationship Id="rId4" Type="http://schemas.openxmlformats.org/officeDocument/2006/relationships/oleObject" Target="../embeddings/oleObject45.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8.xml"/><Relationship Id="rId1" Type="http://schemas.openxmlformats.org/officeDocument/2006/relationships/vmlDrawing" Target="../drawings/vmlDrawing36.vml"/><Relationship Id="rId6" Type="http://schemas.openxmlformats.org/officeDocument/2006/relationships/oleObject" Target="../embeddings/oleObject48.bin"/><Relationship Id="rId5" Type="http://schemas.openxmlformats.org/officeDocument/2006/relationships/image" Target="../media/image13.emf"/><Relationship Id="rId4" Type="http://schemas.openxmlformats.org/officeDocument/2006/relationships/oleObject" Target="../embeddings/oleObject47.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8.xml"/><Relationship Id="rId1" Type="http://schemas.openxmlformats.org/officeDocument/2006/relationships/vmlDrawing" Target="../drawings/vmlDrawing37.vml"/><Relationship Id="rId6" Type="http://schemas.openxmlformats.org/officeDocument/2006/relationships/oleObject" Target="../embeddings/oleObject50.bin"/><Relationship Id="rId5" Type="http://schemas.openxmlformats.org/officeDocument/2006/relationships/image" Target="../media/image27.emf"/><Relationship Id="rId4" Type="http://schemas.openxmlformats.org/officeDocument/2006/relationships/oleObject" Target="../embeddings/oleObject49.bin"/></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AU_1_Introduction_to_Macroeconomics.PPT#-1,24,1. Introduction to Macroeconomics  1.2. The Circular-Flow Model"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vmlDrawing" Target="../drawings/vmlDrawing38.vml"/><Relationship Id="rId5" Type="http://schemas.openxmlformats.org/officeDocument/2006/relationships/image" Target="../media/image28.wmf"/><Relationship Id="rId4" Type="http://schemas.openxmlformats.org/officeDocument/2006/relationships/oleObject" Target="../embeddings/oleObject51.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7.xml"/><Relationship Id="rId1" Type="http://schemas.openxmlformats.org/officeDocument/2006/relationships/vmlDrawing" Target="../drawings/vmlDrawing39.vml"/><Relationship Id="rId5" Type="http://schemas.openxmlformats.org/officeDocument/2006/relationships/image" Target="../media/image29.emf"/><Relationship Id="rId4" Type="http://schemas.openxmlformats.org/officeDocument/2006/relationships/oleObject" Target="../embeddings/oleObject52.bin"/></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7.xml"/><Relationship Id="rId1" Type="http://schemas.openxmlformats.org/officeDocument/2006/relationships/vmlDrawing" Target="../drawings/vmlDrawing40.vml"/><Relationship Id="rId5" Type="http://schemas.openxmlformats.org/officeDocument/2006/relationships/image" Target="../media/image30.emf"/><Relationship Id="rId4" Type="http://schemas.openxmlformats.org/officeDocument/2006/relationships/oleObject" Target="../embeddings/oleObject53.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7.xml"/><Relationship Id="rId1" Type="http://schemas.openxmlformats.org/officeDocument/2006/relationships/vmlDrawing" Target="../drawings/vmlDrawing41.vml"/><Relationship Id="rId5" Type="http://schemas.openxmlformats.org/officeDocument/2006/relationships/image" Target="../media/image31.emf"/><Relationship Id="rId4" Type="http://schemas.openxmlformats.org/officeDocument/2006/relationships/oleObject" Target="../embeddings/oleObject54.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vmlDrawing" Target="../drawings/vmlDrawing42.vml"/><Relationship Id="rId5" Type="http://schemas.openxmlformats.org/officeDocument/2006/relationships/image" Target="../media/image14.emf"/><Relationship Id="rId4" Type="http://schemas.openxmlformats.org/officeDocument/2006/relationships/oleObject" Target="../embeddings/oleObject55.bin"/></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8.xml"/><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slide" Target="slide89.xml"/><Relationship Id="rId5" Type="http://schemas.openxmlformats.org/officeDocument/2006/relationships/image" Target="../media/image1.wmf"/><Relationship Id="rId10" Type="http://schemas.openxmlformats.org/officeDocument/2006/relationships/image" Target="../media/image11.png"/><Relationship Id="rId4" Type="http://schemas.openxmlformats.org/officeDocument/2006/relationships/oleObject" Target="../embeddings/oleObject3.bin"/><Relationship Id="rId9" Type="http://schemas.openxmlformats.org/officeDocument/2006/relationships/image" Target="../media/image10.pn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2.xml"/><Relationship Id="rId1" Type="http://schemas.openxmlformats.org/officeDocument/2006/relationships/vmlDrawing" Target="../drawings/vmlDrawing43.vml"/><Relationship Id="rId5" Type="http://schemas.openxmlformats.org/officeDocument/2006/relationships/image" Target="../media/image14.emf"/><Relationship Id="rId4" Type="http://schemas.openxmlformats.org/officeDocument/2006/relationships/oleObject" Target="../embeddings/oleObject56.bin"/></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vmlDrawing" Target="../drawings/vmlDrawing44.vml"/><Relationship Id="rId5" Type="http://schemas.openxmlformats.org/officeDocument/2006/relationships/image" Target="../media/image14.emf"/><Relationship Id="rId4" Type="http://schemas.openxmlformats.org/officeDocument/2006/relationships/oleObject" Target="../embeddings/oleObject57.bin"/></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vmlDrawing" Target="../drawings/vmlDrawing45.vml"/><Relationship Id="rId5" Type="http://schemas.openxmlformats.org/officeDocument/2006/relationships/image" Target="../media/image14.emf"/><Relationship Id="rId4" Type="http://schemas.openxmlformats.org/officeDocument/2006/relationships/oleObject" Target="../embeddings/oleObject58.bin"/></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18.xml"/><Relationship Id="rId1" Type="http://schemas.openxmlformats.org/officeDocument/2006/relationships/vmlDrawing" Target="../drawings/vmlDrawing46.vml"/><Relationship Id="rId5" Type="http://schemas.openxmlformats.org/officeDocument/2006/relationships/image" Target="../media/image14.emf"/><Relationship Id="rId4" Type="http://schemas.openxmlformats.org/officeDocument/2006/relationships/oleObject" Target="../embeddings/oleObject59.bin"/></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18.xml"/><Relationship Id="rId1" Type="http://schemas.openxmlformats.org/officeDocument/2006/relationships/vmlDrawing" Target="../drawings/vmlDrawing47.vml"/><Relationship Id="rId5" Type="http://schemas.openxmlformats.org/officeDocument/2006/relationships/image" Target="../media/image14.emf"/><Relationship Id="rId4" Type="http://schemas.openxmlformats.org/officeDocument/2006/relationships/oleObject" Target="../embeddings/oleObject60.bin"/></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18.xml"/><Relationship Id="rId1" Type="http://schemas.openxmlformats.org/officeDocument/2006/relationships/vmlDrawing" Target="../drawings/vmlDrawing48.vml"/><Relationship Id="rId5" Type="http://schemas.openxmlformats.org/officeDocument/2006/relationships/image" Target="../media/image14.emf"/><Relationship Id="rId4" Type="http://schemas.openxmlformats.org/officeDocument/2006/relationships/oleObject" Target="../embeddings/oleObject61.bin"/></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18.xml"/><Relationship Id="rId1" Type="http://schemas.openxmlformats.org/officeDocument/2006/relationships/vmlDrawing" Target="../drawings/vmlDrawing49.vml"/><Relationship Id="rId6" Type="http://schemas.openxmlformats.org/officeDocument/2006/relationships/oleObject" Target="../embeddings/oleObject63.bin"/><Relationship Id="rId5" Type="http://schemas.openxmlformats.org/officeDocument/2006/relationships/image" Target="../media/image27.emf"/><Relationship Id="rId4" Type="http://schemas.openxmlformats.org/officeDocument/2006/relationships/oleObject" Target="../embeddings/oleObject62.bin"/></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18.xml"/><Relationship Id="rId1" Type="http://schemas.openxmlformats.org/officeDocument/2006/relationships/vmlDrawing" Target="../drawings/vmlDrawing50.vml"/><Relationship Id="rId6" Type="http://schemas.openxmlformats.org/officeDocument/2006/relationships/oleObject" Target="../embeddings/oleObject65.bin"/><Relationship Id="rId5" Type="http://schemas.openxmlformats.org/officeDocument/2006/relationships/image" Target="../media/image13.emf"/><Relationship Id="rId4" Type="http://schemas.openxmlformats.org/officeDocument/2006/relationships/oleObject" Target="../embeddings/oleObject64.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wmf"/><Relationship Id="rId4" Type="http://schemas.openxmlformats.org/officeDocument/2006/relationships/oleObject" Target="../embeddings/oleObject5.bin"/></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7" Type="http://schemas.openxmlformats.org/officeDocument/2006/relationships/slide" Target="slide8.xml"/><Relationship Id="rId2" Type="http://schemas.openxmlformats.org/officeDocument/2006/relationships/slideLayout" Target="../slideLayouts/slideLayout18.xml"/><Relationship Id="rId1" Type="http://schemas.openxmlformats.org/officeDocument/2006/relationships/vmlDrawing" Target="../drawings/vmlDrawing51.vml"/><Relationship Id="rId6" Type="http://schemas.openxmlformats.org/officeDocument/2006/relationships/oleObject" Target="../embeddings/oleObject67.bin"/><Relationship Id="rId5" Type="http://schemas.openxmlformats.org/officeDocument/2006/relationships/image" Target="../media/image27.emf"/><Relationship Id="rId4" Type="http://schemas.openxmlformats.org/officeDocument/2006/relationships/oleObject" Target="../embeddings/oleObject66.bin"/></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18.xml"/><Relationship Id="rId1" Type="http://schemas.openxmlformats.org/officeDocument/2006/relationships/vmlDrawing" Target="../drawings/vmlDrawing52.vml"/><Relationship Id="rId6" Type="http://schemas.openxmlformats.org/officeDocument/2006/relationships/oleObject" Target="../embeddings/oleObject69.bin"/><Relationship Id="rId5" Type="http://schemas.openxmlformats.org/officeDocument/2006/relationships/image" Target="../media/image27.emf"/><Relationship Id="rId4" Type="http://schemas.openxmlformats.org/officeDocument/2006/relationships/oleObject" Target="../embeddings/oleObject68.bin"/></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7.xml"/><Relationship Id="rId7" Type="http://schemas.openxmlformats.org/officeDocument/2006/relationships/image" Target="../media/image32.emf"/><Relationship Id="rId2" Type="http://schemas.openxmlformats.org/officeDocument/2006/relationships/slideLayout" Target="../slideLayouts/slideLayout18.xml"/><Relationship Id="rId1" Type="http://schemas.openxmlformats.org/officeDocument/2006/relationships/vmlDrawing" Target="../drawings/vmlDrawing53.vml"/><Relationship Id="rId6" Type="http://schemas.openxmlformats.org/officeDocument/2006/relationships/oleObject" Target="../embeddings/oleObject71.bin"/><Relationship Id="rId5" Type="http://schemas.openxmlformats.org/officeDocument/2006/relationships/image" Target="../media/image27.emf"/><Relationship Id="rId4" Type="http://schemas.openxmlformats.org/officeDocument/2006/relationships/oleObject" Target="../embeddings/oleObject70.bin"/></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8.xml"/><Relationship Id="rId7" Type="http://schemas.openxmlformats.org/officeDocument/2006/relationships/image" Target="../media/image32.emf"/><Relationship Id="rId2" Type="http://schemas.openxmlformats.org/officeDocument/2006/relationships/slideLayout" Target="../slideLayouts/slideLayout18.xml"/><Relationship Id="rId1" Type="http://schemas.openxmlformats.org/officeDocument/2006/relationships/vmlDrawing" Target="../drawings/vmlDrawing54.vml"/><Relationship Id="rId6" Type="http://schemas.openxmlformats.org/officeDocument/2006/relationships/oleObject" Target="../embeddings/oleObject73.bin"/><Relationship Id="rId5" Type="http://schemas.openxmlformats.org/officeDocument/2006/relationships/image" Target="../media/image27.emf"/><Relationship Id="rId4" Type="http://schemas.openxmlformats.org/officeDocument/2006/relationships/oleObject" Target="../embeddings/oleObject72.bin"/></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9.xml"/><Relationship Id="rId7" Type="http://schemas.openxmlformats.org/officeDocument/2006/relationships/image" Target="../media/image32.emf"/><Relationship Id="rId2" Type="http://schemas.openxmlformats.org/officeDocument/2006/relationships/slideLayout" Target="../slideLayouts/slideLayout18.xml"/><Relationship Id="rId1" Type="http://schemas.openxmlformats.org/officeDocument/2006/relationships/vmlDrawing" Target="../drawings/vmlDrawing55.vml"/><Relationship Id="rId6" Type="http://schemas.openxmlformats.org/officeDocument/2006/relationships/oleObject" Target="../embeddings/oleObject75.bin"/><Relationship Id="rId5" Type="http://schemas.openxmlformats.org/officeDocument/2006/relationships/image" Target="../media/image27.emf"/><Relationship Id="rId4" Type="http://schemas.openxmlformats.org/officeDocument/2006/relationships/oleObject" Target="../embeddings/oleObject74.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Foliennummernplatzhalter 3"/>
          <p:cNvSpPr>
            <a:spLocks noGrp="1"/>
          </p:cNvSpPr>
          <p:nvPr>
            <p:ph type="sldNum" sz="quarter" idx="11"/>
          </p:nvPr>
        </p:nvSpPr>
        <p:spPr>
          <a:xfrm>
            <a:off x="7038975" y="63769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dirty="0"/>
              <a:t>- </a:t>
            </a:r>
            <a:fld id="{650395E9-A841-46E1-8614-AF9B63344C45}" type="slidenum">
              <a:rPr lang="de-DE" altLang="en-US" sz="1600" smtClean="0"/>
              <a:pPr>
                <a:spcBef>
                  <a:spcPct val="0"/>
                </a:spcBef>
                <a:buClrTx/>
                <a:buFontTx/>
                <a:buNone/>
              </a:pPr>
              <a:t>1</a:t>
            </a:fld>
            <a:r>
              <a:rPr lang="de-DE" altLang="en-US" sz="1600" dirty="0"/>
              <a:t> -</a:t>
            </a:r>
          </a:p>
        </p:txBody>
      </p:sp>
      <p:sp>
        <p:nvSpPr>
          <p:cNvPr id="3075" name="Fußzeilenplatzhalt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600" dirty="0"/>
              <a:t>Prof. Dr. Rainer Maurer</a:t>
            </a:r>
          </a:p>
        </p:txBody>
      </p:sp>
      <p:sp>
        <p:nvSpPr>
          <p:cNvPr id="3076" name="Rectangle 2"/>
          <p:cNvSpPr>
            <a:spLocks noGrp="1" noChangeArrowheads="1"/>
          </p:cNvSpPr>
          <p:nvPr>
            <p:ph type="title"/>
          </p:nvPr>
        </p:nvSpPr>
        <p:spPr>
          <a:xfrm>
            <a:off x="0" y="519113"/>
            <a:ext cx="9144000" cy="809625"/>
          </a:xfrm>
        </p:spPr>
        <p:txBody>
          <a:bodyPr/>
          <a:lstStyle/>
          <a:p>
            <a:pPr eaLnBrk="1" hangingPunct="1">
              <a:lnSpc>
                <a:spcPct val="80000"/>
              </a:lnSpc>
            </a:pPr>
            <a:r>
              <a:rPr lang="de-DE" altLang="en-US" dirty="0" err="1"/>
              <a:t>Macroeconomics</a:t>
            </a:r>
            <a:br>
              <a:rPr lang="de-DE" altLang="en-US" dirty="0"/>
            </a:br>
            <a:br>
              <a:rPr lang="de-DE" altLang="en-US" dirty="0"/>
            </a:br>
            <a:r>
              <a:rPr lang="de-DE" altLang="en-US" sz="2500" dirty="0"/>
              <a:t>3. The </a:t>
            </a:r>
            <a:r>
              <a:rPr lang="de-DE" altLang="en-US" sz="2500" dirty="0" err="1"/>
              <a:t>Neoclassical</a:t>
            </a:r>
            <a:r>
              <a:rPr lang="de-DE" altLang="en-US" sz="2500" dirty="0"/>
              <a:t> Model and </a:t>
            </a:r>
            <a:r>
              <a:rPr lang="de-DE" altLang="en-US" sz="2500" dirty="0" err="1"/>
              <a:t>its</a:t>
            </a:r>
            <a:r>
              <a:rPr lang="de-DE" altLang="en-US" sz="2500" dirty="0"/>
              <a:t> Policy </a:t>
            </a:r>
            <a:r>
              <a:rPr lang="de-DE" altLang="en-US" sz="2500" dirty="0" err="1"/>
              <a:t>Implications</a:t>
            </a:r>
            <a:endParaRPr lang="de-DE" altLang="en-US" sz="2500" dirty="0"/>
          </a:p>
        </p:txBody>
      </p:sp>
      <p:sp>
        <p:nvSpPr>
          <p:cNvPr id="3077" name="Text Box 4"/>
          <p:cNvSpPr txBox="1">
            <a:spLocks noChangeArrowheads="1"/>
          </p:cNvSpPr>
          <p:nvPr/>
        </p:nvSpPr>
        <p:spPr bwMode="auto">
          <a:xfrm>
            <a:off x="941388" y="1404938"/>
            <a:ext cx="7302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a:spcBef>
                <a:spcPct val="50000"/>
              </a:spcBef>
              <a:buClrTx/>
              <a:buFontTx/>
              <a:buNone/>
            </a:pPr>
            <a:endParaRPr lang="de-DE" altLang="en-US" sz="2000"/>
          </a:p>
        </p:txBody>
      </p:sp>
      <p:grpSp>
        <p:nvGrpSpPr>
          <p:cNvPr id="3078" name="Group 18"/>
          <p:cNvGrpSpPr>
            <a:grpSpLocks/>
          </p:cNvGrpSpPr>
          <p:nvPr/>
        </p:nvGrpSpPr>
        <p:grpSpPr bwMode="auto">
          <a:xfrm>
            <a:off x="1898650" y="2022475"/>
            <a:ext cx="5346700" cy="4441825"/>
            <a:chOff x="1196" y="1337"/>
            <a:chExt cx="3368" cy="2798"/>
          </a:xfrm>
        </p:grpSpPr>
        <p:graphicFrame>
          <p:nvGraphicFramePr>
            <p:cNvPr id="3079" name="Object 16"/>
            <p:cNvGraphicFramePr>
              <a:graphicFrameLocks noChangeAspect="1"/>
            </p:cNvGraphicFramePr>
            <p:nvPr/>
          </p:nvGraphicFramePr>
          <p:xfrm>
            <a:off x="1196" y="2335"/>
            <a:ext cx="1512" cy="947"/>
          </p:xfrm>
          <a:graphic>
            <a:graphicData uri="http://schemas.openxmlformats.org/presentationml/2006/ole">
              <mc:AlternateContent xmlns:mc="http://schemas.openxmlformats.org/markup-compatibility/2006">
                <mc:Choice xmlns:v="urn:schemas-microsoft-com:vml" Requires="v">
                  <p:oleObj spid="_x0000_s3879" r:id="rId4" imgW="5905500" imgH="3697288" progId="Unknown">
                    <p:embed/>
                  </p:oleObj>
                </mc:Choice>
                <mc:Fallback>
                  <p:oleObj r:id="rId4" imgW="5905500" imgH="3697288" progId="Unknown">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6" y="2335"/>
                          <a:ext cx="1512"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80" name="Arc 15"/>
            <p:cNvSpPr>
              <a:spLocks/>
            </p:cNvSpPr>
            <p:nvPr/>
          </p:nvSpPr>
          <p:spPr bwMode="auto">
            <a:xfrm rot="10800000">
              <a:off x="1806" y="2940"/>
              <a:ext cx="2439" cy="1195"/>
            </a:xfrm>
            <a:custGeom>
              <a:avLst/>
              <a:gdLst>
                <a:gd name="T0" fmla="*/ 0 w 36663"/>
                <a:gd name="T1" fmla="*/ 0 h 21600"/>
                <a:gd name="T2" fmla="*/ 0 w 36663"/>
                <a:gd name="T3" fmla="*/ 0 h 21600"/>
                <a:gd name="T4" fmla="*/ 0 w 36663"/>
                <a:gd name="T5" fmla="*/ 0 h 21600"/>
                <a:gd name="T6" fmla="*/ 0 60000 65536"/>
                <a:gd name="T7" fmla="*/ 0 60000 65536"/>
                <a:gd name="T8" fmla="*/ 0 60000 65536"/>
                <a:gd name="T9" fmla="*/ 0 w 36663"/>
                <a:gd name="T10" fmla="*/ 0 h 21600"/>
                <a:gd name="T11" fmla="*/ 36663 w 36663"/>
                <a:gd name="T12" fmla="*/ 21600 h 21600"/>
              </a:gdLst>
              <a:ahLst/>
              <a:cxnLst>
                <a:cxn ang="T6">
                  <a:pos x="T0" y="T1"/>
                </a:cxn>
                <a:cxn ang="T7">
                  <a:pos x="T2" y="T3"/>
                </a:cxn>
                <a:cxn ang="T8">
                  <a:pos x="T4" y="T5"/>
                </a:cxn>
              </a:cxnLst>
              <a:rect l="T9" t="T10" r="T11" b="T12"/>
              <a:pathLst>
                <a:path w="36663" h="21600" fill="none" extrusionOk="0">
                  <a:moveTo>
                    <a:pt x="-1" y="10760"/>
                  </a:moveTo>
                  <a:cubicBezTo>
                    <a:pt x="3863" y="4099"/>
                    <a:pt x="10982" y="-1"/>
                    <a:pt x="18683" y="0"/>
                  </a:cubicBezTo>
                  <a:cubicBezTo>
                    <a:pt x="25909" y="0"/>
                    <a:pt x="32657" y="3613"/>
                    <a:pt x="36662" y="9629"/>
                  </a:cubicBezTo>
                </a:path>
                <a:path w="36663" h="21600" stroke="0" extrusionOk="0">
                  <a:moveTo>
                    <a:pt x="-1" y="10760"/>
                  </a:moveTo>
                  <a:cubicBezTo>
                    <a:pt x="3863" y="4099"/>
                    <a:pt x="10982" y="-1"/>
                    <a:pt x="18683" y="0"/>
                  </a:cubicBezTo>
                  <a:cubicBezTo>
                    <a:pt x="25909" y="0"/>
                    <a:pt x="32657" y="3613"/>
                    <a:pt x="36662" y="9629"/>
                  </a:cubicBezTo>
                  <a:lnTo>
                    <a:pt x="18683" y="21600"/>
                  </a:lnTo>
                  <a:lnTo>
                    <a:pt x="-1" y="10760"/>
                  </a:lnTo>
                  <a:close/>
                </a:path>
              </a:pathLst>
            </a:custGeom>
            <a:noFill/>
            <a:ln w="38100" cap="rnd">
              <a:solidFill>
                <a:srgbClr val="CC0000"/>
              </a:solidFill>
              <a:round/>
              <a:headEnd type="none" w="sm" len="sm"/>
              <a:tailEnd type="stealth"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81" name="Arc 14"/>
            <p:cNvSpPr>
              <a:spLocks/>
            </p:cNvSpPr>
            <p:nvPr/>
          </p:nvSpPr>
          <p:spPr bwMode="auto">
            <a:xfrm rot="10680000">
              <a:off x="1969" y="2715"/>
              <a:ext cx="2124" cy="1132"/>
            </a:xfrm>
            <a:custGeom>
              <a:avLst/>
              <a:gdLst>
                <a:gd name="T0" fmla="*/ 0 w 32912"/>
                <a:gd name="T1" fmla="*/ 0 h 21600"/>
                <a:gd name="T2" fmla="*/ 0 w 32912"/>
                <a:gd name="T3" fmla="*/ 0 h 21600"/>
                <a:gd name="T4" fmla="*/ 0 w 32912"/>
                <a:gd name="T5" fmla="*/ 0 h 21600"/>
                <a:gd name="T6" fmla="*/ 0 60000 65536"/>
                <a:gd name="T7" fmla="*/ 0 60000 65536"/>
                <a:gd name="T8" fmla="*/ 0 60000 65536"/>
                <a:gd name="T9" fmla="*/ 0 w 32912"/>
                <a:gd name="T10" fmla="*/ 0 h 21600"/>
                <a:gd name="T11" fmla="*/ 32912 w 32912"/>
                <a:gd name="T12" fmla="*/ 21600 h 21600"/>
              </a:gdLst>
              <a:ahLst/>
              <a:cxnLst>
                <a:cxn ang="T6">
                  <a:pos x="T0" y="T1"/>
                </a:cxn>
                <a:cxn ang="T7">
                  <a:pos x="T2" y="T3"/>
                </a:cxn>
                <a:cxn ang="T8">
                  <a:pos x="T4" y="T5"/>
                </a:cxn>
              </a:cxnLst>
              <a:rect l="T9" t="T10" r="T11" b="T12"/>
              <a:pathLst>
                <a:path w="32912" h="21600" fill="none" extrusionOk="0">
                  <a:moveTo>
                    <a:pt x="-1" y="7572"/>
                  </a:moveTo>
                  <a:cubicBezTo>
                    <a:pt x="4103" y="2767"/>
                    <a:pt x="10105" y="-1"/>
                    <a:pt x="16425" y="0"/>
                  </a:cubicBezTo>
                  <a:cubicBezTo>
                    <a:pt x="22777" y="0"/>
                    <a:pt x="28807" y="2796"/>
                    <a:pt x="32911" y="7645"/>
                  </a:cubicBezTo>
                </a:path>
                <a:path w="32912" h="21600" stroke="0" extrusionOk="0">
                  <a:moveTo>
                    <a:pt x="-1" y="7572"/>
                  </a:moveTo>
                  <a:cubicBezTo>
                    <a:pt x="4103" y="2767"/>
                    <a:pt x="10105" y="-1"/>
                    <a:pt x="16425" y="0"/>
                  </a:cubicBezTo>
                  <a:cubicBezTo>
                    <a:pt x="22777" y="0"/>
                    <a:pt x="28807" y="2796"/>
                    <a:pt x="32911" y="7645"/>
                  </a:cubicBezTo>
                  <a:lnTo>
                    <a:pt x="16425" y="21600"/>
                  </a:lnTo>
                  <a:lnTo>
                    <a:pt x="-1" y="7572"/>
                  </a:lnTo>
                  <a:close/>
                </a:path>
              </a:pathLst>
            </a:custGeom>
            <a:noFill/>
            <a:ln w="38100" cap="rnd">
              <a:solidFill>
                <a:srgbClr val="00FF00"/>
              </a:solidFill>
              <a:round/>
              <a:headEnd type="stealth" w="lg" len="lg"/>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3082" name="Group 7"/>
            <p:cNvGrpSpPr>
              <a:grpSpLocks/>
            </p:cNvGrpSpPr>
            <p:nvPr/>
          </p:nvGrpSpPr>
          <p:grpSpPr bwMode="auto">
            <a:xfrm>
              <a:off x="1756" y="1337"/>
              <a:ext cx="2808" cy="1944"/>
              <a:chOff x="700" y="5972"/>
              <a:chExt cx="7020" cy="4860"/>
            </a:xfrm>
          </p:grpSpPr>
          <p:graphicFrame>
            <p:nvGraphicFramePr>
              <p:cNvPr id="3083" name="Object 11"/>
              <p:cNvGraphicFramePr>
                <a:graphicFrameLocks noChangeAspect="1"/>
              </p:cNvGraphicFramePr>
              <p:nvPr/>
            </p:nvGraphicFramePr>
            <p:xfrm>
              <a:off x="6041" y="8312"/>
              <a:ext cx="1679" cy="2520"/>
            </p:xfrm>
            <a:graphic>
              <a:graphicData uri="http://schemas.openxmlformats.org/presentationml/2006/ole">
                <mc:AlternateContent xmlns:mc="http://schemas.openxmlformats.org/markup-compatibility/2006">
                  <mc:Choice xmlns:v="urn:schemas-microsoft-com:vml" Requires="v">
                    <p:oleObj spid="_x0000_s3880" r:id="rId6" imgW="2278063" imgH="3421063" progId="Unknown">
                      <p:embed/>
                    </p:oleObj>
                  </mc:Choice>
                  <mc:Fallback>
                    <p:oleObj r:id="rId6" imgW="2278063" imgH="3421063" progId="Unknown">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41" y="8312"/>
                            <a:ext cx="1679" cy="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084" name="Group 8"/>
              <p:cNvGrpSpPr>
                <a:grpSpLocks/>
              </p:cNvGrpSpPr>
              <p:nvPr/>
            </p:nvGrpSpPr>
            <p:grpSpPr bwMode="auto">
              <a:xfrm>
                <a:off x="700" y="5972"/>
                <a:ext cx="6221" cy="3647"/>
                <a:chOff x="700" y="5972"/>
                <a:chExt cx="6221" cy="3647"/>
              </a:xfrm>
            </p:grpSpPr>
            <p:sp>
              <p:nvSpPr>
                <p:cNvPr id="3085" name="Arc 10"/>
                <p:cNvSpPr>
                  <a:spLocks/>
                </p:cNvSpPr>
                <p:nvPr/>
              </p:nvSpPr>
              <p:spPr bwMode="auto">
                <a:xfrm rot="-720000">
                  <a:off x="700" y="5972"/>
                  <a:ext cx="6221" cy="2926"/>
                </a:xfrm>
                <a:custGeom>
                  <a:avLst/>
                  <a:gdLst>
                    <a:gd name="T0" fmla="*/ 0 w 37381"/>
                    <a:gd name="T1" fmla="*/ 0 h 21600"/>
                    <a:gd name="T2" fmla="*/ 0 w 37381"/>
                    <a:gd name="T3" fmla="*/ 0 h 21600"/>
                    <a:gd name="T4" fmla="*/ 0 w 37381"/>
                    <a:gd name="T5" fmla="*/ 0 h 21600"/>
                    <a:gd name="T6" fmla="*/ 0 60000 65536"/>
                    <a:gd name="T7" fmla="*/ 0 60000 65536"/>
                    <a:gd name="T8" fmla="*/ 0 60000 65536"/>
                    <a:gd name="T9" fmla="*/ 0 w 37381"/>
                    <a:gd name="T10" fmla="*/ 0 h 21600"/>
                    <a:gd name="T11" fmla="*/ 37381 w 37381"/>
                    <a:gd name="T12" fmla="*/ 21600 h 21600"/>
                  </a:gdLst>
                  <a:ahLst/>
                  <a:cxnLst>
                    <a:cxn ang="T6">
                      <a:pos x="T0" y="T1"/>
                    </a:cxn>
                    <a:cxn ang="T7">
                      <a:pos x="T2" y="T3"/>
                    </a:cxn>
                    <a:cxn ang="T8">
                      <a:pos x="T4" y="T5"/>
                    </a:cxn>
                  </a:cxnLst>
                  <a:rect l="T9" t="T10" r="T11" b="T12"/>
                  <a:pathLst>
                    <a:path w="37381" h="21600" fill="none" extrusionOk="0">
                      <a:moveTo>
                        <a:pt x="-1" y="6979"/>
                      </a:moveTo>
                      <a:cubicBezTo>
                        <a:pt x="4090" y="2531"/>
                        <a:pt x="9856" y="-1"/>
                        <a:pt x="15900" y="0"/>
                      </a:cubicBezTo>
                      <a:cubicBezTo>
                        <a:pt x="26952" y="0"/>
                        <a:pt x="36222" y="8343"/>
                        <a:pt x="37381" y="19335"/>
                      </a:cubicBezTo>
                    </a:path>
                    <a:path w="37381" h="21600" stroke="0" extrusionOk="0">
                      <a:moveTo>
                        <a:pt x="-1" y="6979"/>
                      </a:moveTo>
                      <a:cubicBezTo>
                        <a:pt x="4090" y="2531"/>
                        <a:pt x="9856" y="-1"/>
                        <a:pt x="15900" y="0"/>
                      </a:cubicBezTo>
                      <a:cubicBezTo>
                        <a:pt x="26952" y="0"/>
                        <a:pt x="36222" y="8343"/>
                        <a:pt x="37381" y="19335"/>
                      </a:cubicBezTo>
                      <a:lnTo>
                        <a:pt x="15900" y="21600"/>
                      </a:lnTo>
                      <a:lnTo>
                        <a:pt x="-1" y="6979"/>
                      </a:lnTo>
                      <a:close/>
                    </a:path>
                  </a:pathLst>
                </a:custGeom>
                <a:noFill/>
                <a:ln w="38100" cap="rnd">
                  <a:solidFill>
                    <a:srgbClr val="FF0000"/>
                  </a:solidFill>
                  <a:round/>
                  <a:headEnd type="none" w="sm" len="sm"/>
                  <a:tailEnd type="stealth"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86" name="Arc 9"/>
                <p:cNvSpPr>
                  <a:spLocks/>
                </p:cNvSpPr>
                <p:nvPr/>
              </p:nvSpPr>
              <p:spPr bwMode="auto">
                <a:xfrm rot="-720000">
                  <a:off x="1038" y="6692"/>
                  <a:ext cx="5693" cy="2927"/>
                </a:xfrm>
                <a:custGeom>
                  <a:avLst/>
                  <a:gdLst>
                    <a:gd name="T0" fmla="*/ 0 w 34210"/>
                    <a:gd name="T1" fmla="*/ 0 h 21600"/>
                    <a:gd name="T2" fmla="*/ 0 w 34210"/>
                    <a:gd name="T3" fmla="*/ 0 h 21600"/>
                    <a:gd name="T4" fmla="*/ 0 w 34210"/>
                    <a:gd name="T5" fmla="*/ 0 h 21600"/>
                    <a:gd name="T6" fmla="*/ 0 60000 65536"/>
                    <a:gd name="T7" fmla="*/ 0 60000 65536"/>
                    <a:gd name="T8" fmla="*/ 0 60000 65536"/>
                    <a:gd name="T9" fmla="*/ 0 w 34210"/>
                    <a:gd name="T10" fmla="*/ 0 h 21600"/>
                    <a:gd name="T11" fmla="*/ 34210 w 34210"/>
                    <a:gd name="T12" fmla="*/ 21600 h 21600"/>
                  </a:gdLst>
                  <a:ahLst/>
                  <a:cxnLst>
                    <a:cxn ang="T6">
                      <a:pos x="T0" y="T1"/>
                    </a:cxn>
                    <a:cxn ang="T7">
                      <a:pos x="T2" y="T3"/>
                    </a:cxn>
                    <a:cxn ang="T8">
                      <a:pos x="T4" y="T5"/>
                    </a:cxn>
                  </a:cxnLst>
                  <a:rect l="T9" t="T10" r="T11" b="T12"/>
                  <a:pathLst>
                    <a:path w="34210" h="21600" fill="none" extrusionOk="0">
                      <a:moveTo>
                        <a:pt x="0" y="4902"/>
                      </a:moveTo>
                      <a:cubicBezTo>
                        <a:pt x="3862" y="1732"/>
                        <a:pt x="8705" y="-1"/>
                        <a:pt x="13702" y="0"/>
                      </a:cubicBezTo>
                      <a:cubicBezTo>
                        <a:pt x="23018" y="0"/>
                        <a:pt x="31285" y="5973"/>
                        <a:pt x="34209" y="14819"/>
                      </a:cubicBezTo>
                    </a:path>
                    <a:path w="34210" h="21600" stroke="0" extrusionOk="0">
                      <a:moveTo>
                        <a:pt x="0" y="4902"/>
                      </a:moveTo>
                      <a:cubicBezTo>
                        <a:pt x="3862" y="1732"/>
                        <a:pt x="8705" y="-1"/>
                        <a:pt x="13702" y="0"/>
                      </a:cubicBezTo>
                      <a:cubicBezTo>
                        <a:pt x="23018" y="0"/>
                        <a:pt x="31285" y="5973"/>
                        <a:pt x="34209" y="14819"/>
                      </a:cubicBezTo>
                      <a:lnTo>
                        <a:pt x="13702" y="21600"/>
                      </a:lnTo>
                      <a:lnTo>
                        <a:pt x="0" y="4902"/>
                      </a:lnTo>
                      <a:close/>
                    </a:path>
                  </a:pathLst>
                </a:custGeom>
                <a:noFill/>
                <a:ln w="38100" cap="rnd">
                  <a:solidFill>
                    <a:srgbClr val="00FF00"/>
                  </a:solidFill>
                  <a:round/>
                  <a:headEnd type="stealth" w="lg" len="lg"/>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0" name="Foliennummernplatzhalter 3"/>
          <p:cNvSpPr>
            <a:spLocks noGrp="1"/>
          </p:cNvSpPr>
          <p:nvPr>
            <p:ph type="sldNum" sz="quarter" idx="11"/>
          </p:nvPr>
        </p:nvSpPr>
        <p:spPr>
          <a:xfrm>
            <a:off x="7038975" y="63769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4D9AF0EE-91C0-47F7-8A39-C5FA513318DF}" type="slidenum">
              <a:rPr lang="de-DE" altLang="en-US" sz="1600" smtClean="0"/>
              <a:pPr>
                <a:spcBef>
                  <a:spcPct val="0"/>
                </a:spcBef>
                <a:buClrTx/>
                <a:buFontTx/>
                <a:buNone/>
              </a:pPr>
              <a:t>10</a:t>
            </a:fld>
            <a:r>
              <a:rPr lang="de-DE" altLang="en-US" sz="1600"/>
              <a:t> -</a:t>
            </a:r>
          </a:p>
        </p:txBody>
      </p:sp>
      <p:sp>
        <p:nvSpPr>
          <p:cNvPr id="12291" name="Fußzeilenplatzhalt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600"/>
              <a:t>Prof. Dr. Rainer Maurer</a:t>
            </a:r>
          </a:p>
        </p:txBody>
      </p:sp>
      <p:sp>
        <p:nvSpPr>
          <p:cNvPr id="12292" name="Rectangle 5"/>
          <p:cNvSpPr>
            <a:spLocks noGrp="1" noChangeArrowheads="1"/>
          </p:cNvSpPr>
          <p:nvPr>
            <p:ph type="body" idx="1"/>
          </p:nvPr>
        </p:nvSpPr>
        <p:spPr>
          <a:xfrm>
            <a:off x="241300" y="1371600"/>
            <a:ext cx="8902700" cy="5486400"/>
          </a:xfrm>
        </p:spPr>
        <p:txBody>
          <a:bodyPr/>
          <a:lstStyle/>
          <a:p>
            <a:pPr marL="457200" indent="-457200" eaLnBrk="1" hangingPunct="1">
              <a:lnSpc>
                <a:spcPct val="60000"/>
              </a:lnSpc>
              <a:tabLst>
                <a:tab pos="3949700" algn="l"/>
              </a:tabLst>
            </a:pPr>
            <a:r>
              <a:rPr lang="en-US" altLang="en-US" sz="2500"/>
              <a:t>The Four </a:t>
            </a:r>
            <a:r>
              <a:rPr lang="en-US" altLang="en-US" sz="2500">
                <a:solidFill>
                  <a:srgbClr val="00FF00"/>
                </a:solidFill>
              </a:rPr>
              <a:t>Agents </a:t>
            </a:r>
            <a:r>
              <a:rPr lang="en-US" altLang="en-US" sz="2500"/>
              <a:t>of the Neoclassical Model:</a:t>
            </a:r>
            <a:endParaRPr lang="en-US" altLang="en-US"/>
          </a:p>
          <a:p>
            <a:pPr marL="457200" indent="-457200" eaLnBrk="1" hangingPunct="1">
              <a:lnSpc>
                <a:spcPct val="20000"/>
              </a:lnSpc>
              <a:tabLst>
                <a:tab pos="3949700" algn="l"/>
              </a:tabLst>
            </a:pPr>
            <a:endParaRPr lang="en-US" altLang="en-US" sz="2500"/>
          </a:p>
          <a:p>
            <a:pPr marL="895350" lvl="1" indent="-438150" eaLnBrk="1" hangingPunct="1">
              <a:buFont typeface="Arial Unicode MS" pitchFamily="34" charset="-128"/>
              <a:buNone/>
              <a:tabLst>
                <a:tab pos="3949700" algn="l"/>
              </a:tabLst>
            </a:pPr>
            <a:r>
              <a:rPr lang="en-US" altLang="en-US" sz="2400">
                <a:solidFill>
                  <a:srgbClr val="FF0000"/>
                </a:solidFill>
              </a:rPr>
              <a:t>2. “</a:t>
            </a:r>
            <a:r>
              <a:rPr lang="en-US" altLang="en-US" sz="2400"/>
              <a:t>Large“ number of </a:t>
            </a:r>
            <a:r>
              <a:rPr lang="en-US" altLang="en-US" sz="2400">
                <a:solidFill>
                  <a:srgbClr val="00FF00"/>
                </a:solidFill>
              </a:rPr>
              <a:t>representative</a:t>
            </a:r>
            <a:r>
              <a:rPr lang="en-US" altLang="en-US" sz="2400"/>
              <a:t> </a:t>
            </a:r>
            <a:r>
              <a:rPr lang="en-US" altLang="en-US" sz="2400">
                <a:solidFill>
                  <a:srgbClr val="00FF00"/>
                </a:solidFill>
              </a:rPr>
              <a:t>firms</a:t>
            </a:r>
            <a:endParaRPr lang="en-US" altLang="en-US"/>
          </a:p>
          <a:p>
            <a:pPr marL="1333500" lvl="2" indent="-419100" eaLnBrk="1" hangingPunct="1">
              <a:tabLst>
                <a:tab pos="3949700" algn="l"/>
              </a:tabLst>
            </a:pPr>
            <a:r>
              <a:rPr lang="en-US" altLang="en-US"/>
              <a:t>…</a:t>
            </a:r>
            <a:r>
              <a:rPr lang="en-US" altLang="en-US">
                <a:solidFill>
                  <a:srgbClr val="00FF00"/>
                </a:solidFill>
              </a:rPr>
              <a:t>supply goods</a:t>
            </a:r>
            <a:r>
              <a:rPr lang="en-US" altLang="en-US"/>
              <a:t> dependent on wage and interest costs.</a:t>
            </a:r>
          </a:p>
          <a:p>
            <a:pPr marL="1333500" lvl="2" indent="-419100" eaLnBrk="1" hangingPunct="1">
              <a:tabLst>
                <a:tab pos="3949700" algn="l"/>
              </a:tabLst>
            </a:pPr>
            <a:r>
              <a:rPr lang="en-US" altLang="en-US"/>
              <a:t>…</a:t>
            </a:r>
            <a:r>
              <a:rPr lang="en-US" altLang="en-US">
                <a:solidFill>
                  <a:srgbClr val="00FF00"/>
                </a:solidFill>
              </a:rPr>
              <a:t>demand labor</a:t>
            </a:r>
            <a:r>
              <a:rPr lang="en-US" altLang="en-US"/>
              <a:t> dependent on the level of wages.</a:t>
            </a:r>
          </a:p>
          <a:p>
            <a:pPr marL="1333500" lvl="2" indent="-419100" eaLnBrk="1" hangingPunct="1">
              <a:tabLst>
                <a:tab pos="3949700" algn="l"/>
              </a:tabLst>
            </a:pPr>
            <a:r>
              <a:rPr lang="en-US" altLang="en-US"/>
              <a:t>…</a:t>
            </a:r>
            <a:r>
              <a:rPr lang="en-US" altLang="en-US">
                <a:solidFill>
                  <a:srgbClr val="00FF00"/>
                </a:solidFill>
              </a:rPr>
              <a:t>demand</a:t>
            </a:r>
            <a:r>
              <a:rPr lang="en-US" altLang="en-US"/>
              <a:t> </a:t>
            </a:r>
            <a:r>
              <a:rPr lang="en-US" altLang="en-US">
                <a:solidFill>
                  <a:srgbClr val="00FF00"/>
                </a:solidFill>
              </a:rPr>
              <a:t>capital</a:t>
            </a:r>
            <a:r>
              <a:rPr lang="en-US" altLang="en-US"/>
              <a:t> dependent on the level of interest.</a:t>
            </a:r>
          </a:p>
          <a:p>
            <a:pPr marL="1333500" lvl="2" indent="-419100" eaLnBrk="1" hangingPunct="1">
              <a:tabLst>
                <a:tab pos="3949700" algn="l"/>
              </a:tabLst>
            </a:pPr>
            <a:r>
              <a:rPr lang="en-US" altLang="en-US"/>
              <a:t>…</a:t>
            </a:r>
            <a:r>
              <a:rPr lang="en-US" altLang="en-US">
                <a:solidFill>
                  <a:srgbClr val="00FF00"/>
                </a:solidFill>
              </a:rPr>
              <a:t>demand money </a:t>
            </a:r>
            <a:r>
              <a:rPr lang="en-US" altLang="en-US"/>
              <a:t>to pay their production factors.</a:t>
            </a:r>
          </a:p>
          <a:p>
            <a:pPr marL="1333500" lvl="2" indent="-419100" eaLnBrk="1" hangingPunct="1">
              <a:tabLst>
                <a:tab pos="3949700" algn="l"/>
              </a:tabLst>
            </a:pPr>
            <a:r>
              <a:rPr lang="en-US" altLang="en-US"/>
              <a:t>…are exposed to </a:t>
            </a:r>
            <a:r>
              <a:rPr lang="en-US" altLang="en-US">
                <a:solidFill>
                  <a:srgbClr val="00FF00"/>
                </a:solidFill>
              </a:rPr>
              <a:t>complete competition</a:t>
            </a:r>
            <a:r>
              <a:rPr lang="en-US" altLang="en-US"/>
              <a:t>.</a:t>
            </a:r>
          </a:p>
          <a:p>
            <a:pPr marL="1333500" lvl="2" indent="-419100" eaLnBrk="1" hangingPunct="1">
              <a:tabLst>
                <a:tab pos="3949700" algn="l"/>
              </a:tabLst>
            </a:pPr>
            <a:r>
              <a:rPr lang="en-US" altLang="en-US"/>
              <a:t>…</a:t>
            </a:r>
            <a:r>
              <a:rPr lang="en-US" altLang="en-US">
                <a:solidFill>
                  <a:srgbClr val="00FF00"/>
                </a:solidFill>
              </a:rPr>
              <a:t>pay wages and interest</a:t>
            </a:r>
            <a:r>
              <a:rPr lang="en-US" altLang="en-US"/>
              <a:t> to households in exchange for their production factors, labor and capital.</a:t>
            </a:r>
          </a:p>
        </p:txBody>
      </p:sp>
      <p:graphicFrame>
        <p:nvGraphicFramePr>
          <p:cNvPr id="12293" name="Object 6"/>
          <p:cNvGraphicFramePr>
            <a:graphicFrameLocks noChangeAspect="1"/>
          </p:cNvGraphicFramePr>
          <p:nvPr/>
        </p:nvGraphicFramePr>
        <p:xfrm>
          <a:off x="0" y="1695450"/>
          <a:ext cx="769938" cy="612775"/>
        </p:xfrm>
        <a:graphic>
          <a:graphicData uri="http://schemas.openxmlformats.org/presentationml/2006/ole">
            <mc:AlternateContent xmlns:mc="http://schemas.openxmlformats.org/markup-compatibility/2006">
              <mc:Choice xmlns:v="urn:schemas-microsoft-com:vml" Requires="v">
                <p:oleObj spid="_x0000_s12690" name="Clip" r:id="rId4" imgW="5905500" imgH="3697288" progId="MS_ClipArt_Gallery.2">
                  <p:embed/>
                </p:oleObj>
              </mc:Choice>
              <mc:Fallback>
                <p:oleObj name="Clip" r:id="rId4" imgW="5905500" imgH="3697288" progId="MS_ClipArt_Gallery.2">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95450"/>
                        <a:ext cx="769938" cy="61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94" name="Rectangle 13"/>
          <p:cNvSpPr>
            <a:spLocks noGrp="1" noChangeArrowheads="1"/>
          </p:cNvSpPr>
          <p:nvPr>
            <p:ph type="title"/>
          </p:nvPr>
        </p:nvSpPr>
        <p:spPr>
          <a:xfrm>
            <a:off x="0" y="31750"/>
            <a:ext cx="9144000" cy="1100138"/>
          </a:xfrm>
          <a:noFill/>
        </p:spPr>
        <p:txBody>
          <a:bodyPr/>
          <a:lstStyle/>
          <a:p>
            <a:pPr eaLnBrk="1" hangingPunct="1"/>
            <a:r>
              <a:rPr lang="en-US" altLang="en-US" sz="2900"/>
              <a:t>3. The Neoclassical Model and its Policy Implications </a:t>
            </a:r>
            <a:br>
              <a:rPr lang="en-US" altLang="en-US" sz="2900"/>
            </a:br>
            <a:r>
              <a:rPr lang="en-US" altLang="en-US" sz="2600"/>
              <a:t>3.1. The Structure of the Neoclassical Model</a:t>
            </a:r>
          </a:p>
        </p:txBody>
      </p:sp>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03426" name="Object 3"/>
          <p:cNvGraphicFramePr>
            <a:graphicFrameLocks/>
          </p:cNvGraphicFramePr>
          <p:nvPr/>
        </p:nvGraphicFramePr>
        <p:xfrm>
          <a:off x="4513263" y="1411288"/>
          <a:ext cx="3776662" cy="3116262"/>
        </p:xfrm>
        <a:graphic>
          <a:graphicData uri="http://schemas.openxmlformats.org/presentationml/2006/ole">
            <mc:AlternateContent xmlns:mc="http://schemas.openxmlformats.org/markup-compatibility/2006">
              <mc:Choice xmlns:v="urn:schemas-microsoft-com:vml" Requires="v">
                <p:oleObj spid="_x0000_s104264" name="Diagramm" r:id="rId4" imgW="7438924" imgH="5314860" progId="MSGraph.Chart.8">
                  <p:embed followColorScheme="full"/>
                </p:oleObj>
              </mc:Choice>
              <mc:Fallback>
                <p:oleObj name="Diagramm" r:id="rId4" imgW="7438924" imgH="531486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263" y="1411288"/>
                        <a:ext cx="3776662" cy="311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27" name="Object 3"/>
          <p:cNvGraphicFramePr>
            <a:graphicFrameLocks/>
          </p:cNvGraphicFramePr>
          <p:nvPr/>
        </p:nvGraphicFramePr>
        <p:xfrm>
          <a:off x="422275" y="1384300"/>
          <a:ext cx="3776663" cy="3116263"/>
        </p:xfrm>
        <a:graphic>
          <a:graphicData uri="http://schemas.openxmlformats.org/presentationml/2006/ole">
            <mc:AlternateContent xmlns:mc="http://schemas.openxmlformats.org/markup-compatibility/2006">
              <mc:Choice xmlns:v="urn:schemas-microsoft-com:vml" Requires="v">
                <p:oleObj spid="_x0000_s104265" name="Diagramm" r:id="rId6" imgW="7439008" imgH="5315085" progId="MSGraph.Chart.8">
                  <p:embed followColorScheme="full"/>
                </p:oleObj>
              </mc:Choice>
              <mc:Fallback>
                <p:oleObj name="Diagramm" r:id="rId6" imgW="7439008" imgH="5315085" progId="MSGraph.Chart.8">
                  <p:embed followColorScheme="full"/>
                  <p:pic>
                    <p:nvPicPr>
                      <p:cNvPr id="0" name="Object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275" y="1384300"/>
                        <a:ext cx="3776663" cy="311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428"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0"/>
              </a:spcBef>
              <a:buClrTx/>
              <a:buFontTx/>
              <a:buNone/>
            </a:pPr>
            <a:r>
              <a:rPr lang="de-DE" altLang="en-US" sz="1600" b="1"/>
              <a:t>- </a:t>
            </a:r>
            <a:fld id="{86B3F032-EBD3-43BC-A4C6-8C79A3174273}" type="slidenum">
              <a:rPr lang="de-DE" altLang="en-US" sz="1600" b="1"/>
              <a:pPr algn="r" eaLnBrk="1" hangingPunct="1">
                <a:spcBef>
                  <a:spcPct val="0"/>
                </a:spcBef>
                <a:buClrTx/>
                <a:buFontTx/>
                <a:buNone/>
              </a:pPr>
              <a:t>100</a:t>
            </a:fld>
            <a:r>
              <a:rPr lang="de-DE" altLang="en-US" sz="1600" b="1"/>
              <a:t> -</a:t>
            </a:r>
          </a:p>
        </p:txBody>
      </p:sp>
      <p:sp>
        <p:nvSpPr>
          <p:cNvPr id="103429"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de-DE" altLang="en-US" sz="600"/>
              <a:t>Prof. Dr. Rainer Maurer</a:t>
            </a:r>
          </a:p>
        </p:txBody>
      </p:sp>
      <p:sp>
        <p:nvSpPr>
          <p:cNvPr id="103430" name="Text Box 5"/>
          <p:cNvSpPr txBox="1">
            <a:spLocks noChangeArrowheads="1"/>
          </p:cNvSpPr>
          <p:nvPr/>
        </p:nvSpPr>
        <p:spPr bwMode="auto">
          <a:xfrm>
            <a:off x="4919663" y="1239838"/>
            <a:ext cx="293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t>i</a:t>
            </a:r>
          </a:p>
        </p:txBody>
      </p:sp>
      <p:sp>
        <p:nvSpPr>
          <p:cNvPr id="103431" name="Text Box 7"/>
          <p:cNvSpPr txBox="1">
            <a:spLocks noChangeArrowheads="1"/>
          </p:cNvSpPr>
          <p:nvPr/>
        </p:nvSpPr>
        <p:spPr bwMode="auto">
          <a:xfrm>
            <a:off x="3694113" y="4257675"/>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50000"/>
              </a:spcBef>
              <a:buClrTx/>
              <a:buFontTx/>
              <a:buNone/>
            </a:pPr>
            <a:r>
              <a:rPr lang="de-DE" altLang="en-US" sz="1800"/>
              <a:t>I,S</a:t>
            </a:r>
          </a:p>
        </p:txBody>
      </p:sp>
      <p:sp>
        <p:nvSpPr>
          <p:cNvPr id="103432" name="Text Box 8"/>
          <p:cNvSpPr txBox="1">
            <a:spLocks noChangeArrowheads="1"/>
          </p:cNvSpPr>
          <p:nvPr/>
        </p:nvSpPr>
        <p:spPr bwMode="auto">
          <a:xfrm>
            <a:off x="825500" y="1233488"/>
            <a:ext cx="331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t>i</a:t>
            </a:r>
          </a:p>
        </p:txBody>
      </p:sp>
      <p:sp>
        <p:nvSpPr>
          <p:cNvPr id="103433" name="Line 9"/>
          <p:cNvSpPr>
            <a:spLocks noChangeShapeType="1"/>
          </p:cNvSpPr>
          <p:nvPr/>
        </p:nvSpPr>
        <p:spPr bwMode="auto">
          <a:xfrm>
            <a:off x="4044950" y="395922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03434" name="Line 10"/>
          <p:cNvSpPr>
            <a:spLocks noChangeShapeType="1"/>
          </p:cNvSpPr>
          <p:nvPr/>
        </p:nvSpPr>
        <p:spPr bwMode="auto">
          <a:xfrm rot="5400000" flipH="1">
            <a:off x="716757" y="15501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03435" name="Line 12"/>
          <p:cNvSpPr>
            <a:spLocks noChangeShapeType="1"/>
          </p:cNvSpPr>
          <p:nvPr/>
        </p:nvSpPr>
        <p:spPr bwMode="auto">
          <a:xfrm>
            <a:off x="8129588" y="399097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03436" name="Line 13"/>
          <p:cNvSpPr>
            <a:spLocks noChangeShapeType="1"/>
          </p:cNvSpPr>
          <p:nvPr/>
        </p:nvSpPr>
        <p:spPr bwMode="auto">
          <a:xfrm rot="5400000" flipH="1">
            <a:off x="4822032" y="15755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03437" name="Text Box 14"/>
          <p:cNvSpPr txBox="1">
            <a:spLocks noChangeArrowheads="1"/>
          </p:cNvSpPr>
          <p:nvPr/>
        </p:nvSpPr>
        <p:spPr bwMode="auto">
          <a:xfrm>
            <a:off x="222250" y="2733675"/>
            <a:ext cx="52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i</a:t>
            </a:r>
            <a:r>
              <a:rPr lang="de-DE" altLang="en-US" sz="1800" baseline="-25000">
                <a:solidFill>
                  <a:srgbClr val="66FFFF"/>
                </a:solidFill>
              </a:rPr>
              <a:t>1</a:t>
            </a:r>
            <a:endParaRPr lang="el-GR" altLang="en-US" sz="1800" baseline="-25000">
              <a:solidFill>
                <a:srgbClr val="66FFFF"/>
              </a:solidFill>
            </a:endParaRPr>
          </a:p>
        </p:txBody>
      </p:sp>
      <p:sp>
        <p:nvSpPr>
          <p:cNvPr id="103438" name="Text Box 15"/>
          <p:cNvSpPr txBox="1">
            <a:spLocks noChangeArrowheads="1"/>
          </p:cNvSpPr>
          <p:nvPr/>
        </p:nvSpPr>
        <p:spPr bwMode="auto">
          <a:xfrm>
            <a:off x="7296150" y="3576638"/>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C(i)</a:t>
            </a:r>
            <a:endParaRPr lang="el-GR" altLang="en-US" sz="1800">
              <a:solidFill>
                <a:srgbClr val="00FFFF"/>
              </a:solidFill>
            </a:endParaRPr>
          </a:p>
        </p:txBody>
      </p:sp>
      <p:sp>
        <p:nvSpPr>
          <p:cNvPr id="103439" name="Text Box 18"/>
          <p:cNvSpPr txBox="1">
            <a:spLocks noChangeArrowheads="1"/>
          </p:cNvSpPr>
          <p:nvPr/>
        </p:nvSpPr>
        <p:spPr bwMode="auto">
          <a:xfrm>
            <a:off x="6367463" y="4257675"/>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50000"/>
              </a:spcBef>
              <a:buClrTx/>
              <a:buFontTx/>
              <a:buNone/>
            </a:pPr>
            <a:r>
              <a:rPr lang="de-DE" altLang="en-US" sz="1800"/>
              <a:t>Y</a:t>
            </a:r>
          </a:p>
        </p:txBody>
      </p:sp>
      <p:sp>
        <p:nvSpPr>
          <p:cNvPr id="103440" name="Line 20"/>
          <p:cNvSpPr>
            <a:spLocks noChangeShapeType="1"/>
          </p:cNvSpPr>
          <p:nvPr/>
        </p:nvSpPr>
        <p:spPr bwMode="auto">
          <a:xfrm>
            <a:off x="900113" y="2039938"/>
            <a:ext cx="1749425" cy="1846262"/>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3441" name="Line 23"/>
          <p:cNvSpPr>
            <a:spLocks noChangeShapeType="1"/>
          </p:cNvSpPr>
          <p:nvPr/>
        </p:nvSpPr>
        <p:spPr bwMode="auto">
          <a:xfrm>
            <a:off x="4895850" y="2943225"/>
            <a:ext cx="2289175"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3442" name="Line 24"/>
          <p:cNvSpPr>
            <a:spLocks noChangeShapeType="1"/>
          </p:cNvSpPr>
          <p:nvPr/>
        </p:nvSpPr>
        <p:spPr bwMode="auto">
          <a:xfrm rot="5400000" flipH="1">
            <a:off x="6685756" y="3463132"/>
            <a:ext cx="1011237"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3443" name="AutoShape 29"/>
          <p:cNvSpPr>
            <a:spLocks noChangeArrowheads="1"/>
          </p:cNvSpPr>
          <p:nvPr/>
        </p:nvSpPr>
        <p:spPr bwMode="auto">
          <a:xfrm>
            <a:off x="0" y="4664075"/>
            <a:ext cx="9144000" cy="2193925"/>
          </a:xfrm>
          <a:prstGeom prst="roundRect">
            <a:avLst>
              <a:gd name="adj" fmla="val 12495"/>
            </a:avLst>
          </a:prstGeom>
          <a:solidFill>
            <a:srgbClr val="FFFF99"/>
          </a:solidFill>
          <a:ln w="50800">
            <a:solidFill>
              <a:srgbClr val="FF0000"/>
            </a:solidFill>
            <a:round/>
            <a:headEnd/>
            <a:tailEnd/>
          </a:ln>
        </p:spPr>
        <p:txBody>
          <a:bodyPr lIns="0" tIns="0" rIns="0" bIns="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lnSpc>
                <a:spcPct val="90000"/>
              </a:lnSpc>
              <a:spcBef>
                <a:spcPct val="0"/>
              </a:spcBef>
              <a:buClrTx/>
              <a:buFontTx/>
              <a:buNone/>
            </a:pPr>
            <a:r>
              <a:rPr lang="en-US" altLang="en-US" sz="2000">
                <a:solidFill>
                  <a:schemeClr val="bg1"/>
                </a:solidFill>
              </a:rPr>
              <a:t>The economy is in a new equilibrium.</a:t>
            </a:r>
          </a:p>
        </p:txBody>
      </p:sp>
      <p:sp>
        <p:nvSpPr>
          <p:cNvPr id="103444" name="Line 30"/>
          <p:cNvSpPr>
            <a:spLocks noChangeShapeType="1"/>
          </p:cNvSpPr>
          <p:nvPr/>
        </p:nvSpPr>
        <p:spPr bwMode="auto">
          <a:xfrm flipV="1">
            <a:off x="1795463" y="2936875"/>
            <a:ext cx="3130550" cy="3175"/>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3445" name="Rectangle 5"/>
          <p:cNvSpPr>
            <a:spLocks noChangeArrowheads="1"/>
          </p:cNvSpPr>
          <p:nvPr/>
        </p:nvSpPr>
        <p:spPr bwMode="auto">
          <a:xfrm>
            <a:off x="457200" y="31750"/>
            <a:ext cx="82296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r>
              <a:rPr lang="en-US" altLang="en-US" sz="2600">
                <a:solidFill>
                  <a:srgbClr val="FFFF00"/>
                </a:solidFill>
              </a:rPr>
              <a:t>3. The Neoclassical Model and its Policy Implications </a:t>
            </a:r>
            <a:br>
              <a:rPr lang="en-US" altLang="en-US" sz="2600">
                <a:solidFill>
                  <a:srgbClr val="FFFF00"/>
                </a:solidFill>
              </a:rPr>
            </a:br>
            <a:r>
              <a:rPr lang="en-US" altLang="en-US" sz="2200">
                <a:solidFill>
                  <a:srgbClr val="FFFF00"/>
                </a:solidFill>
              </a:rPr>
              <a:t>3.2.1. Monetary Policy</a:t>
            </a:r>
          </a:p>
        </p:txBody>
      </p:sp>
      <p:sp>
        <p:nvSpPr>
          <p:cNvPr id="103446" name="Line 11"/>
          <p:cNvSpPr>
            <a:spLocks noChangeShapeType="1"/>
          </p:cNvSpPr>
          <p:nvPr/>
        </p:nvSpPr>
        <p:spPr bwMode="auto">
          <a:xfrm rot="5400000" flipV="1">
            <a:off x="6249194" y="1142207"/>
            <a:ext cx="1411287" cy="3409950"/>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3447" name="Line 11"/>
          <p:cNvSpPr>
            <a:spLocks noChangeShapeType="1"/>
          </p:cNvSpPr>
          <p:nvPr/>
        </p:nvSpPr>
        <p:spPr bwMode="auto">
          <a:xfrm rot="5400000" flipV="1">
            <a:off x="5298281" y="1732757"/>
            <a:ext cx="1717675" cy="2376488"/>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3448" name="Line 11"/>
          <p:cNvSpPr>
            <a:spLocks noChangeShapeType="1"/>
          </p:cNvSpPr>
          <p:nvPr/>
        </p:nvSpPr>
        <p:spPr bwMode="auto">
          <a:xfrm rot="10800000" flipV="1">
            <a:off x="782638" y="1958975"/>
            <a:ext cx="2417762" cy="165576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3449" name="Line 30"/>
          <p:cNvSpPr>
            <a:spLocks noChangeShapeType="1"/>
          </p:cNvSpPr>
          <p:nvPr/>
        </p:nvSpPr>
        <p:spPr bwMode="auto">
          <a:xfrm flipV="1">
            <a:off x="792163" y="2940050"/>
            <a:ext cx="984250"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3450" name="Line 24"/>
          <p:cNvSpPr>
            <a:spLocks noChangeShapeType="1"/>
          </p:cNvSpPr>
          <p:nvPr/>
        </p:nvSpPr>
        <p:spPr bwMode="auto">
          <a:xfrm rot="5400000" flipH="1">
            <a:off x="1277144" y="3426619"/>
            <a:ext cx="1011238"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3451" name="Oval 31"/>
          <p:cNvSpPr>
            <a:spLocks noChangeArrowheads="1"/>
          </p:cNvSpPr>
          <p:nvPr/>
        </p:nvSpPr>
        <p:spPr bwMode="auto">
          <a:xfrm>
            <a:off x="1720850" y="2882900"/>
            <a:ext cx="101600" cy="103188"/>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103452" name="Text Box 19"/>
          <p:cNvSpPr txBox="1">
            <a:spLocks noChangeArrowheads="1"/>
          </p:cNvSpPr>
          <p:nvPr/>
        </p:nvSpPr>
        <p:spPr bwMode="auto">
          <a:xfrm>
            <a:off x="1852613" y="3606800"/>
            <a:ext cx="76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I(i,L</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p:txBody>
      </p:sp>
      <p:sp>
        <p:nvSpPr>
          <p:cNvPr id="103453" name="Text Box 15"/>
          <p:cNvSpPr txBox="1">
            <a:spLocks noChangeArrowheads="1"/>
          </p:cNvSpPr>
          <p:nvPr/>
        </p:nvSpPr>
        <p:spPr bwMode="auto">
          <a:xfrm>
            <a:off x="2725738" y="1558925"/>
            <a:ext cx="539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S(i)</a:t>
            </a:r>
            <a:endParaRPr lang="el-GR" altLang="en-US" sz="1800">
              <a:solidFill>
                <a:srgbClr val="00FFFF"/>
              </a:solidFill>
            </a:endParaRPr>
          </a:p>
        </p:txBody>
      </p:sp>
      <p:grpSp>
        <p:nvGrpSpPr>
          <p:cNvPr id="103454" name="Group 34"/>
          <p:cNvGrpSpPr>
            <a:grpSpLocks/>
          </p:cNvGrpSpPr>
          <p:nvPr/>
        </p:nvGrpSpPr>
        <p:grpSpPr bwMode="auto">
          <a:xfrm>
            <a:off x="1114425" y="1947863"/>
            <a:ext cx="2417763" cy="2027237"/>
            <a:chOff x="902" y="1227"/>
            <a:chExt cx="1523" cy="1277"/>
          </a:xfrm>
        </p:grpSpPr>
        <p:sp>
          <p:nvSpPr>
            <p:cNvPr id="103468" name="Line 11"/>
            <p:cNvSpPr>
              <a:spLocks noChangeShapeType="1"/>
            </p:cNvSpPr>
            <p:nvPr/>
          </p:nvSpPr>
          <p:spPr bwMode="auto">
            <a:xfrm rot="10800000" flipV="1">
              <a:off x="902" y="1227"/>
              <a:ext cx="1523" cy="104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3469" name="Line 36"/>
            <p:cNvSpPr>
              <a:spLocks noChangeShapeType="1"/>
            </p:cNvSpPr>
            <p:nvPr/>
          </p:nvSpPr>
          <p:spPr bwMode="auto">
            <a:xfrm>
              <a:off x="912" y="2256"/>
              <a:ext cx="0" cy="248"/>
            </a:xfrm>
            <a:prstGeom prst="line">
              <a:avLst/>
            </a:prstGeom>
            <a:noFill/>
            <a:ln w="38100">
              <a:solidFill>
                <a:srgbClr val="33CCCC"/>
              </a:solidFill>
              <a:round/>
              <a:headEnd type="none" w="med" len="lg"/>
              <a:tailEnd type="non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grpSp>
      <p:sp>
        <p:nvSpPr>
          <p:cNvPr id="103455" name="Line 20"/>
          <p:cNvSpPr>
            <a:spLocks noChangeShapeType="1"/>
          </p:cNvSpPr>
          <p:nvPr/>
        </p:nvSpPr>
        <p:spPr bwMode="auto">
          <a:xfrm>
            <a:off x="1257300" y="2041525"/>
            <a:ext cx="1749425" cy="184626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3456" name="Text Box 19"/>
          <p:cNvSpPr txBox="1">
            <a:spLocks noChangeArrowheads="1"/>
          </p:cNvSpPr>
          <p:nvPr/>
        </p:nvSpPr>
        <p:spPr bwMode="auto">
          <a:xfrm>
            <a:off x="2997200" y="3608388"/>
            <a:ext cx="158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I(i,L</a:t>
            </a:r>
            <a:r>
              <a:rPr lang="de-DE" altLang="en-US" sz="1800" baseline="-25000">
                <a:solidFill>
                  <a:srgbClr val="66FFFF"/>
                </a:solidFill>
              </a:rPr>
              <a:t>1</a:t>
            </a:r>
            <a:r>
              <a:rPr lang="de-DE" altLang="en-US" sz="1800">
                <a:solidFill>
                  <a:srgbClr val="66FFFF"/>
                </a:solidFill>
              </a:rPr>
              <a:t>)+R</a:t>
            </a:r>
            <a:r>
              <a:rPr lang="de-DE" altLang="en-US" sz="1800" baseline="-25000">
                <a:solidFill>
                  <a:srgbClr val="66FFFF"/>
                </a:solidFill>
              </a:rPr>
              <a:t>D</a:t>
            </a:r>
            <a:r>
              <a:rPr lang="de-DE" altLang="en-US" sz="1800">
                <a:solidFill>
                  <a:srgbClr val="66FFFF"/>
                </a:solidFill>
              </a:rPr>
              <a:t>(Y</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p:txBody>
      </p:sp>
      <p:sp>
        <p:nvSpPr>
          <p:cNvPr id="103457" name="Oval 31"/>
          <p:cNvSpPr>
            <a:spLocks noChangeArrowheads="1"/>
          </p:cNvSpPr>
          <p:nvPr/>
        </p:nvSpPr>
        <p:spPr bwMode="auto">
          <a:xfrm>
            <a:off x="2065338" y="28844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103458" name="AutoShape 64"/>
          <p:cNvSpPr>
            <a:spLocks noChangeArrowheads="1"/>
          </p:cNvSpPr>
          <p:nvPr/>
        </p:nvSpPr>
        <p:spPr bwMode="auto">
          <a:xfrm>
            <a:off x="1331913" y="987425"/>
            <a:ext cx="1973262"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en-US" altLang="en-US" sz="2000">
                <a:solidFill>
                  <a:srgbClr val="3333FF"/>
                </a:solidFill>
              </a:rPr>
              <a:t>Capital Market</a:t>
            </a:r>
          </a:p>
        </p:txBody>
      </p:sp>
      <p:sp>
        <p:nvSpPr>
          <p:cNvPr id="103459" name="AutoShape 64"/>
          <p:cNvSpPr>
            <a:spLocks noChangeArrowheads="1"/>
          </p:cNvSpPr>
          <p:nvPr/>
        </p:nvSpPr>
        <p:spPr bwMode="auto">
          <a:xfrm>
            <a:off x="5410200" y="989013"/>
            <a:ext cx="2278063"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en-US" altLang="en-US" sz="2000">
                <a:solidFill>
                  <a:srgbClr val="3333FF"/>
                </a:solidFill>
              </a:rPr>
              <a:t>Demand for Goods</a:t>
            </a:r>
          </a:p>
        </p:txBody>
      </p:sp>
      <p:sp>
        <p:nvSpPr>
          <p:cNvPr id="103460" name="Text Box 14"/>
          <p:cNvSpPr txBox="1">
            <a:spLocks noChangeArrowheads="1"/>
          </p:cNvSpPr>
          <p:nvPr/>
        </p:nvSpPr>
        <p:spPr bwMode="auto">
          <a:xfrm>
            <a:off x="223838" y="3027363"/>
            <a:ext cx="527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i</a:t>
            </a:r>
            <a:r>
              <a:rPr lang="de-DE" altLang="en-US" sz="1800" baseline="-25000">
                <a:solidFill>
                  <a:srgbClr val="66FFFF"/>
                </a:solidFill>
              </a:rPr>
              <a:t>2</a:t>
            </a:r>
            <a:endParaRPr lang="el-GR" altLang="en-US" sz="1800" baseline="-25000">
              <a:solidFill>
                <a:srgbClr val="66FFFF"/>
              </a:solidFill>
            </a:endParaRPr>
          </a:p>
        </p:txBody>
      </p:sp>
      <p:sp>
        <p:nvSpPr>
          <p:cNvPr id="103461" name="Text Box 15"/>
          <p:cNvSpPr txBox="1">
            <a:spLocks noChangeArrowheads="1"/>
          </p:cNvSpPr>
          <p:nvPr/>
        </p:nvSpPr>
        <p:spPr bwMode="auto">
          <a:xfrm>
            <a:off x="3171825" y="1547813"/>
            <a:ext cx="1250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S(i)+M</a:t>
            </a:r>
            <a:r>
              <a:rPr lang="de-DE" altLang="en-US" sz="1800" baseline="-25000">
                <a:solidFill>
                  <a:srgbClr val="66FFFF"/>
                </a:solidFill>
              </a:rPr>
              <a:t>2</a:t>
            </a:r>
            <a:r>
              <a:rPr lang="de-DE" altLang="en-US" sz="1800">
                <a:solidFill>
                  <a:srgbClr val="66FFFF"/>
                </a:solidFill>
              </a:rPr>
              <a:t>/P</a:t>
            </a:r>
            <a:r>
              <a:rPr lang="de-DE" altLang="en-US" sz="1800" baseline="-25000">
                <a:solidFill>
                  <a:srgbClr val="66FFFF"/>
                </a:solidFill>
              </a:rPr>
              <a:t>2</a:t>
            </a:r>
            <a:endParaRPr lang="el-GR" altLang="en-US" sz="1800" baseline="-25000">
              <a:solidFill>
                <a:srgbClr val="66FFFF"/>
              </a:solidFill>
            </a:endParaRPr>
          </a:p>
        </p:txBody>
      </p:sp>
      <p:sp>
        <p:nvSpPr>
          <p:cNvPr id="607291" name="Oval 59"/>
          <p:cNvSpPr>
            <a:spLocks noChangeArrowheads="1"/>
          </p:cNvSpPr>
          <p:nvPr/>
        </p:nvSpPr>
        <p:spPr bwMode="auto">
          <a:xfrm>
            <a:off x="3708400" y="1524000"/>
            <a:ext cx="711200" cy="469900"/>
          </a:xfrm>
          <a:prstGeom prst="ellipse">
            <a:avLst/>
          </a:prstGeom>
          <a:noFill/>
          <a:ln w="38100" algn="ctr">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vert="eaVert"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endParaRPr lang="de-DE" altLang="en-US" sz="2000"/>
          </a:p>
        </p:txBody>
      </p:sp>
      <p:sp>
        <p:nvSpPr>
          <p:cNvPr id="103463" name="Text Box 15"/>
          <p:cNvSpPr txBox="1">
            <a:spLocks noChangeArrowheads="1"/>
          </p:cNvSpPr>
          <p:nvPr/>
        </p:nvSpPr>
        <p:spPr bwMode="auto">
          <a:xfrm>
            <a:off x="5811838" y="2092325"/>
            <a:ext cx="1592262"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Y</a:t>
            </a:r>
            <a:r>
              <a:rPr lang="de-DE" altLang="en-US" sz="1800" baseline="-25000">
                <a:solidFill>
                  <a:srgbClr val="66FFFF"/>
                </a:solidFill>
              </a:rPr>
              <a:t>D</a:t>
            </a:r>
            <a:r>
              <a:rPr lang="de-DE" altLang="en-US" sz="1800">
                <a:solidFill>
                  <a:srgbClr val="66FFFF"/>
                </a:solidFill>
              </a:rPr>
              <a:t>=C(i)+ I(i,L</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p:txBody>
      </p:sp>
      <p:sp>
        <p:nvSpPr>
          <p:cNvPr id="103464" name="Text Box 21"/>
          <p:cNvSpPr txBox="1">
            <a:spLocks noChangeArrowheads="1"/>
          </p:cNvSpPr>
          <p:nvPr/>
        </p:nvSpPr>
        <p:spPr bwMode="auto">
          <a:xfrm>
            <a:off x="6645275" y="4246563"/>
            <a:ext cx="1047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50000"/>
              </a:spcBef>
              <a:buClrTx/>
              <a:buFontTx/>
              <a:buNone/>
            </a:pPr>
            <a:r>
              <a:rPr lang="de-DE" altLang="en-US" sz="1800">
                <a:solidFill>
                  <a:srgbClr val="F96DA6"/>
                </a:solidFill>
              </a:rPr>
              <a:t>Y(L</a:t>
            </a:r>
            <a:r>
              <a:rPr lang="de-DE" altLang="en-US" sz="1800" baseline="-25000">
                <a:solidFill>
                  <a:srgbClr val="F96DA6"/>
                </a:solidFill>
              </a:rPr>
              <a:t>1</a:t>
            </a:r>
            <a:r>
              <a:rPr lang="de-DE" altLang="en-US" sz="1800">
                <a:solidFill>
                  <a:srgbClr val="F96DA6"/>
                </a:solidFill>
              </a:rPr>
              <a:t>,K</a:t>
            </a:r>
            <a:r>
              <a:rPr lang="de-DE" altLang="en-US" sz="1800" baseline="-25000">
                <a:solidFill>
                  <a:srgbClr val="F96DA6"/>
                </a:solidFill>
              </a:rPr>
              <a:t>1</a:t>
            </a:r>
            <a:r>
              <a:rPr lang="de-DE" altLang="en-US" sz="1800">
                <a:solidFill>
                  <a:srgbClr val="F96DA6"/>
                </a:solidFill>
              </a:rPr>
              <a:t>)</a:t>
            </a:r>
            <a:endParaRPr lang="el-GR" altLang="en-US" sz="1800">
              <a:solidFill>
                <a:srgbClr val="F96DA6"/>
              </a:solidFill>
            </a:endParaRPr>
          </a:p>
        </p:txBody>
      </p:sp>
      <p:sp>
        <p:nvSpPr>
          <p:cNvPr id="103465" name="Line 64"/>
          <p:cNvSpPr>
            <a:spLocks noChangeShapeType="1"/>
          </p:cNvSpPr>
          <p:nvPr/>
        </p:nvSpPr>
        <p:spPr bwMode="auto">
          <a:xfrm flipV="1">
            <a:off x="7189788" y="2506663"/>
            <a:ext cx="4762" cy="1533525"/>
          </a:xfrm>
          <a:prstGeom prst="line">
            <a:avLst/>
          </a:prstGeom>
          <a:noFill/>
          <a:ln w="38100">
            <a:solidFill>
              <a:srgbClr val="FF00FF"/>
            </a:solidFill>
            <a:round/>
            <a:headEnd type="none" w="med" len="lg"/>
            <a:tailEnd type="non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03466" name="Oval 25"/>
          <p:cNvSpPr>
            <a:spLocks noChangeArrowheads="1"/>
          </p:cNvSpPr>
          <p:nvPr/>
        </p:nvSpPr>
        <p:spPr bwMode="auto">
          <a:xfrm>
            <a:off x="7143750" y="28844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46" name="AutoShape 64">
            <a:extLst>
              <a:ext uri="{FF2B5EF4-FFF2-40B4-BE49-F238E27FC236}">
                <a16:creationId xmlns:a16="http://schemas.microsoft.com/office/drawing/2014/main" id="{77114200-EC00-4E62-9C2D-880EB7AEC50E}"/>
              </a:ext>
            </a:extLst>
          </p:cNvPr>
          <p:cNvSpPr>
            <a:spLocks noChangeArrowheads="1"/>
          </p:cNvSpPr>
          <p:nvPr/>
        </p:nvSpPr>
        <p:spPr bwMode="auto">
          <a:xfrm>
            <a:off x="5372289" y="994803"/>
            <a:ext cx="2571468"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en-US" altLang="en-US" sz="2000" dirty="0" err="1">
                <a:solidFill>
                  <a:schemeClr val="bg1"/>
                </a:solidFill>
              </a:rPr>
              <a:t>P</a:t>
            </a:r>
            <a:r>
              <a:rPr lang="en-US" altLang="en-US" sz="2000" baseline="-25000" dirty="0" err="1">
                <a:solidFill>
                  <a:schemeClr val="bg1"/>
                </a:solidFill>
              </a:rPr>
              <a:t>1</a:t>
            </a:r>
            <a:r>
              <a:rPr lang="en-US" altLang="en-US" sz="2000" dirty="0">
                <a:solidFill>
                  <a:schemeClr val="bg1"/>
                </a:solidFill>
              </a:rPr>
              <a:t> ↑  to </a:t>
            </a:r>
            <a:r>
              <a:rPr lang="en-US" altLang="en-US" sz="2000" dirty="0" err="1">
                <a:solidFill>
                  <a:schemeClr val="bg1"/>
                </a:solidFill>
              </a:rPr>
              <a:t>P</a:t>
            </a:r>
            <a:r>
              <a:rPr lang="en-US" altLang="en-US" sz="2000" baseline="-25000" dirty="0" err="1">
                <a:solidFill>
                  <a:schemeClr val="bg1"/>
                </a:solidFill>
              </a:rPr>
              <a:t>2</a:t>
            </a:r>
            <a:r>
              <a:rPr lang="en-US" altLang="en-US" sz="2000" baseline="-25000" dirty="0">
                <a:solidFill>
                  <a:schemeClr val="bg1"/>
                </a:solidFill>
              </a:rPr>
              <a:t>  </a:t>
            </a:r>
            <a:r>
              <a:rPr lang="en-US" altLang="en-US" sz="2000" dirty="0">
                <a:solidFill>
                  <a:schemeClr val="bg1"/>
                </a:solidFill>
              </a:rPr>
              <a:t>&gt; </a:t>
            </a:r>
            <a:r>
              <a:rPr lang="en-US" altLang="en-US" sz="2000" dirty="0" err="1">
                <a:solidFill>
                  <a:schemeClr val="bg1"/>
                </a:solidFill>
              </a:rPr>
              <a:t>P</a:t>
            </a:r>
            <a:r>
              <a:rPr lang="en-US" altLang="en-US" sz="2000" baseline="-25000" dirty="0" err="1">
                <a:solidFill>
                  <a:schemeClr val="bg1"/>
                </a:solidFill>
              </a:rPr>
              <a:t>1</a:t>
            </a:r>
            <a:endParaRPr lang="en-US" altLang="en-US" sz="2000" dirty="0">
              <a:solidFill>
                <a:srgbClr val="3333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7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7291" grpId="0" animBg="1"/>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04450" name="Group 2"/>
          <p:cNvGrpSpPr>
            <a:grpSpLocks/>
          </p:cNvGrpSpPr>
          <p:nvPr/>
        </p:nvGrpSpPr>
        <p:grpSpPr bwMode="auto">
          <a:xfrm>
            <a:off x="0" y="4449763"/>
            <a:ext cx="544513" cy="946150"/>
            <a:chOff x="0" y="2947"/>
            <a:chExt cx="343" cy="596"/>
          </a:xfrm>
        </p:grpSpPr>
        <p:grpSp>
          <p:nvGrpSpPr>
            <p:cNvPr id="104484" name="Group 3"/>
            <p:cNvGrpSpPr>
              <a:grpSpLocks/>
            </p:cNvGrpSpPr>
            <p:nvPr/>
          </p:nvGrpSpPr>
          <p:grpSpPr bwMode="auto">
            <a:xfrm>
              <a:off x="0" y="3017"/>
              <a:ext cx="336" cy="526"/>
              <a:chOff x="8" y="3017"/>
              <a:chExt cx="336" cy="526"/>
            </a:xfrm>
          </p:grpSpPr>
          <p:sp>
            <p:nvSpPr>
              <p:cNvPr id="104486" name="Text Box 10"/>
              <p:cNvSpPr txBox="1">
                <a:spLocks noChangeArrowheads="1"/>
              </p:cNvSpPr>
              <p:nvPr/>
            </p:nvSpPr>
            <p:spPr bwMode="auto">
              <a:xfrm>
                <a:off x="8" y="3274"/>
                <a:ext cx="33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2200">
                    <a:solidFill>
                      <a:srgbClr val="66FFFF"/>
                    </a:solidFill>
                  </a:rPr>
                  <a:t>P</a:t>
                </a:r>
                <a:r>
                  <a:rPr lang="de-DE" altLang="en-US" sz="2200" baseline="-25000">
                    <a:solidFill>
                      <a:srgbClr val="66FFFF"/>
                    </a:solidFill>
                  </a:rPr>
                  <a:t>1</a:t>
                </a:r>
                <a:endParaRPr lang="el-GR" altLang="en-US" sz="2200" baseline="-25000">
                  <a:solidFill>
                    <a:srgbClr val="66FFFF"/>
                  </a:solidFill>
                </a:endParaRPr>
              </a:p>
            </p:txBody>
          </p:sp>
          <p:sp>
            <p:nvSpPr>
              <p:cNvPr id="104487" name="Text Box 10"/>
              <p:cNvSpPr txBox="1">
                <a:spLocks noChangeArrowheads="1"/>
              </p:cNvSpPr>
              <p:nvPr/>
            </p:nvSpPr>
            <p:spPr bwMode="auto">
              <a:xfrm>
                <a:off x="8" y="3017"/>
                <a:ext cx="33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2200">
                    <a:solidFill>
                      <a:srgbClr val="66FFFF"/>
                    </a:solidFill>
                  </a:rPr>
                  <a:t>w</a:t>
                </a:r>
                <a:r>
                  <a:rPr lang="de-DE" altLang="en-US" sz="2200" baseline="-25000">
                    <a:solidFill>
                      <a:srgbClr val="66FFFF"/>
                    </a:solidFill>
                  </a:rPr>
                  <a:t>1</a:t>
                </a:r>
                <a:endParaRPr lang="el-GR" altLang="en-US" sz="2200" baseline="-25000">
                  <a:solidFill>
                    <a:srgbClr val="66FFFF"/>
                  </a:solidFill>
                </a:endParaRPr>
              </a:p>
            </p:txBody>
          </p:sp>
        </p:grpSp>
        <p:sp>
          <p:nvSpPr>
            <p:cNvPr id="104485" name="Text Box 10"/>
            <p:cNvSpPr txBox="1">
              <a:spLocks noChangeArrowheads="1"/>
            </p:cNvSpPr>
            <p:nvPr/>
          </p:nvSpPr>
          <p:spPr bwMode="auto">
            <a:xfrm>
              <a:off x="79" y="2947"/>
              <a:ext cx="264"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4400" baseline="-25000">
                  <a:solidFill>
                    <a:srgbClr val="66FFFF"/>
                  </a:solidFill>
                </a:rPr>
                <a:t>_</a:t>
              </a:r>
              <a:endParaRPr lang="el-GR" altLang="en-US" sz="4400" baseline="-25000">
                <a:solidFill>
                  <a:srgbClr val="66FFFF"/>
                </a:solidFill>
              </a:endParaRPr>
            </a:p>
          </p:txBody>
        </p:sp>
      </p:grpSp>
      <p:graphicFrame>
        <p:nvGraphicFramePr>
          <p:cNvPr id="104451" name="Object 2"/>
          <p:cNvGraphicFramePr>
            <a:graphicFrameLocks/>
          </p:cNvGraphicFramePr>
          <p:nvPr/>
        </p:nvGraphicFramePr>
        <p:xfrm>
          <a:off x="401638" y="0"/>
          <a:ext cx="4448175" cy="3219450"/>
        </p:xfrm>
        <a:graphic>
          <a:graphicData uri="http://schemas.openxmlformats.org/presentationml/2006/ole">
            <mc:AlternateContent xmlns:mc="http://schemas.openxmlformats.org/markup-compatibility/2006">
              <mc:Choice xmlns:v="urn:schemas-microsoft-com:vml" Requires="v">
                <p:oleObj spid="_x0000_s105282" name="Diagramm" r:id="rId4" imgW="7438924" imgH="5324610" progId="MSGraph.Chart.8">
                  <p:embed followColorScheme="full"/>
                </p:oleObj>
              </mc:Choice>
              <mc:Fallback>
                <p:oleObj name="Diagramm" r:id="rId4" imgW="7438924" imgH="5324610"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638" y="0"/>
                        <a:ext cx="4448175"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2" name="Object 3"/>
          <p:cNvGraphicFramePr>
            <a:graphicFrameLocks/>
          </p:cNvGraphicFramePr>
          <p:nvPr/>
        </p:nvGraphicFramePr>
        <p:xfrm>
          <a:off x="403225" y="3346450"/>
          <a:ext cx="4448175" cy="3219450"/>
        </p:xfrm>
        <a:graphic>
          <a:graphicData uri="http://schemas.openxmlformats.org/presentationml/2006/ole">
            <mc:AlternateContent xmlns:mc="http://schemas.openxmlformats.org/markup-compatibility/2006">
              <mc:Choice xmlns:v="urn:schemas-microsoft-com:vml" Requires="v">
                <p:oleObj spid="_x0000_s105283" name="Diagramm" r:id="rId6" imgW="7438924" imgH="5324610" progId="MSGraph.Chart.8">
                  <p:embed followColorScheme="full"/>
                </p:oleObj>
              </mc:Choice>
              <mc:Fallback>
                <p:oleObj name="Diagramm" r:id="rId6" imgW="7438924" imgH="532461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225" y="3346450"/>
                        <a:ext cx="4448175"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453" name="Text Box 15"/>
          <p:cNvSpPr txBox="1">
            <a:spLocks noChangeArrowheads="1"/>
          </p:cNvSpPr>
          <p:nvPr/>
        </p:nvSpPr>
        <p:spPr bwMode="auto">
          <a:xfrm>
            <a:off x="4673600" y="3005138"/>
            <a:ext cx="4254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50000"/>
              </a:spcBef>
              <a:buClrTx/>
              <a:buFontTx/>
              <a:buNone/>
            </a:pPr>
            <a:r>
              <a:rPr lang="de-DE" altLang="en-US" sz="2200" b="1"/>
              <a:t>L  </a:t>
            </a:r>
          </a:p>
        </p:txBody>
      </p:sp>
      <p:sp>
        <p:nvSpPr>
          <p:cNvPr id="104454" name="Arc 16"/>
          <p:cNvSpPr>
            <a:spLocks/>
          </p:cNvSpPr>
          <p:nvPr/>
        </p:nvSpPr>
        <p:spPr bwMode="auto">
          <a:xfrm flipH="1">
            <a:off x="527050" y="1206500"/>
            <a:ext cx="4492625" cy="2082800"/>
          </a:xfrm>
          <a:custGeom>
            <a:avLst/>
            <a:gdLst>
              <a:gd name="T0" fmla="*/ 2147483647 w 21450"/>
              <a:gd name="T1" fmla="*/ 0 h 21034"/>
              <a:gd name="T2" fmla="*/ 2147483647 w 21450"/>
              <a:gd name="T3" fmla="*/ 2147483647 h 21034"/>
              <a:gd name="T4" fmla="*/ 0 w 21450"/>
              <a:gd name="T5" fmla="*/ 2147483647 h 21034"/>
              <a:gd name="T6" fmla="*/ 0 60000 65536"/>
              <a:gd name="T7" fmla="*/ 0 60000 65536"/>
              <a:gd name="T8" fmla="*/ 0 60000 65536"/>
              <a:gd name="T9" fmla="*/ 0 w 21450"/>
              <a:gd name="T10" fmla="*/ 0 h 21034"/>
              <a:gd name="T11" fmla="*/ 21450 w 21450"/>
              <a:gd name="T12" fmla="*/ 21034 h 21034"/>
            </a:gdLst>
            <a:ahLst/>
            <a:cxnLst>
              <a:cxn ang="T6">
                <a:pos x="T0" y="T1"/>
              </a:cxn>
              <a:cxn ang="T7">
                <a:pos x="T2" y="T3"/>
              </a:cxn>
              <a:cxn ang="T8">
                <a:pos x="T4" y="T5"/>
              </a:cxn>
            </a:cxnLst>
            <a:rect l="T9" t="T10" r="T11" b="T12"/>
            <a:pathLst>
              <a:path w="21450" h="21034" fill="none" extrusionOk="0">
                <a:moveTo>
                  <a:pt x="4912" y="0"/>
                </a:moveTo>
                <a:cubicBezTo>
                  <a:pt x="13770" y="2068"/>
                  <a:pt x="20382" y="9464"/>
                  <a:pt x="21450" y="18496"/>
                </a:cubicBezTo>
              </a:path>
              <a:path w="21450" h="21034" stroke="0" extrusionOk="0">
                <a:moveTo>
                  <a:pt x="4912" y="0"/>
                </a:moveTo>
                <a:cubicBezTo>
                  <a:pt x="13770" y="2068"/>
                  <a:pt x="20382" y="9464"/>
                  <a:pt x="21450" y="18496"/>
                </a:cubicBezTo>
                <a:lnTo>
                  <a:pt x="0" y="21034"/>
                </a:lnTo>
                <a:lnTo>
                  <a:pt x="4912" y="0"/>
                </a:lnTo>
                <a:close/>
              </a:path>
            </a:pathLst>
          </a:custGeom>
          <a:noFill/>
          <a:ln w="38100">
            <a:solidFill>
              <a:srgbClr val="00FFFF"/>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lstStyle/>
          <a:p>
            <a:endParaRPr lang="en-US"/>
          </a:p>
        </p:txBody>
      </p:sp>
      <p:sp>
        <p:nvSpPr>
          <p:cNvPr id="104455" name="Text Box 18"/>
          <p:cNvSpPr txBox="1">
            <a:spLocks noChangeArrowheads="1"/>
          </p:cNvSpPr>
          <p:nvPr/>
        </p:nvSpPr>
        <p:spPr bwMode="auto">
          <a:xfrm>
            <a:off x="106363" y="55563"/>
            <a:ext cx="722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b="1"/>
              <a:t>Y</a:t>
            </a:r>
            <a:r>
              <a:rPr lang="de-DE" altLang="en-US" sz="1800" b="1"/>
              <a:t>  </a:t>
            </a:r>
          </a:p>
        </p:txBody>
      </p:sp>
      <p:sp>
        <p:nvSpPr>
          <p:cNvPr id="104456" name="Line 16"/>
          <p:cNvSpPr>
            <a:spLocks noChangeShapeType="1"/>
          </p:cNvSpPr>
          <p:nvPr/>
        </p:nvSpPr>
        <p:spPr bwMode="auto">
          <a:xfrm rot="5400000" flipH="1">
            <a:off x="801688" y="3311525"/>
            <a:ext cx="3714750" cy="1270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04457" name="Text Box 15"/>
          <p:cNvSpPr txBox="1">
            <a:spLocks noChangeArrowheads="1"/>
          </p:cNvSpPr>
          <p:nvPr/>
        </p:nvSpPr>
        <p:spPr bwMode="auto">
          <a:xfrm>
            <a:off x="4700588" y="6338888"/>
            <a:ext cx="4254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50000"/>
              </a:spcBef>
              <a:buClrTx/>
              <a:buFontTx/>
              <a:buNone/>
            </a:pPr>
            <a:r>
              <a:rPr lang="de-DE" altLang="en-US" sz="2200" b="1"/>
              <a:t>L  </a:t>
            </a:r>
          </a:p>
        </p:txBody>
      </p:sp>
      <p:sp>
        <p:nvSpPr>
          <p:cNvPr id="104458" name="Line 16"/>
          <p:cNvSpPr>
            <a:spLocks noChangeShapeType="1"/>
          </p:cNvSpPr>
          <p:nvPr/>
        </p:nvSpPr>
        <p:spPr bwMode="auto">
          <a:xfrm flipH="1">
            <a:off x="476250" y="1477963"/>
            <a:ext cx="2203450"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04459" name="Text Box 10"/>
          <p:cNvSpPr txBox="1">
            <a:spLocks noChangeArrowheads="1"/>
          </p:cNvSpPr>
          <p:nvPr/>
        </p:nvSpPr>
        <p:spPr bwMode="auto">
          <a:xfrm>
            <a:off x="2530475" y="6430963"/>
            <a:ext cx="3683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1</a:t>
            </a:r>
            <a:endParaRPr lang="el-GR" altLang="en-US" sz="2200" baseline="-25000">
              <a:solidFill>
                <a:srgbClr val="66FFFF"/>
              </a:solidFill>
            </a:endParaRPr>
          </a:p>
        </p:txBody>
      </p:sp>
      <p:sp>
        <p:nvSpPr>
          <p:cNvPr id="104460" name="Line 32"/>
          <p:cNvSpPr>
            <a:spLocks noChangeShapeType="1"/>
          </p:cNvSpPr>
          <p:nvPr/>
        </p:nvSpPr>
        <p:spPr bwMode="auto">
          <a:xfrm flipV="1">
            <a:off x="1292225" y="4098925"/>
            <a:ext cx="2743200" cy="21590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04461" name="Line 16"/>
          <p:cNvSpPr>
            <a:spLocks noChangeShapeType="1"/>
          </p:cNvSpPr>
          <p:nvPr/>
        </p:nvSpPr>
        <p:spPr bwMode="auto">
          <a:xfrm rot="10800000">
            <a:off x="487363" y="5219700"/>
            <a:ext cx="2165350"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04462" name="Line 16"/>
          <p:cNvSpPr>
            <a:spLocks noChangeShapeType="1"/>
          </p:cNvSpPr>
          <p:nvPr/>
        </p:nvSpPr>
        <p:spPr bwMode="auto">
          <a:xfrm rot="5400000" flipH="1">
            <a:off x="2041525" y="5856288"/>
            <a:ext cx="1225550"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04463" name="Text Box 10"/>
          <p:cNvSpPr txBox="1">
            <a:spLocks noChangeArrowheads="1"/>
          </p:cNvSpPr>
          <p:nvPr/>
        </p:nvSpPr>
        <p:spPr bwMode="auto">
          <a:xfrm>
            <a:off x="2452688" y="3003550"/>
            <a:ext cx="5969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1</a:t>
            </a:r>
            <a:endParaRPr lang="el-GR" altLang="en-US" sz="2200" baseline="-25000">
              <a:solidFill>
                <a:srgbClr val="66FFFF"/>
              </a:solidFill>
            </a:endParaRPr>
          </a:p>
        </p:txBody>
      </p:sp>
      <p:sp>
        <p:nvSpPr>
          <p:cNvPr id="104464" name="Text Box 10"/>
          <p:cNvSpPr txBox="1">
            <a:spLocks noChangeArrowheads="1"/>
          </p:cNvSpPr>
          <p:nvPr/>
        </p:nvSpPr>
        <p:spPr bwMode="auto">
          <a:xfrm>
            <a:off x="4038600" y="992188"/>
            <a:ext cx="11557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2200">
                <a:solidFill>
                  <a:srgbClr val="66FFFF"/>
                </a:solidFill>
              </a:rPr>
              <a:t>Y(L,K</a:t>
            </a:r>
            <a:r>
              <a:rPr lang="de-DE" altLang="en-US" sz="2200" baseline="-25000">
                <a:solidFill>
                  <a:srgbClr val="66FFFF"/>
                </a:solidFill>
              </a:rPr>
              <a:t>1</a:t>
            </a:r>
            <a:r>
              <a:rPr lang="de-DE" altLang="en-US" sz="2200">
                <a:solidFill>
                  <a:srgbClr val="66FFFF"/>
                </a:solidFill>
              </a:rPr>
              <a:t>)</a:t>
            </a:r>
            <a:endParaRPr lang="el-GR" altLang="en-US" sz="2200">
              <a:solidFill>
                <a:srgbClr val="66FFFF"/>
              </a:solidFill>
            </a:endParaRPr>
          </a:p>
        </p:txBody>
      </p:sp>
      <p:sp>
        <p:nvSpPr>
          <p:cNvPr id="104465" name="Text Box 13"/>
          <p:cNvSpPr txBox="1">
            <a:spLocks noChangeArrowheads="1"/>
          </p:cNvSpPr>
          <p:nvPr/>
        </p:nvSpPr>
        <p:spPr bwMode="auto">
          <a:xfrm>
            <a:off x="4111625" y="3916363"/>
            <a:ext cx="99377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S</a:t>
            </a:r>
            <a:r>
              <a:rPr lang="de-DE" altLang="en-US" sz="2200">
                <a:solidFill>
                  <a:srgbClr val="66FFFF"/>
                </a:solidFill>
              </a:rPr>
              <a:t>(w/p)</a:t>
            </a:r>
            <a:endParaRPr lang="el-GR" altLang="en-US" sz="2200">
              <a:solidFill>
                <a:srgbClr val="66FFFF"/>
              </a:solidFill>
            </a:endParaRPr>
          </a:p>
        </p:txBody>
      </p:sp>
      <p:sp>
        <p:nvSpPr>
          <p:cNvPr id="104466" name="AutoShape 64"/>
          <p:cNvSpPr>
            <a:spLocks noChangeArrowheads="1"/>
          </p:cNvSpPr>
          <p:nvPr/>
        </p:nvSpPr>
        <p:spPr bwMode="auto">
          <a:xfrm>
            <a:off x="5329238" y="495300"/>
            <a:ext cx="3814762" cy="6362700"/>
          </a:xfrm>
          <a:prstGeom prst="roundRect">
            <a:avLst>
              <a:gd name="adj" fmla="val 12495"/>
            </a:avLst>
          </a:prstGeom>
          <a:solidFill>
            <a:srgbClr val="FFFF99"/>
          </a:solidFill>
          <a:ln w="50800">
            <a:solidFill>
              <a:srgbClr val="FF0000"/>
            </a:solidFill>
            <a:round/>
            <a:headEnd/>
            <a:tailEnd/>
          </a:ln>
        </p:spPr>
        <p:txBody>
          <a:bodyPr lIns="0" tIns="0" rIns="0" bIns="0" anchorCtr="1"/>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en-US" altLang="en-US" sz="2000" dirty="0">
                <a:solidFill>
                  <a:srgbClr val="3333FF"/>
                </a:solidFill>
              </a:rPr>
              <a:t>The supply of goods Y(L</a:t>
            </a:r>
            <a:r>
              <a:rPr lang="en-US" altLang="en-US" sz="2000" baseline="-25000" dirty="0">
                <a:solidFill>
                  <a:srgbClr val="3333FF"/>
                </a:solidFill>
              </a:rPr>
              <a:t>1</a:t>
            </a:r>
            <a:r>
              <a:rPr lang="en-US" altLang="en-US" sz="2000" dirty="0">
                <a:solidFill>
                  <a:srgbClr val="3333FF"/>
                </a:solidFill>
              </a:rPr>
              <a:t>,K</a:t>
            </a:r>
            <a:r>
              <a:rPr lang="en-US" altLang="en-US" sz="2000" baseline="-25000" dirty="0">
                <a:solidFill>
                  <a:srgbClr val="3333FF"/>
                </a:solidFill>
              </a:rPr>
              <a:t>1</a:t>
            </a:r>
            <a:r>
              <a:rPr lang="en-US" altLang="en-US" sz="2000" dirty="0">
                <a:solidFill>
                  <a:srgbClr val="3333FF"/>
                </a:solidFill>
              </a:rPr>
              <a:t>) is not affected by the change of the price level: An </a:t>
            </a:r>
            <a:r>
              <a:rPr lang="en-US" altLang="en-US" sz="2000" dirty="0">
                <a:solidFill>
                  <a:srgbClr val="FF0000"/>
                </a:solidFill>
              </a:rPr>
              <a:t>increase in goods prices from </a:t>
            </a:r>
            <a:r>
              <a:rPr lang="en-US" altLang="en-US" sz="2000" dirty="0" err="1">
                <a:solidFill>
                  <a:srgbClr val="FF0000"/>
                </a:solidFill>
              </a:rPr>
              <a:t>P</a:t>
            </a:r>
            <a:r>
              <a:rPr lang="en-US" altLang="en-US" sz="2000" baseline="-25000" dirty="0" err="1">
                <a:solidFill>
                  <a:srgbClr val="FF0000"/>
                </a:solidFill>
              </a:rPr>
              <a:t>1</a:t>
            </a:r>
            <a:r>
              <a:rPr lang="en-US" altLang="en-US" sz="2000" dirty="0">
                <a:solidFill>
                  <a:srgbClr val="FF0000"/>
                </a:solidFill>
              </a:rPr>
              <a:t> to </a:t>
            </a:r>
            <a:r>
              <a:rPr lang="en-US" altLang="en-US" sz="2000" dirty="0" err="1">
                <a:solidFill>
                  <a:srgbClr val="FF0000"/>
                </a:solidFill>
              </a:rPr>
              <a:t>P</a:t>
            </a:r>
            <a:r>
              <a:rPr lang="en-US" altLang="en-US" sz="2000" baseline="-25000" dirty="0" err="1">
                <a:solidFill>
                  <a:srgbClr val="FF0000"/>
                </a:solidFill>
              </a:rPr>
              <a:t>2</a:t>
            </a:r>
            <a:r>
              <a:rPr lang="en-US" altLang="en-US" sz="2000" dirty="0">
                <a:solidFill>
                  <a:srgbClr val="3333FF"/>
                </a:solidFill>
              </a:rPr>
              <a:t> causes the real wage to </a:t>
            </a:r>
            <a:r>
              <a:rPr lang="en-US" altLang="en-US" sz="2000" dirty="0">
                <a:solidFill>
                  <a:srgbClr val="FF0000"/>
                </a:solidFill>
              </a:rPr>
              <a:t>decrease from </a:t>
            </a:r>
            <a:r>
              <a:rPr lang="en-US" altLang="en-US" sz="2000" dirty="0" err="1">
                <a:solidFill>
                  <a:srgbClr val="FF0000"/>
                </a:solidFill>
              </a:rPr>
              <a:t>w</a:t>
            </a:r>
            <a:r>
              <a:rPr lang="en-US" altLang="en-US" sz="2000" baseline="-25000" dirty="0" err="1">
                <a:solidFill>
                  <a:srgbClr val="FF0000"/>
                </a:solidFill>
              </a:rPr>
              <a:t>1</a:t>
            </a:r>
            <a:r>
              <a:rPr lang="en-US" altLang="en-US" sz="2000" dirty="0">
                <a:solidFill>
                  <a:srgbClr val="FF0000"/>
                </a:solidFill>
              </a:rPr>
              <a:t>/</a:t>
            </a:r>
            <a:r>
              <a:rPr lang="en-US" altLang="en-US" sz="2000" dirty="0" err="1">
                <a:solidFill>
                  <a:srgbClr val="FF0000"/>
                </a:solidFill>
              </a:rPr>
              <a:t>P</a:t>
            </a:r>
            <a:r>
              <a:rPr lang="en-US" altLang="en-US" sz="2000" baseline="-25000" dirty="0" err="1">
                <a:solidFill>
                  <a:srgbClr val="FF0000"/>
                </a:solidFill>
              </a:rPr>
              <a:t>1</a:t>
            </a:r>
            <a:r>
              <a:rPr lang="en-US" altLang="en-US" sz="2000" dirty="0">
                <a:solidFill>
                  <a:srgbClr val="FF0000"/>
                </a:solidFill>
              </a:rPr>
              <a:t> to </a:t>
            </a:r>
            <a:r>
              <a:rPr lang="en-US" altLang="en-US" sz="2000" dirty="0" err="1">
                <a:solidFill>
                  <a:srgbClr val="FF0000"/>
                </a:solidFill>
              </a:rPr>
              <a:t>w</a:t>
            </a:r>
            <a:r>
              <a:rPr lang="en-US" altLang="en-US" sz="2000" baseline="-25000" dirty="0" err="1">
                <a:solidFill>
                  <a:srgbClr val="FF0000"/>
                </a:solidFill>
              </a:rPr>
              <a:t>1</a:t>
            </a:r>
            <a:r>
              <a:rPr lang="en-US" altLang="en-US" sz="2000" dirty="0">
                <a:solidFill>
                  <a:srgbClr val="FF0000"/>
                </a:solidFill>
              </a:rPr>
              <a:t>/</a:t>
            </a:r>
            <a:r>
              <a:rPr lang="en-US" altLang="en-US" sz="2000" dirty="0" err="1">
                <a:solidFill>
                  <a:srgbClr val="FF0000"/>
                </a:solidFill>
              </a:rPr>
              <a:t>P</a:t>
            </a:r>
            <a:r>
              <a:rPr lang="en-US" altLang="en-US" sz="2000" baseline="-25000" dirty="0" err="1">
                <a:solidFill>
                  <a:srgbClr val="FF0000"/>
                </a:solidFill>
              </a:rPr>
              <a:t>2</a:t>
            </a:r>
            <a:r>
              <a:rPr lang="en-US" altLang="en-US" sz="2000" dirty="0">
                <a:solidFill>
                  <a:srgbClr val="3333FF"/>
                </a:solidFill>
              </a:rPr>
              <a:t>. This decrease in the real wage causes an excess demand for labor. The </a:t>
            </a:r>
            <a:r>
              <a:rPr lang="en-US" altLang="en-US" sz="2000" dirty="0">
                <a:solidFill>
                  <a:srgbClr val="FF0000"/>
                </a:solidFill>
              </a:rPr>
              <a:t>excess demand for labor</a:t>
            </a:r>
            <a:r>
              <a:rPr lang="en-US" altLang="en-US" sz="2000" dirty="0">
                <a:solidFill>
                  <a:srgbClr val="3333FF"/>
                </a:solidFill>
              </a:rPr>
              <a:t> causes the nominal wage to </a:t>
            </a:r>
            <a:r>
              <a:rPr lang="en-US" altLang="en-US" sz="2000" dirty="0">
                <a:solidFill>
                  <a:srgbClr val="FF0000"/>
                </a:solidFill>
              </a:rPr>
              <a:t>increase from </a:t>
            </a:r>
            <a:r>
              <a:rPr lang="en-US" altLang="en-US" sz="2000" dirty="0" err="1">
                <a:solidFill>
                  <a:srgbClr val="FF0000"/>
                </a:solidFill>
              </a:rPr>
              <a:t>w</a:t>
            </a:r>
            <a:r>
              <a:rPr lang="en-US" altLang="en-US" sz="2000" baseline="-25000" dirty="0" err="1">
                <a:solidFill>
                  <a:srgbClr val="FF0000"/>
                </a:solidFill>
              </a:rPr>
              <a:t>1</a:t>
            </a:r>
            <a:r>
              <a:rPr lang="en-US" altLang="en-US" sz="2000" dirty="0">
                <a:solidFill>
                  <a:srgbClr val="FF0000"/>
                </a:solidFill>
              </a:rPr>
              <a:t> to </a:t>
            </a:r>
            <a:r>
              <a:rPr lang="en-US" altLang="en-US" sz="2000" dirty="0" err="1">
                <a:solidFill>
                  <a:srgbClr val="FF0000"/>
                </a:solidFill>
              </a:rPr>
              <a:t>w</a:t>
            </a:r>
            <a:r>
              <a:rPr lang="en-US" altLang="en-US" sz="2000" baseline="-25000" dirty="0" err="1">
                <a:solidFill>
                  <a:srgbClr val="FF0000"/>
                </a:solidFill>
              </a:rPr>
              <a:t>2</a:t>
            </a:r>
            <a:r>
              <a:rPr lang="en-US" altLang="en-US" sz="2000" dirty="0">
                <a:solidFill>
                  <a:srgbClr val="FF0000"/>
                </a:solidFill>
              </a:rPr>
              <a:t> until</a:t>
            </a:r>
            <a:r>
              <a:rPr lang="en-US" altLang="en-US" sz="2000" dirty="0">
                <a:solidFill>
                  <a:srgbClr val="3333FF"/>
                </a:solidFill>
              </a:rPr>
              <a:t> the old real wage </a:t>
            </a:r>
            <a:r>
              <a:rPr lang="en-US" altLang="en-US" sz="2000" dirty="0" err="1">
                <a:solidFill>
                  <a:srgbClr val="FF0000"/>
                </a:solidFill>
              </a:rPr>
              <a:t>w</a:t>
            </a:r>
            <a:r>
              <a:rPr lang="en-US" altLang="en-US" sz="2000" baseline="-25000" dirty="0" err="1">
                <a:solidFill>
                  <a:srgbClr val="FF0000"/>
                </a:solidFill>
              </a:rPr>
              <a:t>1</a:t>
            </a:r>
            <a:r>
              <a:rPr lang="en-US" altLang="en-US" sz="2000" dirty="0">
                <a:solidFill>
                  <a:srgbClr val="FF0000"/>
                </a:solidFill>
              </a:rPr>
              <a:t>/</a:t>
            </a:r>
            <a:r>
              <a:rPr lang="en-US" altLang="en-US" sz="2000" dirty="0" err="1">
                <a:solidFill>
                  <a:srgbClr val="FF0000"/>
                </a:solidFill>
              </a:rPr>
              <a:t>P</a:t>
            </a:r>
            <a:r>
              <a:rPr lang="en-US" altLang="en-US" sz="2000" baseline="-25000" dirty="0" err="1">
                <a:solidFill>
                  <a:srgbClr val="FF0000"/>
                </a:solidFill>
              </a:rPr>
              <a:t>1</a:t>
            </a:r>
            <a:r>
              <a:rPr lang="en-US" altLang="en-US" sz="2000" dirty="0">
                <a:solidFill>
                  <a:srgbClr val="FF0000"/>
                </a:solidFill>
              </a:rPr>
              <a:t> = </a:t>
            </a:r>
            <a:r>
              <a:rPr lang="en-US" altLang="en-US" sz="2000" dirty="0" err="1">
                <a:solidFill>
                  <a:srgbClr val="FF0000"/>
                </a:solidFill>
              </a:rPr>
              <a:t>w</a:t>
            </a:r>
            <a:r>
              <a:rPr lang="en-US" altLang="en-US" sz="2000" baseline="-25000" dirty="0" err="1">
                <a:solidFill>
                  <a:srgbClr val="FF0000"/>
                </a:solidFill>
              </a:rPr>
              <a:t>2</a:t>
            </a:r>
            <a:r>
              <a:rPr lang="en-US" altLang="en-US" sz="2000" dirty="0">
                <a:solidFill>
                  <a:srgbClr val="FF0000"/>
                </a:solidFill>
              </a:rPr>
              <a:t>/</a:t>
            </a:r>
            <a:r>
              <a:rPr lang="en-US" altLang="en-US" sz="2000" dirty="0" err="1">
                <a:solidFill>
                  <a:srgbClr val="FF0000"/>
                </a:solidFill>
              </a:rPr>
              <a:t>P</a:t>
            </a:r>
            <a:r>
              <a:rPr lang="en-US" altLang="en-US" sz="2000" baseline="-25000" dirty="0" err="1">
                <a:solidFill>
                  <a:srgbClr val="FF0000"/>
                </a:solidFill>
              </a:rPr>
              <a:t>2</a:t>
            </a:r>
            <a:r>
              <a:rPr lang="en-US" altLang="en-US" sz="2000" dirty="0">
                <a:solidFill>
                  <a:srgbClr val="3333FF"/>
                </a:solidFill>
              </a:rPr>
              <a:t> is reached again. Since prices and wages are perfectly flexible under neoclassical assumption </a:t>
            </a:r>
            <a:r>
              <a:rPr lang="en-US" altLang="en-US" sz="2000" dirty="0">
                <a:solidFill>
                  <a:srgbClr val="FF0000"/>
                </a:solidFill>
              </a:rPr>
              <a:t>all this happens immediately</a:t>
            </a:r>
            <a:r>
              <a:rPr lang="en-US" altLang="en-US" sz="2000" dirty="0">
                <a:solidFill>
                  <a:srgbClr val="3333FF"/>
                </a:solidFill>
              </a:rPr>
              <a:t>, so that labor input </a:t>
            </a:r>
            <a:r>
              <a:rPr lang="en-US" altLang="en-US" sz="2000" dirty="0" err="1">
                <a:solidFill>
                  <a:srgbClr val="3333FF"/>
                </a:solidFill>
              </a:rPr>
              <a:t>L</a:t>
            </a:r>
            <a:r>
              <a:rPr lang="en-US" altLang="en-US" sz="2000" baseline="-25000" dirty="0" err="1">
                <a:solidFill>
                  <a:srgbClr val="3333FF"/>
                </a:solidFill>
              </a:rPr>
              <a:t>1</a:t>
            </a:r>
            <a:r>
              <a:rPr lang="en-US" altLang="en-US" sz="2000" dirty="0">
                <a:solidFill>
                  <a:srgbClr val="3333FF"/>
                </a:solidFill>
              </a:rPr>
              <a:t>, and hence GDP </a:t>
            </a:r>
            <a:r>
              <a:rPr lang="en-US" altLang="en-US" sz="2000" dirty="0" err="1">
                <a:solidFill>
                  <a:srgbClr val="FF0000"/>
                </a:solidFill>
              </a:rPr>
              <a:t>Y</a:t>
            </a:r>
            <a:r>
              <a:rPr lang="en-US" altLang="en-US" sz="2000" baseline="-25000" dirty="0" err="1">
                <a:solidFill>
                  <a:srgbClr val="FF0000"/>
                </a:solidFill>
              </a:rPr>
              <a:t>1</a:t>
            </a:r>
            <a:r>
              <a:rPr lang="en-US" altLang="en-US" sz="2000" dirty="0">
                <a:solidFill>
                  <a:srgbClr val="FF0000"/>
                </a:solidFill>
              </a:rPr>
              <a:t>, does not change</a:t>
            </a:r>
            <a:r>
              <a:rPr lang="en-US" altLang="en-US" sz="2000" dirty="0">
                <a:solidFill>
                  <a:srgbClr val="3333FF"/>
                </a:solidFill>
              </a:rPr>
              <a:t>.</a:t>
            </a:r>
          </a:p>
        </p:txBody>
      </p:sp>
      <p:sp>
        <p:nvSpPr>
          <p:cNvPr id="104467" name="AutoShape 64"/>
          <p:cNvSpPr>
            <a:spLocks noChangeArrowheads="1"/>
          </p:cNvSpPr>
          <p:nvPr/>
        </p:nvSpPr>
        <p:spPr bwMode="auto">
          <a:xfrm>
            <a:off x="593725" y="173038"/>
            <a:ext cx="1973263"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en-US" altLang="en-US" sz="2000">
                <a:solidFill>
                  <a:srgbClr val="3333FF"/>
                </a:solidFill>
              </a:rPr>
              <a:t>GDP Production</a:t>
            </a:r>
          </a:p>
        </p:txBody>
      </p:sp>
      <p:sp>
        <p:nvSpPr>
          <p:cNvPr id="104468" name="Line 32"/>
          <p:cNvSpPr>
            <a:spLocks noChangeShapeType="1"/>
          </p:cNvSpPr>
          <p:nvPr/>
        </p:nvSpPr>
        <p:spPr bwMode="auto">
          <a:xfrm rot="5400000" flipV="1">
            <a:off x="1303338" y="3919538"/>
            <a:ext cx="2425700" cy="22987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04469" name="Text Box 9"/>
          <p:cNvSpPr txBox="1">
            <a:spLocks noChangeArrowheads="1"/>
          </p:cNvSpPr>
          <p:nvPr/>
        </p:nvSpPr>
        <p:spPr bwMode="auto">
          <a:xfrm>
            <a:off x="3562350" y="5749925"/>
            <a:ext cx="14239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D </a:t>
            </a:r>
            <a:r>
              <a:rPr lang="de-DE" altLang="en-US" sz="2200">
                <a:solidFill>
                  <a:srgbClr val="66FFFF"/>
                </a:solidFill>
              </a:rPr>
              <a:t>(w/p,K</a:t>
            </a:r>
            <a:r>
              <a:rPr lang="de-DE" altLang="en-US" sz="2200" baseline="-25000">
                <a:solidFill>
                  <a:srgbClr val="66FFFF"/>
                </a:solidFill>
              </a:rPr>
              <a:t>1</a:t>
            </a:r>
            <a:r>
              <a:rPr lang="de-DE" altLang="en-US" sz="2200">
                <a:solidFill>
                  <a:srgbClr val="66FFFF"/>
                </a:solidFill>
              </a:rPr>
              <a:t>)</a:t>
            </a:r>
            <a:endParaRPr lang="el-GR" altLang="en-US" sz="2200">
              <a:solidFill>
                <a:srgbClr val="66FFFF"/>
              </a:solidFill>
            </a:endParaRPr>
          </a:p>
        </p:txBody>
      </p:sp>
      <p:sp>
        <p:nvSpPr>
          <p:cNvPr id="104470" name="AutoShape 64"/>
          <p:cNvSpPr>
            <a:spLocks noChangeArrowheads="1"/>
          </p:cNvSpPr>
          <p:nvPr/>
        </p:nvSpPr>
        <p:spPr bwMode="auto">
          <a:xfrm>
            <a:off x="557213" y="3540125"/>
            <a:ext cx="1973262"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en-US" altLang="en-US" sz="2000">
                <a:solidFill>
                  <a:srgbClr val="3333FF"/>
                </a:solidFill>
              </a:rPr>
              <a:t>Labor Market</a:t>
            </a:r>
          </a:p>
        </p:txBody>
      </p:sp>
      <p:grpSp>
        <p:nvGrpSpPr>
          <p:cNvPr id="4" name="Group 29"/>
          <p:cNvGrpSpPr>
            <a:grpSpLocks/>
          </p:cNvGrpSpPr>
          <p:nvPr/>
        </p:nvGrpSpPr>
        <p:grpSpPr bwMode="auto">
          <a:xfrm>
            <a:off x="0" y="5238750"/>
            <a:ext cx="544513" cy="946150"/>
            <a:chOff x="0" y="2947"/>
            <a:chExt cx="343" cy="596"/>
          </a:xfrm>
        </p:grpSpPr>
        <p:grpSp>
          <p:nvGrpSpPr>
            <p:cNvPr id="104480" name="Group 30"/>
            <p:cNvGrpSpPr>
              <a:grpSpLocks/>
            </p:cNvGrpSpPr>
            <p:nvPr/>
          </p:nvGrpSpPr>
          <p:grpSpPr bwMode="auto">
            <a:xfrm>
              <a:off x="0" y="3017"/>
              <a:ext cx="336" cy="526"/>
              <a:chOff x="8" y="3017"/>
              <a:chExt cx="336" cy="526"/>
            </a:xfrm>
          </p:grpSpPr>
          <p:sp>
            <p:nvSpPr>
              <p:cNvPr id="104482" name="Text Box 10"/>
              <p:cNvSpPr txBox="1">
                <a:spLocks noChangeArrowheads="1"/>
              </p:cNvSpPr>
              <p:nvPr/>
            </p:nvSpPr>
            <p:spPr bwMode="auto">
              <a:xfrm>
                <a:off x="8" y="3274"/>
                <a:ext cx="33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2200">
                    <a:solidFill>
                      <a:srgbClr val="FF0000"/>
                    </a:solidFill>
                  </a:rPr>
                  <a:t>P</a:t>
                </a:r>
                <a:r>
                  <a:rPr lang="de-DE" altLang="en-US" sz="2200" baseline="-25000">
                    <a:solidFill>
                      <a:srgbClr val="FF0000"/>
                    </a:solidFill>
                  </a:rPr>
                  <a:t>2</a:t>
                </a:r>
                <a:endParaRPr lang="el-GR" altLang="en-US" sz="2200" baseline="-25000">
                  <a:solidFill>
                    <a:srgbClr val="FF0000"/>
                  </a:solidFill>
                </a:endParaRPr>
              </a:p>
            </p:txBody>
          </p:sp>
          <p:sp>
            <p:nvSpPr>
              <p:cNvPr id="104483" name="Text Box 10"/>
              <p:cNvSpPr txBox="1">
                <a:spLocks noChangeArrowheads="1"/>
              </p:cNvSpPr>
              <p:nvPr/>
            </p:nvSpPr>
            <p:spPr bwMode="auto">
              <a:xfrm>
                <a:off x="8" y="3017"/>
                <a:ext cx="33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2200">
                    <a:solidFill>
                      <a:srgbClr val="66FFFF"/>
                    </a:solidFill>
                  </a:rPr>
                  <a:t>w</a:t>
                </a:r>
                <a:r>
                  <a:rPr lang="de-DE" altLang="en-US" sz="2200" baseline="-25000">
                    <a:solidFill>
                      <a:srgbClr val="66FFFF"/>
                    </a:solidFill>
                  </a:rPr>
                  <a:t>1</a:t>
                </a:r>
                <a:endParaRPr lang="el-GR" altLang="en-US" sz="2200" baseline="-25000">
                  <a:solidFill>
                    <a:srgbClr val="66FFFF"/>
                  </a:solidFill>
                </a:endParaRPr>
              </a:p>
            </p:txBody>
          </p:sp>
        </p:grpSp>
        <p:sp>
          <p:nvSpPr>
            <p:cNvPr id="104481" name="Text Box 10"/>
            <p:cNvSpPr txBox="1">
              <a:spLocks noChangeArrowheads="1"/>
            </p:cNvSpPr>
            <p:nvPr/>
          </p:nvSpPr>
          <p:spPr bwMode="auto">
            <a:xfrm>
              <a:off x="79" y="2947"/>
              <a:ext cx="264"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4400" baseline="-25000">
                  <a:solidFill>
                    <a:srgbClr val="66FFFF"/>
                  </a:solidFill>
                </a:rPr>
                <a:t>_</a:t>
              </a:r>
              <a:endParaRPr lang="el-GR" altLang="en-US" sz="4400" baseline="-25000">
                <a:solidFill>
                  <a:srgbClr val="66FFFF"/>
                </a:solidFill>
              </a:endParaRPr>
            </a:p>
          </p:txBody>
        </p:sp>
      </p:grpSp>
      <p:sp>
        <p:nvSpPr>
          <p:cNvPr id="611362" name="Line 16"/>
          <p:cNvSpPr>
            <a:spLocks noChangeShapeType="1"/>
          </p:cNvSpPr>
          <p:nvPr/>
        </p:nvSpPr>
        <p:spPr bwMode="auto">
          <a:xfrm rot="10800000">
            <a:off x="476250" y="5818188"/>
            <a:ext cx="2762250"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11363" name="Line 35"/>
          <p:cNvSpPr>
            <a:spLocks noChangeShapeType="1"/>
          </p:cNvSpPr>
          <p:nvPr/>
        </p:nvSpPr>
        <p:spPr bwMode="auto">
          <a:xfrm>
            <a:off x="711200" y="5334000"/>
            <a:ext cx="0" cy="39370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611364" name="AutoShape 36"/>
          <p:cNvSpPr>
            <a:spLocks/>
          </p:cNvSpPr>
          <p:nvPr/>
        </p:nvSpPr>
        <p:spPr bwMode="auto">
          <a:xfrm rot="-5400000">
            <a:off x="2482850" y="5010150"/>
            <a:ext cx="165100" cy="1358900"/>
          </a:xfrm>
          <a:prstGeom prst="rightBrace">
            <a:avLst>
              <a:gd name="adj1" fmla="val 68590"/>
              <a:gd name="adj2" fmla="val 83333"/>
            </a:avLst>
          </a:prstGeom>
          <a:noFill/>
          <a:ln w="3810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vert="eaVert"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endParaRPr lang="de-DE" altLang="en-US" sz="2000"/>
          </a:p>
        </p:txBody>
      </p:sp>
      <p:sp>
        <p:nvSpPr>
          <p:cNvPr id="611365" name="Text Box 10"/>
          <p:cNvSpPr txBox="1">
            <a:spLocks noChangeArrowheads="1"/>
          </p:cNvSpPr>
          <p:nvPr/>
        </p:nvSpPr>
        <p:spPr bwMode="auto">
          <a:xfrm>
            <a:off x="2922588" y="5159375"/>
            <a:ext cx="21082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2200">
                <a:solidFill>
                  <a:srgbClr val="FF0000"/>
                </a:solidFill>
              </a:rPr>
              <a:t>Excess Demand</a:t>
            </a:r>
            <a:endParaRPr lang="el-GR" altLang="en-US" sz="2200">
              <a:solidFill>
                <a:srgbClr val="FF0000"/>
              </a:solidFill>
            </a:endParaRPr>
          </a:p>
        </p:txBody>
      </p:sp>
      <p:sp>
        <p:nvSpPr>
          <p:cNvPr id="611366" name="Line 38"/>
          <p:cNvSpPr>
            <a:spLocks noChangeShapeType="1"/>
          </p:cNvSpPr>
          <p:nvPr/>
        </p:nvSpPr>
        <p:spPr bwMode="auto">
          <a:xfrm flipV="1">
            <a:off x="928688" y="5322888"/>
            <a:ext cx="0" cy="39370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04477" name="Rectangle 2"/>
          <p:cNvSpPr>
            <a:spLocks noChangeArrowheads="1"/>
          </p:cNvSpPr>
          <p:nvPr/>
        </p:nvSpPr>
        <p:spPr bwMode="auto">
          <a:xfrm>
            <a:off x="5003800" y="0"/>
            <a:ext cx="41402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r>
              <a:rPr lang="en-US" altLang="en-US" sz="2200">
                <a:solidFill>
                  <a:srgbClr val="FFFF00"/>
                </a:solidFill>
              </a:rPr>
              <a:t>3.2.1. Monetary Policy</a:t>
            </a:r>
            <a:endParaRPr lang="de-DE" altLang="en-US" sz="2200">
              <a:solidFill>
                <a:srgbClr val="FFFF00"/>
              </a:solidFill>
            </a:endParaRPr>
          </a:p>
        </p:txBody>
      </p:sp>
      <p:sp>
        <p:nvSpPr>
          <p:cNvPr id="104478" name="Text Box 21"/>
          <p:cNvSpPr txBox="1">
            <a:spLocks noChangeArrowheads="1"/>
          </p:cNvSpPr>
          <p:nvPr/>
        </p:nvSpPr>
        <p:spPr bwMode="auto">
          <a:xfrm>
            <a:off x="0" y="1452563"/>
            <a:ext cx="996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50000"/>
              </a:spcBef>
              <a:buClrTx/>
              <a:buFontTx/>
              <a:buNone/>
            </a:pPr>
            <a:r>
              <a:rPr lang="de-DE" altLang="en-US" sz="1800">
                <a:solidFill>
                  <a:srgbClr val="F96DA6"/>
                </a:solidFill>
              </a:rPr>
              <a:t>Y(L</a:t>
            </a:r>
            <a:r>
              <a:rPr lang="de-DE" altLang="en-US" sz="1800" baseline="-25000">
                <a:solidFill>
                  <a:srgbClr val="F96DA6"/>
                </a:solidFill>
              </a:rPr>
              <a:t>1</a:t>
            </a:r>
            <a:r>
              <a:rPr lang="de-DE" altLang="en-US" sz="1800">
                <a:solidFill>
                  <a:srgbClr val="F96DA6"/>
                </a:solidFill>
              </a:rPr>
              <a:t>,K</a:t>
            </a:r>
            <a:r>
              <a:rPr lang="de-DE" altLang="en-US" sz="1800" baseline="-25000">
                <a:solidFill>
                  <a:srgbClr val="F96DA6"/>
                </a:solidFill>
              </a:rPr>
              <a:t>1</a:t>
            </a:r>
            <a:r>
              <a:rPr lang="de-DE" altLang="en-US" sz="1800">
                <a:solidFill>
                  <a:srgbClr val="F96DA6"/>
                </a:solidFill>
              </a:rPr>
              <a:t>)</a:t>
            </a:r>
            <a:endParaRPr lang="el-GR" altLang="en-US" sz="1800">
              <a:solidFill>
                <a:srgbClr val="F96DA6"/>
              </a:solidFill>
            </a:endParaRPr>
          </a:p>
        </p:txBody>
      </p:sp>
      <p:sp>
        <p:nvSpPr>
          <p:cNvPr id="104479" name="Line 41"/>
          <p:cNvSpPr>
            <a:spLocks noChangeShapeType="1"/>
          </p:cNvSpPr>
          <p:nvPr/>
        </p:nvSpPr>
        <p:spPr bwMode="auto">
          <a:xfrm flipV="1">
            <a:off x="419100" y="1473200"/>
            <a:ext cx="127000" cy="0"/>
          </a:xfrm>
          <a:prstGeom prst="line">
            <a:avLst/>
          </a:prstGeom>
          <a:noFill/>
          <a:ln w="28575">
            <a:solidFill>
              <a:srgbClr val="FF00FF"/>
            </a:solidFill>
            <a:round/>
            <a:headEnd type="none" w="med" len="lg"/>
            <a:tailEnd type="none" w="lg" len="med"/>
          </a:ln>
          <a:extLst>
            <a:ext uri="{909E8E84-426E-40DD-AFC4-6F175D3DCCD1}">
              <a14:hiddenFill xmlns:a14="http://schemas.microsoft.com/office/drawing/2010/main">
                <a:noFill/>
              </a14:hiddenFill>
            </a:ext>
          </a:extLst>
        </p:spPr>
        <p:txBody>
          <a:bodyPr lIns="90000" tIns="46800" rIns="90000" bIns="46800"/>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13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136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136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136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13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62" grpId="0" animBg="1"/>
      <p:bldP spid="611363" grpId="0" animBg="1"/>
      <p:bldP spid="611364" grpId="0" animBg="1"/>
      <p:bldP spid="611365" grpId="0"/>
      <p:bldP spid="611366" grpId="0" animBg="1"/>
    </p:bld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05474" name="Group 2"/>
          <p:cNvGrpSpPr>
            <a:grpSpLocks/>
          </p:cNvGrpSpPr>
          <p:nvPr/>
        </p:nvGrpSpPr>
        <p:grpSpPr bwMode="auto">
          <a:xfrm>
            <a:off x="0" y="4449763"/>
            <a:ext cx="544513" cy="946150"/>
            <a:chOff x="0" y="2947"/>
            <a:chExt cx="343" cy="596"/>
          </a:xfrm>
        </p:grpSpPr>
        <p:grpSp>
          <p:nvGrpSpPr>
            <p:cNvPr id="105506" name="Group 3"/>
            <p:cNvGrpSpPr>
              <a:grpSpLocks/>
            </p:cNvGrpSpPr>
            <p:nvPr/>
          </p:nvGrpSpPr>
          <p:grpSpPr bwMode="auto">
            <a:xfrm>
              <a:off x="0" y="3017"/>
              <a:ext cx="336" cy="526"/>
              <a:chOff x="8" y="3017"/>
              <a:chExt cx="336" cy="526"/>
            </a:xfrm>
          </p:grpSpPr>
          <p:sp>
            <p:nvSpPr>
              <p:cNvPr id="105508" name="Text Box 10"/>
              <p:cNvSpPr txBox="1">
                <a:spLocks noChangeArrowheads="1"/>
              </p:cNvSpPr>
              <p:nvPr/>
            </p:nvSpPr>
            <p:spPr bwMode="auto">
              <a:xfrm>
                <a:off x="8" y="3274"/>
                <a:ext cx="33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2200">
                    <a:solidFill>
                      <a:srgbClr val="FF0000"/>
                    </a:solidFill>
                  </a:rPr>
                  <a:t>P</a:t>
                </a:r>
                <a:r>
                  <a:rPr lang="de-DE" altLang="en-US" sz="2200" baseline="-25000">
                    <a:solidFill>
                      <a:srgbClr val="FF0000"/>
                    </a:solidFill>
                  </a:rPr>
                  <a:t>2</a:t>
                </a:r>
                <a:endParaRPr lang="el-GR" altLang="en-US" sz="2200" baseline="-25000">
                  <a:solidFill>
                    <a:srgbClr val="FF0000"/>
                  </a:solidFill>
                </a:endParaRPr>
              </a:p>
            </p:txBody>
          </p:sp>
          <p:sp>
            <p:nvSpPr>
              <p:cNvPr id="105509" name="Text Box 10"/>
              <p:cNvSpPr txBox="1">
                <a:spLocks noChangeArrowheads="1"/>
              </p:cNvSpPr>
              <p:nvPr/>
            </p:nvSpPr>
            <p:spPr bwMode="auto">
              <a:xfrm>
                <a:off x="8" y="3017"/>
                <a:ext cx="33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2200">
                    <a:solidFill>
                      <a:srgbClr val="FF0000"/>
                    </a:solidFill>
                  </a:rPr>
                  <a:t>w</a:t>
                </a:r>
                <a:r>
                  <a:rPr lang="de-DE" altLang="en-US" sz="2200" baseline="-25000">
                    <a:solidFill>
                      <a:srgbClr val="FF0000"/>
                    </a:solidFill>
                  </a:rPr>
                  <a:t>2</a:t>
                </a:r>
                <a:endParaRPr lang="el-GR" altLang="en-US" sz="2200" baseline="-25000">
                  <a:solidFill>
                    <a:srgbClr val="FF0000"/>
                  </a:solidFill>
                </a:endParaRPr>
              </a:p>
            </p:txBody>
          </p:sp>
        </p:grpSp>
        <p:sp>
          <p:nvSpPr>
            <p:cNvPr id="105507" name="Text Box 10"/>
            <p:cNvSpPr txBox="1">
              <a:spLocks noChangeArrowheads="1"/>
            </p:cNvSpPr>
            <p:nvPr/>
          </p:nvSpPr>
          <p:spPr bwMode="auto">
            <a:xfrm>
              <a:off x="79" y="2947"/>
              <a:ext cx="264"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4400" baseline="-25000">
                  <a:solidFill>
                    <a:srgbClr val="66FFFF"/>
                  </a:solidFill>
                </a:rPr>
                <a:t>_</a:t>
              </a:r>
              <a:endParaRPr lang="el-GR" altLang="en-US" sz="4400" baseline="-25000">
                <a:solidFill>
                  <a:srgbClr val="66FFFF"/>
                </a:solidFill>
              </a:endParaRPr>
            </a:p>
          </p:txBody>
        </p:sp>
      </p:grpSp>
      <p:graphicFrame>
        <p:nvGraphicFramePr>
          <p:cNvPr id="105475" name="Object 2"/>
          <p:cNvGraphicFramePr>
            <a:graphicFrameLocks/>
          </p:cNvGraphicFramePr>
          <p:nvPr/>
        </p:nvGraphicFramePr>
        <p:xfrm>
          <a:off x="401638" y="0"/>
          <a:ext cx="4448175" cy="3219450"/>
        </p:xfrm>
        <a:graphic>
          <a:graphicData uri="http://schemas.openxmlformats.org/presentationml/2006/ole">
            <mc:AlternateContent xmlns:mc="http://schemas.openxmlformats.org/markup-compatibility/2006">
              <mc:Choice xmlns:v="urn:schemas-microsoft-com:vml" Requires="v">
                <p:oleObj spid="_x0000_s106304" name="Diagramm" r:id="rId4" imgW="7438924" imgH="5324610" progId="MSGraph.Chart.8">
                  <p:embed followColorScheme="full"/>
                </p:oleObj>
              </mc:Choice>
              <mc:Fallback>
                <p:oleObj name="Diagramm" r:id="rId4" imgW="7438924" imgH="5324610"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638" y="0"/>
                        <a:ext cx="4448175"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476" name="Object 3"/>
          <p:cNvGraphicFramePr>
            <a:graphicFrameLocks/>
          </p:cNvGraphicFramePr>
          <p:nvPr/>
        </p:nvGraphicFramePr>
        <p:xfrm>
          <a:off x="403225" y="3346450"/>
          <a:ext cx="4448175" cy="3219450"/>
        </p:xfrm>
        <a:graphic>
          <a:graphicData uri="http://schemas.openxmlformats.org/presentationml/2006/ole">
            <mc:AlternateContent xmlns:mc="http://schemas.openxmlformats.org/markup-compatibility/2006">
              <mc:Choice xmlns:v="urn:schemas-microsoft-com:vml" Requires="v">
                <p:oleObj spid="_x0000_s106305" name="Diagramm" r:id="rId6" imgW="7438924" imgH="5324610" progId="MSGraph.Chart.8">
                  <p:embed followColorScheme="full"/>
                </p:oleObj>
              </mc:Choice>
              <mc:Fallback>
                <p:oleObj name="Diagramm" r:id="rId6" imgW="7438924" imgH="532461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225" y="3346450"/>
                        <a:ext cx="4448175"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5477" name="Text Box 15"/>
          <p:cNvSpPr txBox="1">
            <a:spLocks noChangeArrowheads="1"/>
          </p:cNvSpPr>
          <p:nvPr/>
        </p:nvSpPr>
        <p:spPr bwMode="auto">
          <a:xfrm>
            <a:off x="4673600" y="3005138"/>
            <a:ext cx="4254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50000"/>
              </a:spcBef>
              <a:buClrTx/>
              <a:buFontTx/>
              <a:buNone/>
            </a:pPr>
            <a:r>
              <a:rPr lang="de-DE" altLang="en-US" sz="2200" b="1"/>
              <a:t>L  </a:t>
            </a:r>
          </a:p>
        </p:txBody>
      </p:sp>
      <p:sp>
        <p:nvSpPr>
          <p:cNvPr id="105478" name="Arc 16"/>
          <p:cNvSpPr>
            <a:spLocks/>
          </p:cNvSpPr>
          <p:nvPr/>
        </p:nvSpPr>
        <p:spPr bwMode="auto">
          <a:xfrm flipH="1">
            <a:off x="527050" y="1206500"/>
            <a:ext cx="4492625" cy="2082800"/>
          </a:xfrm>
          <a:custGeom>
            <a:avLst/>
            <a:gdLst>
              <a:gd name="T0" fmla="*/ 2147483647 w 21450"/>
              <a:gd name="T1" fmla="*/ 0 h 21034"/>
              <a:gd name="T2" fmla="*/ 2147483647 w 21450"/>
              <a:gd name="T3" fmla="*/ 2147483647 h 21034"/>
              <a:gd name="T4" fmla="*/ 0 w 21450"/>
              <a:gd name="T5" fmla="*/ 2147483647 h 21034"/>
              <a:gd name="T6" fmla="*/ 0 60000 65536"/>
              <a:gd name="T7" fmla="*/ 0 60000 65536"/>
              <a:gd name="T8" fmla="*/ 0 60000 65536"/>
              <a:gd name="T9" fmla="*/ 0 w 21450"/>
              <a:gd name="T10" fmla="*/ 0 h 21034"/>
              <a:gd name="T11" fmla="*/ 21450 w 21450"/>
              <a:gd name="T12" fmla="*/ 21034 h 21034"/>
            </a:gdLst>
            <a:ahLst/>
            <a:cxnLst>
              <a:cxn ang="T6">
                <a:pos x="T0" y="T1"/>
              </a:cxn>
              <a:cxn ang="T7">
                <a:pos x="T2" y="T3"/>
              </a:cxn>
              <a:cxn ang="T8">
                <a:pos x="T4" y="T5"/>
              </a:cxn>
            </a:cxnLst>
            <a:rect l="T9" t="T10" r="T11" b="T12"/>
            <a:pathLst>
              <a:path w="21450" h="21034" fill="none" extrusionOk="0">
                <a:moveTo>
                  <a:pt x="4912" y="0"/>
                </a:moveTo>
                <a:cubicBezTo>
                  <a:pt x="13770" y="2068"/>
                  <a:pt x="20382" y="9464"/>
                  <a:pt x="21450" y="18496"/>
                </a:cubicBezTo>
              </a:path>
              <a:path w="21450" h="21034" stroke="0" extrusionOk="0">
                <a:moveTo>
                  <a:pt x="4912" y="0"/>
                </a:moveTo>
                <a:cubicBezTo>
                  <a:pt x="13770" y="2068"/>
                  <a:pt x="20382" y="9464"/>
                  <a:pt x="21450" y="18496"/>
                </a:cubicBezTo>
                <a:lnTo>
                  <a:pt x="0" y="21034"/>
                </a:lnTo>
                <a:lnTo>
                  <a:pt x="4912" y="0"/>
                </a:lnTo>
                <a:close/>
              </a:path>
            </a:pathLst>
          </a:custGeom>
          <a:noFill/>
          <a:ln w="38100">
            <a:solidFill>
              <a:srgbClr val="00FFFF"/>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lstStyle/>
          <a:p>
            <a:endParaRPr lang="en-US"/>
          </a:p>
        </p:txBody>
      </p:sp>
      <p:sp>
        <p:nvSpPr>
          <p:cNvPr id="105479" name="Text Box 18"/>
          <p:cNvSpPr txBox="1">
            <a:spLocks noChangeArrowheads="1"/>
          </p:cNvSpPr>
          <p:nvPr/>
        </p:nvSpPr>
        <p:spPr bwMode="auto">
          <a:xfrm>
            <a:off x="106363" y="55563"/>
            <a:ext cx="722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b="1"/>
              <a:t>Y</a:t>
            </a:r>
            <a:r>
              <a:rPr lang="de-DE" altLang="en-US" sz="1800" b="1"/>
              <a:t>  </a:t>
            </a:r>
          </a:p>
        </p:txBody>
      </p:sp>
      <p:sp>
        <p:nvSpPr>
          <p:cNvPr id="105480" name="Line 16"/>
          <p:cNvSpPr>
            <a:spLocks noChangeShapeType="1"/>
          </p:cNvSpPr>
          <p:nvPr/>
        </p:nvSpPr>
        <p:spPr bwMode="auto">
          <a:xfrm rot="5400000" flipH="1">
            <a:off x="801688" y="3311525"/>
            <a:ext cx="3714750" cy="1270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05481" name="Text Box 15"/>
          <p:cNvSpPr txBox="1">
            <a:spLocks noChangeArrowheads="1"/>
          </p:cNvSpPr>
          <p:nvPr/>
        </p:nvSpPr>
        <p:spPr bwMode="auto">
          <a:xfrm>
            <a:off x="4700588" y="6338888"/>
            <a:ext cx="4254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50000"/>
              </a:spcBef>
              <a:buClrTx/>
              <a:buFontTx/>
              <a:buNone/>
            </a:pPr>
            <a:r>
              <a:rPr lang="de-DE" altLang="en-US" sz="2200" b="1"/>
              <a:t>L  </a:t>
            </a:r>
          </a:p>
        </p:txBody>
      </p:sp>
      <p:sp>
        <p:nvSpPr>
          <p:cNvPr id="105482" name="Line 16"/>
          <p:cNvSpPr>
            <a:spLocks noChangeShapeType="1"/>
          </p:cNvSpPr>
          <p:nvPr/>
        </p:nvSpPr>
        <p:spPr bwMode="auto">
          <a:xfrm flipH="1">
            <a:off x="476250" y="1477963"/>
            <a:ext cx="2203450"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05483" name="Text Box 10"/>
          <p:cNvSpPr txBox="1">
            <a:spLocks noChangeArrowheads="1"/>
          </p:cNvSpPr>
          <p:nvPr/>
        </p:nvSpPr>
        <p:spPr bwMode="auto">
          <a:xfrm>
            <a:off x="2530475" y="6430963"/>
            <a:ext cx="3683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1</a:t>
            </a:r>
            <a:endParaRPr lang="el-GR" altLang="en-US" sz="2200" baseline="-25000">
              <a:solidFill>
                <a:srgbClr val="66FFFF"/>
              </a:solidFill>
            </a:endParaRPr>
          </a:p>
        </p:txBody>
      </p:sp>
      <p:sp>
        <p:nvSpPr>
          <p:cNvPr id="105484" name="Line 32"/>
          <p:cNvSpPr>
            <a:spLocks noChangeShapeType="1"/>
          </p:cNvSpPr>
          <p:nvPr/>
        </p:nvSpPr>
        <p:spPr bwMode="auto">
          <a:xfrm flipV="1">
            <a:off x="1292225" y="4098925"/>
            <a:ext cx="2743200" cy="21590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05485" name="Line 16"/>
          <p:cNvSpPr>
            <a:spLocks noChangeShapeType="1"/>
          </p:cNvSpPr>
          <p:nvPr/>
        </p:nvSpPr>
        <p:spPr bwMode="auto">
          <a:xfrm rot="10800000">
            <a:off x="487363" y="5219700"/>
            <a:ext cx="2165350"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05486" name="Line 16"/>
          <p:cNvSpPr>
            <a:spLocks noChangeShapeType="1"/>
          </p:cNvSpPr>
          <p:nvPr/>
        </p:nvSpPr>
        <p:spPr bwMode="auto">
          <a:xfrm rot="5400000" flipH="1">
            <a:off x="2041525" y="5856288"/>
            <a:ext cx="1225550"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05487" name="Text Box 10"/>
          <p:cNvSpPr txBox="1">
            <a:spLocks noChangeArrowheads="1"/>
          </p:cNvSpPr>
          <p:nvPr/>
        </p:nvSpPr>
        <p:spPr bwMode="auto">
          <a:xfrm>
            <a:off x="2452688" y="3003550"/>
            <a:ext cx="5969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1</a:t>
            </a:r>
            <a:endParaRPr lang="el-GR" altLang="en-US" sz="2200" baseline="-25000">
              <a:solidFill>
                <a:srgbClr val="66FFFF"/>
              </a:solidFill>
            </a:endParaRPr>
          </a:p>
        </p:txBody>
      </p:sp>
      <p:sp>
        <p:nvSpPr>
          <p:cNvPr id="105488" name="Text Box 10"/>
          <p:cNvSpPr txBox="1">
            <a:spLocks noChangeArrowheads="1"/>
          </p:cNvSpPr>
          <p:nvPr/>
        </p:nvSpPr>
        <p:spPr bwMode="auto">
          <a:xfrm>
            <a:off x="4038600" y="992188"/>
            <a:ext cx="11557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2200">
                <a:solidFill>
                  <a:srgbClr val="66FFFF"/>
                </a:solidFill>
              </a:rPr>
              <a:t>Y(L,K</a:t>
            </a:r>
            <a:r>
              <a:rPr lang="de-DE" altLang="en-US" sz="2200" baseline="-25000">
                <a:solidFill>
                  <a:srgbClr val="66FFFF"/>
                </a:solidFill>
              </a:rPr>
              <a:t>1</a:t>
            </a:r>
            <a:r>
              <a:rPr lang="de-DE" altLang="en-US" sz="2200">
                <a:solidFill>
                  <a:srgbClr val="66FFFF"/>
                </a:solidFill>
              </a:rPr>
              <a:t>)</a:t>
            </a:r>
            <a:endParaRPr lang="el-GR" altLang="en-US" sz="2200">
              <a:solidFill>
                <a:srgbClr val="66FFFF"/>
              </a:solidFill>
            </a:endParaRPr>
          </a:p>
        </p:txBody>
      </p:sp>
      <p:sp>
        <p:nvSpPr>
          <p:cNvPr id="105489" name="Text Box 13"/>
          <p:cNvSpPr txBox="1">
            <a:spLocks noChangeArrowheads="1"/>
          </p:cNvSpPr>
          <p:nvPr/>
        </p:nvSpPr>
        <p:spPr bwMode="auto">
          <a:xfrm>
            <a:off x="4111625" y="3916363"/>
            <a:ext cx="99377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S</a:t>
            </a:r>
            <a:r>
              <a:rPr lang="de-DE" altLang="en-US" sz="2200">
                <a:solidFill>
                  <a:srgbClr val="66FFFF"/>
                </a:solidFill>
              </a:rPr>
              <a:t>(w/p)</a:t>
            </a:r>
            <a:endParaRPr lang="el-GR" altLang="en-US" sz="2200">
              <a:solidFill>
                <a:srgbClr val="66FFFF"/>
              </a:solidFill>
            </a:endParaRPr>
          </a:p>
        </p:txBody>
      </p:sp>
      <p:sp>
        <p:nvSpPr>
          <p:cNvPr id="105490" name="AutoShape 64"/>
          <p:cNvSpPr>
            <a:spLocks noChangeArrowheads="1"/>
          </p:cNvSpPr>
          <p:nvPr/>
        </p:nvSpPr>
        <p:spPr bwMode="auto">
          <a:xfrm>
            <a:off x="593725" y="173038"/>
            <a:ext cx="1973263"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en-US" altLang="en-US" sz="2000">
                <a:solidFill>
                  <a:srgbClr val="3333FF"/>
                </a:solidFill>
              </a:rPr>
              <a:t>GDP Production</a:t>
            </a:r>
          </a:p>
        </p:txBody>
      </p:sp>
      <p:sp>
        <p:nvSpPr>
          <p:cNvPr id="105491" name="Line 32"/>
          <p:cNvSpPr>
            <a:spLocks noChangeShapeType="1"/>
          </p:cNvSpPr>
          <p:nvPr/>
        </p:nvSpPr>
        <p:spPr bwMode="auto">
          <a:xfrm rot="5400000" flipV="1">
            <a:off x="1303338" y="3919538"/>
            <a:ext cx="2425700" cy="22987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05492" name="Text Box 9"/>
          <p:cNvSpPr txBox="1">
            <a:spLocks noChangeArrowheads="1"/>
          </p:cNvSpPr>
          <p:nvPr/>
        </p:nvSpPr>
        <p:spPr bwMode="auto">
          <a:xfrm>
            <a:off x="3562350" y="5749925"/>
            <a:ext cx="14239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D </a:t>
            </a:r>
            <a:r>
              <a:rPr lang="de-DE" altLang="en-US" sz="2200">
                <a:solidFill>
                  <a:srgbClr val="66FFFF"/>
                </a:solidFill>
              </a:rPr>
              <a:t>(w/p,K</a:t>
            </a:r>
            <a:r>
              <a:rPr lang="de-DE" altLang="en-US" sz="2200" baseline="-25000">
                <a:solidFill>
                  <a:srgbClr val="66FFFF"/>
                </a:solidFill>
              </a:rPr>
              <a:t>1</a:t>
            </a:r>
            <a:r>
              <a:rPr lang="de-DE" altLang="en-US" sz="2200">
                <a:solidFill>
                  <a:srgbClr val="66FFFF"/>
                </a:solidFill>
              </a:rPr>
              <a:t>)</a:t>
            </a:r>
            <a:endParaRPr lang="el-GR" altLang="en-US" sz="2200">
              <a:solidFill>
                <a:srgbClr val="66FFFF"/>
              </a:solidFill>
            </a:endParaRPr>
          </a:p>
        </p:txBody>
      </p:sp>
      <p:sp>
        <p:nvSpPr>
          <p:cNvPr id="105493" name="AutoShape 64"/>
          <p:cNvSpPr>
            <a:spLocks noChangeArrowheads="1"/>
          </p:cNvSpPr>
          <p:nvPr/>
        </p:nvSpPr>
        <p:spPr bwMode="auto">
          <a:xfrm>
            <a:off x="557213" y="3540125"/>
            <a:ext cx="1973262"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en-US" altLang="en-US" sz="2000">
                <a:solidFill>
                  <a:srgbClr val="3333FF"/>
                </a:solidFill>
              </a:rPr>
              <a:t>Labor Market</a:t>
            </a:r>
          </a:p>
        </p:txBody>
      </p:sp>
      <p:grpSp>
        <p:nvGrpSpPr>
          <p:cNvPr id="105494" name="Group 28"/>
          <p:cNvGrpSpPr>
            <a:grpSpLocks/>
          </p:cNvGrpSpPr>
          <p:nvPr/>
        </p:nvGrpSpPr>
        <p:grpSpPr bwMode="auto">
          <a:xfrm>
            <a:off x="1588" y="5238750"/>
            <a:ext cx="544512" cy="946150"/>
            <a:chOff x="0" y="2947"/>
            <a:chExt cx="343" cy="596"/>
          </a:xfrm>
        </p:grpSpPr>
        <p:grpSp>
          <p:nvGrpSpPr>
            <p:cNvPr id="105502" name="Group 29"/>
            <p:cNvGrpSpPr>
              <a:grpSpLocks/>
            </p:cNvGrpSpPr>
            <p:nvPr/>
          </p:nvGrpSpPr>
          <p:grpSpPr bwMode="auto">
            <a:xfrm>
              <a:off x="0" y="3017"/>
              <a:ext cx="336" cy="526"/>
              <a:chOff x="8" y="3017"/>
              <a:chExt cx="336" cy="526"/>
            </a:xfrm>
          </p:grpSpPr>
          <p:sp>
            <p:nvSpPr>
              <p:cNvPr id="105504" name="Text Box 10"/>
              <p:cNvSpPr txBox="1">
                <a:spLocks noChangeArrowheads="1"/>
              </p:cNvSpPr>
              <p:nvPr/>
            </p:nvSpPr>
            <p:spPr bwMode="auto">
              <a:xfrm>
                <a:off x="8" y="3274"/>
                <a:ext cx="33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2200">
                    <a:solidFill>
                      <a:srgbClr val="66FFFF"/>
                    </a:solidFill>
                  </a:rPr>
                  <a:t>P</a:t>
                </a:r>
                <a:r>
                  <a:rPr lang="de-DE" altLang="en-US" sz="2200" baseline="-25000">
                    <a:solidFill>
                      <a:srgbClr val="66FFFF"/>
                    </a:solidFill>
                  </a:rPr>
                  <a:t>2</a:t>
                </a:r>
                <a:endParaRPr lang="el-GR" altLang="en-US" sz="2200" baseline="-25000">
                  <a:solidFill>
                    <a:srgbClr val="66FFFF"/>
                  </a:solidFill>
                </a:endParaRPr>
              </a:p>
            </p:txBody>
          </p:sp>
          <p:sp>
            <p:nvSpPr>
              <p:cNvPr id="105505" name="Text Box 10"/>
              <p:cNvSpPr txBox="1">
                <a:spLocks noChangeArrowheads="1"/>
              </p:cNvSpPr>
              <p:nvPr/>
            </p:nvSpPr>
            <p:spPr bwMode="auto">
              <a:xfrm>
                <a:off x="8" y="3017"/>
                <a:ext cx="33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2200">
                    <a:solidFill>
                      <a:srgbClr val="66FFFF"/>
                    </a:solidFill>
                  </a:rPr>
                  <a:t>w</a:t>
                </a:r>
                <a:r>
                  <a:rPr lang="de-DE" altLang="en-US" sz="2200" baseline="-25000">
                    <a:solidFill>
                      <a:srgbClr val="66FFFF"/>
                    </a:solidFill>
                  </a:rPr>
                  <a:t>1</a:t>
                </a:r>
                <a:endParaRPr lang="el-GR" altLang="en-US" sz="2200" baseline="-25000">
                  <a:solidFill>
                    <a:srgbClr val="66FFFF"/>
                  </a:solidFill>
                </a:endParaRPr>
              </a:p>
            </p:txBody>
          </p:sp>
        </p:grpSp>
        <p:sp>
          <p:nvSpPr>
            <p:cNvPr id="105503" name="Text Box 10"/>
            <p:cNvSpPr txBox="1">
              <a:spLocks noChangeArrowheads="1"/>
            </p:cNvSpPr>
            <p:nvPr/>
          </p:nvSpPr>
          <p:spPr bwMode="auto">
            <a:xfrm>
              <a:off x="79" y="2947"/>
              <a:ext cx="264"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4400" baseline="-25000">
                  <a:solidFill>
                    <a:srgbClr val="66FFFF"/>
                  </a:solidFill>
                </a:rPr>
                <a:t>_</a:t>
              </a:r>
              <a:endParaRPr lang="el-GR" altLang="en-US" sz="4400" baseline="-25000">
                <a:solidFill>
                  <a:srgbClr val="66FFFF"/>
                </a:solidFill>
              </a:endParaRPr>
            </a:p>
          </p:txBody>
        </p:sp>
      </p:grpSp>
      <p:sp>
        <p:nvSpPr>
          <p:cNvPr id="105495" name="Line 16"/>
          <p:cNvSpPr>
            <a:spLocks noChangeShapeType="1"/>
          </p:cNvSpPr>
          <p:nvPr/>
        </p:nvSpPr>
        <p:spPr bwMode="auto">
          <a:xfrm rot="10800000">
            <a:off x="450850" y="5818188"/>
            <a:ext cx="120650"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05496" name="Line 34"/>
          <p:cNvSpPr>
            <a:spLocks noChangeShapeType="1"/>
          </p:cNvSpPr>
          <p:nvPr/>
        </p:nvSpPr>
        <p:spPr bwMode="auto">
          <a:xfrm>
            <a:off x="711200" y="5334000"/>
            <a:ext cx="0" cy="39370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05497" name="Line 35"/>
          <p:cNvSpPr>
            <a:spLocks noChangeShapeType="1"/>
          </p:cNvSpPr>
          <p:nvPr/>
        </p:nvSpPr>
        <p:spPr bwMode="auto">
          <a:xfrm flipV="1">
            <a:off x="928688" y="5322888"/>
            <a:ext cx="0" cy="39370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05498" name="AutoShape 64"/>
          <p:cNvSpPr>
            <a:spLocks noChangeArrowheads="1"/>
          </p:cNvSpPr>
          <p:nvPr/>
        </p:nvSpPr>
        <p:spPr bwMode="auto">
          <a:xfrm>
            <a:off x="5329238" y="520700"/>
            <a:ext cx="3814762" cy="6337300"/>
          </a:xfrm>
          <a:prstGeom prst="roundRect">
            <a:avLst>
              <a:gd name="adj" fmla="val 12495"/>
            </a:avLst>
          </a:prstGeom>
          <a:solidFill>
            <a:srgbClr val="FFFF99"/>
          </a:solidFill>
          <a:ln w="50800">
            <a:solidFill>
              <a:srgbClr val="FF0000"/>
            </a:solidFill>
            <a:round/>
            <a:headEnd/>
            <a:tailEnd/>
          </a:ln>
        </p:spPr>
        <p:txBody>
          <a:bodyPr lIns="0" tIns="0" rIns="0" bIns="0" anchorCtr="1"/>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en-US" altLang="en-US" sz="2000">
                <a:solidFill>
                  <a:srgbClr val="3333FF"/>
                </a:solidFill>
              </a:rPr>
              <a:t>The supply of goods Y(L</a:t>
            </a:r>
            <a:r>
              <a:rPr lang="en-US" altLang="en-US" sz="2000" baseline="-25000">
                <a:solidFill>
                  <a:srgbClr val="3333FF"/>
                </a:solidFill>
              </a:rPr>
              <a:t>1</a:t>
            </a:r>
            <a:r>
              <a:rPr lang="en-US" altLang="en-US" sz="2000">
                <a:solidFill>
                  <a:srgbClr val="3333FF"/>
                </a:solidFill>
              </a:rPr>
              <a:t>,K</a:t>
            </a:r>
            <a:r>
              <a:rPr lang="en-US" altLang="en-US" sz="2000" baseline="-25000">
                <a:solidFill>
                  <a:srgbClr val="3333FF"/>
                </a:solidFill>
              </a:rPr>
              <a:t>1</a:t>
            </a:r>
            <a:r>
              <a:rPr lang="en-US" altLang="en-US" sz="2000">
                <a:solidFill>
                  <a:srgbClr val="3333FF"/>
                </a:solidFill>
              </a:rPr>
              <a:t>) is not affected by the change of the price level: An </a:t>
            </a:r>
            <a:r>
              <a:rPr lang="en-US" altLang="en-US" sz="2000">
                <a:solidFill>
                  <a:srgbClr val="FF0000"/>
                </a:solidFill>
              </a:rPr>
              <a:t>increase in goods prices from P</a:t>
            </a:r>
            <a:r>
              <a:rPr lang="en-US" altLang="en-US" sz="2000" baseline="-25000">
                <a:solidFill>
                  <a:srgbClr val="FF0000"/>
                </a:solidFill>
              </a:rPr>
              <a:t>1</a:t>
            </a:r>
            <a:r>
              <a:rPr lang="en-US" altLang="en-US" sz="2000">
                <a:solidFill>
                  <a:srgbClr val="FF0000"/>
                </a:solidFill>
              </a:rPr>
              <a:t> to P</a:t>
            </a:r>
            <a:r>
              <a:rPr lang="en-US" altLang="en-US" sz="2000" baseline="-25000">
                <a:solidFill>
                  <a:srgbClr val="FF0000"/>
                </a:solidFill>
              </a:rPr>
              <a:t>2</a:t>
            </a:r>
            <a:r>
              <a:rPr lang="en-US" altLang="en-US" sz="2000">
                <a:solidFill>
                  <a:srgbClr val="3333FF"/>
                </a:solidFill>
              </a:rPr>
              <a:t> causes the real wage to </a:t>
            </a:r>
            <a:r>
              <a:rPr lang="en-US" altLang="en-US" sz="2000">
                <a:solidFill>
                  <a:srgbClr val="FF0000"/>
                </a:solidFill>
              </a:rPr>
              <a:t>decrease from w</a:t>
            </a:r>
            <a:r>
              <a:rPr lang="en-US" altLang="en-US" sz="2000" baseline="-25000">
                <a:solidFill>
                  <a:srgbClr val="FF0000"/>
                </a:solidFill>
              </a:rPr>
              <a:t>1</a:t>
            </a:r>
            <a:r>
              <a:rPr lang="en-US" altLang="en-US" sz="2000">
                <a:solidFill>
                  <a:srgbClr val="FF0000"/>
                </a:solidFill>
              </a:rPr>
              <a:t>/P</a:t>
            </a:r>
            <a:r>
              <a:rPr lang="en-US" altLang="en-US" sz="2000" baseline="-25000">
                <a:solidFill>
                  <a:srgbClr val="FF0000"/>
                </a:solidFill>
              </a:rPr>
              <a:t>1</a:t>
            </a:r>
            <a:r>
              <a:rPr lang="en-US" altLang="en-US" sz="2000">
                <a:solidFill>
                  <a:srgbClr val="FF0000"/>
                </a:solidFill>
              </a:rPr>
              <a:t> to w</a:t>
            </a:r>
            <a:r>
              <a:rPr lang="en-US" altLang="en-US" sz="2000" baseline="-25000">
                <a:solidFill>
                  <a:srgbClr val="FF0000"/>
                </a:solidFill>
              </a:rPr>
              <a:t>1</a:t>
            </a:r>
            <a:r>
              <a:rPr lang="en-US" altLang="en-US" sz="2000">
                <a:solidFill>
                  <a:srgbClr val="FF0000"/>
                </a:solidFill>
              </a:rPr>
              <a:t>/P</a:t>
            </a:r>
            <a:r>
              <a:rPr lang="en-US" altLang="en-US" sz="2000" baseline="-25000">
                <a:solidFill>
                  <a:srgbClr val="FF0000"/>
                </a:solidFill>
              </a:rPr>
              <a:t>2</a:t>
            </a:r>
            <a:r>
              <a:rPr lang="en-US" altLang="en-US" sz="2000">
                <a:solidFill>
                  <a:srgbClr val="3333FF"/>
                </a:solidFill>
              </a:rPr>
              <a:t>. This decrease in the real wage causes an excess demand for labor. The </a:t>
            </a:r>
            <a:r>
              <a:rPr lang="en-US" altLang="en-US" sz="2000">
                <a:solidFill>
                  <a:srgbClr val="FF0000"/>
                </a:solidFill>
              </a:rPr>
              <a:t>excess demand for labor</a:t>
            </a:r>
            <a:r>
              <a:rPr lang="en-US" altLang="en-US" sz="2000">
                <a:solidFill>
                  <a:srgbClr val="3333FF"/>
                </a:solidFill>
              </a:rPr>
              <a:t> causes the nominal wage to </a:t>
            </a:r>
            <a:r>
              <a:rPr lang="en-US" altLang="en-US" sz="2000">
                <a:solidFill>
                  <a:srgbClr val="FF0000"/>
                </a:solidFill>
              </a:rPr>
              <a:t>increase from w</a:t>
            </a:r>
            <a:r>
              <a:rPr lang="en-US" altLang="en-US" sz="2000" baseline="-25000">
                <a:solidFill>
                  <a:srgbClr val="FF0000"/>
                </a:solidFill>
              </a:rPr>
              <a:t>1</a:t>
            </a:r>
            <a:r>
              <a:rPr lang="en-US" altLang="en-US" sz="2000">
                <a:solidFill>
                  <a:srgbClr val="FF0000"/>
                </a:solidFill>
              </a:rPr>
              <a:t> to w</a:t>
            </a:r>
            <a:r>
              <a:rPr lang="en-US" altLang="en-US" sz="2000" baseline="-25000">
                <a:solidFill>
                  <a:srgbClr val="FF0000"/>
                </a:solidFill>
              </a:rPr>
              <a:t>2</a:t>
            </a:r>
            <a:r>
              <a:rPr lang="en-US" altLang="en-US" sz="2000">
                <a:solidFill>
                  <a:srgbClr val="FF0000"/>
                </a:solidFill>
              </a:rPr>
              <a:t> until</a:t>
            </a:r>
            <a:r>
              <a:rPr lang="en-US" altLang="en-US" sz="2000">
                <a:solidFill>
                  <a:srgbClr val="3333FF"/>
                </a:solidFill>
              </a:rPr>
              <a:t> the old real wage </a:t>
            </a:r>
            <a:r>
              <a:rPr lang="en-US" altLang="en-US" sz="2000">
                <a:solidFill>
                  <a:srgbClr val="FF0000"/>
                </a:solidFill>
              </a:rPr>
              <a:t>w</a:t>
            </a:r>
            <a:r>
              <a:rPr lang="en-US" altLang="en-US" sz="2000" baseline="-25000">
                <a:solidFill>
                  <a:srgbClr val="FF0000"/>
                </a:solidFill>
              </a:rPr>
              <a:t>1</a:t>
            </a:r>
            <a:r>
              <a:rPr lang="en-US" altLang="en-US" sz="2000">
                <a:solidFill>
                  <a:srgbClr val="FF0000"/>
                </a:solidFill>
              </a:rPr>
              <a:t>/P</a:t>
            </a:r>
            <a:r>
              <a:rPr lang="en-US" altLang="en-US" sz="2000" baseline="-25000">
                <a:solidFill>
                  <a:srgbClr val="FF0000"/>
                </a:solidFill>
              </a:rPr>
              <a:t>1</a:t>
            </a:r>
            <a:r>
              <a:rPr lang="en-US" altLang="en-US" sz="2000">
                <a:solidFill>
                  <a:srgbClr val="FF0000"/>
                </a:solidFill>
              </a:rPr>
              <a:t> = w</a:t>
            </a:r>
            <a:r>
              <a:rPr lang="en-US" altLang="en-US" sz="2000" baseline="-25000">
                <a:solidFill>
                  <a:srgbClr val="FF0000"/>
                </a:solidFill>
              </a:rPr>
              <a:t>2</a:t>
            </a:r>
            <a:r>
              <a:rPr lang="en-US" altLang="en-US" sz="2000">
                <a:solidFill>
                  <a:srgbClr val="FF0000"/>
                </a:solidFill>
              </a:rPr>
              <a:t>/P</a:t>
            </a:r>
            <a:r>
              <a:rPr lang="en-US" altLang="en-US" sz="2000" baseline="-25000">
                <a:solidFill>
                  <a:srgbClr val="FF0000"/>
                </a:solidFill>
              </a:rPr>
              <a:t>2</a:t>
            </a:r>
            <a:r>
              <a:rPr lang="en-US" altLang="en-US" sz="2000">
                <a:solidFill>
                  <a:srgbClr val="3333FF"/>
                </a:solidFill>
              </a:rPr>
              <a:t> is reached again. Since prices and wages are perfectly flexible under neoclassical assumption </a:t>
            </a:r>
            <a:r>
              <a:rPr lang="en-US" altLang="en-US" sz="2000">
                <a:solidFill>
                  <a:srgbClr val="FF0000"/>
                </a:solidFill>
              </a:rPr>
              <a:t>all this happens immediately</a:t>
            </a:r>
            <a:r>
              <a:rPr lang="en-US" altLang="en-US" sz="2000">
                <a:solidFill>
                  <a:srgbClr val="3333FF"/>
                </a:solidFill>
              </a:rPr>
              <a:t>, so that labor input L</a:t>
            </a:r>
            <a:r>
              <a:rPr lang="en-US" altLang="en-US" sz="2000" baseline="-25000">
                <a:solidFill>
                  <a:srgbClr val="3333FF"/>
                </a:solidFill>
              </a:rPr>
              <a:t>1</a:t>
            </a:r>
            <a:r>
              <a:rPr lang="en-US" altLang="en-US" sz="2000">
                <a:solidFill>
                  <a:srgbClr val="3333FF"/>
                </a:solidFill>
              </a:rPr>
              <a:t>, and hence GDP </a:t>
            </a:r>
            <a:r>
              <a:rPr lang="en-US" altLang="en-US" sz="2000">
                <a:solidFill>
                  <a:srgbClr val="FF0000"/>
                </a:solidFill>
              </a:rPr>
              <a:t>Y</a:t>
            </a:r>
            <a:r>
              <a:rPr lang="en-US" altLang="en-US" sz="2000" baseline="-25000">
                <a:solidFill>
                  <a:srgbClr val="FF0000"/>
                </a:solidFill>
              </a:rPr>
              <a:t>1</a:t>
            </a:r>
            <a:r>
              <a:rPr lang="en-US" altLang="en-US" sz="2000">
                <a:solidFill>
                  <a:srgbClr val="FF0000"/>
                </a:solidFill>
              </a:rPr>
              <a:t>, does not change</a:t>
            </a:r>
            <a:r>
              <a:rPr lang="en-US" altLang="en-US" sz="2000">
                <a:solidFill>
                  <a:srgbClr val="3333FF"/>
                </a:solidFill>
              </a:rPr>
              <a:t>.</a:t>
            </a:r>
          </a:p>
        </p:txBody>
      </p:sp>
      <p:sp>
        <p:nvSpPr>
          <p:cNvPr id="105499" name="Rectangle 2"/>
          <p:cNvSpPr>
            <a:spLocks noChangeArrowheads="1"/>
          </p:cNvSpPr>
          <p:nvPr/>
        </p:nvSpPr>
        <p:spPr bwMode="auto">
          <a:xfrm>
            <a:off x="5003800" y="0"/>
            <a:ext cx="41402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r>
              <a:rPr lang="en-US" altLang="en-US" sz="2200">
                <a:solidFill>
                  <a:srgbClr val="FFFF00"/>
                </a:solidFill>
              </a:rPr>
              <a:t>3.2.1. Monetary Policy</a:t>
            </a:r>
            <a:endParaRPr lang="de-DE" altLang="en-US" sz="2200">
              <a:solidFill>
                <a:srgbClr val="FFFF00"/>
              </a:solidFill>
            </a:endParaRPr>
          </a:p>
        </p:txBody>
      </p:sp>
      <p:sp>
        <p:nvSpPr>
          <p:cNvPr id="105500" name="Text Box 21"/>
          <p:cNvSpPr txBox="1">
            <a:spLocks noChangeArrowheads="1"/>
          </p:cNvSpPr>
          <p:nvPr/>
        </p:nvSpPr>
        <p:spPr bwMode="auto">
          <a:xfrm>
            <a:off x="0" y="1452563"/>
            <a:ext cx="996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50000"/>
              </a:spcBef>
              <a:buClrTx/>
              <a:buFontTx/>
              <a:buNone/>
            </a:pPr>
            <a:r>
              <a:rPr lang="de-DE" altLang="en-US" sz="1800">
                <a:solidFill>
                  <a:srgbClr val="F96DA6"/>
                </a:solidFill>
              </a:rPr>
              <a:t>Y(L</a:t>
            </a:r>
            <a:r>
              <a:rPr lang="de-DE" altLang="en-US" sz="1800" baseline="-25000">
                <a:solidFill>
                  <a:srgbClr val="F96DA6"/>
                </a:solidFill>
              </a:rPr>
              <a:t>1</a:t>
            </a:r>
            <a:r>
              <a:rPr lang="de-DE" altLang="en-US" sz="1800">
                <a:solidFill>
                  <a:srgbClr val="F96DA6"/>
                </a:solidFill>
              </a:rPr>
              <a:t>,K</a:t>
            </a:r>
            <a:r>
              <a:rPr lang="de-DE" altLang="en-US" sz="1800" baseline="-25000">
                <a:solidFill>
                  <a:srgbClr val="F96DA6"/>
                </a:solidFill>
              </a:rPr>
              <a:t>1</a:t>
            </a:r>
            <a:r>
              <a:rPr lang="de-DE" altLang="en-US" sz="1800">
                <a:solidFill>
                  <a:srgbClr val="F96DA6"/>
                </a:solidFill>
              </a:rPr>
              <a:t>)</a:t>
            </a:r>
            <a:endParaRPr lang="el-GR" altLang="en-US" sz="1800">
              <a:solidFill>
                <a:srgbClr val="F96DA6"/>
              </a:solidFill>
            </a:endParaRPr>
          </a:p>
        </p:txBody>
      </p:sp>
      <p:sp>
        <p:nvSpPr>
          <p:cNvPr id="105501" name="Line 41"/>
          <p:cNvSpPr>
            <a:spLocks noChangeShapeType="1"/>
          </p:cNvSpPr>
          <p:nvPr/>
        </p:nvSpPr>
        <p:spPr bwMode="auto">
          <a:xfrm flipV="1">
            <a:off x="419100" y="1473200"/>
            <a:ext cx="127000" cy="0"/>
          </a:xfrm>
          <a:prstGeom prst="line">
            <a:avLst/>
          </a:prstGeom>
          <a:noFill/>
          <a:ln w="28575">
            <a:solidFill>
              <a:srgbClr val="FF00FF"/>
            </a:solidFill>
            <a:round/>
            <a:headEnd type="none" w="med" len="lg"/>
            <a:tailEnd type="none" w="lg" len="med"/>
          </a:ln>
          <a:extLst>
            <a:ext uri="{909E8E84-426E-40DD-AFC4-6F175D3DCCD1}">
              <a14:hiddenFill xmlns:a14="http://schemas.microsoft.com/office/drawing/2010/main">
                <a:noFill/>
              </a14:hiddenFill>
            </a:ext>
          </a:extLst>
        </p:spPr>
        <p:txBody>
          <a:bodyPr lIns="90000" tIns="46800" rIns="90000" bIns="46800"/>
          <a:lstStyle/>
          <a:p>
            <a:endParaRPr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Foliennummernplatzhalter 3"/>
          <p:cNvSpPr>
            <a:spLocks noGrp="1"/>
          </p:cNvSpPr>
          <p:nvPr>
            <p:ph type="sldNum" sz="quarter" idx="11"/>
          </p:nvPr>
        </p:nvSpPr>
        <p:spPr>
          <a:xfrm>
            <a:off x="7038975" y="63769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17EAD93F-99FE-4AD4-BB74-CE43126D66C0}" type="slidenum">
              <a:rPr lang="de-DE" altLang="en-US" sz="1600" smtClean="0"/>
              <a:pPr>
                <a:spcBef>
                  <a:spcPct val="0"/>
                </a:spcBef>
                <a:buClrTx/>
                <a:buFontTx/>
                <a:buNone/>
              </a:pPr>
              <a:t>103</a:t>
            </a:fld>
            <a:r>
              <a:rPr lang="de-DE" altLang="en-US" sz="1600"/>
              <a:t> -</a:t>
            </a:r>
          </a:p>
        </p:txBody>
      </p:sp>
      <p:sp>
        <p:nvSpPr>
          <p:cNvPr id="106499" name="Fußzeilenplatzhalt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600"/>
              <a:t>Prof. Dr. Rainer Maurer</a:t>
            </a:r>
          </a:p>
        </p:txBody>
      </p:sp>
      <p:sp>
        <p:nvSpPr>
          <p:cNvPr id="106500" name="Rectangle 5"/>
          <p:cNvSpPr>
            <a:spLocks noGrp="1" noChangeArrowheads="1"/>
          </p:cNvSpPr>
          <p:nvPr>
            <p:ph type="title"/>
          </p:nvPr>
        </p:nvSpPr>
        <p:spPr>
          <a:xfrm>
            <a:off x="0" y="-19050"/>
            <a:ext cx="9144000" cy="998538"/>
          </a:xfrm>
          <a:noFill/>
        </p:spPr>
        <p:txBody>
          <a:bodyPr tIns="0"/>
          <a:lstStyle/>
          <a:p>
            <a:pPr eaLnBrk="1" hangingPunct="1"/>
            <a:r>
              <a:rPr lang="en-US" altLang="en-US" sz="2900"/>
              <a:t>3. The Neoclassical Model and its Policy Implications</a:t>
            </a:r>
            <a:br>
              <a:rPr lang="en-US" altLang="en-US" sz="2900"/>
            </a:br>
            <a:r>
              <a:rPr lang="en-US" altLang="en-US" sz="2600"/>
              <a:t> 3.2.1. Monetary Policy</a:t>
            </a:r>
          </a:p>
        </p:txBody>
      </p:sp>
      <p:sp>
        <p:nvSpPr>
          <p:cNvPr id="106501" name="Rectangle 6"/>
          <p:cNvSpPr>
            <a:spLocks noGrp="1" noChangeArrowheads="1"/>
          </p:cNvSpPr>
          <p:nvPr>
            <p:ph type="body" idx="1"/>
          </p:nvPr>
        </p:nvSpPr>
        <p:spPr>
          <a:xfrm>
            <a:off x="457200" y="1371600"/>
            <a:ext cx="8686800" cy="5275263"/>
          </a:xfrm>
        </p:spPr>
        <p:txBody>
          <a:bodyPr/>
          <a:lstStyle/>
          <a:p>
            <a:pPr eaLnBrk="1" hangingPunct="1"/>
            <a:r>
              <a:rPr lang="en-US" altLang="en-US" dirty="0"/>
              <a:t>To sum up:</a:t>
            </a:r>
          </a:p>
          <a:p>
            <a:pPr lvl="1" eaLnBrk="1" hangingPunct="1"/>
            <a:r>
              <a:rPr lang="en-US" altLang="en-US" dirty="0"/>
              <a:t>Given the assumptions of the neoclassical model, </a:t>
            </a:r>
            <a:r>
              <a:rPr lang="en-US" altLang="en-US" dirty="0">
                <a:solidFill>
                  <a:srgbClr val="00FF00"/>
                </a:solidFill>
              </a:rPr>
              <a:t>monetary policy</a:t>
            </a:r>
            <a:r>
              <a:rPr lang="en-US" altLang="en-US" dirty="0"/>
              <a:t> is without real effect:</a:t>
            </a:r>
          </a:p>
          <a:p>
            <a:pPr lvl="2" eaLnBrk="1" hangingPunct="1"/>
            <a:r>
              <a:rPr lang="en-US" altLang="en-US" dirty="0"/>
              <a:t>An </a:t>
            </a:r>
            <a:r>
              <a:rPr lang="en-US" altLang="en-US" dirty="0">
                <a:solidFill>
                  <a:srgbClr val="00FF00"/>
                </a:solidFill>
              </a:rPr>
              <a:t>increase </a:t>
            </a:r>
            <a:r>
              <a:rPr lang="en-US" altLang="en-US" dirty="0"/>
              <a:t>in</a:t>
            </a:r>
            <a:r>
              <a:rPr lang="en-US" altLang="en-US" dirty="0">
                <a:solidFill>
                  <a:srgbClr val="FF0000"/>
                </a:solidFill>
              </a:rPr>
              <a:t> </a:t>
            </a:r>
            <a:r>
              <a:rPr lang="en-US" altLang="en-US" dirty="0">
                <a:solidFill>
                  <a:srgbClr val="00FF00"/>
                </a:solidFill>
              </a:rPr>
              <a:t>nominal money supply </a:t>
            </a:r>
            <a:r>
              <a:rPr lang="en-US" altLang="en-US" dirty="0"/>
              <a:t>(M</a:t>
            </a:r>
            <a:r>
              <a:rPr lang="en-US" altLang="en-US" dirty="0">
                <a:cs typeface="Arial" pitchFamily="34" charset="0"/>
              </a:rPr>
              <a:t>↑</a:t>
            </a:r>
            <a:r>
              <a:rPr lang="en-US" altLang="en-US" dirty="0"/>
              <a:t>) causes at first an </a:t>
            </a:r>
            <a:r>
              <a:rPr lang="en-US" altLang="en-US" dirty="0">
                <a:solidFill>
                  <a:srgbClr val="00FF00"/>
                </a:solidFill>
              </a:rPr>
              <a:t>increase </a:t>
            </a:r>
            <a:r>
              <a:rPr lang="en-US" altLang="en-US" dirty="0"/>
              <a:t>in</a:t>
            </a:r>
            <a:r>
              <a:rPr lang="en-US" altLang="en-US" dirty="0">
                <a:solidFill>
                  <a:srgbClr val="FF0000"/>
                </a:solidFill>
              </a:rPr>
              <a:t> </a:t>
            </a:r>
            <a:r>
              <a:rPr lang="en-US" altLang="en-US" dirty="0">
                <a:solidFill>
                  <a:srgbClr val="00FF00"/>
                </a:solidFill>
              </a:rPr>
              <a:t>real credit supply</a:t>
            </a:r>
            <a:r>
              <a:rPr lang="en-US" altLang="en-US" dirty="0"/>
              <a:t> (M</a:t>
            </a:r>
            <a:r>
              <a:rPr lang="en-US" altLang="en-US" dirty="0">
                <a:cs typeface="Arial" pitchFamily="34" charset="0"/>
              </a:rPr>
              <a:t>↑</a:t>
            </a:r>
            <a:r>
              <a:rPr lang="en-US" altLang="en-US" dirty="0"/>
              <a:t>/P).</a:t>
            </a:r>
          </a:p>
          <a:p>
            <a:pPr lvl="2" eaLnBrk="1" hangingPunct="1"/>
            <a:r>
              <a:rPr lang="en-US" altLang="en-US" dirty="0"/>
              <a:t>This increase in</a:t>
            </a:r>
            <a:r>
              <a:rPr lang="en-US" altLang="en-US" dirty="0">
                <a:solidFill>
                  <a:srgbClr val="FF0000"/>
                </a:solidFill>
              </a:rPr>
              <a:t> </a:t>
            </a:r>
            <a:r>
              <a:rPr lang="en-US" altLang="en-US" dirty="0"/>
              <a:t>real credit supply causes an </a:t>
            </a:r>
            <a:r>
              <a:rPr lang="en-US" altLang="en-US" dirty="0">
                <a:solidFill>
                  <a:srgbClr val="00FF00"/>
                </a:solidFill>
              </a:rPr>
              <a:t>decrease</a:t>
            </a:r>
            <a:r>
              <a:rPr lang="en-US" altLang="en-US" dirty="0"/>
              <a:t> in</a:t>
            </a:r>
            <a:r>
              <a:rPr lang="en-US" altLang="en-US" dirty="0">
                <a:solidFill>
                  <a:srgbClr val="FF0000"/>
                </a:solidFill>
              </a:rPr>
              <a:t> </a:t>
            </a:r>
            <a:r>
              <a:rPr lang="en-US" altLang="en-US" dirty="0"/>
              <a:t>the </a:t>
            </a:r>
            <a:r>
              <a:rPr lang="en-US" altLang="en-US" dirty="0">
                <a:solidFill>
                  <a:srgbClr val="00FF00"/>
                </a:solidFill>
              </a:rPr>
              <a:t>real interest rate</a:t>
            </a:r>
            <a:r>
              <a:rPr lang="en-US" altLang="en-US" dirty="0"/>
              <a:t> (</a:t>
            </a:r>
            <a:r>
              <a:rPr lang="en-US" altLang="en-US" dirty="0" err="1"/>
              <a:t>i</a:t>
            </a:r>
            <a:r>
              <a:rPr lang="en-US" altLang="en-US" dirty="0">
                <a:cs typeface="Arial" pitchFamily="34" charset="0"/>
              </a:rPr>
              <a:t>↓</a:t>
            </a:r>
            <a:r>
              <a:rPr lang="en-US" altLang="en-US" dirty="0"/>
              <a:t>).</a:t>
            </a:r>
          </a:p>
          <a:p>
            <a:pPr lvl="2" eaLnBrk="1" hangingPunct="1"/>
            <a:r>
              <a:rPr lang="en-US" altLang="en-US" dirty="0"/>
              <a:t>This decrease in the real interest rate causes an </a:t>
            </a:r>
            <a:r>
              <a:rPr lang="en-US" altLang="en-US" dirty="0">
                <a:solidFill>
                  <a:srgbClr val="00FF00"/>
                </a:solidFill>
              </a:rPr>
              <a:t>increase</a:t>
            </a:r>
            <a:r>
              <a:rPr lang="en-US" altLang="en-US" dirty="0"/>
              <a:t> in</a:t>
            </a:r>
            <a:r>
              <a:rPr lang="en-US" altLang="en-US" dirty="0">
                <a:solidFill>
                  <a:srgbClr val="FF0000"/>
                </a:solidFill>
              </a:rPr>
              <a:t> </a:t>
            </a:r>
            <a:r>
              <a:rPr lang="en-US" altLang="en-US" dirty="0"/>
              <a:t>the total </a:t>
            </a:r>
            <a:r>
              <a:rPr lang="en-US" altLang="en-US" dirty="0">
                <a:solidFill>
                  <a:srgbClr val="00FF00"/>
                </a:solidFill>
              </a:rPr>
              <a:t>demand for goods</a:t>
            </a:r>
            <a:r>
              <a:rPr lang="en-US" altLang="en-US" dirty="0"/>
              <a:t> (Y</a:t>
            </a:r>
            <a:r>
              <a:rPr lang="en-US" altLang="en-US" baseline="-25000" dirty="0"/>
              <a:t>D</a:t>
            </a:r>
            <a:r>
              <a:rPr lang="en-US" altLang="en-US" dirty="0"/>
              <a:t>(</a:t>
            </a:r>
            <a:r>
              <a:rPr lang="en-US" altLang="en-US" dirty="0" err="1"/>
              <a:t>i</a:t>
            </a:r>
            <a:r>
              <a:rPr lang="en-US" altLang="en-US" dirty="0">
                <a:cs typeface="Arial" pitchFamily="34" charset="0"/>
              </a:rPr>
              <a:t>↓</a:t>
            </a:r>
            <a:r>
              <a:rPr lang="en-US" altLang="en-US" dirty="0"/>
              <a:t>)</a:t>
            </a:r>
            <a:r>
              <a:rPr lang="en-US" altLang="en-US" dirty="0">
                <a:cs typeface="Arial" pitchFamily="34" charset="0"/>
              </a:rPr>
              <a:t>↑</a:t>
            </a:r>
            <a:r>
              <a:rPr lang="en-US" altLang="en-US" dirty="0"/>
              <a:t> = investment demand I(</a:t>
            </a:r>
            <a:r>
              <a:rPr lang="en-US" altLang="en-US" dirty="0" err="1"/>
              <a:t>i</a:t>
            </a:r>
            <a:r>
              <a:rPr lang="en-US" altLang="en-US" dirty="0">
                <a:cs typeface="Arial" pitchFamily="34" charset="0"/>
              </a:rPr>
              <a:t>↓</a:t>
            </a:r>
            <a:r>
              <a:rPr lang="en-US" altLang="en-US" dirty="0"/>
              <a:t>)</a:t>
            </a:r>
            <a:r>
              <a:rPr lang="en-US" altLang="en-US" dirty="0">
                <a:cs typeface="Arial" pitchFamily="34" charset="0"/>
              </a:rPr>
              <a:t>↑</a:t>
            </a:r>
            <a:r>
              <a:rPr lang="en-US" altLang="en-US" dirty="0"/>
              <a:t> + consumption goods demand C(</a:t>
            </a:r>
            <a:r>
              <a:rPr lang="en-US" altLang="en-US" dirty="0" err="1"/>
              <a:t>i</a:t>
            </a:r>
            <a:r>
              <a:rPr lang="en-US" altLang="en-US" dirty="0">
                <a:cs typeface="Arial" pitchFamily="34" charset="0"/>
              </a:rPr>
              <a:t>↓</a:t>
            </a:r>
            <a:r>
              <a:rPr lang="en-US" altLang="en-US" dirty="0"/>
              <a:t>)</a:t>
            </a:r>
            <a:r>
              <a:rPr lang="en-US" altLang="en-US" dirty="0">
                <a:cs typeface="Arial" pitchFamily="34" charset="0"/>
              </a:rPr>
              <a:t>↑).</a:t>
            </a:r>
          </a:p>
          <a:p>
            <a:pPr lvl="2" eaLnBrk="1" hangingPunct="1">
              <a:lnSpc>
                <a:spcPct val="90000"/>
              </a:lnSpc>
            </a:pPr>
            <a:r>
              <a:rPr lang="en-US" altLang="en-US" dirty="0">
                <a:cs typeface="Arial" pitchFamily="34" charset="0"/>
              </a:rPr>
              <a:t>Since the </a:t>
            </a:r>
            <a:r>
              <a:rPr lang="en-US" altLang="en-US" dirty="0">
                <a:solidFill>
                  <a:srgbClr val="00FF00"/>
                </a:solidFill>
                <a:cs typeface="Arial" pitchFamily="34" charset="0"/>
              </a:rPr>
              <a:t>supply of goods</a:t>
            </a:r>
            <a:r>
              <a:rPr lang="en-US" altLang="en-US" dirty="0">
                <a:cs typeface="Arial" pitchFamily="34" charset="0"/>
              </a:rPr>
              <a:t> Y(K</a:t>
            </a:r>
            <a:r>
              <a:rPr lang="en-US" altLang="en-US" baseline="-25000" dirty="0">
                <a:cs typeface="Arial" pitchFamily="34" charset="0"/>
              </a:rPr>
              <a:t>1</a:t>
            </a:r>
            <a:r>
              <a:rPr lang="en-US" altLang="en-US" dirty="0">
                <a:cs typeface="Arial" pitchFamily="34" charset="0"/>
              </a:rPr>
              <a:t>,L</a:t>
            </a:r>
            <a:r>
              <a:rPr lang="en-US" altLang="en-US" baseline="-25000" dirty="0">
                <a:cs typeface="Arial" pitchFamily="34" charset="0"/>
              </a:rPr>
              <a:t>1</a:t>
            </a:r>
            <a:r>
              <a:rPr lang="en-US" altLang="en-US" dirty="0">
                <a:cs typeface="Arial" pitchFamily="34" charset="0"/>
              </a:rPr>
              <a:t>) is </a:t>
            </a:r>
            <a:r>
              <a:rPr lang="en-US" altLang="en-US" dirty="0">
                <a:solidFill>
                  <a:srgbClr val="00FF00"/>
                </a:solidFill>
                <a:cs typeface="Arial" pitchFamily="34" charset="0"/>
              </a:rPr>
              <a:t>fixed</a:t>
            </a:r>
            <a:r>
              <a:rPr lang="en-US" altLang="en-US" dirty="0">
                <a:cs typeface="Arial" pitchFamily="34" charset="0"/>
              </a:rPr>
              <a:t>, because labor input in production </a:t>
            </a:r>
            <a:r>
              <a:rPr lang="en-US" altLang="en-US" dirty="0" err="1">
                <a:cs typeface="Arial" pitchFamily="34" charset="0"/>
              </a:rPr>
              <a:t>L</a:t>
            </a:r>
            <a:r>
              <a:rPr lang="en-US" altLang="en-US" baseline="-25000" dirty="0" err="1">
                <a:cs typeface="Arial" pitchFamily="34" charset="0"/>
              </a:rPr>
              <a:t>1</a:t>
            </a:r>
            <a:r>
              <a:rPr lang="en-US" altLang="en-US" dirty="0">
                <a:cs typeface="Arial" pitchFamily="34" charset="0"/>
              </a:rPr>
              <a:t> is determined by the equilibrium on the labor market and the capital stock </a:t>
            </a:r>
            <a:r>
              <a:rPr lang="en-US" altLang="en-US" dirty="0" err="1">
                <a:cs typeface="Arial" pitchFamily="34" charset="0"/>
              </a:rPr>
              <a:t>K</a:t>
            </a:r>
            <a:r>
              <a:rPr lang="en-US" altLang="en-US" baseline="-25000" dirty="0" err="1">
                <a:cs typeface="Arial" pitchFamily="34" charset="0"/>
              </a:rPr>
              <a:t>1</a:t>
            </a:r>
            <a:r>
              <a:rPr lang="en-US" altLang="en-US" dirty="0">
                <a:cs typeface="Arial" pitchFamily="34" charset="0"/>
              </a:rPr>
              <a:t> cannot change within a period, excess demand for goods results: Y(K</a:t>
            </a:r>
            <a:r>
              <a:rPr lang="en-US" altLang="en-US" baseline="-25000" dirty="0">
                <a:cs typeface="Arial" pitchFamily="34" charset="0"/>
              </a:rPr>
              <a:t>1</a:t>
            </a:r>
            <a:r>
              <a:rPr lang="en-US" altLang="en-US" dirty="0">
                <a:cs typeface="Arial" pitchFamily="34" charset="0"/>
              </a:rPr>
              <a:t>,L</a:t>
            </a:r>
            <a:r>
              <a:rPr lang="en-US" altLang="en-US" baseline="-25000" dirty="0">
                <a:cs typeface="Arial" pitchFamily="34" charset="0"/>
              </a:rPr>
              <a:t>1</a:t>
            </a:r>
            <a:r>
              <a:rPr lang="en-US" altLang="en-US" dirty="0">
                <a:cs typeface="Arial" pitchFamily="34" charset="0"/>
              </a:rPr>
              <a:t>) &lt; </a:t>
            </a:r>
            <a:r>
              <a:rPr lang="en-US" altLang="en-US" dirty="0"/>
              <a:t>Y</a:t>
            </a:r>
            <a:r>
              <a:rPr lang="en-US" altLang="en-US" baseline="-25000" dirty="0"/>
              <a:t>D</a:t>
            </a:r>
            <a:r>
              <a:rPr lang="en-US" altLang="en-US" dirty="0"/>
              <a:t>(</a:t>
            </a:r>
            <a:r>
              <a:rPr lang="en-US" altLang="en-US" dirty="0" err="1"/>
              <a:t>i</a:t>
            </a:r>
            <a:r>
              <a:rPr lang="en-US" altLang="en-US" dirty="0">
                <a:cs typeface="Arial" pitchFamily="34" charset="0"/>
              </a:rPr>
              <a:t>↓</a:t>
            </a:r>
            <a:r>
              <a:rPr lang="en-US" altLang="en-US" dirty="0"/>
              <a:t>)</a:t>
            </a:r>
            <a:r>
              <a:rPr lang="en-US" altLang="en-US" dirty="0">
                <a:cs typeface="Arial" pitchFamily="34" charset="0"/>
              </a:rPr>
              <a:t>↑</a:t>
            </a:r>
            <a:r>
              <a:rPr lang="en-US" altLang="en-US" dirty="0"/>
              <a:t>.</a:t>
            </a:r>
            <a:endParaRPr lang="en-US" altLang="en-US" dirty="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50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50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50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50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650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Foliennummernplatzhalter 3"/>
          <p:cNvSpPr>
            <a:spLocks noGrp="1"/>
          </p:cNvSpPr>
          <p:nvPr>
            <p:ph type="sldNum" sz="quarter" idx="11"/>
          </p:nvPr>
        </p:nvSpPr>
        <p:spPr>
          <a:xfrm>
            <a:off x="7038975" y="63769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B174EC24-9A43-4894-830B-F5B0F2E4749A}" type="slidenum">
              <a:rPr lang="de-DE" altLang="en-US" sz="1600" smtClean="0"/>
              <a:pPr>
                <a:spcBef>
                  <a:spcPct val="0"/>
                </a:spcBef>
                <a:buClrTx/>
                <a:buFontTx/>
                <a:buNone/>
              </a:pPr>
              <a:t>104</a:t>
            </a:fld>
            <a:r>
              <a:rPr lang="de-DE" altLang="en-US" sz="1600"/>
              <a:t> -</a:t>
            </a:r>
          </a:p>
        </p:txBody>
      </p:sp>
      <p:sp>
        <p:nvSpPr>
          <p:cNvPr id="107523" name="Fußzeilenplatzhalt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600"/>
              <a:t>Prof. Dr. Rainer Maurer</a:t>
            </a:r>
          </a:p>
        </p:txBody>
      </p:sp>
      <p:sp>
        <p:nvSpPr>
          <p:cNvPr id="107524" name="Rectangle 2"/>
          <p:cNvSpPr>
            <a:spLocks noGrp="1" noChangeArrowheads="1"/>
          </p:cNvSpPr>
          <p:nvPr>
            <p:ph type="title"/>
          </p:nvPr>
        </p:nvSpPr>
        <p:spPr>
          <a:xfrm>
            <a:off x="0" y="-19050"/>
            <a:ext cx="9144000" cy="998538"/>
          </a:xfrm>
          <a:noFill/>
        </p:spPr>
        <p:txBody>
          <a:bodyPr tIns="0"/>
          <a:lstStyle/>
          <a:p>
            <a:pPr eaLnBrk="1" hangingPunct="1"/>
            <a:r>
              <a:rPr lang="en-US" altLang="en-US" sz="2900"/>
              <a:t>3. The Neoclassical Model and its Policy Implications</a:t>
            </a:r>
            <a:br>
              <a:rPr lang="en-US" altLang="en-US" sz="2900"/>
            </a:br>
            <a:r>
              <a:rPr lang="en-US" altLang="en-US" sz="2600"/>
              <a:t> 3.2.1. Monetary Policy</a:t>
            </a:r>
          </a:p>
        </p:txBody>
      </p:sp>
      <p:sp>
        <p:nvSpPr>
          <p:cNvPr id="107525" name="Rectangle 3"/>
          <p:cNvSpPr>
            <a:spLocks noGrp="1" noChangeArrowheads="1"/>
          </p:cNvSpPr>
          <p:nvPr>
            <p:ph type="body" idx="1"/>
          </p:nvPr>
        </p:nvSpPr>
        <p:spPr>
          <a:xfrm>
            <a:off x="457200" y="1371600"/>
            <a:ext cx="8686800" cy="5275263"/>
          </a:xfrm>
        </p:spPr>
        <p:txBody>
          <a:bodyPr/>
          <a:lstStyle/>
          <a:p>
            <a:pPr lvl="2" eaLnBrk="1" hangingPunct="1"/>
            <a:r>
              <a:rPr lang="en-US" altLang="en-US" dirty="0"/>
              <a:t>This excess demand for goods causes </a:t>
            </a:r>
            <a:r>
              <a:rPr lang="en-US" altLang="en-US" dirty="0">
                <a:solidFill>
                  <a:srgbClr val="00FF00"/>
                </a:solidFill>
              </a:rPr>
              <a:t>goods prices</a:t>
            </a:r>
            <a:r>
              <a:rPr lang="en-US" altLang="en-US" dirty="0"/>
              <a:t> to rise (P</a:t>
            </a:r>
            <a:r>
              <a:rPr lang="en-US" altLang="en-US" dirty="0">
                <a:cs typeface="Arial" pitchFamily="34" charset="0"/>
              </a:rPr>
              <a:t>↑)</a:t>
            </a:r>
            <a:r>
              <a:rPr lang="en-US" altLang="en-US" dirty="0"/>
              <a:t>.</a:t>
            </a:r>
          </a:p>
          <a:p>
            <a:pPr lvl="2" eaLnBrk="1" hangingPunct="1"/>
            <a:r>
              <a:rPr lang="en-US" altLang="en-US" dirty="0"/>
              <a:t>This increase in goods prices </a:t>
            </a:r>
            <a:r>
              <a:rPr lang="en-US" altLang="en-US" dirty="0">
                <a:solidFill>
                  <a:srgbClr val="00FF00"/>
                </a:solidFill>
              </a:rPr>
              <a:t>reduces</a:t>
            </a:r>
            <a:r>
              <a:rPr lang="en-US" altLang="en-US" dirty="0"/>
              <a:t> the volume of </a:t>
            </a:r>
            <a:r>
              <a:rPr lang="en-US" altLang="en-US" dirty="0">
                <a:solidFill>
                  <a:srgbClr val="00FF00"/>
                </a:solidFill>
              </a:rPr>
              <a:t>real credit supply</a:t>
            </a:r>
            <a:r>
              <a:rPr lang="en-US" altLang="en-US" dirty="0"/>
              <a:t> (M/P</a:t>
            </a:r>
            <a:r>
              <a:rPr lang="en-US" altLang="en-US" dirty="0">
                <a:cs typeface="Arial" pitchFamily="34" charset="0"/>
              </a:rPr>
              <a:t>↑</a:t>
            </a:r>
            <a:r>
              <a:rPr lang="en-US" altLang="en-US" dirty="0"/>
              <a:t>).</a:t>
            </a:r>
          </a:p>
          <a:p>
            <a:pPr lvl="2" eaLnBrk="1" hangingPunct="1"/>
            <a:r>
              <a:rPr lang="en-US" altLang="en-US" dirty="0"/>
              <a:t>This reduction in</a:t>
            </a:r>
            <a:r>
              <a:rPr lang="en-US" altLang="en-US" dirty="0">
                <a:solidFill>
                  <a:srgbClr val="FF0000"/>
                </a:solidFill>
              </a:rPr>
              <a:t> </a:t>
            </a:r>
            <a:r>
              <a:rPr lang="en-US" altLang="en-US" dirty="0"/>
              <a:t>real credit supply leads to an </a:t>
            </a:r>
            <a:r>
              <a:rPr lang="en-US" altLang="en-US" dirty="0">
                <a:solidFill>
                  <a:srgbClr val="00FF00"/>
                </a:solidFill>
              </a:rPr>
              <a:t>increase </a:t>
            </a:r>
            <a:r>
              <a:rPr lang="en-US" altLang="en-US" dirty="0"/>
              <a:t>in</a:t>
            </a:r>
            <a:r>
              <a:rPr lang="en-US" altLang="en-US" dirty="0">
                <a:solidFill>
                  <a:srgbClr val="FF0000"/>
                </a:solidFill>
              </a:rPr>
              <a:t> </a:t>
            </a:r>
            <a:r>
              <a:rPr lang="en-US" altLang="en-US" dirty="0">
                <a:solidFill>
                  <a:srgbClr val="00FF00"/>
                </a:solidFill>
              </a:rPr>
              <a:t>the interest rate</a:t>
            </a:r>
            <a:r>
              <a:rPr lang="en-US" altLang="en-US" dirty="0"/>
              <a:t> (</a:t>
            </a:r>
            <a:r>
              <a:rPr lang="en-US" altLang="en-US" dirty="0" err="1"/>
              <a:t>i</a:t>
            </a:r>
            <a:r>
              <a:rPr lang="en-US" altLang="en-US" dirty="0">
                <a:cs typeface="Arial" pitchFamily="34" charset="0"/>
              </a:rPr>
              <a:t>↑</a:t>
            </a:r>
            <a:r>
              <a:rPr lang="en-US" altLang="en-US" dirty="0"/>
              <a:t>).</a:t>
            </a:r>
          </a:p>
          <a:p>
            <a:pPr lvl="2" eaLnBrk="1" hangingPunct="1"/>
            <a:r>
              <a:rPr lang="en-US" altLang="en-US" dirty="0"/>
              <a:t>This increase in</a:t>
            </a:r>
            <a:r>
              <a:rPr lang="en-US" altLang="en-US" dirty="0">
                <a:solidFill>
                  <a:srgbClr val="FF0000"/>
                </a:solidFill>
              </a:rPr>
              <a:t> </a:t>
            </a:r>
            <a:r>
              <a:rPr lang="en-US" altLang="en-US" dirty="0"/>
              <a:t>the interest rate </a:t>
            </a:r>
            <a:r>
              <a:rPr lang="en-US" altLang="en-US" dirty="0">
                <a:solidFill>
                  <a:srgbClr val="00FF00"/>
                </a:solidFill>
              </a:rPr>
              <a:t>reduces</a:t>
            </a:r>
            <a:r>
              <a:rPr lang="en-US" altLang="en-US" dirty="0"/>
              <a:t> total </a:t>
            </a:r>
            <a:r>
              <a:rPr lang="en-US" altLang="en-US" dirty="0">
                <a:solidFill>
                  <a:srgbClr val="00FF00"/>
                </a:solidFill>
              </a:rPr>
              <a:t>demand for goods</a:t>
            </a:r>
            <a:r>
              <a:rPr lang="en-US" altLang="en-US" dirty="0"/>
              <a:t> (Y</a:t>
            </a:r>
            <a:r>
              <a:rPr lang="en-US" altLang="en-US" baseline="-25000" dirty="0"/>
              <a:t>D</a:t>
            </a:r>
            <a:r>
              <a:rPr lang="en-US" altLang="en-US" dirty="0"/>
              <a:t>(</a:t>
            </a:r>
            <a:r>
              <a:rPr lang="en-US" altLang="en-US" dirty="0" err="1"/>
              <a:t>i</a:t>
            </a:r>
            <a:r>
              <a:rPr lang="en-US" altLang="en-US" dirty="0">
                <a:cs typeface="Arial" pitchFamily="34" charset="0"/>
              </a:rPr>
              <a:t>↑</a:t>
            </a:r>
            <a:r>
              <a:rPr lang="en-US" altLang="en-US" dirty="0"/>
              <a:t>)</a:t>
            </a:r>
            <a:r>
              <a:rPr lang="en-US" altLang="en-US" dirty="0">
                <a:cs typeface="Arial" pitchFamily="34" charset="0"/>
              </a:rPr>
              <a:t>↓</a:t>
            </a:r>
            <a:r>
              <a:rPr lang="en-US" altLang="en-US" dirty="0"/>
              <a:t> = Investment demand I(</a:t>
            </a:r>
            <a:r>
              <a:rPr lang="en-US" altLang="en-US" dirty="0" err="1"/>
              <a:t>i</a:t>
            </a:r>
            <a:r>
              <a:rPr lang="en-US" altLang="en-US" dirty="0">
                <a:cs typeface="Arial" pitchFamily="34" charset="0"/>
              </a:rPr>
              <a:t>↑</a:t>
            </a:r>
            <a:r>
              <a:rPr lang="en-US" altLang="en-US" dirty="0"/>
              <a:t>)</a:t>
            </a:r>
            <a:r>
              <a:rPr lang="en-US" altLang="en-US" dirty="0">
                <a:cs typeface="Arial" pitchFamily="34" charset="0"/>
              </a:rPr>
              <a:t>↓</a:t>
            </a:r>
            <a:r>
              <a:rPr lang="en-US" altLang="en-US" dirty="0"/>
              <a:t> + Consumption demand C(</a:t>
            </a:r>
            <a:r>
              <a:rPr lang="en-US" altLang="en-US" dirty="0" err="1"/>
              <a:t>i</a:t>
            </a:r>
            <a:r>
              <a:rPr lang="en-US" altLang="en-US" dirty="0">
                <a:cs typeface="Arial" pitchFamily="34" charset="0"/>
              </a:rPr>
              <a:t>↑</a:t>
            </a:r>
            <a:r>
              <a:rPr lang="en-US" altLang="en-US" dirty="0"/>
              <a:t>)</a:t>
            </a:r>
            <a:r>
              <a:rPr lang="en-US" altLang="en-US" dirty="0">
                <a:cs typeface="Arial" pitchFamily="34" charset="0"/>
              </a:rPr>
              <a:t>↓ ).</a:t>
            </a:r>
          </a:p>
          <a:p>
            <a:pPr lvl="2" eaLnBrk="1" hangingPunct="1"/>
            <a:r>
              <a:rPr lang="en-US" altLang="en-US" dirty="0">
                <a:cs typeface="Arial" pitchFamily="34" charset="0"/>
              </a:rPr>
              <a:t>Consequently, the excess demand for goods starts to disappear again.</a:t>
            </a:r>
          </a:p>
          <a:p>
            <a:pPr lvl="2" eaLnBrk="1" hangingPunct="1"/>
            <a:r>
              <a:rPr lang="en-US" altLang="en-US" dirty="0">
                <a:cs typeface="Arial" pitchFamily="34" charset="0"/>
              </a:rPr>
              <a:t>This process goes on, until the goods price level has reached a level high enough to equilibrate </a:t>
            </a:r>
            <a:r>
              <a:rPr lang="en-US" altLang="en-US" dirty="0">
                <a:solidFill>
                  <a:srgbClr val="00FF00"/>
                </a:solidFill>
                <a:cs typeface="Arial" pitchFamily="34" charset="0"/>
              </a:rPr>
              <a:t>real money supply </a:t>
            </a:r>
            <a:r>
              <a:rPr lang="en-US" altLang="en-US" dirty="0">
                <a:cs typeface="Arial" pitchFamily="34" charset="0"/>
              </a:rPr>
              <a:t>(</a:t>
            </a:r>
            <a:r>
              <a:rPr lang="en-US" altLang="en-US" dirty="0" err="1">
                <a:cs typeface="Arial" pitchFamily="34" charset="0"/>
              </a:rPr>
              <a:t>M</a:t>
            </a:r>
            <a:r>
              <a:rPr lang="en-US" altLang="en-US" baseline="-25000" dirty="0" err="1">
                <a:cs typeface="Arial" pitchFamily="34" charset="0"/>
              </a:rPr>
              <a:t>2</a:t>
            </a:r>
            <a:r>
              <a:rPr lang="en-US" altLang="en-US" dirty="0">
                <a:cs typeface="Arial" pitchFamily="34" charset="0"/>
              </a:rPr>
              <a:t>/</a:t>
            </a:r>
            <a:r>
              <a:rPr lang="en-US" altLang="en-US" dirty="0" err="1">
                <a:cs typeface="Arial" pitchFamily="34" charset="0"/>
              </a:rPr>
              <a:t>P</a:t>
            </a:r>
            <a:r>
              <a:rPr lang="en-US" altLang="en-US" baseline="-25000" dirty="0" err="1">
                <a:cs typeface="Arial" pitchFamily="34" charset="0"/>
              </a:rPr>
              <a:t>2</a:t>
            </a:r>
            <a:r>
              <a:rPr lang="en-US" altLang="en-US" dirty="0">
                <a:cs typeface="Arial" pitchFamily="34" charset="0"/>
              </a:rPr>
              <a:t>) with </a:t>
            </a:r>
            <a:r>
              <a:rPr lang="en-US" altLang="en-US" dirty="0">
                <a:solidFill>
                  <a:srgbClr val="00FF00"/>
                </a:solidFill>
                <a:cs typeface="Arial" pitchFamily="34" charset="0"/>
              </a:rPr>
              <a:t>real money demand </a:t>
            </a:r>
            <a:r>
              <a:rPr lang="en-US" altLang="en-US" dirty="0">
                <a:cs typeface="Arial" pitchFamily="34" charset="0"/>
              </a:rPr>
              <a:t>R</a:t>
            </a:r>
            <a:r>
              <a:rPr lang="en-US" altLang="en-US" baseline="-25000" dirty="0">
                <a:cs typeface="Arial" pitchFamily="34" charset="0"/>
              </a:rPr>
              <a:t>D</a:t>
            </a:r>
            <a:r>
              <a:rPr lang="en-US" altLang="en-US" dirty="0">
                <a:cs typeface="Arial" pitchFamily="34" charset="0"/>
              </a:rPr>
              <a:t>(Y).</a:t>
            </a:r>
            <a:endParaRPr lang="en-US"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52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52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52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752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752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Foliennummernplatzhalter 3"/>
          <p:cNvSpPr>
            <a:spLocks noGrp="1"/>
          </p:cNvSpPr>
          <p:nvPr>
            <p:ph type="sldNum" sz="quarter" idx="11"/>
          </p:nvPr>
        </p:nvSpPr>
        <p:spPr>
          <a:xfrm>
            <a:off x="7038975" y="63769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767DCBFD-3B40-4076-A454-4E3DB6706E8E}" type="slidenum">
              <a:rPr lang="de-DE" altLang="en-US" sz="1600" smtClean="0"/>
              <a:pPr>
                <a:spcBef>
                  <a:spcPct val="0"/>
                </a:spcBef>
                <a:buClrTx/>
                <a:buFontTx/>
                <a:buNone/>
              </a:pPr>
              <a:t>105</a:t>
            </a:fld>
            <a:r>
              <a:rPr lang="de-DE" altLang="en-US" sz="1600"/>
              <a:t> -</a:t>
            </a:r>
          </a:p>
        </p:txBody>
      </p:sp>
      <p:sp>
        <p:nvSpPr>
          <p:cNvPr id="108547" name="Fußzeilenplatzhalt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600"/>
              <a:t>Prof. Dr. Rainer Maurer</a:t>
            </a:r>
          </a:p>
        </p:txBody>
      </p:sp>
      <p:sp>
        <p:nvSpPr>
          <p:cNvPr id="108548" name="Rectangle 2"/>
          <p:cNvSpPr>
            <a:spLocks noGrp="1" noChangeArrowheads="1"/>
          </p:cNvSpPr>
          <p:nvPr>
            <p:ph type="title"/>
          </p:nvPr>
        </p:nvSpPr>
        <p:spPr>
          <a:xfrm>
            <a:off x="0" y="-19050"/>
            <a:ext cx="9144000" cy="998538"/>
          </a:xfrm>
          <a:noFill/>
        </p:spPr>
        <p:txBody>
          <a:bodyPr tIns="0"/>
          <a:lstStyle/>
          <a:p>
            <a:pPr eaLnBrk="1" hangingPunct="1"/>
            <a:r>
              <a:rPr lang="en-US" altLang="en-US" sz="2900"/>
              <a:t>3. The Neoclassical Model and its Policy Implications</a:t>
            </a:r>
            <a:br>
              <a:rPr lang="en-US" altLang="en-US" sz="2900"/>
            </a:br>
            <a:r>
              <a:rPr lang="en-US" altLang="en-US" sz="2600"/>
              <a:t> 3.2.1. Monetary Policy</a:t>
            </a:r>
          </a:p>
        </p:txBody>
      </p:sp>
      <p:sp>
        <p:nvSpPr>
          <p:cNvPr id="108549" name="Rectangle 3"/>
          <p:cNvSpPr>
            <a:spLocks noGrp="1" noChangeArrowheads="1"/>
          </p:cNvSpPr>
          <p:nvPr>
            <p:ph type="body" idx="1"/>
          </p:nvPr>
        </p:nvSpPr>
        <p:spPr>
          <a:xfrm>
            <a:off x="457200" y="1371600"/>
            <a:ext cx="8686800" cy="5275263"/>
          </a:xfrm>
        </p:spPr>
        <p:txBody>
          <a:bodyPr/>
          <a:lstStyle/>
          <a:p>
            <a:pPr lvl="2" eaLnBrk="1" hangingPunct="1"/>
            <a:r>
              <a:rPr lang="en-US" altLang="en-US" dirty="0">
                <a:cs typeface="Arial" pitchFamily="34" charset="0"/>
              </a:rPr>
              <a:t>When this level is reached, excess demand for good equals zero.</a:t>
            </a:r>
          </a:p>
          <a:p>
            <a:pPr lvl="2" eaLnBrk="1" hangingPunct="1"/>
            <a:r>
              <a:rPr lang="en-US" altLang="en-US" dirty="0">
                <a:cs typeface="Arial" pitchFamily="34" charset="0"/>
              </a:rPr>
              <a:t>On the labor market the increase in the price level for goods decreases the real wage (w/P↑)↓. Since the </a:t>
            </a:r>
            <a:r>
              <a:rPr lang="en-US" altLang="en-US" dirty="0" err="1">
                <a:cs typeface="Arial" pitchFamily="34" charset="0"/>
              </a:rPr>
              <a:t>Neoclassics</a:t>
            </a:r>
            <a:r>
              <a:rPr lang="en-US" altLang="en-US" dirty="0">
                <a:cs typeface="Arial" pitchFamily="34" charset="0"/>
              </a:rPr>
              <a:t> assume the </a:t>
            </a:r>
            <a:r>
              <a:rPr lang="en-US" altLang="en-US" dirty="0">
                <a:solidFill>
                  <a:srgbClr val="00FF00"/>
                </a:solidFill>
                <a:cs typeface="Arial" pitchFamily="34" charset="0"/>
              </a:rPr>
              <a:t>absence of "money illusion</a:t>
            </a:r>
            <a:r>
              <a:rPr lang="en-US" altLang="en-US" dirty="0">
                <a:cs typeface="Arial" pitchFamily="34" charset="0"/>
              </a:rPr>
              <a:t>" households and firms immediately become aware of this, so that excess demand for labor results. </a:t>
            </a:r>
          </a:p>
          <a:p>
            <a:pPr lvl="2" eaLnBrk="1" hangingPunct="1"/>
            <a:r>
              <a:rPr lang="en-US" altLang="en-US" dirty="0">
                <a:cs typeface="Arial" pitchFamily="34" charset="0"/>
              </a:rPr>
              <a:t>This excess demand for labor causes the </a:t>
            </a:r>
            <a:r>
              <a:rPr lang="en-US" altLang="en-US" dirty="0">
                <a:solidFill>
                  <a:srgbClr val="00FF00"/>
                </a:solidFill>
                <a:cs typeface="Arial" pitchFamily="34" charset="0"/>
              </a:rPr>
              <a:t>nominal wage rate to increase w↑</a:t>
            </a:r>
            <a:r>
              <a:rPr lang="en-US" altLang="en-US" dirty="0">
                <a:cs typeface="Arial" pitchFamily="34" charset="0"/>
              </a:rPr>
              <a:t>, so that the real wage reaches again its initial level (w↑/P↑). Since all these adjustments take place immediately, </a:t>
            </a:r>
            <a:r>
              <a:rPr lang="en-US" altLang="en-US" dirty="0">
                <a:solidFill>
                  <a:srgbClr val="00FF00"/>
                </a:solidFill>
                <a:cs typeface="Arial" pitchFamily="34" charset="0"/>
              </a:rPr>
              <a:t>labor supply and demand stay on their initial level</a:t>
            </a:r>
            <a:r>
              <a:rPr lang="en-US" altLang="en-US" dirty="0">
                <a:cs typeface="Arial" pitchFamily="34" charset="0"/>
              </a:rPr>
              <a:t>.</a:t>
            </a:r>
          </a:p>
          <a:p>
            <a:pPr lvl="1" eaLnBrk="1" hangingPunct="1"/>
            <a:r>
              <a:rPr lang="en-US" altLang="en-US" dirty="0">
                <a:cs typeface="Arial" pitchFamily="34" charset="0"/>
              </a:rPr>
              <a:t>The analysis shows that, given the assumptions of the neoclassical model, </a:t>
            </a:r>
            <a:r>
              <a:rPr lang="en-US" altLang="en-US" dirty="0">
                <a:solidFill>
                  <a:srgbClr val="00FF00"/>
                </a:solidFill>
                <a:cs typeface="Arial" pitchFamily="34" charset="0"/>
              </a:rPr>
              <a:t>monetary policy</a:t>
            </a:r>
            <a:r>
              <a:rPr lang="en-US" altLang="en-US" dirty="0">
                <a:cs typeface="Arial" pitchFamily="34" charset="0"/>
              </a:rPr>
              <a:t> can </a:t>
            </a:r>
            <a:r>
              <a:rPr lang="en-US" altLang="en-US" dirty="0">
                <a:solidFill>
                  <a:srgbClr val="00FF00"/>
                </a:solidFill>
                <a:cs typeface="Arial" pitchFamily="34" charset="0"/>
              </a:rPr>
              <a:t>only</a:t>
            </a:r>
            <a:r>
              <a:rPr lang="en-US" altLang="en-US" dirty="0">
                <a:cs typeface="Arial" pitchFamily="34" charset="0"/>
              </a:rPr>
              <a:t> affect the level of </a:t>
            </a:r>
            <a:r>
              <a:rPr lang="en-US" altLang="en-US" dirty="0">
                <a:solidFill>
                  <a:srgbClr val="00FF00"/>
                </a:solidFill>
                <a:cs typeface="Arial" pitchFamily="34" charset="0"/>
              </a:rPr>
              <a:t>goods</a:t>
            </a:r>
            <a:r>
              <a:rPr lang="en-US" altLang="en-US" dirty="0">
                <a:cs typeface="Arial" pitchFamily="34" charset="0"/>
              </a:rPr>
              <a:t> </a:t>
            </a:r>
            <a:r>
              <a:rPr lang="en-US" altLang="en-US" dirty="0">
                <a:solidFill>
                  <a:srgbClr val="00FF00"/>
                </a:solidFill>
                <a:cs typeface="Arial" pitchFamily="34" charset="0"/>
              </a:rPr>
              <a:t>prices </a:t>
            </a:r>
            <a:r>
              <a:rPr lang="en-US" altLang="en-US" dirty="0">
                <a:cs typeface="Arial" pitchFamily="34" charset="0"/>
              </a:rPr>
              <a:t>and </a:t>
            </a:r>
            <a:r>
              <a:rPr lang="en-US" altLang="en-US" dirty="0">
                <a:solidFill>
                  <a:srgbClr val="00FF00"/>
                </a:solidFill>
                <a:cs typeface="Arial" pitchFamily="34" charset="0"/>
              </a:rPr>
              <a:t>nominal wages</a:t>
            </a:r>
            <a:r>
              <a:rPr lang="en-US" altLang="en-US" dirty="0">
                <a:cs typeface="Arial" pitchFamily="34" charset="0"/>
              </a:rPr>
              <a:t> in the long run.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54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854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854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9570" name="Foliennummernplatzhalter 3"/>
          <p:cNvSpPr>
            <a:spLocks noGrp="1"/>
          </p:cNvSpPr>
          <p:nvPr>
            <p:ph type="sldNum" sz="quarter" idx="11"/>
          </p:nvPr>
        </p:nvSpPr>
        <p:spPr>
          <a:xfrm>
            <a:off x="7038975" y="63769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9036B257-8A4A-4A98-A14B-A0A64BFA5B14}" type="slidenum">
              <a:rPr lang="de-DE" altLang="en-US" sz="1600" smtClean="0"/>
              <a:pPr>
                <a:spcBef>
                  <a:spcPct val="0"/>
                </a:spcBef>
                <a:buClrTx/>
                <a:buFontTx/>
                <a:buNone/>
              </a:pPr>
              <a:t>106</a:t>
            </a:fld>
            <a:r>
              <a:rPr lang="de-DE" altLang="en-US" sz="1600"/>
              <a:t> -</a:t>
            </a:r>
          </a:p>
        </p:txBody>
      </p:sp>
      <p:sp>
        <p:nvSpPr>
          <p:cNvPr id="109571" name="Fußzeilenplatzhalt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600"/>
              <a:t>Prof. Dr. Rainer Maurer</a:t>
            </a:r>
          </a:p>
        </p:txBody>
      </p:sp>
      <p:sp>
        <p:nvSpPr>
          <p:cNvPr id="109572" name="Rectangle 2"/>
          <p:cNvSpPr>
            <a:spLocks noGrp="1" noChangeArrowheads="1"/>
          </p:cNvSpPr>
          <p:nvPr>
            <p:ph type="body" idx="1"/>
          </p:nvPr>
        </p:nvSpPr>
        <p:spPr>
          <a:xfrm>
            <a:off x="0" y="0"/>
            <a:ext cx="9144000" cy="6858000"/>
          </a:xfrm>
          <a:solidFill>
            <a:srgbClr val="FFFF99"/>
          </a:solidFill>
          <a:ln w="12700">
            <a:solidFill>
              <a:srgbClr val="FF0000"/>
            </a:solidFill>
            <a:miter lim="800000"/>
            <a:headEnd/>
            <a:tailEnd/>
          </a:ln>
        </p:spPr>
        <p:txBody>
          <a:bodyPr/>
          <a:lstStyle/>
          <a:p>
            <a:pPr marL="0" indent="0" eaLnBrk="1" hangingPunct="1">
              <a:buFont typeface="Arial Unicode MS" pitchFamily="34" charset="-128"/>
              <a:buNone/>
            </a:pPr>
            <a:r>
              <a:rPr lang="en-US" altLang="en-US" sz="2000" b="1" u="sng">
                <a:solidFill>
                  <a:srgbClr val="FF0000"/>
                </a:solidFill>
              </a:rPr>
              <a:t>Digression (1):</a:t>
            </a:r>
            <a:r>
              <a:rPr lang="en-US" altLang="en-US" sz="2000" b="1">
                <a:solidFill>
                  <a:srgbClr val="FF0000"/>
                </a:solidFill>
              </a:rPr>
              <a:t> </a:t>
            </a:r>
            <a:r>
              <a:rPr lang="en-US" altLang="en-US" sz="2000" b="1">
                <a:solidFill>
                  <a:srgbClr val="3333FF"/>
                </a:solidFill>
              </a:rPr>
              <a:t>Does Inflation Reduce the Value of Real Savings S(i)?</a:t>
            </a:r>
          </a:p>
          <a:p>
            <a:pPr marL="0" indent="0" algn="just" eaLnBrk="1" hangingPunct="1">
              <a:buFont typeface="Arial Unicode MS" pitchFamily="34" charset="-128"/>
              <a:buNone/>
            </a:pPr>
            <a:r>
              <a:rPr lang="en-US" altLang="en-US" sz="2000">
                <a:solidFill>
                  <a:srgbClr val="3333FF"/>
                </a:solidFill>
              </a:rPr>
              <a:t>As this analysis of the effects of monetary policy in a standard neoclassical model has revealed, monetary policy only affects the price level. It is not possible to “stimulate” the economy in the long run. But, despite</a:t>
            </a:r>
            <a:r>
              <a:rPr lang="en-US" altLang="en-US" sz="2000">
                <a:solidFill>
                  <a:srgbClr val="FF0000"/>
                </a:solidFill>
              </a:rPr>
              <a:t> </a:t>
            </a:r>
            <a:r>
              <a:rPr lang="en-US" altLang="en-US" sz="2000">
                <a:solidFill>
                  <a:srgbClr val="3333FF"/>
                </a:solidFill>
              </a:rPr>
              <a:t>this ineffectiveness, monetary policy does not harm the economy.</a:t>
            </a:r>
          </a:p>
          <a:p>
            <a:pPr marL="0" indent="0" algn="just" eaLnBrk="1" hangingPunct="1">
              <a:lnSpc>
                <a:spcPct val="10000"/>
              </a:lnSpc>
              <a:buFont typeface="Arial Unicode MS" pitchFamily="34" charset="-128"/>
              <a:buNone/>
            </a:pPr>
            <a:endParaRPr lang="en-US" altLang="en-US" sz="2000">
              <a:solidFill>
                <a:srgbClr val="3333FF"/>
              </a:solidFill>
            </a:endParaRPr>
          </a:p>
          <a:p>
            <a:pPr marL="0" indent="0" algn="just" eaLnBrk="1" hangingPunct="1">
              <a:buFont typeface="Arial Unicode MS" pitchFamily="34" charset="-128"/>
              <a:buNone/>
            </a:pPr>
            <a:r>
              <a:rPr lang="en-US" altLang="en-US" sz="2000">
                <a:solidFill>
                  <a:srgbClr val="3333FF"/>
                </a:solidFill>
              </a:rPr>
              <a:t>This latter result is however due to the implicit assumption of the neoclassical model that households are able to correctly predict the rate of inflation. Under this assumption, inflation does not affect the real value of savings, as the following example shows:</a:t>
            </a:r>
          </a:p>
          <a:p>
            <a:pPr marL="0" indent="0" algn="just" eaLnBrk="1" hangingPunct="1">
              <a:lnSpc>
                <a:spcPct val="0"/>
              </a:lnSpc>
              <a:buFont typeface="Arial Unicode MS" pitchFamily="34" charset="-128"/>
              <a:buNone/>
            </a:pPr>
            <a:endParaRPr lang="en-US" altLang="en-US" sz="2000">
              <a:solidFill>
                <a:srgbClr val="3333FF"/>
              </a:solidFill>
            </a:endParaRPr>
          </a:p>
          <a:p>
            <a:pPr marL="0" indent="0" algn="just" eaLnBrk="1" hangingPunct="1">
              <a:buFont typeface="Arial Unicode MS" pitchFamily="34" charset="-128"/>
              <a:buNone/>
            </a:pPr>
            <a:r>
              <a:rPr lang="en-US" altLang="en-US" sz="2000">
                <a:solidFill>
                  <a:srgbClr val="3333FF"/>
                </a:solidFill>
              </a:rPr>
              <a:t>Standard savings have a nominal value (they are denominated in a currency e.g. €) but not in an amount of goods). Their interest rate, z</a:t>
            </a:r>
            <a:r>
              <a:rPr lang="en-US" altLang="en-US" sz="2000" baseline="-25000">
                <a:solidFill>
                  <a:srgbClr val="3333FF"/>
                </a:solidFill>
              </a:rPr>
              <a:t>t</a:t>
            </a:r>
            <a:r>
              <a:rPr lang="en-US" altLang="en-US" sz="2000">
                <a:solidFill>
                  <a:srgbClr val="3333FF"/>
                </a:solidFill>
              </a:rPr>
              <a:t>, refers to this nominal value, S * P</a:t>
            </a:r>
            <a:r>
              <a:rPr lang="en-US" altLang="en-US" sz="2000" baseline="-25000">
                <a:solidFill>
                  <a:srgbClr val="3333FF"/>
                </a:solidFill>
              </a:rPr>
              <a:t>t</a:t>
            </a:r>
            <a:r>
              <a:rPr lang="en-US" altLang="en-US" sz="2000">
                <a:solidFill>
                  <a:srgbClr val="3333FF"/>
                </a:solidFill>
              </a:rPr>
              <a:t> * (1+z</a:t>
            </a:r>
            <a:r>
              <a:rPr lang="en-US" altLang="en-US" sz="2000" baseline="-25000">
                <a:solidFill>
                  <a:srgbClr val="3333FF"/>
                </a:solidFill>
              </a:rPr>
              <a:t>t</a:t>
            </a:r>
            <a:r>
              <a:rPr lang="en-US" altLang="en-US" sz="2000">
                <a:solidFill>
                  <a:srgbClr val="3333FF"/>
                </a:solidFill>
              </a:rPr>
              <a:t>), i.e. their interest is paid back with money, S * P</a:t>
            </a:r>
            <a:r>
              <a:rPr lang="en-US" altLang="en-US" sz="2000" baseline="-25000">
                <a:solidFill>
                  <a:srgbClr val="3333FF"/>
                </a:solidFill>
              </a:rPr>
              <a:t>t</a:t>
            </a:r>
            <a:r>
              <a:rPr lang="en-US" altLang="en-US" sz="2000">
                <a:solidFill>
                  <a:srgbClr val="3333FF"/>
                </a:solidFill>
              </a:rPr>
              <a:t> * z</a:t>
            </a:r>
            <a:r>
              <a:rPr lang="en-US" altLang="en-US" sz="2000" baseline="-25000">
                <a:solidFill>
                  <a:srgbClr val="3333FF"/>
                </a:solidFill>
              </a:rPr>
              <a:t>t</a:t>
            </a:r>
            <a:r>
              <a:rPr lang="en-US" altLang="en-US" sz="2000">
                <a:solidFill>
                  <a:srgbClr val="3333FF"/>
                </a:solidFill>
              </a:rPr>
              <a:t>, and not in units of goods. Therefore we call z</a:t>
            </a:r>
            <a:r>
              <a:rPr lang="en-US" altLang="en-US" sz="2000" baseline="-25000">
                <a:solidFill>
                  <a:srgbClr val="3333FF"/>
                </a:solidFill>
              </a:rPr>
              <a:t>t</a:t>
            </a:r>
            <a:r>
              <a:rPr lang="en-US" altLang="en-US" sz="2000">
                <a:solidFill>
                  <a:srgbClr val="3333FF"/>
                </a:solidFill>
              </a:rPr>
              <a:t> the „nominal“ interest rate. </a:t>
            </a:r>
          </a:p>
          <a:p>
            <a:pPr marL="0" indent="0" algn="just" eaLnBrk="1" hangingPunct="1">
              <a:lnSpc>
                <a:spcPct val="30000"/>
              </a:lnSpc>
              <a:buFont typeface="Arial Unicode MS" pitchFamily="34" charset="-128"/>
              <a:buNone/>
            </a:pPr>
            <a:endParaRPr lang="en-US" altLang="en-US" sz="2000">
              <a:solidFill>
                <a:srgbClr val="3333FF"/>
              </a:solidFill>
            </a:endParaRPr>
          </a:p>
          <a:p>
            <a:pPr marL="0" indent="0" algn="just" eaLnBrk="1" hangingPunct="1">
              <a:buFont typeface="Arial Unicode MS" pitchFamily="34" charset="-128"/>
              <a:buNone/>
            </a:pPr>
            <a:r>
              <a:rPr lang="en-US" altLang="en-US" sz="2000">
                <a:solidFill>
                  <a:srgbClr val="3333FF"/>
                </a:solidFill>
              </a:rPr>
              <a:t>As a consequence, inflation, </a:t>
            </a:r>
            <a:r>
              <a:rPr lang="en-US" altLang="en-US" sz="2000">
                <a:solidFill>
                  <a:srgbClr val="3333FF"/>
                </a:solidFill>
                <a:cs typeface="Arial" pitchFamily="34" charset="0"/>
              </a:rPr>
              <a:t>π</a:t>
            </a:r>
            <a:r>
              <a:rPr lang="en-US" altLang="en-US" sz="2000" baseline="-25000">
                <a:solidFill>
                  <a:srgbClr val="3333FF"/>
                </a:solidFill>
              </a:rPr>
              <a:t>t+1</a:t>
            </a:r>
            <a:r>
              <a:rPr lang="en-US" altLang="en-US" sz="2000">
                <a:solidFill>
                  <a:srgbClr val="3333FF"/>
                </a:solidFill>
                <a:cs typeface="Arial" pitchFamily="34" charset="0"/>
              </a:rPr>
              <a:t>&gt;0</a:t>
            </a:r>
            <a:r>
              <a:rPr lang="en-US" altLang="en-US" sz="2000">
                <a:solidFill>
                  <a:srgbClr val="3333FF"/>
                </a:solidFill>
              </a:rPr>
              <a:t>, reduces the real value of savings plus interest: S * P</a:t>
            </a:r>
            <a:r>
              <a:rPr lang="en-US" altLang="en-US" sz="2000" baseline="-25000">
                <a:solidFill>
                  <a:srgbClr val="3333FF"/>
                </a:solidFill>
              </a:rPr>
              <a:t>t</a:t>
            </a:r>
            <a:r>
              <a:rPr lang="en-US" altLang="en-US" sz="2000">
                <a:solidFill>
                  <a:srgbClr val="3333FF"/>
                </a:solidFill>
              </a:rPr>
              <a:t> * (1+z</a:t>
            </a:r>
            <a:r>
              <a:rPr lang="en-US" altLang="en-US" sz="2000" baseline="-25000">
                <a:solidFill>
                  <a:srgbClr val="3333FF"/>
                </a:solidFill>
              </a:rPr>
              <a:t>t</a:t>
            </a:r>
            <a:r>
              <a:rPr lang="en-US" altLang="en-US" sz="2000">
                <a:solidFill>
                  <a:srgbClr val="3333FF"/>
                </a:solidFill>
              </a:rPr>
              <a:t>) / P</a:t>
            </a:r>
            <a:r>
              <a:rPr lang="en-US" altLang="en-US" sz="2000" baseline="-25000">
                <a:solidFill>
                  <a:srgbClr val="3333FF"/>
                </a:solidFill>
              </a:rPr>
              <a:t>t+1</a:t>
            </a:r>
            <a:r>
              <a:rPr lang="en-US" altLang="en-US" sz="2000">
                <a:solidFill>
                  <a:srgbClr val="3333FF"/>
                </a:solidFill>
              </a:rPr>
              <a:t> = S * P</a:t>
            </a:r>
            <a:r>
              <a:rPr lang="en-US" altLang="en-US" sz="2000" baseline="-25000">
                <a:solidFill>
                  <a:srgbClr val="3333FF"/>
                </a:solidFill>
              </a:rPr>
              <a:t>t</a:t>
            </a:r>
            <a:r>
              <a:rPr lang="en-US" altLang="en-US" sz="2000">
                <a:solidFill>
                  <a:srgbClr val="3333FF"/>
                </a:solidFill>
              </a:rPr>
              <a:t> * (1+z</a:t>
            </a:r>
            <a:r>
              <a:rPr lang="en-US" altLang="en-US" sz="2000" baseline="-25000">
                <a:solidFill>
                  <a:srgbClr val="3333FF"/>
                </a:solidFill>
              </a:rPr>
              <a:t>t</a:t>
            </a:r>
            <a:r>
              <a:rPr lang="en-US" altLang="en-US" sz="2000">
                <a:solidFill>
                  <a:srgbClr val="3333FF"/>
                </a:solidFill>
              </a:rPr>
              <a:t>) / (P</a:t>
            </a:r>
            <a:r>
              <a:rPr lang="en-US" altLang="en-US" sz="2000" baseline="-25000">
                <a:solidFill>
                  <a:srgbClr val="3333FF"/>
                </a:solidFill>
              </a:rPr>
              <a:t>t</a:t>
            </a:r>
            <a:r>
              <a:rPr lang="en-US" altLang="en-US" sz="2000">
                <a:solidFill>
                  <a:srgbClr val="3333FF"/>
                </a:solidFill>
              </a:rPr>
              <a:t> * (1+ </a:t>
            </a:r>
            <a:r>
              <a:rPr lang="en-US" altLang="en-US" sz="2000">
                <a:solidFill>
                  <a:srgbClr val="3333FF"/>
                </a:solidFill>
                <a:cs typeface="Arial" pitchFamily="34" charset="0"/>
              </a:rPr>
              <a:t>π</a:t>
            </a:r>
            <a:r>
              <a:rPr lang="en-US" altLang="en-US" sz="2000" baseline="-25000">
                <a:solidFill>
                  <a:srgbClr val="3333FF"/>
                </a:solidFill>
              </a:rPr>
              <a:t>t+1</a:t>
            </a:r>
            <a:r>
              <a:rPr lang="en-US" altLang="en-US" sz="2000">
                <a:solidFill>
                  <a:srgbClr val="3333FF"/>
                </a:solidFill>
                <a:cs typeface="Arial" pitchFamily="34" charset="0"/>
              </a:rPr>
              <a:t>)) = </a:t>
            </a:r>
            <a:r>
              <a:rPr lang="en-US" altLang="en-US" sz="2000">
                <a:solidFill>
                  <a:srgbClr val="3333FF"/>
                </a:solidFill>
              </a:rPr>
              <a:t>S * (1+z</a:t>
            </a:r>
            <a:r>
              <a:rPr lang="en-US" altLang="en-US" sz="2000" baseline="-25000">
                <a:solidFill>
                  <a:srgbClr val="3333FF"/>
                </a:solidFill>
              </a:rPr>
              <a:t>t</a:t>
            </a:r>
            <a:r>
              <a:rPr lang="en-US" altLang="en-US" sz="2000">
                <a:solidFill>
                  <a:srgbClr val="3333FF"/>
                </a:solidFill>
              </a:rPr>
              <a:t>) / (1+ </a:t>
            </a:r>
            <a:r>
              <a:rPr lang="en-US" altLang="en-US" sz="2000">
                <a:solidFill>
                  <a:srgbClr val="3333FF"/>
                </a:solidFill>
                <a:cs typeface="Arial" pitchFamily="34" charset="0"/>
              </a:rPr>
              <a:t>π</a:t>
            </a:r>
            <a:r>
              <a:rPr lang="en-US" altLang="en-US" sz="2000" baseline="-25000">
                <a:solidFill>
                  <a:srgbClr val="3333FF"/>
                </a:solidFill>
              </a:rPr>
              <a:t>t+1</a:t>
            </a:r>
            <a:r>
              <a:rPr lang="en-US" altLang="en-US" sz="2000">
                <a:solidFill>
                  <a:srgbClr val="3333FF"/>
                </a:solidFill>
                <a:cs typeface="Arial" pitchFamily="34" charset="0"/>
              </a:rPr>
              <a:t>), where by definition </a:t>
            </a:r>
            <a:r>
              <a:rPr lang="en-US" altLang="en-US" sz="2000">
                <a:solidFill>
                  <a:srgbClr val="3333FF"/>
                </a:solidFill>
              </a:rPr>
              <a:t>P</a:t>
            </a:r>
            <a:r>
              <a:rPr lang="en-US" altLang="en-US" sz="2000" baseline="-25000">
                <a:solidFill>
                  <a:srgbClr val="3333FF"/>
                </a:solidFill>
              </a:rPr>
              <a:t>t+1 </a:t>
            </a:r>
            <a:r>
              <a:rPr lang="en-US" altLang="en-US" sz="2000">
                <a:solidFill>
                  <a:srgbClr val="3333FF"/>
                </a:solidFill>
              </a:rPr>
              <a:t>= P</a:t>
            </a:r>
            <a:r>
              <a:rPr lang="en-US" altLang="en-US" sz="2000" baseline="-25000">
                <a:solidFill>
                  <a:srgbClr val="3333FF"/>
                </a:solidFill>
              </a:rPr>
              <a:t>t</a:t>
            </a:r>
            <a:r>
              <a:rPr lang="en-US" altLang="en-US" sz="2000">
                <a:solidFill>
                  <a:srgbClr val="3333FF"/>
                </a:solidFill>
              </a:rPr>
              <a:t> * (1+ </a:t>
            </a:r>
            <a:r>
              <a:rPr lang="en-US" altLang="en-US" sz="2000">
                <a:solidFill>
                  <a:srgbClr val="3333FF"/>
                </a:solidFill>
                <a:cs typeface="Arial" pitchFamily="34" charset="0"/>
              </a:rPr>
              <a:t>π</a:t>
            </a:r>
            <a:r>
              <a:rPr lang="en-US" altLang="en-US" sz="2000" baseline="-25000">
                <a:solidFill>
                  <a:srgbClr val="3333FF"/>
                </a:solidFill>
              </a:rPr>
              <a:t>t+1</a:t>
            </a:r>
            <a:r>
              <a:rPr lang="en-US" altLang="en-US" sz="2000">
                <a:solidFill>
                  <a:srgbClr val="3333FF"/>
                </a:solidFill>
                <a:cs typeface="Arial" pitchFamily="34" charset="0"/>
              </a:rPr>
              <a:t>).</a:t>
            </a:r>
          </a:p>
        </p:txBody>
      </p:sp>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0594" name="Foliennummernplatzhalter 3"/>
          <p:cNvSpPr>
            <a:spLocks noGrp="1"/>
          </p:cNvSpPr>
          <p:nvPr>
            <p:ph type="sldNum" sz="quarter" idx="11"/>
          </p:nvPr>
        </p:nvSpPr>
        <p:spPr>
          <a:xfrm>
            <a:off x="7038975" y="63769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0BADD57F-FCDA-4A0B-BA68-E7C68B13F5A0}" type="slidenum">
              <a:rPr lang="de-DE" altLang="en-US" sz="1600" smtClean="0"/>
              <a:pPr>
                <a:spcBef>
                  <a:spcPct val="0"/>
                </a:spcBef>
                <a:buClrTx/>
                <a:buFontTx/>
                <a:buNone/>
              </a:pPr>
              <a:t>107</a:t>
            </a:fld>
            <a:r>
              <a:rPr lang="de-DE" altLang="en-US" sz="1600"/>
              <a:t> -</a:t>
            </a:r>
          </a:p>
        </p:txBody>
      </p:sp>
      <p:sp>
        <p:nvSpPr>
          <p:cNvPr id="110595" name="Fußzeilenplatzhalt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600"/>
              <a:t>Prof. Dr. Rainer Maurer</a:t>
            </a:r>
          </a:p>
        </p:txBody>
      </p:sp>
      <p:sp>
        <p:nvSpPr>
          <p:cNvPr id="110596" name="Rectangle 2"/>
          <p:cNvSpPr>
            <a:spLocks noGrp="1" noChangeArrowheads="1"/>
          </p:cNvSpPr>
          <p:nvPr>
            <p:ph type="body" idx="1"/>
          </p:nvPr>
        </p:nvSpPr>
        <p:spPr>
          <a:xfrm>
            <a:off x="0" y="0"/>
            <a:ext cx="9144000" cy="6858000"/>
          </a:xfrm>
          <a:solidFill>
            <a:srgbClr val="FFFF99"/>
          </a:solidFill>
          <a:ln w="12700">
            <a:solidFill>
              <a:srgbClr val="FF0000"/>
            </a:solidFill>
            <a:miter lim="800000"/>
            <a:headEnd/>
            <a:tailEnd/>
          </a:ln>
        </p:spPr>
        <p:txBody>
          <a:bodyPr/>
          <a:lstStyle/>
          <a:p>
            <a:pPr marL="0" indent="0" eaLnBrk="1" hangingPunct="1">
              <a:lnSpc>
                <a:spcPct val="90000"/>
              </a:lnSpc>
              <a:buFont typeface="Arial Unicode MS" pitchFamily="34" charset="-128"/>
              <a:buNone/>
            </a:pPr>
            <a:r>
              <a:rPr lang="en-US" altLang="en-US" sz="2000" b="1" u="sng">
                <a:solidFill>
                  <a:srgbClr val="FF0000"/>
                </a:solidFill>
              </a:rPr>
              <a:t>Digression (2):</a:t>
            </a:r>
            <a:r>
              <a:rPr lang="en-US" altLang="en-US" sz="2000" b="1">
                <a:solidFill>
                  <a:srgbClr val="FF0000"/>
                </a:solidFill>
              </a:rPr>
              <a:t> </a:t>
            </a:r>
            <a:r>
              <a:rPr lang="en-US" altLang="en-US" sz="2000" b="1">
                <a:solidFill>
                  <a:srgbClr val="3333FF"/>
                </a:solidFill>
              </a:rPr>
              <a:t>Does Inflation Reduce the Value of Real Savings S(i)?</a:t>
            </a:r>
          </a:p>
          <a:p>
            <a:pPr marL="0" indent="0" algn="just" eaLnBrk="1" hangingPunct="1">
              <a:lnSpc>
                <a:spcPct val="90000"/>
              </a:lnSpc>
              <a:buFont typeface="Arial Unicode MS" pitchFamily="34" charset="-128"/>
              <a:buNone/>
            </a:pPr>
            <a:r>
              <a:rPr lang="en-US" altLang="en-US" sz="2000">
                <a:solidFill>
                  <a:srgbClr val="3333FF"/>
                </a:solidFill>
              </a:rPr>
              <a:t>However, in the neoclassical model this effect does not appear, since households always correctly predict the rate of inflation, i.e. E</a:t>
            </a:r>
            <a:r>
              <a:rPr lang="en-US" altLang="en-US" sz="2000" baseline="-25000">
                <a:solidFill>
                  <a:srgbClr val="3333FF"/>
                </a:solidFill>
              </a:rPr>
              <a:t>t</a:t>
            </a:r>
            <a:r>
              <a:rPr lang="en-US" altLang="en-US" sz="2000">
                <a:solidFill>
                  <a:srgbClr val="3333FF"/>
                </a:solidFill>
              </a:rPr>
              <a:t>(</a:t>
            </a:r>
            <a:r>
              <a:rPr lang="en-US" altLang="en-US" sz="2000">
                <a:solidFill>
                  <a:srgbClr val="3333FF"/>
                </a:solidFill>
                <a:cs typeface="Arial" pitchFamily="34" charset="0"/>
              </a:rPr>
              <a:t>π</a:t>
            </a:r>
            <a:r>
              <a:rPr lang="en-US" altLang="en-US" sz="2000" baseline="-25000">
                <a:solidFill>
                  <a:srgbClr val="3333FF"/>
                </a:solidFill>
                <a:cs typeface="Arial" pitchFamily="34" charset="0"/>
              </a:rPr>
              <a:t>t+1</a:t>
            </a:r>
            <a:r>
              <a:rPr lang="en-US" altLang="en-US" sz="2000">
                <a:solidFill>
                  <a:srgbClr val="3333FF"/>
                </a:solidFill>
                <a:cs typeface="Arial" pitchFamily="34" charset="0"/>
              </a:rPr>
              <a:t>) = π</a:t>
            </a:r>
            <a:r>
              <a:rPr lang="en-US" altLang="en-US" sz="2000" baseline="-25000">
                <a:solidFill>
                  <a:srgbClr val="3333FF"/>
                </a:solidFill>
                <a:cs typeface="Arial" pitchFamily="34" charset="0"/>
              </a:rPr>
              <a:t>t+1</a:t>
            </a:r>
            <a:r>
              <a:rPr lang="en-US" altLang="en-US" sz="2000">
                <a:solidFill>
                  <a:srgbClr val="3333FF"/>
                </a:solidFill>
                <a:cs typeface="Arial" pitchFamily="34" charset="0"/>
              </a:rPr>
              <a:t>. Therefore they demand a nominal interest rate</a:t>
            </a:r>
            <a:r>
              <a:rPr lang="en-US" altLang="en-US" sz="2000">
                <a:solidFill>
                  <a:srgbClr val="3333FF"/>
                </a:solidFill>
              </a:rPr>
              <a:t>, z</a:t>
            </a:r>
            <a:r>
              <a:rPr lang="en-US" altLang="en-US" sz="2000" baseline="-25000">
                <a:solidFill>
                  <a:srgbClr val="3333FF"/>
                </a:solidFill>
              </a:rPr>
              <a:t>t</a:t>
            </a:r>
            <a:r>
              <a:rPr lang="en-US" altLang="en-US" sz="2000">
                <a:solidFill>
                  <a:srgbClr val="3333FF"/>
                </a:solidFill>
              </a:rPr>
              <a:t>, which contains a compensation for expected inflation: (1+z</a:t>
            </a:r>
            <a:r>
              <a:rPr lang="en-US" altLang="en-US" sz="2000" baseline="-25000">
                <a:solidFill>
                  <a:srgbClr val="3333FF"/>
                </a:solidFill>
              </a:rPr>
              <a:t>t</a:t>
            </a:r>
            <a:r>
              <a:rPr lang="en-US" altLang="en-US" sz="2000">
                <a:solidFill>
                  <a:srgbClr val="3333FF"/>
                </a:solidFill>
              </a:rPr>
              <a:t>) = (1+ </a:t>
            </a:r>
            <a:r>
              <a:rPr lang="en-US" altLang="en-US" sz="2000">
                <a:solidFill>
                  <a:srgbClr val="3333FF"/>
                </a:solidFill>
                <a:cs typeface="Arial" pitchFamily="34" charset="0"/>
              </a:rPr>
              <a:t>i</a:t>
            </a:r>
            <a:r>
              <a:rPr lang="en-US" altLang="en-US" sz="2000" baseline="-25000">
                <a:solidFill>
                  <a:srgbClr val="3333FF"/>
                </a:solidFill>
              </a:rPr>
              <a:t>t</a:t>
            </a:r>
            <a:r>
              <a:rPr lang="en-US" altLang="en-US" sz="2000">
                <a:solidFill>
                  <a:srgbClr val="3333FF"/>
                </a:solidFill>
                <a:cs typeface="Arial" pitchFamily="34" charset="0"/>
              </a:rPr>
              <a:t>)*</a:t>
            </a:r>
            <a:r>
              <a:rPr lang="en-US" altLang="en-US" sz="2000">
                <a:solidFill>
                  <a:srgbClr val="3333FF"/>
                </a:solidFill>
              </a:rPr>
              <a:t>(1+ E</a:t>
            </a:r>
            <a:r>
              <a:rPr lang="en-US" altLang="en-US" sz="2000" baseline="-25000">
                <a:solidFill>
                  <a:srgbClr val="3333FF"/>
                </a:solidFill>
              </a:rPr>
              <a:t>t</a:t>
            </a:r>
            <a:r>
              <a:rPr lang="en-US" altLang="en-US" sz="2000">
                <a:solidFill>
                  <a:srgbClr val="3333FF"/>
                </a:solidFill>
              </a:rPr>
              <a:t>(</a:t>
            </a:r>
            <a:r>
              <a:rPr lang="en-US" altLang="en-US" sz="2000">
                <a:solidFill>
                  <a:srgbClr val="3333FF"/>
                </a:solidFill>
                <a:cs typeface="Arial" pitchFamily="34" charset="0"/>
              </a:rPr>
              <a:t>π</a:t>
            </a:r>
            <a:r>
              <a:rPr lang="en-US" altLang="en-US" sz="2000" baseline="-25000">
                <a:solidFill>
                  <a:srgbClr val="3333FF"/>
                </a:solidFill>
                <a:cs typeface="Arial" pitchFamily="34" charset="0"/>
              </a:rPr>
              <a:t>t+1</a:t>
            </a:r>
            <a:r>
              <a:rPr lang="en-US" altLang="en-US" sz="2000">
                <a:solidFill>
                  <a:srgbClr val="3333FF"/>
                </a:solidFill>
                <a:cs typeface="Arial" pitchFamily="34" charset="0"/>
              </a:rPr>
              <a:t>)).</a:t>
            </a:r>
          </a:p>
          <a:p>
            <a:pPr marL="0" indent="0" algn="just" eaLnBrk="1" hangingPunct="1">
              <a:lnSpc>
                <a:spcPct val="0"/>
              </a:lnSpc>
              <a:buFont typeface="Arial Unicode MS" pitchFamily="34" charset="-128"/>
              <a:buNone/>
            </a:pPr>
            <a:endParaRPr lang="en-US" altLang="en-US" sz="2000">
              <a:solidFill>
                <a:srgbClr val="3333FF"/>
              </a:solidFill>
              <a:cs typeface="Arial" pitchFamily="34" charset="0"/>
            </a:endParaRPr>
          </a:p>
          <a:p>
            <a:pPr marL="0" indent="0" algn="just" eaLnBrk="1" hangingPunct="1">
              <a:lnSpc>
                <a:spcPct val="90000"/>
              </a:lnSpc>
              <a:buFont typeface="Arial Unicode MS" pitchFamily="34" charset="-128"/>
              <a:buNone/>
            </a:pPr>
            <a:r>
              <a:rPr lang="en-US" altLang="en-US" sz="2000">
                <a:solidFill>
                  <a:srgbClr val="3333FF"/>
                </a:solidFill>
                <a:cs typeface="Arial" pitchFamily="34" charset="0"/>
              </a:rPr>
              <a:t>In this case, the real value of savings always stays</a:t>
            </a:r>
            <a:r>
              <a:rPr lang="en-US" altLang="en-US" sz="2000">
                <a:solidFill>
                  <a:srgbClr val="FF0000"/>
                </a:solidFill>
                <a:cs typeface="Arial" pitchFamily="34" charset="0"/>
              </a:rPr>
              <a:t> </a:t>
            </a:r>
            <a:r>
              <a:rPr lang="en-US" altLang="en-US" sz="2000">
                <a:solidFill>
                  <a:srgbClr val="3333FF"/>
                </a:solidFill>
                <a:cs typeface="Arial" pitchFamily="34" charset="0"/>
              </a:rPr>
              <a:t>unchanged in case of inflation: </a:t>
            </a:r>
            <a:r>
              <a:rPr lang="en-US" altLang="en-US" sz="2000">
                <a:solidFill>
                  <a:srgbClr val="3333FF"/>
                </a:solidFill>
              </a:rPr>
              <a:t>S * P</a:t>
            </a:r>
            <a:r>
              <a:rPr lang="en-US" altLang="en-US" sz="2000" baseline="-25000">
                <a:solidFill>
                  <a:srgbClr val="3333FF"/>
                </a:solidFill>
              </a:rPr>
              <a:t>t</a:t>
            </a:r>
            <a:r>
              <a:rPr lang="en-US" altLang="en-US" sz="2000">
                <a:solidFill>
                  <a:srgbClr val="3333FF"/>
                </a:solidFill>
              </a:rPr>
              <a:t> * (1+z</a:t>
            </a:r>
            <a:r>
              <a:rPr lang="en-US" altLang="en-US" sz="2000" baseline="-25000">
                <a:solidFill>
                  <a:srgbClr val="3333FF"/>
                </a:solidFill>
              </a:rPr>
              <a:t>t</a:t>
            </a:r>
            <a:r>
              <a:rPr lang="en-US" altLang="en-US" sz="2000">
                <a:solidFill>
                  <a:srgbClr val="3333FF"/>
                </a:solidFill>
              </a:rPr>
              <a:t>) / P</a:t>
            </a:r>
            <a:r>
              <a:rPr lang="en-US" altLang="en-US" sz="2000" baseline="-25000">
                <a:solidFill>
                  <a:srgbClr val="3333FF"/>
                </a:solidFill>
              </a:rPr>
              <a:t>t+1</a:t>
            </a:r>
            <a:r>
              <a:rPr lang="en-US" altLang="en-US" sz="2000">
                <a:solidFill>
                  <a:srgbClr val="3333FF"/>
                </a:solidFill>
              </a:rPr>
              <a:t> = S * P</a:t>
            </a:r>
            <a:r>
              <a:rPr lang="en-US" altLang="en-US" sz="2000" baseline="-25000">
                <a:solidFill>
                  <a:srgbClr val="3333FF"/>
                </a:solidFill>
              </a:rPr>
              <a:t>t</a:t>
            </a:r>
            <a:r>
              <a:rPr lang="en-US" altLang="en-US" sz="2000">
                <a:solidFill>
                  <a:srgbClr val="3333FF"/>
                </a:solidFill>
              </a:rPr>
              <a:t> * (1+z</a:t>
            </a:r>
            <a:r>
              <a:rPr lang="en-US" altLang="en-US" sz="2000" baseline="-25000">
                <a:solidFill>
                  <a:srgbClr val="3333FF"/>
                </a:solidFill>
              </a:rPr>
              <a:t>t</a:t>
            </a:r>
            <a:r>
              <a:rPr lang="en-US" altLang="en-US" sz="2000">
                <a:solidFill>
                  <a:srgbClr val="3333FF"/>
                </a:solidFill>
              </a:rPr>
              <a:t>) / (P</a:t>
            </a:r>
            <a:r>
              <a:rPr lang="en-US" altLang="en-US" sz="2000" baseline="-25000">
                <a:solidFill>
                  <a:srgbClr val="3333FF"/>
                </a:solidFill>
              </a:rPr>
              <a:t>t</a:t>
            </a:r>
            <a:r>
              <a:rPr lang="en-US" altLang="en-US" sz="2000">
                <a:solidFill>
                  <a:srgbClr val="3333FF"/>
                </a:solidFill>
              </a:rPr>
              <a:t> * (1+</a:t>
            </a:r>
            <a:r>
              <a:rPr lang="en-US" altLang="en-US" sz="2000">
                <a:solidFill>
                  <a:srgbClr val="3333FF"/>
                </a:solidFill>
                <a:cs typeface="Arial" pitchFamily="34" charset="0"/>
              </a:rPr>
              <a:t>π</a:t>
            </a:r>
            <a:r>
              <a:rPr lang="en-US" altLang="en-US" sz="2000" baseline="-25000">
                <a:solidFill>
                  <a:srgbClr val="3333FF"/>
                </a:solidFill>
              </a:rPr>
              <a:t>t+1</a:t>
            </a:r>
            <a:r>
              <a:rPr lang="en-US" altLang="en-US" sz="2000">
                <a:solidFill>
                  <a:srgbClr val="3333FF"/>
                </a:solidFill>
                <a:cs typeface="Arial" pitchFamily="34" charset="0"/>
              </a:rPr>
              <a:t>)) = </a:t>
            </a:r>
            <a:r>
              <a:rPr lang="en-US" altLang="en-US" sz="2000">
                <a:solidFill>
                  <a:srgbClr val="3333FF"/>
                </a:solidFill>
              </a:rPr>
              <a:t>S * (1+z</a:t>
            </a:r>
            <a:r>
              <a:rPr lang="en-US" altLang="en-US" sz="2000" baseline="-25000">
                <a:solidFill>
                  <a:srgbClr val="3333FF"/>
                </a:solidFill>
              </a:rPr>
              <a:t>t</a:t>
            </a:r>
            <a:r>
              <a:rPr lang="en-US" altLang="en-US" sz="2000">
                <a:solidFill>
                  <a:srgbClr val="3333FF"/>
                </a:solidFill>
              </a:rPr>
              <a:t>) / (1+</a:t>
            </a:r>
            <a:r>
              <a:rPr lang="en-US" altLang="en-US" sz="2000">
                <a:solidFill>
                  <a:srgbClr val="3333FF"/>
                </a:solidFill>
                <a:cs typeface="Arial" pitchFamily="34" charset="0"/>
              </a:rPr>
              <a:t>π</a:t>
            </a:r>
            <a:r>
              <a:rPr lang="en-US" altLang="en-US" sz="2000" baseline="-25000">
                <a:solidFill>
                  <a:srgbClr val="3333FF"/>
                </a:solidFill>
              </a:rPr>
              <a:t>t+1</a:t>
            </a:r>
            <a:r>
              <a:rPr lang="en-US" altLang="en-US" sz="2000">
                <a:solidFill>
                  <a:srgbClr val="3333FF"/>
                </a:solidFill>
                <a:cs typeface="Arial" pitchFamily="34" charset="0"/>
              </a:rPr>
              <a:t>) = </a:t>
            </a:r>
            <a:r>
              <a:rPr lang="en-US" altLang="en-US" sz="2000">
                <a:solidFill>
                  <a:srgbClr val="3333FF"/>
                </a:solidFill>
              </a:rPr>
              <a:t>S * (1+</a:t>
            </a:r>
            <a:r>
              <a:rPr lang="en-US" altLang="en-US" sz="2000">
                <a:solidFill>
                  <a:srgbClr val="3333FF"/>
                </a:solidFill>
                <a:cs typeface="Arial" pitchFamily="34" charset="0"/>
              </a:rPr>
              <a:t>i</a:t>
            </a:r>
            <a:r>
              <a:rPr lang="en-US" altLang="en-US" sz="2000" baseline="-25000">
                <a:solidFill>
                  <a:srgbClr val="3333FF"/>
                </a:solidFill>
              </a:rPr>
              <a:t>t</a:t>
            </a:r>
            <a:r>
              <a:rPr lang="en-US" altLang="en-US" sz="2000">
                <a:solidFill>
                  <a:srgbClr val="3333FF"/>
                </a:solidFill>
                <a:cs typeface="Arial" pitchFamily="34" charset="0"/>
              </a:rPr>
              <a:t>)*</a:t>
            </a:r>
            <a:r>
              <a:rPr lang="en-US" altLang="en-US" sz="2000">
                <a:solidFill>
                  <a:srgbClr val="3333FF"/>
                </a:solidFill>
              </a:rPr>
              <a:t>(1+ E(</a:t>
            </a:r>
            <a:r>
              <a:rPr lang="en-US" altLang="en-US" sz="2000">
                <a:solidFill>
                  <a:srgbClr val="3333FF"/>
                </a:solidFill>
                <a:cs typeface="Arial" pitchFamily="34" charset="0"/>
              </a:rPr>
              <a:t>π</a:t>
            </a:r>
            <a:r>
              <a:rPr lang="en-US" altLang="en-US" sz="2000" baseline="-25000">
                <a:solidFill>
                  <a:srgbClr val="3333FF"/>
                </a:solidFill>
                <a:cs typeface="Arial" pitchFamily="34" charset="0"/>
              </a:rPr>
              <a:t>t+1</a:t>
            </a:r>
            <a:r>
              <a:rPr lang="en-US" altLang="en-US" sz="2000">
                <a:solidFill>
                  <a:srgbClr val="3333FF"/>
                </a:solidFill>
                <a:cs typeface="Arial" pitchFamily="34" charset="0"/>
              </a:rPr>
              <a:t>))</a:t>
            </a:r>
            <a:r>
              <a:rPr lang="en-US" altLang="en-US" sz="2000">
                <a:solidFill>
                  <a:srgbClr val="3333FF"/>
                </a:solidFill>
              </a:rPr>
              <a:t> / (1+</a:t>
            </a:r>
            <a:r>
              <a:rPr lang="en-US" altLang="en-US" sz="2000">
                <a:solidFill>
                  <a:srgbClr val="3333FF"/>
                </a:solidFill>
                <a:cs typeface="Arial" pitchFamily="34" charset="0"/>
              </a:rPr>
              <a:t>π</a:t>
            </a:r>
            <a:r>
              <a:rPr lang="en-US" altLang="en-US" sz="2000" baseline="-25000">
                <a:solidFill>
                  <a:srgbClr val="3333FF"/>
                </a:solidFill>
              </a:rPr>
              <a:t>t+1</a:t>
            </a:r>
            <a:r>
              <a:rPr lang="en-US" altLang="en-US" sz="2000">
                <a:solidFill>
                  <a:srgbClr val="3333FF"/>
                </a:solidFill>
                <a:cs typeface="Arial" pitchFamily="34" charset="0"/>
              </a:rPr>
              <a:t>) = </a:t>
            </a:r>
            <a:r>
              <a:rPr lang="en-US" altLang="en-US" sz="2000">
                <a:solidFill>
                  <a:srgbClr val="3333FF"/>
                </a:solidFill>
              </a:rPr>
              <a:t>S * (1+</a:t>
            </a:r>
            <a:r>
              <a:rPr lang="en-US" altLang="en-US" sz="2000">
                <a:solidFill>
                  <a:srgbClr val="3333FF"/>
                </a:solidFill>
                <a:cs typeface="Arial" pitchFamily="34" charset="0"/>
              </a:rPr>
              <a:t>i</a:t>
            </a:r>
            <a:r>
              <a:rPr lang="en-US" altLang="en-US" sz="2000" baseline="-25000">
                <a:solidFill>
                  <a:srgbClr val="3333FF"/>
                </a:solidFill>
              </a:rPr>
              <a:t>t</a:t>
            </a:r>
            <a:r>
              <a:rPr lang="en-US" altLang="en-US" sz="2000">
                <a:solidFill>
                  <a:srgbClr val="3333FF"/>
                </a:solidFill>
                <a:cs typeface="Arial" pitchFamily="34" charset="0"/>
              </a:rPr>
              <a:t>), where by assumption </a:t>
            </a:r>
            <a:r>
              <a:rPr lang="en-US" altLang="en-US" sz="2000">
                <a:solidFill>
                  <a:srgbClr val="3333FF"/>
                </a:solidFill>
              </a:rPr>
              <a:t>E</a:t>
            </a:r>
            <a:r>
              <a:rPr lang="en-US" altLang="en-US" sz="2000" baseline="-25000">
                <a:solidFill>
                  <a:srgbClr val="3333FF"/>
                </a:solidFill>
              </a:rPr>
              <a:t>t</a:t>
            </a:r>
            <a:r>
              <a:rPr lang="en-US" altLang="en-US" sz="2000">
                <a:solidFill>
                  <a:srgbClr val="3333FF"/>
                </a:solidFill>
              </a:rPr>
              <a:t>(</a:t>
            </a:r>
            <a:r>
              <a:rPr lang="en-US" altLang="en-US" sz="2000">
                <a:solidFill>
                  <a:srgbClr val="3333FF"/>
                </a:solidFill>
                <a:cs typeface="Arial" pitchFamily="34" charset="0"/>
              </a:rPr>
              <a:t>π</a:t>
            </a:r>
            <a:r>
              <a:rPr lang="en-US" altLang="en-US" sz="2000" baseline="-25000">
                <a:solidFill>
                  <a:srgbClr val="3333FF"/>
                </a:solidFill>
                <a:cs typeface="Arial" pitchFamily="34" charset="0"/>
              </a:rPr>
              <a:t>t+1</a:t>
            </a:r>
            <a:r>
              <a:rPr lang="en-US" altLang="en-US" sz="2000">
                <a:solidFill>
                  <a:srgbClr val="3333FF"/>
                </a:solidFill>
                <a:cs typeface="Arial" pitchFamily="34" charset="0"/>
              </a:rPr>
              <a:t>) = π</a:t>
            </a:r>
            <a:r>
              <a:rPr lang="en-US" altLang="en-US" sz="2000" baseline="-25000">
                <a:solidFill>
                  <a:srgbClr val="3333FF"/>
                </a:solidFill>
                <a:cs typeface="Arial" pitchFamily="34" charset="0"/>
              </a:rPr>
              <a:t>t+1 </a:t>
            </a:r>
            <a:r>
              <a:rPr lang="en-US" altLang="en-US" sz="2000">
                <a:solidFill>
                  <a:srgbClr val="3333FF"/>
                </a:solidFill>
                <a:cs typeface="Arial" pitchFamily="34" charset="0"/>
              </a:rPr>
              <a:t>was used. Here, the interest rate, paid for savings, equals i</a:t>
            </a:r>
            <a:r>
              <a:rPr lang="en-US" altLang="en-US" sz="2000" baseline="-25000">
                <a:solidFill>
                  <a:srgbClr val="3333FF"/>
                </a:solidFill>
                <a:cs typeface="Arial" pitchFamily="34" charset="0"/>
              </a:rPr>
              <a:t>t</a:t>
            </a:r>
            <a:r>
              <a:rPr lang="en-US" altLang="en-US" sz="2000">
                <a:solidFill>
                  <a:srgbClr val="3333FF"/>
                </a:solidFill>
                <a:cs typeface="Arial" pitchFamily="34" charset="0"/>
              </a:rPr>
              <a:t>. Therefore i</a:t>
            </a:r>
            <a:r>
              <a:rPr lang="en-US" altLang="en-US" sz="2000" baseline="-25000">
                <a:solidFill>
                  <a:srgbClr val="3333FF"/>
                </a:solidFill>
                <a:cs typeface="Arial" pitchFamily="34" charset="0"/>
              </a:rPr>
              <a:t>t </a:t>
            </a:r>
            <a:r>
              <a:rPr lang="en-US" altLang="en-US" sz="2000">
                <a:solidFill>
                  <a:srgbClr val="3333FF"/>
                </a:solidFill>
                <a:cs typeface="Arial" pitchFamily="34" charset="0"/>
              </a:rPr>
              <a:t>is also called the “real” interest rate.</a:t>
            </a:r>
          </a:p>
          <a:p>
            <a:pPr marL="0" indent="0" algn="just" eaLnBrk="1" hangingPunct="1">
              <a:lnSpc>
                <a:spcPct val="0"/>
              </a:lnSpc>
              <a:buFont typeface="Arial Unicode MS" pitchFamily="34" charset="-128"/>
              <a:buNone/>
            </a:pPr>
            <a:endParaRPr lang="en-US" altLang="en-US" sz="2000">
              <a:solidFill>
                <a:srgbClr val="3333FF"/>
              </a:solidFill>
              <a:cs typeface="Arial" pitchFamily="34" charset="0"/>
            </a:endParaRPr>
          </a:p>
          <a:p>
            <a:pPr marL="0" indent="0" algn="just" eaLnBrk="1" hangingPunct="1">
              <a:lnSpc>
                <a:spcPct val="90000"/>
              </a:lnSpc>
              <a:buFont typeface="Arial Unicode MS" pitchFamily="34" charset="-128"/>
              <a:buNone/>
            </a:pPr>
            <a:r>
              <a:rPr lang="en-US" altLang="en-US" sz="2000">
                <a:solidFill>
                  <a:srgbClr val="3333FF"/>
                </a:solidFill>
                <a:cs typeface="Arial" pitchFamily="34" charset="0"/>
              </a:rPr>
              <a:t>This reveals that monetary policy, which causes inflation, leaves real savings unaffected, if (and only if) households are able to predict the rate of inflation, π</a:t>
            </a:r>
            <a:r>
              <a:rPr lang="en-US" altLang="en-US" sz="2000" baseline="-25000">
                <a:solidFill>
                  <a:srgbClr val="3333FF"/>
                </a:solidFill>
              </a:rPr>
              <a:t>t+1</a:t>
            </a:r>
            <a:r>
              <a:rPr lang="en-US" altLang="en-US" sz="2000">
                <a:solidFill>
                  <a:srgbClr val="3333FF"/>
                </a:solidFill>
                <a:cs typeface="Arial" pitchFamily="34" charset="0"/>
              </a:rPr>
              <a:t>, sufficiently well. This is for example the case, if monetary policy keeps the rate of inflation constant. Therefore the European Central Bank targets an inflation rate of close to 2%.</a:t>
            </a:r>
          </a:p>
          <a:p>
            <a:pPr marL="0" indent="0" algn="just" eaLnBrk="1" hangingPunct="1">
              <a:lnSpc>
                <a:spcPct val="0"/>
              </a:lnSpc>
              <a:buFont typeface="Arial Unicode MS" pitchFamily="34" charset="-128"/>
              <a:buNone/>
            </a:pPr>
            <a:endParaRPr lang="en-US" altLang="en-US" sz="2000">
              <a:solidFill>
                <a:srgbClr val="3333FF"/>
              </a:solidFill>
              <a:cs typeface="Arial" pitchFamily="34" charset="0"/>
            </a:endParaRPr>
          </a:p>
          <a:p>
            <a:pPr marL="0" indent="0" algn="just" eaLnBrk="1" hangingPunct="1">
              <a:lnSpc>
                <a:spcPct val="90000"/>
              </a:lnSpc>
              <a:buFont typeface="Arial Unicode MS" pitchFamily="34" charset="-128"/>
              <a:buNone/>
            </a:pPr>
            <a:r>
              <a:rPr lang="en-US" altLang="en-US" sz="2000">
                <a:solidFill>
                  <a:srgbClr val="3333FF"/>
                </a:solidFill>
                <a:cs typeface="Arial" pitchFamily="34" charset="0"/>
              </a:rPr>
              <a:t>If the rate of inflation is highly volatile, and therefore difficult to predict, savers are exposed to a high risk for the real value of their savings. They will therefore demand a risk premium in times of highly volatile inflation rates. Such a risk premium increases however the real interest rate and does therefore cause lower investment and hence a lower growth in</a:t>
            </a:r>
            <a:r>
              <a:rPr lang="en-US" altLang="en-US" sz="2000">
                <a:solidFill>
                  <a:srgbClr val="FF0000"/>
                </a:solidFill>
                <a:cs typeface="Arial" pitchFamily="34" charset="0"/>
              </a:rPr>
              <a:t> </a:t>
            </a:r>
            <a:r>
              <a:rPr lang="en-US" altLang="en-US" sz="2000">
                <a:solidFill>
                  <a:srgbClr val="3333FF"/>
                </a:solidFill>
                <a:cs typeface="Arial" pitchFamily="34" charset="0"/>
              </a:rPr>
              <a:t>the stock of capital. Therefore, a monetary policy, which causes unstable inflation rates, can lead to lower economic growth in the long run.</a:t>
            </a:r>
          </a:p>
        </p:txBody>
      </p:sp>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1618" name="Foliennummernplatzhalter 3"/>
          <p:cNvSpPr>
            <a:spLocks noGrp="1"/>
          </p:cNvSpPr>
          <p:nvPr>
            <p:ph type="sldNum" sz="quarter" idx="11"/>
          </p:nvPr>
        </p:nvSpPr>
        <p:spPr>
          <a:xfrm>
            <a:off x="7038975" y="63769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D2CBA391-04E9-49EE-9546-28DAAB68A9D5}" type="slidenum">
              <a:rPr lang="de-DE" altLang="en-US" sz="1600" smtClean="0"/>
              <a:pPr>
                <a:spcBef>
                  <a:spcPct val="0"/>
                </a:spcBef>
                <a:buClrTx/>
                <a:buFontTx/>
                <a:buNone/>
              </a:pPr>
              <a:t>108</a:t>
            </a:fld>
            <a:r>
              <a:rPr lang="de-DE" altLang="en-US" sz="1600"/>
              <a:t> -</a:t>
            </a:r>
          </a:p>
        </p:txBody>
      </p:sp>
      <p:sp>
        <p:nvSpPr>
          <p:cNvPr id="111619" name="Fußzeilenplatzhalt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600"/>
              <a:t>Prof. Dr. Rainer Maurer</a:t>
            </a:r>
          </a:p>
        </p:txBody>
      </p:sp>
      <p:sp>
        <p:nvSpPr>
          <p:cNvPr id="111620" name="Rectangle 2"/>
          <p:cNvSpPr>
            <a:spLocks noGrp="1" noChangeArrowheads="1"/>
          </p:cNvSpPr>
          <p:nvPr>
            <p:ph type="title"/>
          </p:nvPr>
        </p:nvSpPr>
        <p:spPr>
          <a:xfrm>
            <a:off x="0" y="-19050"/>
            <a:ext cx="9144000" cy="998538"/>
          </a:xfrm>
          <a:noFill/>
        </p:spPr>
        <p:txBody>
          <a:bodyPr tIns="0"/>
          <a:lstStyle/>
          <a:p>
            <a:pPr eaLnBrk="1" hangingPunct="1"/>
            <a:r>
              <a:rPr lang="en-US" altLang="en-US" sz="2800"/>
              <a:t>The Empirical Effect of Monetary Policy </a:t>
            </a:r>
            <a:br>
              <a:rPr lang="en-US" altLang="en-US" sz="2800"/>
            </a:br>
            <a:r>
              <a:rPr lang="en-US" altLang="en-US" sz="2400"/>
              <a:t>(USA, 1965:3 -1995:3)</a:t>
            </a:r>
          </a:p>
        </p:txBody>
      </p:sp>
      <p:sp>
        <p:nvSpPr>
          <p:cNvPr id="111621" name="Rectangle 6"/>
          <p:cNvSpPr>
            <a:spLocks noChangeArrowheads="1"/>
          </p:cNvSpPr>
          <p:nvPr/>
        </p:nvSpPr>
        <p:spPr bwMode="auto">
          <a:xfrm>
            <a:off x="290513"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a:p>
        </p:txBody>
      </p:sp>
      <p:pic>
        <p:nvPicPr>
          <p:cNvPr id="11162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6213" y="5010150"/>
            <a:ext cx="33845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1162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6213" y="3111500"/>
            <a:ext cx="3384550"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11624"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6213" y="1204913"/>
            <a:ext cx="3384550"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11625"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7200" y="3089275"/>
            <a:ext cx="3313113"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11626"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27200" y="4962525"/>
            <a:ext cx="3311525"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11627"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27200" y="1241425"/>
            <a:ext cx="3311525"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1628" name="Text Box 13"/>
          <p:cNvSpPr txBox="1">
            <a:spLocks noChangeArrowheads="1"/>
          </p:cNvSpPr>
          <p:nvPr/>
        </p:nvSpPr>
        <p:spPr bwMode="auto">
          <a:xfrm rot="-5400000">
            <a:off x="-2004218" y="3348831"/>
            <a:ext cx="54991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en-US" altLang="en-US" sz="2000">
                <a:solidFill>
                  <a:srgbClr val="FFFF00"/>
                </a:solidFill>
                <a:latin typeface="Univers-Bold"/>
              </a:rPr>
              <a:t>Source: </a:t>
            </a:r>
            <a:r>
              <a:rPr lang="en-US" altLang="en-US" sz="2000">
                <a:solidFill>
                  <a:srgbClr val="FFFF00"/>
                </a:solidFill>
              </a:rPr>
              <a:t>Christiano/Eichenbaum/Evans (2006), „</a:t>
            </a:r>
            <a:r>
              <a:rPr lang="en-US" altLang="en-US" sz="2000">
                <a:solidFill>
                  <a:srgbClr val="FFFF00"/>
                </a:solidFill>
                <a:latin typeface="Univers-Bold"/>
              </a:rPr>
              <a:t>Nominal Rigidities and the Dynamic Effects of  a Shock to Monetary Policy“</a:t>
            </a:r>
            <a:r>
              <a:rPr lang="en-US" altLang="en-US" sz="2000">
                <a:solidFill>
                  <a:srgbClr val="FFFF00"/>
                </a:solidFill>
              </a:rPr>
              <a:t>, </a:t>
            </a:r>
          </a:p>
        </p:txBody>
      </p:sp>
      <p:sp>
        <p:nvSpPr>
          <p:cNvPr id="164890" name="Line 14"/>
          <p:cNvSpPr>
            <a:spLocks noChangeShapeType="1"/>
          </p:cNvSpPr>
          <p:nvPr/>
        </p:nvSpPr>
        <p:spPr bwMode="auto">
          <a:xfrm>
            <a:off x="2016125" y="2465388"/>
            <a:ext cx="2916238"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64891" name="Line 15"/>
          <p:cNvSpPr>
            <a:spLocks noChangeShapeType="1"/>
          </p:cNvSpPr>
          <p:nvPr/>
        </p:nvSpPr>
        <p:spPr bwMode="auto">
          <a:xfrm>
            <a:off x="2028825" y="3976688"/>
            <a:ext cx="295275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64892" name="Line 16"/>
          <p:cNvSpPr>
            <a:spLocks noChangeShapeType="1"/>
          </p:cNvSpPr>
          <p:nvPr/>
        </p:nvSpPr>
        <p:spPr bwMode="auto">
          <a:xfrm>
            <a:off x="1993900" y="5849938"/>
            <a:ext cx="2916238"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64893" name="Line 17"/>
          <p:cNvSpPr>
            <a:spLocks noChangeShapeType="1"/>
          </p:cNvSpPr>
          <p:nvPr/>
        </p:nvSpPr>
        <p:spPr bwMode="auto">
          <a:xfrm>
            <a:off x="5641975" y="5959475"/>
            <a:ext cx="2916238"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64894" name="Line 18"/>
          <p:cNvSpPr>
            <a:spLocks noChangeShapeType="1"/>
          </p:cNvSpPr>
          <p:nvPr/>
        </p:nvSpPr>
        <p:spPr bwMode="auto">
          <a:xfrm>
            <a:off x="5581650" y="4194175"/>
            <a:ext cx="2916238"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64895" name="Line 19"/>
          <p:cNvSpPr>
            <a:spLocks noChangeShapeType="1"/>
          </p:cNvSpPr>
          <p:nvPr/>
        </p:nvSpPr>
        <p:spPr bwMode="auto">
          <a:xfrm>
            <a:off x="5616575" y="2105025"/>
            <a:ext cx="2916238"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nvGrpSpPr>
          <p:cNvPr id="111635" name="Group 33"/>
          <p:cNvGrpSpPr>
            <a:grpSpLocks/>
          </p:cNvGrpSpPr>
          <p:nvPr/>
        </p:nvGrpSpPr>
        <p:grpSpPr bwMode="auto">
          <a:xfrm>
            <a:off x="3843338" y="2514600"/>
            <a:ext cx="4779962" cy="4130675"/>
            <a:chOff x="2749" y="1608"/>
            <a:chExt cx="3011" cy="2602"/>
          </a:xfrm>
        </p:grpSpPr>
        <p:sp>
          <p:nvSpPr>
            <p:cNvPr id="111648" name="Text Box 35"/>
            <p:cNvSpPr txBox="1">
              <a:spLocks noChangeArrowheads="1"/>
            </p:cNvSpPr>
            <p:nvPr/>
          </p:nvSpPr>
          <p:spPr bwMode="auto">
            <a:xfrm>
              <a:off x="2820" y="2788"/>
              <a:ext cx="64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en-US" altLang="en-US" sz="1600">
                  <a:solidFill>
                    <a:schemeClr val="bg2"/>
                  </a:solidFill>
                </a:rPr>
                <a:t>Quarters</a:t>
              </a:r>
            </a:p>
          </p:txBody>
        </p:sp>
        <p:sp>
          <p:nvSpPr>
            <p:cNvPr id="111649" name="Text Box 36"/>
            <p:cNvSpPr txBox="1">
              <a:spLocks noChangeArrowheads="1"/>
            </p:cNvSpPr>
            <p:nvPr/>
          </p:nvSpPr>
          <p:spPr bwMode="auto">
            <a:xfrm>
              <a:off x="2749" y="3981"/>
              <a:ext cx="64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en-US" altLang="en-US" sz="1600">
                  <a:solidFill>
                    <a:schemeClr val="bg2"/>
                  </a:solidFill>
                </a:rPr>
                <a:t>Quarters</a:t>
              </a:r>
            </a:p>
          </p:txBody>
        </p:sp>
        <p:sp>
          <p:nvSpPr>
            <p:cNvPr id="111650" name="Text Box 37"/>
            <p:cNvSpPr txBox="1">
              <a:spLocks noChangeArrowheads="1"/>
            </p:cNvSpPr>
            <p:nvPr/>
          </p:nvSpPr>
          <p:spPr bwMode="auto">
            <a:xfrm>
              <a:off x="5030" y="3998"/>
              <a:ext cx="64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en-US" altLang="en-US" sz="1600">
                  <a:solidFill>
                    <a:schemeClr val="bg2"/>
                  </a:solidFill>
                </a:rPr>
                <a:t>Quarters</a:t>
              </a:r>
            </a:p>
          </p:txBody>
        </p:sp>
        <p:sp>
          <p:nvSpPr>
            <p:cNvPr id="111651" name="Text Box 38"/>
            <p:cNvSpPr txBox="1">
              <a:spLocks noChangeArrowheads="1"/>
            </p:cNvSpPr>
            <p:nvPr/>
          </p:nvSpPr>
          <p:spPr bwMode="auto">
            <a:xfrm>
              <a:off x="5039" y="2799"/>
              <a:ext cx="64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en-US" altLang="en-US" sz="1600">
                  <a:solidFill>
                    <a:schemeClr val="bg2"/>
                  </a:solidFill>
                </a:rPr>
                <a:t>Quarters</a:t>
              </a:r>
            </a:p>
          </p:txBody>
        </p:sp>
        <p:sp>
          <p:nvSpPr>
            <p:cNvPr id="111652" name="Text Box 39"/>
            <p:cNvSpPr txBox="1">
              <a:spLocks noChangeArrowheads="1"/>
            </p:cNvSpPr>
            <p:nvPr/>
          </p:nvSpPr>
          <p:spPr bwMode="auto">
            <a:xfrm>
              <a:off x="5113" y="1608"/>
              <a:ext cx="64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en-US" altLang="en-US" sz="1600">
                  <a:solidFill>
                    <a:schemeClr val="bg2"/>
                  </a:solidFill>
                </a:rPr>
                <a:t>Quarters</a:t>
              </a:r>
            </a:p>
          </p:txBody>
        </p:sp>
        <p:sp>
          <p:nvSpPr>
            <p:cNvPr id="111653" name="Text Box 40"/>
            <p:cNvSpPr txBox="1">
              <a:spLocks noChangeArrowheads="1"/>
            </p:cNvSpPr>
            <p:nvPr/>
          </p:nvSpPr>
          <p:spPr bwMode="auto">
            <a:xfrm>
              <a:off x="2850" y="1625"/>
              <a:ext cx="64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en-US" altLang="en-US" sz="1600">
                  <a:solidFill>
                    <a:schemeClr val="bg2"/>
                  </a:solidFill>
                </a:rPr>
                <a:t>Quarters</a:t>
              </a:r>
            </a:p>
          </p:txBody>
        </p:sp>
      </p:grpSp>
      <p:grpSp>
        <p:nvGrpSpPr>
          <p:cNvPr id="111636" name="Group 34"/>
          <p:cNvGrpSpPr>
            <a:grpSpLocks/>
          </p:cNvGrpSpPr>
          <p:nvPr/>
        </p:nvGrpSpPr>
        <p:grpSpPr bwMode="auto">
          <a:xfrm>
            <a:off x="1979613" y="1400175"/>
            <a:ext cx="3959225" cy="4087813"/>
            <a:chOff x="1487" y="954"/>
            <a:chExt cx="2494" cy="2575"/>
          </a:xfrm>
        </p:grpSpPr>
        <p:sp>
          <p:nvSpPr>
            <p:cNvPr id="111642" name="Text Box 41"/>
            <p:cNvSpPr txBox="1">
              <a:spLocks noChangeArrowheads="1"/>
            </p:cNvSpPr>
            <p:nvPr/>
          </p:nvSpPr>
          <p:spPr bwMode="auto">
            <a:xfrm>
              <a:off x="1507" y="985"/>
              <a:ext cx="27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en-US" altLang="en-US" sz="1600">
                  <a:solidFill>
                    <a:schemeClr val="bg2"/>
                  </a:solidFill>
                </a:rPr>
                <a:t>%</a:t>
              </a:r>
            </a:p>
          </p:txBody>
        </p:sp>
        <p:sp>
          <p:nvSpPr>
            <p:cNvPr id="111643" name="Text Box 42"/>
            <p:cNvSpPr txBox="1">
              <a:spLocks noChangeArrowheads="1"/>
            </p:cNvSpPr>
            <p:nvPr/>
          </p:nvSpPr>
          <p:spPr bwMode="auto">
            <a:xfrm>
              <a:off x="3772" y="954"/>
              <a:ext cx="20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en-US" altLang="en-US" sz="1600">
                  <a:solidFill>
                    <a:schemeClr val="bg2"/>
                  </a:solidFill>
                </a:rPr>
                <a:t>%</a:t>
              </a:r>
            </a:p>
          </p:txBody>
        </p:sp>
        <p:sp>
          <p:nvSpPr>
            <p:cNvPr id="111644" name="Text Box 43"/>
            <p:cNvSpPr txBox="1">
              <a:spLocks noChangeArrowheads="1"/>
            </p:cNvSpPr>
            <p:nvPr/>
          </p:nvSpPr>
          <p:spPr bwMode="auto">
            <a:xfrm>
              <a:off x="3749" y="2123"/>
              <a:ext cx="20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en-US" altLang="en-US" sz="1600">
                  <a:solidFill>
                    <a:schemeClr val="bg2"/>
                  </a:solidFill>
                </a:rPr>
                <a:t>%</a:t>
              </a:r>
            </a:p>
          </p:txBody>
        </p:sp>
        <p:sp>
          <p:nvSpPr>
            <p:cNvPr id="111645" name="Text Box 44"/>
            <p:cNvSpPr txBox="1">
              <a:spLocks noChangeArrowheads="1"/>
            </p:cNvSpPr>
            <p:nvPr/>
          </p:nvSpPr>
          <p:spPr bwMode="auto">
            <a:xfrm>
              <a:off x="3774" y="3317"/>
              <a:ext cx="20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en-US" altLang="en-US" sz="1600">
                  <a:solidFill>
                    <a:schemeClr val="bg2"/>
                  </a:solidFill>
                </a:rPr>
                <a:t>%</a:t>
              </a:r>
            </a:p>
          </p:txBody>
        </p:sp>
        <p:sp>
          <p:nvSpPr>
            <p:cNvPr id="111646" name="Text Box 45"/>
            <p:cNvSpPr txBox="1">
              <a:spLocks noChangeArrowheads="1"/>
            </p:cNvSpPr>
            <p:nvPr/>
          </p:nvSpPr>
          <p:spPr bwMode="auto">
            <a:xfrm>
              <a:off x="1487" y="3286"/>
              <a:ext cx="20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en-US" altLang="en-US" sz="1600">
                  <a:solidFill>
                    <a:schemeClr val="bg2"/>
                  </a:solidFill>
                </a:rPr>
                <a:t>%</a:t>
              </a:r>
            </a:p>
          </p:txBody>
        </p:sp>
        <p:sp>
          <p:nvSpPr>
            <p:cNvPr id="111647" name="Text Box 46"/>
            <p:cNvSpPr txBox="1">
              <a:spLocks noChangeArrowheads="1"/>
            </p:cNvSpPr>
            <p:nvPr/>
          </p:nvSpPr>
          <p:spPr bwMode="auto">
            <a:xfrm>
              <a:off x="1512" y="2118"/>
              <a:ext cx="20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en-US" altLang="en-US" sz="1600">
                  <a:solidFill>
                    <a:schemeClr val="bg2"/>
                  </a:solidFill>
                </a:rPr>
                <a:t>%</a:t>
              </a:r>
            </a:p>
          </p:txBody>
        </p:sp>
      </p:grpSp>
      <p:sp>
        <p:nvSpPr>
          <p:cNvPr id="111637" name="AutoShape 35">
            <a:hlinkClick r:id="rId9" action="ppaction://hlinkpres?slideindex=6&amp;slidetitle=3. The Keynesian Model and its Policy Implications 3.1. The Keynesian Theory" highlightClick="1"/>
          </p:cNvPr>
          <p:cNvSpPr>
            <a:spLocks noChangeArrowheads="1"/>
          </p:cNvSpPr>
          <p:nvPr/>
        </p:nvSpPr>
        <p:spPr bwMode="auto">
          <a:xfrm>
            <a:off x="8648700" y="6161088"/>
            <a:ext cx="482600" cy="315912"/>
          </a:xfrm>
          <a:prstGeom prst="actionButtonEnd">
            <a:avLst/>
          </a:prstGeom>
          <a:solidFill>
            <a:srgbClr val="99CCFF"/>
          </a:solidFill>
          <a:ln w="12700">
            <a:solidFill>
              <a:schemeClr val="bg1"/>
            </a:solidFill>
            <a:miter lim="800000"/>
            <a:headEnd type="none" w="med" len="lg"/>
            <a:tailEnd type="none" w="lg" len="med"/>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endParaRPr lang="de-DE" altLang="en-US" sz="2000"/>
          </a:p>
        </p:txBody>
      </p:sp>
      <p:sp>
        <p:nvSpPr>
          <p:cNvPr id="111638" name="AutoShape 36"/>
          <p:cNvSpPr>
            <a:spLocks noChangeArrowheads="1"/>
          </p:cNvSpPr>
          <p:nvPr/>
        </p:nvSpPr>
        <p:spPr bwMode="auto">
          <a:xfrm>
            <a:off x="0" y="6540500"/>
            <a:ext cx="317500" cy="317500"/>
          </a:xfrm>
          <a:prstGeom prst="rtTriangle">
            <a:avLst/>
          </a:prstGeom>
          <a:solidFill>
            <a:srgbClr val="FFFF00"/>
          </a:solidFill>
          <a:ln>
            <a:noFill/>
          </a:ln>
          <a:extLst>
            <a:ext uri="{91240B29-F687-4F45-9708-019B960494DF}">
              <a14:hiddenLine xmlns:a14="http://schemas.microsoft.com/office/drawing/2010/main" w="12700" algn="ctr">
                <a:solidFill>
                  <a:srgbClr val="000000"/>
                </a:solidFill>
                <a:miter lim="800000"/>
                <a:headEnd type="none" w="med" len="lg"/>
                <a:tailEnd type="none" w="lg" len="med"/>
              </a14:hiddenLine>
            </a:ext>
          </a:extLst>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endParaRPr lang="de-DE" altLang="en-US" sz="2000"/>
          </a:p>
        </p:txBody>
      </p:sp>
      <p:sp>
        <p:nvSpPr>
          <p:cNvPr id="164901" name="Line 37"/>
          <p:cNvSpPr>
            <a:spLocks noChangeShapeType="1"/>
          </p:cNvSpPr>
          <p:nvPr/>
        </p:nvSpPr>
        <p:spPr bwMode="auto">
          <a:xfrm>
            <a:off x="2108200" y="1841500"/>
            <a:ext cx="165100" cy="292100"/>
          </a:xfrm>
          <a:prstGeom prst="line">
            <a:avLst/>
          </a:prstGeom>
          <a:noFill/>
          <a:ln w="381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64902" name="Rectangle 38"/>
          <p:cNvSpPr>
            <a:spLocks noChangeArrowheads="1"/>
          </p:cNvSpPr>
          <p:nvPr/>
        </p:nvSpPr>
        <p:spPr bwMode="auto">
          <a:xfrm>
            <a:off x="5257800" y="3086100"/>
            <a:ext cx="3365500" cy="1803400"/>
          </a:xfrm>
          <a:prstGeom prst="rect">
            <a:avLst/>
          </a:prstGeom>
          <a:noFill/>
          <a:ln w="57150" algn="ctr">
            <a:solidFill>
              <a:srgbClr val="FF0000"/>
            </a:solidFill>
            <a:miter lim="800000"/>
            <a:headEnd type="none" w="med" len="lg"/>
            <a:tailEnd type="none" w="lg"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endParaRPr lang="de-DE" altLang="en-US" sz="2000"/>
          </a:p>
        </p:txBody>
      </p:sp>
      <p:sp>
        <p:nvSpPr>
          <p:cNvPr id="164903" name="Rectangle 39"/>
          <p:cNvSpPr>
            <a:spLocks noChangeArrowheads="1"/>
          </p:cNvSpPr>
          <p:nvPr/>
        </p:nvSpPr>
        <p:spPr bwMode="auto">
          <a:xfrm>
            <a:off x="5259388" y="5029200"/>
            <a:ext cx="3365500" cy="1803400"/>
          </a:xfrm>
          <a:prstGeom prst="rect">
            <a:avLst/>
          </a:prstGeom>
          <a:noFill/>
          <a:ln w="57150" algn="ctr">
            <a:solidFill>
              <a:srgbClr val="FF0000"/>
            </a:solidFill>
            <a:miter lim="800000"/>
            <a:headEnd type="none" w="med" len="lg"/>
            <a:tailEnd type="none" w="lg"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endParaRPr lang="de-DE" altLang="en-US" sz="20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90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9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9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89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489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489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489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490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49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90" grpId="0" animBg="1"/>
      <p:bldP spid="164891" grpId="0" animBg="1"/>
      <p:bldP spid="164892" grpId="0" animBg="1"/>
      <p:bldP spid="164893" grpId="0" animBg="1"/>
      <p:bldP spid="164894" grpId="0" animBg="1"/>
      <p:bldP spid="164895" grpId="0" animBg="1"/>
      <p:bldP spid="164901" grpId="0" animBg="1"/>
      <p:bldP spid="164902" grpId="0" animBg="1"/>
      <p:bldP spid="164903" grpId="0" animBg="1"/>
    </p:bld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Foliennummernplatzhalter 3"/>
          <p:cNvSpPr>
            <a:spLocks noGrp="1"/>
          </p:cNvSpPr>
          <p:nvPr>
            <p:ph type="sldNum" sz="quarter" idx="11"/>
          </p:nvPr>
        </p:nvSpPr>
        <p:spPr>
          <a:xfrm>
            <a:off x="7038975" y="63769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A138935A-ABA8-4931-8723-EB1E35032364}" type="slidenum">
              <a:rPr lang="de-DE" altLang="en-US" sz="1600" smtClean="0"/>
              <a:pPr>
                <a:spcBef>
                  <a:spcPct val="0"/>
                </a:spcBef>
                <a:buClrTx/>
                <a:buFontTx/>
                <a:buNone/>
              </a:pPr>
              <a:t>109</a:t>
            </a:fld>
            <a:r>
              <a:rPr lang="de-DE" altLang="en-US" sz="1600"/>
              <a:t> -</a:t>
            </a:r>
          </a:p>
        </p:txBody>
      </p:sp>
      <p:sp>
        <p:nvSpPr>
          <p:cNvPr id="112643" name="Fußzeilenplatzhalt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600"/>
              <a:t>Prof. Dr. Rainer Maurer</a:t>
            </a:r>
          </a:p>
        </p:txBody>
      </p:sp>
      <p:sp>
        <p:nvSpPr>
          <p:cNvPr id="112644" name="Rectangle 2"/>
          <p:cNvSpPr>
            <a:spLocks noGrp="1" noChangeArrowheads="1"/>
          </p:cNvSpPr>
          <p:nvPr>
            <p:ph type="title"/>
          </p:nvPr>
        </p:nvSpPr>
        <p:spPr>
          <a:xfrm>
            <a:off x="254000" y="131763"/>
            <a:ext cx="8666163" cy="1143000"/>
          </a:xfrm>
        </p:spPr>
        <p:txBody>
          <a:bodyPr/>
          <a:lstStyle/>
          <a:p>
            <a:pPr eaLnBrk="1" hangingPunct="1"/>
            <a:r>
              <a:rPr lang="en-US" altLang="en-US"/>
              <a:t>Macroeconomics</a:t>
            </a:r>
          </a:p>
        </p:txBody>
      </p:sp>
      <p:sp>
        <p:nvSpPr>
          <p:cNvPr id="112645" name="Rectangle 3"/>
          <p:cNvSpPr>
            <a:spLocks noGrp="1" noChangeArrowheads="1"/>
          </p:cNvSpPr>
          <p:nvPr>
            <p:ph type="body" idx="1"/>
          </p:nvPr>
        </p:nvSpPr>
        <p:spPr>
          <a:xfrm>
            <a:off x="477838" y="1347788"/>
            <a:ext cx="8318500" cy="5213350"/>
          </a:xfrm>
        </p:spPr>
        <p:txBody>
          <a:bodyPr/>
          <a:lstStyle/>
          <a:p>
            <a:pPr marL="571500" indent="-571500" eaLnBrk="1" hangingPunct="1">
              <a:lnSpc>
                <a:spcPct val="90000"/>
              </a:lnSpc>
              <a:buFont typeface="Arial Unicode MS" pitchFamily="34" charset="-128"/>
              <a:buNone/>
            </a:pPr>
            <a:r>
              <a:rPr lang="en-US" altLang="en-US" sz="2200" dirty="0">
                <a:solidFill>
                  <a:srgbClr val="FFFF00"/>
                </a:solidFill>
              </a:rPr>
              <a:t>3. The Neoclassical Model and its Policy Implications</a:t>
            </a:r>
          </a:p>
          <a:p>
            <a:pPr marL="571500" indent="-571500" eaLnBrk="1" hangingPunct="1">
              <a:lnSpc>
                <a:spcPct val="90000"/>
              </a:lnSpc>
              <a:buFont typeface="Arial Unicode MS" pitchFamily="34" charset="-128"/>
              <a:buNone/>
            </a:pPr>
            <a:r>
              <a:rPr lang="en-US" altLang="en-US" sz="2200" dirty="0">
                <a:solidFill>
                  <a:srgbClr val="FFFF00"/>
                </a:solidFill>
              </a:rPr>
              <a:t>	3.1. The Structure of the Neoclassical Model</a:t>
            </a:r>
            <a:endParaRPr lang="en-US" altLang="en-US" dirty="0"/>
          </a:p>
          <a:p>
            <a:pPr marL="571500" indent="-571500" eaLnBrk="1" hangingPunct="1">
              <a:lnSpc>
                <a:spcPct val="90000"/>
              </a:lnSpc>
              <a:buFont typeface="Arial Unicode MS" pitchFamily="34" charset="-128"/>
              <a:buNone/>
            </a:pPr>
            <a:r>
              <a:rPr lang="en-US" altLang="en-US" sz="2200" dirty="0">
                <a:solidFill>
                  <a:srgbClr val="FFFF00"/>
                </a:solidFill>
              </a:rPr>
              <a:t>	3.2. The Neoclassical Model and its Policy Implications</a:t>
            </a:r>
          </a:p>
          <a:p>
            <a:pPr marL="571500" indent="-571500" eaLnBrk="1" hangingPunct="1">
              <a:lnSpc>
                <a:spcPct val="90000"/>
              </a:lnSpc>
              <a:buFont typeface="Arial Unicode MS" pitchFamily="34" charset="-128"/>
              <a:buNone/>
            </a:pPr>
            <a:r>
              <a:rPr lang="en-US" altLang="en-US" sz="2200" dirty="0">
                <a:solidFill>
                  <a:srgbClr val="FFFF00"/>
                </a:solidFill>
              </a:rPr>
              <a:t>		3.2.1. Monetary Policy</a:t>
            </a:r>
          </a:p>
          <a:p>
            <a:pPr marL="571500" indent="-571500" eaLnBrk="1" hangingPunct="1">
              <a:lnSpc>
                <a:spcPct val="90000"/>
              </a:lnSpc>
              <a:buFont typeface="Arial Unicode MS" pitchFamily="34" charset="-128"/>
              <a:buNone/>
            </a:pPr>
            <a:r>
              <a:rPr lang="en-US" altLang="en-US" sz="2200" dirty="0">
                <a:solidFill>
                  <a:srgbClr val="FFFF00"/>
                </a:solidFill>
              </a:rPr>
              <a:t>		3.2.2. Fiscal Policy</a:t>
            </a:r>
          </a:p>
          <a:p>
            <a:pPr marL="571500" indent="-571500" eaLnBrk="1" hangingPunct="1">
              <a:lnSpc>
                <a:spcPct val="90000"/>
              </a:lnSpc>
              <a:buFont typeface="Arial Unicode MS" pitchFamily="34" charset="-128"/>
              <a:buNone/>
            </a:pPr>
            <a:endParaRPr lang="en-US" altLang="en-US" sz="2200" dirty="0">
              <a:solidFill>
                <a:srgbClr val="FFFF00"/>
              </a:solidFill>
            </a:endParaRPr>
          </a:p>
          <a:p>
            <a:pPr marL="571500" indent="-571500" eaLnBrk="1" hangingPunct="1">
              <a:lnSpc>
                <a:spcPct val="90000"/>
              </a:lnSpc>
              <a:buFont typeface="Arial Unicode MS" pitchFamily="34" charset="-128"/>
              <a:buNone/>
            </a:pPr>
            <a:endParaRPr lang="en-US" altLang="en-US" sz="2200" dirty="0">
              <a:solidFill>
                <a:srgbClr val="FFFF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3314" name="Foliennummernplatzhalter 3"/>
          <p:cNvSpPr>
            <a:spLocks noGrp="1"/>
          </p:cNvSpPr>
          <p:nvPr>
            <p:ph type="sldNum" sz="quarter" idx="11"/>
          </p:nvPr>
        </p:nvSpPr>
        <p:spPr>
          <a:xfrm>
            <a:off x="7038975" y="63769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91BF3EAC-20CD-4840-95A1-171E5AD29476}" type="slidenum">
              <a:rPr lang="de-DE" altLang="en-US" sz="1600" smtClean="0"/>
              <a:pPr>
                <a:spcBef>
                  <a:spcPct val="0"/>
                </a:spcBef>
                <a:buClrTx/>
                <a:buFontTx/>
                <a:buNone/>
              </a:pPr>
              <a:t>11</a:t>
            </a:fld>
            <a:r>
              <a:rPr lang="de-DE" altLang="en-US" sz="1600"/>
              <a:t> -</a:t>
            </a:r>
          </a:p>
        </p:txBody>
      </p:sp>
      <p:sp>
        <p:nvSpPr>
          <p:cNvPr id="13315" name="Fußzeilenplatzhalt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600"/>
              <a:t>Prof. Dr. Rainer Maurer</a:t>
            </a:r>
          </a:p>
        </p:txBody>
      </p:sp>
      <p:sp>
        <p:nvSpPr>
          <p:cNvPr id="13316" name="Rectangle 3"/>
          <p:cNvSpPr>
            <a:spLocks noGrp="1" noChangeArrowheads="1"/>
          </p:cNvSpPr>
          <p:nvPr>
            <p:ph type="body" idx="1"/>
          </p:nvPr>
        </p:nvSpPr>
        <p:spPr>
          <a:xfrm>
            <a:off x="185738" y="1128713"/>
            <a:ext cx="8958262" cy="5486400"/>
          </a:xfrm>
          <a:noFill/>
        </p:spPr>
        <p:txBody>
          <a:bodyPr/>
          <a:lstStyle/>
          <a:p>
            <a:pPr marL="1333500" lvl="2" indent="-419100" eaLnBrk="1" hangingPunct="1">
              <a:lnSpc>
                <a:spcPct val="0"/>
              </a:lnSpc>
              <a:buFont typeface="Arial Unicode MS" pitchFamily="34" charset="-128"/>
              <a:buNone/>
            </a:pPr>
            <a:endParaRPr lang="en-US" altLang="en-US" sz="1800"/>
          </a:p>
          <a:p>
            <a:pPr marL="457200" indent="-457200" eaLnBrk="1" hangingPunct="1">
              <a:lnSpc>
                <a:spcPct val="60000"/>
              </a:lnSpc>
            </a:pPr>
            <a:r>
              <a:rPr lang="en-US" altLang="en-US" sz="2500"/>
              <a:t>The Four </a:t>
            </a:r>
            <a:r>
              <a:rPr lang="en-US" altLang="en-US" sz="2500">
                <a:solidFill>
                  <a:srgbClr val="00FF00"/>
                </a:solidFill>
              </a:rPr>
              <a:t>Agents </a:t>
            </a:r>
            <a:r>
              <a:rPr lang="en-US" altLang="en-US" sz="2500"/>
              <a:t>of the Neoclassical Model:</a:t>
            </a:r>
            <a:endParaRPr lang="en-US" altLang="en-US"/>
          </a:p>
          <a:p>
            <a:pPr marL="457200" indent="-457200" eaLnBrk="1" hangingPunct="1">
              <a:lnSpc>
                <a:spcPct val="60000"/>
              </a:lnSpc>
            </a:pPr>
            <a:endParaRPr lang="en-US" altLang="en-US" sz="2500"/>
          </a:p>
          <a:p>
            <a:pPr marL="1333500" lvl="2" indent="-419100" eaLnBrk="1" hangingPunct="1">
              <a:lnSpc>
                <a:spcPct val="0"/>
              </a:lnSpc>
            </a:pPr>
            <a:endParaRPr lang="en-US" altLang="en-US" sz="1800"/>
          </a:p>
          <a:p>
            <a:pPr marL="895350" lvl="1" indent="-438150" eaLnBrk="1" hangingPunct="1">
              <a:buFont typeface="Arial Unicode MS" pitchFamily="34" charset="-128"/>
              <a:buNone/>
            </a:pPr>
            <a:r>
              <a:rPr lang="en-US" altLang="en-US" sz="2400">
                <a:solidFill>
                  <a:srgbClr val="FF0000"/>
                </a:solidFill>
              </a:rPr>
              <a:t>3.</a:t>
            </a:r>
            <a:r>
              <a:rPr lang="en-US" altLang="en-US" sz="2400">
                <a:solidFill>
                  <a:srgbClr val="FF0066"/>
                </a:solidFill>
              </a:rPr>
              <a:t> </a:t>
            </a:r>
            <a:r>
              <a:rPr lang="en-US" altLang="en-US" sz="2400"/>
              <a:t>The </a:t>
            </a:r>
            <a:r>
              <a:rPr lang="en-US" altLang="en-US" sz="2400">
                <a:solidFill>
                  <a:srgbClr val="00FF00"/>
                </a:solidFill>
              </a:rPr>
              <a:t>Central Bank</a:t>
            </a:r>
          </a:p>
          <a:p>
            <a:pPr marL="1333500" lvl="2" indent="-419100" eaLnBrk="1" hangingPunct="1"/>
            <a:r>
              <a:rPr lang="en-US" altLang="en-US" sz="2300"/>
              <a:t>…owns the </a:t>
            </a:r>
            <a:r>
              <a:rPr lang="en-US" altLang="en-US" sz="2300">
                <a:solidFill>
                  <a:srgbClr val="00FF00"/>
                </a:solidFill>
              </a:rPr>
              <a:t>monopoly</a:t>
            </a:r>
            <a:r>
              <a:rPr lang="en-US" altLang="en-US" sz="2300"/>
              <a:t> for the production of </a:t>
            </a:r>
            <a:r>
              <a:rPr lang="en-US" altLang="en-US" sz="2300">
                <a:solidFill>
                  <a:srgbClr val="00FF00"/>
                </a:solidFill>
              </a:rPr>
              <a:t>money.</a:t>
            </a:r>
          </a:p>
          <a:p>
            <a:pPr marL="1333500" lvl="2" indent="-419100" eaLnBrk="1" hangingPunct="1"/>
            <a:r>
              <a:rPr lang="en-US" altLang="en-US"/>
              <a:t>…determines the level of </a:t>
            </a:r>
            <a:r>
              <a:rPr lang="en-US" altLang="en-US">
                <a:solidFill>
                  <a:srgbClr val="00FF00"/>
                </a:solidFill>
              </a:rPr>
              <a:t>money</a:t>
            </a:r>
            <a:r>
              <a:rPr lang="en-US" altLang="en-US"/>
              <a:t> (= money supply) and offers it as a </a:t>
            </a:r>
            <a:r>
              <a:rPr lang="en-US" altLang="en-US">
                <a:solidFill>
                  <a:srgbClr val="00FF00"/>
                </a:solidFill>
              </a:rPr>
              <a:t>credit </a:t>
            </a:r>
            <a:r>
              <a:rPr lang="en-US" altLang="en-US"/>
              <a:t>on the capital market.</a:t>
            </a:r>
          </a:p>
          <a:p>
            <a:pPr marL="1333500" lvl="2" indent="-419100" eaLnBrk="1" hangingPunct="1">
              <a:buFont typeface="Arial Unicode MS" pitchFamily="34" charset="-128"/>
              <a:buNone/>
            </a:pPr>
            <a:endParaRPr lang="en-US" altLang="en-US"/>
          </a:p>
          <a:p>
            <a:pPr marL="1333500" lvl="2" indent="-419100" eaLnBrk="1" hangingPunct="1">
              <a:lnSpc>
                <a:spcPct val="30000"/>
              </a:lnSpc>
            </a:pPr>
            <a:endParaRPr lang="en-US" altLang="en-US"/>
          </a:p>
          <a:p>
            <a:pPr marL="895350" lvl="1" indent="-438150" eaLnBrk="1" hangingPunct="1">
              <a:buFont typeface="Arial Unicode MS" pitchFamily="34" charset="-128"/>
              <a:buNone/>
            </a:pPr>
            <a:r>
              <a:rPr lang="en-US" altLang="en-US" sz="2400">
                <a:solidFill>
                  <a:srgbClr val="FF0000"/>
                </a:solidFill>
              </a:rPr>
              <a:t>4.</a:t>
            </a:r>
            <a:r>
              <a:rPr lang="en-US" altLang="en-US" sz="2400">
                <a:solidFill>
                  <a:srgbClr val="FF0066"/>
                </a:solidFill>
              </a:rPr>
              <a:t> </a:t>
            </a:r>
            <a:r>
              <a:rPr lang="en-US" altLang="en-US"/>
              <a:t>The </a:t>
            </a:r>
            <a:r>
              <a:rPr lang="en-US" altLang="en-US">
                <a:solidFill>
                  <a:srgbClr val="00FF00"/>
                </a:solidFill>
              </a:rPr>
              <a:t>Government</a:t>
            </a:r>
          </a:p>
          <a:p>
            <a:pPr marL="1333500" lvl="2" indent="-419100" eaLnBrk="1" hangingPunct="1"/>
            <a:r>
              <a:rPr lang="en-US" altLang="en-US"/>
              <a:t>…</a:t>
            </a:r>
            <a:r>
              <a:rPr lang="en-US" altLang="en-US">
                <a:solidFill>
                  <a:srgbClr val="00FF00"/>
                </a:solidFill>
              </a:rPr>
              <a:t>consumes goods.</a:t>
            </a:r>
          </a:p>
          <a:p>
            <a:pPr marL="1333500" lvl="2" indent="-419100" eaLnBrk="1" hangingPunct="1"/>
            <a:r>
              <a:rPr lang="en-US" altLang="en-US"/>
              <a:t>…finances its consumption via </a:t>
            </a:r>
            <a:r>
              <a:rPr lang="en-US" altLang="en-US">
                <a:solidFill>
                  <a:srgbClr val="00FF00"/>
                </a:solidFill>
              </a:rPr>
              <a:t>taxes</a:t>
            </a:r>
            <a:r>
              <a:rPr lang="en-US" altLang="en-US"/>
              <a:t> </a:t>
            </a:r>
            <a:r>
              <a:rPr lang="en-US" altLang="en-US">
                <a:solidFill>
                  <a:srgbClr val="00FF00"/>
                </a:solidFill>
              </a:rPr>
              <a:t>and/or credits</a:t>
            </a:r>
            <a:r>
              <a:rPr lang="en-US" altLang="en-US"/>
              <a:t>. Demands credits on the capital market; receives tax payments from households.</a:t>
            </a:r>
          </a:p>
        </p:txBody>
      </p:sp>
      <p:pic>
        <p:nvPicPr>
          <p:cNvPr id="13317"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500" y="4029075"/>
            <a:ext cx="6096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med"/>
              </a14:hiddenLine>
            </a:ext>
          </a:extLst>
        </p:spPr>
      </p:pic>
      <p:grpSp>
        <p:nvGrpSpPr>
          <p:cNvPr id="13318" name="Group 6"/>
          <p:cNvGrpSpPr>
            <a:grpSpLocks/>
          </p:cNvGrpSpPr>
          <p:nvPr/>
        </p:nvGrpSpPr>
        <p:grpSpPr bwMode="auto">
          <a:xfrm>
            <a:off x="93663" y="1811338"/>
            <a:ext cx="585787" cy="598487"/>
            <a:chOff x="2131" y="2909"/>
            <a:chExt cx="1561" cy="961"/>
          </a:xfrm>
        </p:grpSpPr>
        <p:pic>
          <p:nvPicPr>
            <p:cNvPr id="13320" name="Picture 7"/>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31" y="2909"/>
              <a:ext cx="1561"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pic>
        <p:pic>
          <p:nvPicPr>
            <p:cNvPr id="13321" name="Picture 8"/>
            <p:cNvPicPr>
              <a:picLocks noChangeAspect="1" noChangeArrowheads="1"/>
            </p:cNvPicPr>
            <p:nvPr/>
          </p:nvPicPr>
          <p:blipFill>
            <a:blip r:embed="rId5">
              <a:clrChange>
                <a:clrFrom>
                  <a:srgbClr val="CBD1D5"/>
                </a:clrFrom>
                <a:clrTo>
                  <a:srgbClr val="CBD1D5">
                    <a:alpha val="0"/>
                  </a:srgbClr>
                </a:clrTo>
              </a:clrChange>
              <a:extLst>
                <a:ext uri="{28A0092B-C50C-407E-A947-70E740481C1C}">
                  <a14:useLocalDpi xmlns:a14="http://schemas.microsoft.com/office/drawing/2010/main" val="0"/>
                </a:ext>
              </a:extLst>
            </a:blip>
            <a:srcRect/>
            <a:stretch>
              <a:fillRect/>
            </a:stretch>
          </p:blipFill>
          <p:spPr bwMode="auto">
            <a:xfrm>
              <a:off x="2174" y="2972"/>
              <a:ext cx="1470" cy="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med"/>
                </a14:hiddenLine>
              </a:ext>
            </a:extLst>
          </p:spPr>
        </p:pic>
      </p:grpSp>
      <p:sp>
        <p:nvSpPr>
          <p:cNvPr id="13319" name="Rectangle 12"/>
          <p:cNvSpPr>
            <a:spLocks noGrp="1" noChangeArrowheads="1"/>
          </p:cNvSpPr>
          <p:nvPr>
            <p:ph type="title"/>
          </p:nvPr>
        </p:nvSpPr>
        <p:spPr>
          <a:noFill/>
        </p:spPr>
        <p:txBody>
          <a:bodyPr/>
          <a:lstStyle/>
          <a:p>
            <a:pPr eaLnBrk="1" hangingPunct="1"/>
            <a:r>
              <a:rPr lang="en-US" altLang="en-US" sz="2600"/>
              <a:t>3. The Neoclassical Model and its Policy Implications </a:t>
            </a:r>
            <a:br>
              <a:rPr lang="en-US" altLang="en-US" sz="2600"/>
            </a:br>
            <a:r>
              <a:rPr lang="en-US" altLang="en-US" sz="2600"/>
              <a:t>3.1. The Structure of the Neoclassical Model</a:t>
            </a:r>
          </a:p>
        </p:txBody>
      </p:sp>
    </p:spTree>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Foliennummernplatzhalter 3"/>
          <p:cNvSpPr>
            <a:spLocks noGrp="1"/>
          </p:cNvSpPr>
          <p:nvPr>
            <p:ph type="sldNum" sz="quarter" idx="11"/>
          </p:nvPr>
        </p:nvSpPr>
        <p:spPr>
          <a:xfrm>
            <a:off x="7038975" y="63769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5578B500-6DC6-4C14-8CBA-66EEA9E2AA25}" type="slidenum">
              <a:rPr lang="de-DE" altLang="en-US" sz="1600" smtClean="0"/>
              <a:pPr>
                <a:spcBef>
                  <a:spcPct val="0"/>
                </a:spcBef>
                <a:buClrTx/>
                <a:buFontTx/>
                <a:buNone/>
              </a:pPr>
              <a:t>110</a:t>
            </a:fld>
            <a:r>
              <a:rPr lang="de-DE" altLang="en-US" sz="1600"/>
              <a:t> -</a:t>
            </a:r>
          </a:p>
        </p:txBody>
      </p:sp>
      <p:sp>
        <p:nvSpPr>
          <p:cNvPr id="113667" name="Fußzeilenplatzhalt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600"/>
              <a:t>Prof. Dr. Rainer Maurer</a:t>
            </a:r>
          </a:p>
        </p:txBody>
      </p:sp>
      <p:sp>
        <p:nvSpPr>
          <p:cNvPr id="166916" name="Rectangle 3"/>
          <p:cNvSpPr>
            <a:spLocks noGrp="1" noChangeArrowheads="1"/>
          </p:cNvSpPr>
          <p:nvPr>
            <p:ph type="body" idx="1"/>
          </p:nvPr>
        </p:nvSpPr>
        <p:spPr>
          <a:xfrm>
            <a:off x="457200" y="1260475"/>
            <a:ext cx="8229600" cy="5486400"/>
          </a:xfrm>
          <a:noFill/>
        </p:spPr>
        <p:txBody>
          <a:bodyPr/>
          <a:lstStyle/>
          <a:p>
            <a:pPr eaLnBrk="1" hangingPunct="1">
              <a:lnSpc>
                <a:spcPct val="90000"/>
              </a:lnSpc>
            </a:pPr>
            <a:r>
              <a:rPr lang="en-US" altLang="en-US"/>
              <a:t>There are two types of </a:t>
            </a:r>
            <a:r>
              <a:rPr lang="en-US" altLang="en-US">
                <a:solidFill>
                  <a:srgbClr val="00FF00"/>
                </a:solidFill>
              </a:rPr>
              <a:t>fiscal policy</a:t>
            </a:r>
            <a:r>
              <a:rPr lang="en-US" altLang="en-US"/>
              <a:t> depending on their way of financing.</a:t>
            </a:r>
          </a:p>
          <a:p>
            <a:pPr lvl="1" eaLnBrk="1" hangingPunct="1">
              <a:lnSpc>
                <a:spcPct val="90000"/>
              </a:lnSpc>
            </a:pPr>
            <a:r>
              <a:rPr lang="en-US" altLang="en-US">
                <a:solidFill>
                  <a:srgbClr val="00FF00"/>
                </a:solidFill>
              </a:rPr>
              <a:t>Debt Financed</a:t>
            </a:r>
            <a:r>
              <a:rPr lang="en-US" altLang="en-US"/>
              <a:t> Fiscal Policy</a:t>
            </a:r>
          </a:p>
          <a:p>
            <a:pPr lvl="1" eaLnBrk="1" hangingPunct="1">
              <a:lnSpc>
                <a:spcPct val="90000"/>
              </a:lnSpc>
            </a:pPr>
            <a:r>
              <a:rPr lang="en-US" altLang="en-US">
                <a:solidFill>
                  <a:srgbClr val="00FF00"/>
                </a:solidFill>
              </a:rPr>
              <a:t>Tax Financed</a:t>
            </a:r>
            <a:r>
              <a:rPr lang="en-US" altLang="en-US"/>
              <a:t> Fiscal Policy</a:t>
            </a:r>
          </a:p>
          <a:p>
            <a:pPr eaLnBrk="1" hangingPunct="1">
              <a:lnSpc>
                <a:spcPct val="90000"/>
              </a:lnSpc>
            </a:pPr>
            <a:r>
              <a:rPr lang="en-US" altLang="en-US"/>
              <a:t>If the government finances its consumption (G) by taxes (T) </a:t>
            </a:r>
            <a:r>
              <a:rPr lang="en-US" altLang="en-US" i="1"/>
              <a:t>and</a:t>
            </a:r>
            <a:r>
              <a:rPr lang="en-US" altLang="en-US"/>
              <a:t> by debt (D</a:t>
            </a:r>
            <a:r>
              <a:rPr lang="en-US" altLang="en-US" baseline="-25000"/>
              <a:t>G</a:t>
            </a:r>
            <a:r>
              <a:rPr lang="en-US" altLang="en-US"/>
              <a:t>), the following budget constraint results:</a:t>
            </a:r>
          </a:p>
          <a:p>
            <a:pPr lvl="1" eaLnBrk="1" hangingPunct="1">
              <a:lnSpc>
                <a:spcPct val="90000"/>
              </a:lnSpc>
            </a:pPr>
            <a:r>
              <a:rPr lang="en-US" altLang="en-US">
                <a:solidFill>
                  <a:srgbClr val="00FF00"/>
                </a:solidFill>
              </a:rPr>
              <a:t>G = T + D</a:t>
            </a:r>
            <a:r>
              <a:rPr lang="en-US" altLang="en-US" baseline="-25000">
                <a:solidFill>
                  <a:srgbClr val="00FF00"/>
                </a:solidFill>
              </a:rPr>
              <a:t>G</a:t>
            </a:r>
          </a:p>
          <a:p>
            <a:pPr eaLnBrk="1" hangingPunct="1">
              <a:lnSpc>
                <a:spcPct val="90000"/>
              </a:lnSpc>
            </a:pPr>
            <a:r>
              <a:rPr lang="en-US" altLang="en-US"/>
              <a:t>To simplify the following analysis we will assume either complete debt financed or complete tax financed fiscal policy:</a:t>
            </a:r>
          </a:p>
          <a:p>
            <a:pPr lvl="1" eaLnBrk="1" hangingPunct="1">
              <a:lnSpc>
                <a:spcPct val="90000"/>
              </a:lnSpc>
            </a:pPr>
            <a:r>
              <a:rPr lang="en-US" altLang="en-US">
                <a:solidFill>
                  <a:srgbClr val="00FF00"/>
                </a:solidFill>
              </a:rPr>
              <a:t>G = D</a:t>
            </a:r>
            <a:r>
              <a:rPr lang="en-US" altLang="en-US" baseline="-25000">
                <a:solidFill>
                  <a:srgbClr val="00FF00"/>
                </a:solidFill>
              </a:rPr>
              <a:t>G</a:t>
            </a:r>
            <a:r>
              <a:rPr lang="en-US" altLang="en-US">
                <a:solidFill>
                  <a:srgbClr val="00FF00"/>
                </a:solidFill>
              </a:rPr>
              <a:t>          |  Debt Financed Fiscal Policy</a:t>
            </a:r>
          </a:p>
          <a:p>
            <a:pPr lvl="1" eaLnBrk="1" hangingPunct="1">
              <a:lnSpc>
                <a:spcPct val="90000"/>
              </a:lnSpc>
            </a:pPr>
            <a:r>
              <a:rPr lang="en-US" altLang="en-US">
                <a:solidFill>
                  <a:srgbClr val="00FF00"/>
                </a:solidFill>
              </a:rPr>
              <a:t>G = T            |  Tax Financed Fiscal Policy</a:t>
            </a:r>
          </a:p>
          <a:p>
            <a:pPr eaLnBrk="1" hangingPunct="1">
              <a:lnSpc>
                <a:spcPct val="90000"/>
              </a:lnSpc>
            </a:pPr>
            <a:r>
              <a:rPr lang="en-US" altLang="en-US"/>
              <a:t>We will start the analysis with debt financed fiscal policy.</a:t>
            </a:r>
          </a:p>
        </p:txBody>
      </p:sp>
      <p:sp>
        <p:nvSpPr>
          <p:cNvPr id="113669" name="Rectangle 6"/>
          <p:cNvSpPr>
            <a:spLocks noGrp="1" noChangeArrowheads="1"/>
          </p:cNvSpPr>
          <p:nvPr>
            <p:ph type="title"/>
          </p:nvPr>
        </p:nvSpPr>
        <p:spPr>
          <a:xfrm>
            <a:off x="0" y="-19050"/>
            <a:ext cx="9144000" cy="998538"/>
          </a:xfrm>
          <a:noFill/>
        </p:spPr>
        <p:txBody>
          <a:bodyPr tIns="0"/>
          <a:lstStyle/>
          <a:p>
            <a:pPr eaLnBrk="1" hangingPunct="1"/>
            <a:r>
              <a:rPr lang="en-US" altLang="en-US" sz="2900"/>
              <a:t>3. The Neoclassical Model and its Policy Implications</a:t>
            </a:r>
            <a:br>
              <a:rPr lang="en-US" altLang="en-US" sz="2900"/>
            </a:br>
            <a:r>
              <a:rPr lang="en-US" altLang="en-US" sz="2600"/>
              <a:t> 3.2.2. Fiscal Policy</a:t>
            </a:r>
          </a:p>
        </p:txBody>
      </p:sp>
      <p:sp>
        <p:nvSpPr>
          <p:cNvPr id="6393863" name="AutoShape 7"/>
          <p:cNvSpPr>
            <a:spLocks noChangeArrowheads="1"/>
          </p:cNvSpPr>
          <p:nvPr/>
        </p:nvSpPr>
        <p:spPr bwMode="auto">
          <a:xfrm>
            <a:off x="39688" y="5168900"/>
            <a:ext cx="901700" cy="558800"/>
          </a:xfrm>
          <a:prstGeom prst="rightArrow">
            <a:avLst>
              <a:gd name="adj1" fmla="val 50000"/>
              <a:gd name="adj2" fmla="val 40341"/>
            </a:avLst>
          </a:prstGeom>
          <a:solidFill>
            <a:srgbClr val="FF0000"/>
          </a:solidFill>
          <a:ln w="38100" algn="ctr">
            <a:solidFill>
              <a:srgbClr val="FF0000"/>
            </a:solidFill>
            <a:miter lim="800000"/>
            <a:headEnd type="none" w="med" len="lg"/>
            <a:tailEnd type="none" w="lg" len="med"/>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6916">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691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691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6916">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6691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6916">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66916">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66916">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39386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69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93863" grpId="0" animBg="1"/>
    </p:bld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4690" name="Object 3"/>
          <p:cNvGraphicFramePr>
            <a:graphicFrameLocks/>
          </p:cNvGraphicFramePr>
          <p:nvPr/>
        </p:nvGraphicFramePr>
        <p:xfrm>
          <a:off x="4513263" y="1411288"/>
          <a:ext cx="3776662" cy="3116262"/>
        </p:xfrm>
        <a:graphic>
          <a:graphicData uri="http://schemas.openxmlformats.org/presentationml/2006/ole">
            <mc:AlternateContent xmlns:mc="http://schemas.openxmlformats.org/markup-compatibility/2006">
              <mc:Choice xmlns:v="urn:schemas-microsoft-com:vml" Requires="v">
                <p:oleObj spid="_x0000_s115520" name="Diagramm" r:id="rId4" imgW="7438924" imgH="5314860" progId="MSGraph.Chart.8">
                  <p:embed followColorScheme="full"/>
                </p:oleObj>
              </mc:Choice>
              <mc:Fallback>
                <p:oleObj name="Diagramm" r:id="rId4" imgW="7438924" imgH="531486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263" y="1411288"/>
                        <a:ext cx="3776662" cy="311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4691" name="Object 3"/>
          <p:cNvGraphicFramePr>
            <a:graphicFrameLocks/>
          </p:cNvGraphicFramePr>
          <p:nvPr/>
        </p:nvGraphicFramePr>
        <p:xfrm>
          <a:off x="422275" y="1384300"/>
          <a:ext cx="3776663" cy="3116263"/>
        </p:xfrm>
        <a:graphic>
          <a:graphicData uri="http://schemas.openxmlformats.org/presentationml/2006/ole">
            <mc:AlternateContent xmlns:mc="http://schemas.openxmlformats.org/markup-compatibility/2006">
              <mc:Choice xmlns:v="urn:schemas-microsoft-com:vml" Requires="v">
                <p:oleObj spid="_x0000_s115521" name="Diagramm" r:id="rId6" imgW="7438924" imgH="5314860" progId="MSGraph.Chart.8">
                  <p:embed followColorScheme="full"/>
                </p:oleObj>
              </mc:Choice>
              <mc:Fallback>
                <p:oleObj name="Diagramm" r:id="rId6" imgW="7438924" imgH="531486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275" y="1384300"/>
                        <a:ext cx="3776663" cy="311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4692"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06D45FD3-301A-46D7-9DFA-E528CD33554F}" type="slidenum">
              <a:rPr lang="de-DE" altLang="en-US" sz="1600" b="1"/>
              <a:pPr algn="r" eaLnBrk="1" hangingPunct="1">
                <a:spcBef>
                  <a:spcPct val="0"/>
                </a:spcBef>
                <a:buClrTx/>
                <a:buFontTx/>
                <a:buNone/>
              </a:pPr>
              <a:t>111</a:t>
            </a:fld>
            <a:r>
              <a:rPr lang="de-DE" altLang="en-US" sz="1600" b="1"/>
              <a:t> -</a:t>
            </a:r>
          </a:p>
        </p:txBody>
      </p:sp>
      <p:sp>
        <p:nvSpPr>
          <p:cNvPr id="114693"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sp>
        <p:nvSpPr>
          <p:cNvPr id="114694" name="Text Box 5"/>
          <p:cNvSpPr txBox="1">
            <a:spLocks noChangeArrowheads="1"/>
          </p:cNvSpPr>
          <p:nvPr/>
        </p:nvSpPr>
        <p:spPr bwMode="auto">
          <a:xfrm>
            <a:off x="4919663" y="1239838"/>
            <a:ext cx="293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t>i</a:t>
            </a:r>
          </a:p>
        </p:txBody>
      </p:sp>
      <p:sp>
        <p:nvSpPr>
          <p:cNvPr id="114695" name="Text Box 7"/>
          <p:cNvSpPr txBox="1">
            <a:spLocks noChangeArrowheads="1"/>
          </p:cNvSpPr>
          <p:nvPr/>
        </p:nvSpPr>
        <p:spPr bwMode="auto">
          <a:xfrm>
            <a:off x="3694113" y="4257675"/>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1800"/>
              <a:t>I,S</a:t>
            </a:r>
          </a:p>
        </p:txBody>
      </p:sp>
      <p:sp>
        <p:nvSpPr>
          <p:cNvPr id="114696" name="Text Box 8"/>
          <p:cNvSpPr txBox="1">
            <a:spLocks noChangeArrowheads="1"/>
          </p:cNvSpPr>
          <p:nvPr/>
        </p:nvSpPr>
        <p:spPr bwMode="auto">
          <a:xfrm>
            <a:off x="825500" y="1233488"/>
            <a:ext cx="331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t>i</a:t>
            </a:r>
          </a:p>
        </p:txBody>
      </p:sp>
      <p:sp>
        <p:nvSpPr>
          <p:cNvPr id="114697" name="Line 9"/>
          <p:cNvSpPr>
            <a:spLocks noChangeShapeType="1"/>
          </p:cNvSpPr>
          <p:nvPr/>
        </p:nvSpPr>
        <p:spPr bwMode="auto">
          <a:xfrm>
            <a:off x="4044950" y="395922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14698" name="Line 10"/>
          <p:cNvSpPr>
            <a:spLocks noChangeShapeType="1"/>
          </p:cNvSpPr>
          <p:nvPr/>
        </p:nvSpPr>
        <p:spPr bwMode="auto">
          <a:xfrm rot="5400000" flipH="1">
            <a:off x="716757" y="15501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14699" name="Line 12"/>
          <p:cNvSpPr>
            <a:spLocks noChangeShapeType="1"/>
          </p:cNvSpPr>
          <p:nvPr/>
        </p:nvSpPr>
        <p:spPr bwMode="auto">
          <a:xfrm>
            <a:off x="8129588" y="399097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14700" name="Line 13"/>
          <p:cNvSpPr>
            <a:spLocks noChangeShapeType="1"/>
          </p:cNvSpPr>
          <p:nvPr/>
        </p:nvSpPr>
        <p:spPr bwMode="auto">
          <a:xfrm rot="5400000" flipH="1">
            <a:off x="4822032" y="15755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14701" name="Text Box 14"/>
          <p:cNvSpPr txBox="1">
            <a:spLocks noChangeArrowheads="1"/>
          </p:cNvSpPr>
          <p:nvPr/>
        </p:nvSpPr>
        <p:spPr bwMode="auto">
          <a:xfrm>
            <a:off x="222250" y="2733675"/>
            <a:ext cx="52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i</a:t>
            </a:r>
            <a:r>
              <a:rPr lang="de-DE" altLang="en-US" sz="1800" baseline="-25000">
                <a:solidFill>
                  <a:srgbClr val="66FFFF"/>
                </a:solidFill>
              </a:rPr>
              <a:t>1</a:t>
            </a:r>
            <a:endParaRPr lang="el-GR" altLang="en-US" sz="1800" baseline="-25000">
              <a:solidFill>
                <a:srgbClr val="66FFFF"/>
              </a:solidFill>
            </a:endParaRPr>
          </a:p>
        </p:txBody>
      </p:sp>
      <p:sp>
        <p:nvSpPr>
          <p:cNvPr id="114702" name="Text Box 15"/>
          <p:cNvSpPr txBox="1">
            <a:spLocks noChangeArrowheads="1"/>
          </p:cNvSpPr>
          <p:nvPr/>
        </p:nvSpPr>
        <p:spPr bwMode="auto">
          <a:xfrm>
            <a:off x="7296150" y="3576638"/>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C(i)</a:t>
            </a:r>
            <a:endParaRPr lang="el-GR" altLang="en-US" sz="1800">
              <a:solidFill>
                <a:srgbClr val="00FFFF"/>
              </a:solidFill>
            </a:endParaRPr>
          </a:p>
        </p:txBody>
      </p:sp>
      <p:sp>
        <p:nvSpPr>
          <p:cNvPr id="114703" name="Text Box 18"/>
          <p:cNvSpPr txBox="1">
            <a:spLocks noChangeArrowheads="1"/>
          </p:cNvSpPr>
          <p:nvPr/>
        </p:nvSpPr>
        <p:spPr bwMode="auto">
          <a:xfrm>
            <a:off x="6367463" y="4257675"/>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1800"/>
              <a:t>Y</a:t>
            </a:r>
          </a:p>
        </p:txBody>
      </p:sp>
      <p:sp>
        <p:nvSpPr>
          <p:cNvPr id="114704" name="Line 23"/>
          <p:cNvSpPr>
            <a:spLocks noChangeShapeType="1"/>
          </p:cNvSpPr>
          <p:nvPr/>
        </p:nvSpPr>
        <p:spPr bwMode="auto">
          <a:xfrm>
            <a:off x="4895850" y="2943225"/>
            <a:ext cx="2289175"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4705" name="Line 24"/>
          <p:cNvSpPr>
            <a:spLocks noChangeShapeType="1"/>
          </p:cNvSpPr>
          <p:nvPr/>
        </p:nvSpPr>
        <p:spPr bwMode="auto">
          <a:xfrm rot="5400000" flipH="1">
            <a:off x="6685756" y="3463132"/>
            <a:ext cx="1011237"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4706" name="AutoShape 29"/>
          <p:cNvSpPr>
            <a:spLocks noChangeArrowheads="1"/>
          </p:cNvSpPr>
          <p:nvPr/>
        </p:nvSpPr>
        <p:spPr bwMode="auto">
          <a:xfrm>
            <a:off x="0" y="4664075"/>
            <a:ext cx="9144000" cy="2193925"/>
          </a:xfrm>
          <a:prstGeom prst="roundRect">
            <a:avLst>
              <a:gd name="adj" fmla="val 12495"/>
            </a:avLst>
          </a:prstGeom>
          <a:solidFill>
            <a:srgbClr val="FFFF99"/>
          </a:solidFill>
          <a:ln w="50800">
            <a:solidFill>
              <a:srgbClr val="FF0000"/>
            </a:solidFill>
            <a:round/>
            <a:headEnd/>
            <a:tailEnd/>
          </a:ln>
        </p:spPr>
        <p:txBody>
          <a:bodyPr lIns="0" tIns="0" rIns="0" bIns="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lnSpc>
                <a:spcPct val="90000"/>
              </a:lnSpc>
              <a:spcBef>
                <a:spcPct val="0"/>
              </a:spcBef>
              <a:buClrTx/>
              <a:buFontTx/>
              <a:buNone/>
            </a:pPr>
            <a:r>
              <a:rPr lang="en-US" altLang="en-US" sz="2000" dirty="0">
                <a:solidFill>
                  <a:srgbClr val="FF0000"/>
                </a:solidFill>
              </a:rPr>
              <a:t>Starting point</a:t>
            </a:r>
            <a:r>
              <a:rPr lang="en-US" altLang="en-US" sz="2000" dirty="0">
                <a:solidFill>
                  <a:schemeClr val="bg1"/>
                </a:solidFill>
              </a:rPr>
              <a:t> of the analysis is again a situation where </a:t>
            </a:r>
            <a:r>
              <a:rPr lang="en-US" altLang="en-US" sz="2000" dirty="0">
                <a:solidFill>
                  <a:srgbClr val="FF0000"/>
                </a:solidFill>
              </a:rPr>
              <a:t>all markets are in equilibrium</a:t>
            </a:r>
            <a:r>
              <a:rPr lang="en-US" altLang="en-US" sz="2000" dirty="0">
                <a:solidFill>
                  <a:schemeClr val="bg1"/>
                </a:solidFill>
              </a:rPr>
              <a:t>. Additionally we assume that up to this point government demand for goods is zero: G=0. What happens now, if the government demands goods equal to G and finances the purchase of these goods with a credit of equal value D</a:t>
            </a:r>
            <a:r>
              <a:rPr lang="en-US" altLang="en-US" sz="2000" baseline="-25000" dirty="0">
                <a:solidFill>
                  <a:schemeClr val="bg1"/>
                </a:solidFill>
              </a:rPr>
              <a:t>G</a:t>
            </a:r>
            <a:r>
              <a:rPr lang="en-US" altLang="en-US" sz="2000" dirty="0">
                <a:solidFill>
                  <a:schemeClr val="bg1"/>
                </a:solidFill>
              </a:rPr>
              <a:t>=G?</a:t>
            </a:r>
          </a:p>
        </p:txBody>
      </p:sp>
      <p:sp>
        <p:nvSpPr>
          <p:cNvPr id="114707" name="Line 30"/>
          <p:cNvSpPr>
            <a:spLocks noChangeShapeType="1"/>
          </p:cNvSpPr>
          <p:nvPr/>
        </p:nvSpPr>
        <p:spPr bwMode="auto">
          <a:xfrm flipV="1">
            <a:off x="1795463" y="2936875"/>
            <a:ext cx="3130550" cy="3175"/>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4708" name="Rectangle 5"/>
          <p:cNvSpPr>
            <a:spLocks noChangeArrowheads="1"/>
          </p:cNvSpPr>
          <p:nvPr/>
        </p:nvSpPr>
        <p:spPr bwMode="auto">
          <a:xfrm>
            <a:off x="457200" y="31750"/>
            <a:ext cx="82296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a:spcBef>
                <a:spcPct val="0"/>
              </a:spcBef>
              <a:buClrTx/>
              <a:buFontTx/>
              <a:buNone/>
            </a:pPr>
            <a:r>
              <a:rPr lang="en-US" altLang="en-US" sz="2600">
                <a:solidFill>
                  <a:srgbClr val="FFFF00"/>
                </a:solidFill>
              </a:rPr>
              <a:t>3. The Neoclassical Model and its Policy Implications </a:t>
            </a:r>
            <a:br>
              <a:rPr lang="en-US" altLang="en-US" sz="2600">
                <a:solidFill>
                  <a:srgbClr val="FFFF00"/>
                </a:solidFill>
              </a:rPr>
            </a:br>
            <a:r>
              <a:rPr lang="en-US" altLang="en-US" sz="2200">
                <a:solidFill>
                  <a:srgbClr val="FFFF00"/>
                </a:solidFill>
              </a:rPr>
              <a:t>3.2.2. Fiscal Policy</a:t>
            </a:r>
          </a:p>
        </p:txBody>
      </p:sp>
      <p:sp>
        <p:nvSpPr>
          <p:cNvPr id="114709" name="Line 11"/>
          <p:cNvSpPr>
            <a:spLocks noChangeShapeType="1"/>
          </p:cNvSpPr>
          <p:nvPr/>
        </p:nvSpPr>
        <p:spPr bwMode="auto">
          <a:xfrm rot="5400000" flipV="1">
            <a:off x="5253038" y="1687513"/>
            <a:ext cx="1755775" cy="2428875"/>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4710" name="Line 30"/>
          <p:cNvSpPr>
            <a:spLocks noChangeShapeType="1"/>
          </p:cNvSpPr>
          <p:nvPr/>
        </p:nvSpPr>
        <p:spPr bwMode="auto">
          <a:xfrm flipV="1">
            <a:off x="792163" y="2940050"/>
            <a:ext cx="984250"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4711" name="Text Box 15"/>
          <p:cNvSpPr txBox="1">
            <a:spLocks noChangeArrowheads="1"/>
          </p:cNvSpPr>
          <p:nvPr/>
        </p:nvSpPr>
        <p:spPr bwMode="auto">
          <a:xfrm>
            <a:off x="7462838" y="3121025"/>
            <a:ext cx="159226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Y</a:t>
            </a:r>
            <a:r>
              <a:rPr lang="de-DE" altLang="en-US" sz="1800" baseline="-25000">
                <a:solidFill>
                  <a:srgbClr val="66FFFF"/>
                </a:solidFill>
              </a:rPr>
              <a:t>D</a:t>
            </a:r>
            <a:r>
              <a:rPr lang="de-DE" altLang="en-US" sz="1800">
                <a:solidFill>
                  <a:srgbClr val="66FFFF"/>
                </a:solidFill>
              </a:rPr>
              <a:t>=C(i)+ I(i,L</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p:txBody>
      </p:sp>
      <p:sp>
        <p:nvSpPr>
          <p:cNvPr id="114712" name="Text Box 15"/>
          <p:cNvSpPr txBox="1">
            <a:spLocks noChangeArrowheads="1"/>
          </p:cNvSpPr>
          <p:nvPr/>
        </p:nvSpPr>
        <p:spPr bwMode="auto">
          <a:xfrm>
            <a:off x="3413125" y="1573213"/>
            <a:ext cx="1174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S(i)+M/P</a:t>
            </a:r>
            <a:endParaRPr lang="el-GR" altLang="en-US" sz="1800">
              <a:solidFill>
                <a:srgbClr val="00FFFF"/>
              </a:solidFill>
            </a:endParaRPr>
          </a:p>
        </p:txBody>
      </p:sp>
      <p:sp>
        <p:nvSpPr>
          <p:cNvPr id="114713" name="AutoShape 64"/>
          <p:cNvSpPr>
            <a:spLocks noChangeArrowheads="1"/>
          </p:cNvSpPr>
          <p:nvPr/>
        </p:nvSpPr>
        <p:spPr bwMode="auto">
          <a:xfrm>
            <a:off x="1331913" y="987425"/>
            <a:ext cx="1973262"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en-US" altLang="en-US" sz="2000">
                <a:solidFill>
                  <a:srgbClr val="3333FF"/>
                </a:solidFill>
              </a:rPr>
              <a:t>Capital Market</a:t>
            </a:r>
          </a:p>
        </p:txBody>
      </p:sp>
      <p:sp>
        <p:nvSpPr>
          <p:cNvPr id="114714" name="AutoShape 64"/>
          <p:cNvSpPr>
            <a:spLocks noChangeArrowheads="1"/>
          </p:cNvSpPr>
          <p:nvPr/>
        </p:nvSpPr>
        <p:spPr bwMode="auto">
          <a:xfrm>
            <a:off x="5410200" y="989013"/>
            <a:ext cx="2278063"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en-US" altLang="en-US" sz="2000">
                <a:solidFill>
                  <a:srgbClr val="3333FF"/>
                </a:solidFill>
              </a:rPr>
              <a:t>Demand for Goods</a:t>
            </a:r>
          </a:p>
        </p:txBody>
      </p:sp>
      <p:sp>
        <p:nvSpPr>
          <p:cNvPr id="114715" name="Line 24"/>
          <p:cNvSpPr>
            <a:spLocks noChangeShapeType="1"/>
          </p:cNvSpPr>
          <p:nvPr/>
        </p:nvSpPr>
        <p:spPr bwMode="auto">
          <a:xfrm rot="5400000" flipH="1">
            <a:off x="5711031" y="3428207"/>
            <a:ext cx="1011237"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4716" name="Oval 31"/>
          <p:cNvSpPr>
            <a:spLocks noChangeArrowheads="1"/>
          </p:cNvSpPr>
          <p:nvPr/>
        </p:nvSpPr>
        <p:spPr bwMode="auto">
          <a:xfrm>
            <a:off x="6167438" y="28844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114717" name="Text Box 19"/>
          <p:cNvSpPr txBox="1">
            <a:spLocks noChangeArrowheads="1"/>
          </p:cNvSpPr>
          <p:nvPr/>
        </p:nvSpPr>
        <p:spPr bwMode="auto">
          <a:xfrm>
            <a:off x="5845175" y="4208463"/>
            <a:ext cx="908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C(i</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p:txBody>
      </p:sp>
      <p:sp>
        <p:nvSpPr>
          <p:cNvPr id="114718" name="Line 11"/>
          <p:cNvSpPr>
            <a:spLocks noChangeShapeType="1"/>
          </p:cNvSpPr>
          <p:nvPr/>
        </p:nvSpPr>
        <p:spPr bwMode="auto">
          <a:xfrm rot="5400000" flipV="1">
            <a:off x="5957094" y="1434307"/>
            <a:ext cx="1004887" cy="2419350"/>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grpSp>
        <p:nvGrpSpPr>
          <p:cNvPr id="114719" name="Group 54"/>
          <p:cNvGrpSpPr>
            <a:grpSpLocks/>
          </p:cNvGrpSpPr>
          <p:nvPr/>
        </p:nvGrpSpPr>
        <p:grpSpPr bwMode="auto">
          <a:xfrm>
            <a:off x="1446213" y="1962150"/>
            <a:ext cx="2417762" cy="2027238"/>
            <a:chOff x="902" y="1227"/>
            <a:chExt cx="1523" cy="1277"/>
          </a:xfrm>
        </p:grpSpPr>
        <p:sp>
          <p:nvSpPr>
            <p:cNvPr id="114726" name="Line 11"/>
            <p:cNvSpPr>
              <a:spLocks noChangeShapeType="1"/>
            </p:cNvSpPr>
            <p:nvPr/>
          </p:nvSpPr>
          <p:spPr bwMode="auto">
            <a:xfrm rot="10800000" flipV="1">
              <a:off x="902" y="1227"/>
              <a:ext cx="1523" cy="104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4727" name="Line 56"/>
            <p:cNvSpPr>
              <a:spLocks noChangeShapeType="1"/>
            </p:cNvSpPr>
            <p:nvPr/>
          </p:nvSpPr>
          <p:spPr bwMode="auto">
            <a:xfrm>
              <a:off x="912" y="2256"/>
              <a:ext cx="0" cy="248"/>
            </a:xfrm>
            <a:prstGeom prst="line">
              <a:avLst/>
            </a:prstGeom>
            <a:noFill/>
            <a:ln w="38100">
              <a:solidFill>
                <a:srgbClr val="33CCCC"/>
              </a:solidFill>
              <a:round/>
              <a:headEnd type="none" w="med" len="lg"/>
              <a:tailEnd type="non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grpSp>
      <p:sp>
        <p:nvSpPr>
          <p:cNvPr id="114720" name="Text Box 19"/>
          <p:cNvSpPr txBox="1">
            <a:spLocks noChangeArrowheads="1"/>
          </p:cNvSpPr>
          <p:nvPr/>
        </p:nvSpPr>
        <p:spPr bwMode="auto">
          <a:xfrm>
            <a:off x="2273300" y="3608388"/>
            <a:ext cx="1466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I(i,L</a:t>
            </a:r>
            <a:r>
              <a:rPr lang="de-DE" altLang="en-US" sz="1800" baseline="-25000">
                <a:solidFill>
                  <a:srgbClr val="66FFFF"/>
                </a:solidFill>
              </a:rPr>
              <a:t>1</a:t>
            </a:r>
            <a:r>
              <a:rPr lang="de-DE" altLang="en-US" sz="1800">
                <a:solidFill>
                  <a:srgbClr val="66FFFF"/>
                </a:solidFill>
              </a:rPr>
              <a:t>)+R</a:t>
            </a:r>
            <a:r>
              <a:rPr lang="de-DE" altLang="en-US" sz="1800" baseline="-25000">
                <a:solidFill>
                  <a:srgbClr val="66FFFF"/>
                </a:solidFill>
              </a:rPr>
              <a:t>D</a:t>
            </a:r>
            <a:r>
              <a:rPr lang="de-DE" altLang="en-US" sz="1800">
                <a:solidFill>
                  <a:srgbClr val="66FFFF"/>
                </a:solidFill>
              </a:rPr>
              <a:t>(Y)</a:t>
            </a:r>
            <a:endParaRPr lang="el-GR" altLang="en-US" sz="1800">
              <a:solidFill>
                <a:srgbClr val="66FFFF"/>
              </a:solidFill>
            </a:endParaRPr>
          </a:p>
        </p:txBody>
      </p:sp>
      <p:sp>
        <p:nvSpPr>
          <p:cNvPr id="114721" name="Line 20"/>
          <p:cNvSpPr>
            <a:spLocks noChangeShapeType="1"/>
          </p:cNvSpPr>
          <p:nvPr/>
        </p:nvSpPr>
        <p:spPr bwMode="auto">
          <a:xfrm>
            <a:off x="1565275" y="2032000"/>
            <a:ext cx="1568450" cy="165576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4722" name="Oval 31"/>
          <p:cNvSpPr>
            <a:spLocks noChangeArrowheads="1"/>
          </p:cNvSpPr>
          <p:nvPr/>
        </p:nvSpPr>
        <p:spPr bwMode="auto">
          <a:xfrm>
            <a:off x="2382838" y="28844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114723" name="Text Box 21"/>
          <p:cNvSpPr txBox="1">
            <a:spLocks noChangeArrowheads="1"/>
          </p:cNvSpPr>
          <p:nvPr/>
        </p:nvSpPr>
        <p:spPr bwMode="auto">
          <a:xfrm>
            <a:off x="6569075" y="4183063"/>
            <a:ext cx="1492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50000"/>
              </a:spcBef>
              <a:buClrTx/>
              <a:buFontTx/>
              <a:buNone/>
            </a:pPr>
            <a:r>
              <a:rPr lang="de-DE" altLang="en-US" sz="1800">
                <a:solidFill>
                  <a:srgbClr val="F96DA6"/>
                </a:solidFill>
              </a:rPr>
              <a:t> </a:t>
            </a:r>
            <a:r>
              <a:rPr lang="de-DE" altLang="en-US" sz="1800">
                <a:solidFill>
                  <a:srgbClr val="66FFFF"/>
                </a:solidFill>
              </a:rPr>
              <a:t>Y</a:t>
            </a:r>
            <a:r>
              <a:rPr lang="de-DE" altLang="en-US" sz="1800" baseline="-25000">
                <a:solidFill>
                  <a:srgbClr val="66FFFF"/>
                </a:solidFill>
              </a:rPr>
              <a:t>1 </a:t>
            </a:r>
            <a:r>
              <a:rPr lang="de-DE" altLang="en-US" sz="1800">
                <a:solidFill>
                  <a:srgbClr val="F96DA6"/>
                </a:solidFill>
              </a:rPr>
              <a:t>=Y(L</a:t>
            </a:r>
            <a:r>
              <a:rPr lang="de-DE" altLang="en-US" sz="1800" baseline="-25000">
                <a:solidFill>
                  <a:srgbClr val="F96DA6"/>
                </a:solidFill>
              </a:rPr>
              <a:t>1</a:t>
            </a:r>
            <a:r>
              <a:rPr lang="de-DE" altLang="en-US" sz="1800">
                <a:solidFill>
                  <a:srgbClr val="F96DA6"/>
                </a:solidFill>
              </a:rPr>
              <a:t>,K</a:t>
            </a:r>
            <a:r>
              <a:rPr lang="de-DE" altLang="en-US" sz="1800" baseline="-25000">
                <a:solidFill>
                  <a:srgbClr val="F96DA6"/>
                </a:solidFill>
              </a:rPr>
              <a:t>1</a:t>
            </a:r>
            <a:r>
              <a:rPr lang="de-DE" altLang="en-US" sz="1800">
                <a:solidFill>
                  <a:srgbClr val="F96DA6"/>
                </a:solidFill>
              </a:rPr>
              <a:t>)</a:t>
            </a:r>
            <a:endParaRPr lang="el-GR" altLang="en-US" sz="1800">
              <a:solidFill>
                <a:srgbClr val="F96DA6"/>
              </a:solidFill>
            </a:endParaRPr>
          </a:p>
        </p:txBody>
      </p:sp>
      <p:sp>
        <p:nvSpPr>
          <p:cNvPr id="114724" name="Line 63"/>
          <p:cNvSpPr>
            <a:spLocks noChangeShapeType="1"/>
          </p:cNvSpPr>
          <p:nvPr/>
        </p:nvSpPr>
        <p:spPr bwMode="auto">
          <a:xfrm flipV="1">
            <a:off x="7189788" y="2506663"/>
            <a:ext cx="4762" cy="1533525"/>
          </a:xfrm>
          <a:prstGeom prst="line">
            <a:avLst/>
          </a:prstGeom>
          <a:noFill/>
          <a:ln w="38100">
            <a:solidFill>
              <a:srgbClr val="FF00FF"/>
            </a:solidFill>
            <a:round/>
            <a:headEnd type="none" w="med" len="lg"/>
            <a:tailEnd type="non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14725" name="Oval 25"/>
          <p:cNvSpPr>
            <a:spLocks noChangeArrowheads="1"/>
          </p:cNvSpPr>
          <p:nvPr/>
        </p:nvSpPr>
        <p:spPr bwMode="auto">
          <a:xfrm>
            <a:off x="7143750" y="28971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de-DE" altLang="en-US" sz="2000" baseline="30000">
              <a:solidFill>
                <a:srgbClr val="66FFFF"/>
              </a:solidFill>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5714" name="Object 3"/>
          <p:cNvGraphicFramePr>
            <a:graphicFrameLocks/>
          </p:cNvGraphicFramePr>
          <p:nvPr/>
        </p:nvGraphicFramePr>
        <p:xfrm>
          <a:off x="4513263" y="1411288"/>
          <a:ext cx="3776662" cy="3116262"/>
        </p:xfrm>
        <a:graphic>
          <a:graphicData uri="http://schemas.openxmlformats.org/presentationml/2006/ole">
            <mc:AlternateContent xmlns:mc="http://schemas.openxmlformats.org/markup-compatibility/2006">
              <mc:Choice xmlns:v="urn:schemas-microsoft-com:vml" Requires="v">
                <p:oleObj spid="_x0000_s116554" name="Diagramm" r:id="rId4" imgW="7438924" imgH="5314860" progId="MSGraph.Chart.8">
                  <p:embed followColorScheme="full"/>
                </p:oleObj>
              </mc:Choice>
              <mc:Fallback>
                <p:oleObj name="Diagramm" r:id="rId4" imgW="7438924" imgH="531486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263" y="1411288"/>
                        <a:ext cx="3776662" cy="311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715" name="Object 3"/>
          <p:cNvGraphicFramePr>
            <a:graphicFrameLocks/>
          </p:cNvGraphicFramePr>
          <p:nvPr/>
        </p:nvGraphicFramePr>
        <p:xfrm>
          <a:off x="422275" y="1384300"/>
          <a:ext cx="3776663" cy="3116263"/>
        </p:xfrm>
        <a:graphic>
          <a:graphicData uri="http://schemas.openxmlformats.org/presentationml/2006/ole">
            <mc:AlternateContent xmlns:mc="http://schemas.openxmlformats.org/markup-compatibility/2006">
              <mc:Choice xmlns:v="urn:schemas-microsoft-com:vml" Requires="v">
                <p:oleObj spid="_x0000_s116555" name="Diagramm" r:id="rId6" imgW="7438924" imgH="5314860" progId="MSGraph.Chart.8">
                  <p:embed followColorScheme="full"/>
                </p:oleObj>
              </mc:Choice>
              <mc:Fallback>
                <p:oleObj name="Diagramm" r:id="rId6" imgW="7438924" imgH="531486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275" y="1384300"/>
                        <a:ext cx="3776663" cy="311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5716"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706B0311-E528-4099-84A7-68EA36084248}" type="slidenum">
              <a:rPr lang="de-DE" altLang="en-US" sz="1600" b="1"/>
              <a:pPr algn="r" eaLnBrk="1" hangingPunct="1">
                <a:spcBef>
                  <a:spcPct val="0"/>
                </a:spcBef>
                <a:buClrTx/>
                <a:buFontTx/>
                <a:buNone/>
              </a:pPr>
              <a:t>112</a:t>
            </a:fld>
            <a:r>
              <a:rPr lang="de-DE" altLang="en-US" sz="1600" b="1"/>
              <a:t> -</a:t>
            </a:r>
          </a:p>
        </p:txBody>
      </p:sp>
      <p:sp>
        <p:nvSpPr>
          <p:cNvPr id="115717"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sp>
        <p:nvSpPr>
          <p:cNvPr id="115718" name="Text Box 5"/>
          <p:cNvSpPr txBox="1">
            <a:spLocks noChangeArrowheads="1"/>
          </p:cNvSpPr>
          <p:nvPr/>
        </p:nvSpPr>
        <p:spPr bwMode="auto">
          <a:xfrm>
            <a:off x="4919663" y="1239838"/>
            <a:ext cx="293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t>i</a:t>
            </a:r>
          </a:p>
        </p:txBody>
      </p:sp>
      <p:sp>
        <p:nvSpPr>
          <p:cNvPr id="115719" name="Text Box 7"/>
          <p:cNvSpPr txBox="1">
            <a:spLocks noChangeArrowheads="1"/>
          </p:cNvSpPr>
          <p:nvPr/>
        </p:nvSpPr>
        <p:spPr bwMode="auto">
          <a:xfrm>
            <a:off x="3694113" y="4257675"/>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1800"/>
              <a:t>I,S</a:t>
            </a:r>
          </a:p>
        </p:txBody>
      </p:sp>
      <p:sp>
        <p:nvSpPr>
          <p:cNvPr id="115720" name="Text Box 8"/>
          <p:cNvSpPr txBox="1">
            <a:spLocks noChangeArrowheads="1"/>
          </p:cNvSpPr>
          <p:nvPr/>
        </p:nvSpPr>
        <p:spPr bwMode="auto">
          <a:xfrm>
            <a:off x="825500" y="1233488"/>
            <a:ext cx="331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t>i</a:t>
            </a:r>
          </a:p>
        </p:txBody>
      </p:sp>
      <p:sp>
        <p:nvSpPr>
          <p:cNvPr id="115721" name="Line 9"/>
          <p:cNvSpPr>
            <a:spLocks noChangeShapeType="1"/>
          </p:cNvSpPr>
          <p:nvPr/>
        </p:nvSpPr>
        <p:spPr bwMode="auto">
          <a:xfrm>
            <a:off x="4044950" y="395922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15722" name="Line 10"/>
          <p:cNvSpPr>
            <a:spLocks noChangeShapeType="1"/>
          </p:cNvSpPr>
          <p:nvPr/>
        </p:nvSpPr>
        <p:spPr bwMode="auto">
          <a:xfrm rot="5400000" flipH="1">
            <a:off x="716757" y="15501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15723" name="Line 12"/>
          <p:cNvSpPr>
            <a:spLocks noChangeShapeType="1"/>
          </p:cNvSpPr>
          <p:nvPr/>
        </p:nvSpPr>
        <p:spPr bwMode="auto">
          <a:xfrm>
            <a:off x="8129588" y="399097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15724" name="Line 13"/>
          <p:cNvSpPr>
            <a:spLocks noChangeShapeType="1"/>
          </p:cNvSpPr>
          <p:nvPr/>
        </p:nvSpPr>
        <p:spPr bwMode="auto">
          <a:xfrm rot="5400000" flipH="1">
            <a:off x="4822032" y="15755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15725" name="Text Box 14"/>
          <p:cNvSpPr txBox="1">
            <a:spLocks noChangeArrowheads="1"/>
          </p:cNvSpPr>
          <p:nvPr/>
        </p:nvSpPr>
        <p:spPr bwMode="auto">
          <a:xfrm>
            <a:off x="222250" y="2733675"/>
            <a:ext cx="52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i</a:t>
            </a:r>
            <a:r>
              <a:rPr lang="de-DE" altLang="en-US" sz="1800" baseline="-25000">
                <a:solidFill>
                  <a:srgbClr val="66FFFF"/>
                </a:solidFill>
              </a:rPr>
              <a:t>1</a:t>
            </a:r>
            <a:endParaRPr lang="el-GR" altLang="en-US" sz="1800" baseline="-25000">
              <a:solidFill>
                <a:srgbClr val="66FFFF"/>
              </a:solidFill>
            </a:endParaRPr>
          </a:p>
        </p:txBody>
      </p:sp>
      <p:sp>
        <p:nvSpPr>
          <p:cNvPr id="115726" name="Text Box 15"/>
          <p:cNvSpPr txBox="1">
            <a:spLocks noChangeArrowheads="1"/>
          </p:cNvSpPr>
          <p:nvPr/>
        </p:nvSpPr>
        <p:spPr bwMode="auto">
          <a:xfrm>
            <a:off x="7296150" y="3576638"/>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C(i)</a:t>
            </a:r>
            <a:endParaRPr lang="el-GR" altLang="en-US" sz="1800">
              <a:solidFill>
                <a:srgbClr val="00FFFF"/>
              </a:solidFill>
            </a:endParaRPr>
          </a:p>
        </p:txBody>
      </p:sp>
      <p:sp>
        <p:nvSpPr>
          <p:cNvPr id="115727" name="Text Box 18"/>
          <p:cNvSpPr txBox="1">
            <a:spLocks noChangeArrowheads="1"/>
          </p:cNvSpPr>
          <p:nvPr/>
        </p:nvSpPr>
        <p:spPr bwMode="auto">
          <a:xfrm>
            <a:off x="6367463" y="4257675"/>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1800"/>
              <a:t>Y</a:t>
            </a:r>
          </a:p>
        </p:txBody>
      </p:sp>
      <p:sp>
        <p:nvSpPr>
          <p:cNvPr id="115728" name="Line 23"/>
          <p:cNvSpPr>
            <a:spLocks noChangeShapeType="1"/>
          </p:cNvSpPr>
          <p:nvPr/>
        </p:nvSpPr>
        <p:spPr bwMode="auto">
          <a:xfrm>
            <a:off x="4895850" y="2943225"/>
            <a:ext cx="2289175"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5729" name="Line 24"/>
          <p:cNvSpPr>
            <a:spLocks noChangeShapeType="1"/>
          </p:cNvSpPr>
          <p:nvPr/>
        </p:nvSpPr>
        <p:spPr bwMode="auto">
          <a:xfrm rot="5400000" flipH="1">
            <a:off x="6685756" y="3463132"/>
            <a:ext cx="1011237"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5730" name="AutoShape 29"/>
          <p:cNvSpPr>
            <a:spLocks noChangeArrowheads="1"/>
          </p:cNvSpPr>
          <p:nvPr/>
        </p:nvSpPr>
        <p:spPr bwMode="auto">
          <a:xfrm>
            <a:off x="0" y="4664075"/>
            <a:ext cx="9144000" cy="2193925"/>
          </a:xfrm>
          <a:prstGeom prst="roundRect">
            <a:avLst>
              <a:gd name="adj" fmla="val 12495"/>
            </a:avLst>
          </a:prstGeom>
          <a:solidFill>
            <a:srgbClr val="FFFF99"/>
          </a:solidFill>
          <a:ln w="50800">
            <a:solidFill>
              <a:srgbClr val="FF0000"/>
            </a:solidFill>
            <a:round/>
            <a:headEnd/>
            <a:tailEnd/>
          </a:ln>
        </p:spPr>
        <p:txBody>
          <a:bodyPr lIns="0" tIns="0" rIns="0" bIns="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lnSpc>
                <a:spcPct val="90000"/>
              </a:lnSpc>
              <a:spcBef>
                <a:spcPct val="0"/>
              </a:spcBef>
              <a:buClrTx/>
              <a:buFontTx/>
              <a:buNone/>
            </a:pPr>
            <a:r>
              <a:rPr lang="en-US" altLang="en-US" sz="2000" dirty="0">
                <a:solidFill>
                  <a:schemeClr val="bg1"/>
                </a:solidFill>
              </a:rPr>
              <a:t>Let's start with the capital market: An additional demand for credits equal to D</a:t>
            </a:r>
            <a:r>
              <a:rPr lang="en-US" altLang="en-US" sz="2000" baseline="-25000" dirty="0">
                <a:solidFill>
                  <a:schemeClr val="bg1"/>
                </a:solidFill>
              </a:rPr>
              <a:t>G</a:t>
            </a:r>
            <a:r>
              <a:rPr lang="en-US" altLang="en-US" sz="2000" dirty="0">
                <a:solidFill>
                  <a:schemeClr val="bg1"/>
                </a:solidFill>
              </a:rPr>
              <a:t> causes excess demand for credits, which drives the interest rate up from </a:t>
            </a:r>
            <a:r>
              <a:rPr lang="en-US" altLang="en-US" sz="2000" dirty="0" err="1">
                <a:solidFill>
                  <a:schemeClr val="bg1"/>
                </a:solidFill>
              </a:rPr>
              <a:t>i</a:t>
            </a:r>
            <a:r>
              <a:rPr lang="en-US" altLang="en-US" sz="2000" baseline="-25000" dirty="0" err="1">
                <a:solidFill>
                  <a:schemeClr val="bg1"/>
                </a:solidFill>
              </a:rPr>
              <a:t>1</a:t>
            </a:r>
            <a:r>
              <a:rPr lang="en-US" altLang="en-US" sz="2000" dirty="0">
                <a:solidFill>
                  <a:schemeClr val="bg1"/>
                </a:solidFill>
              </a:rPr>
              <a:t> to </a:t>
            </a:r>
            <a:r>
              <a:rPr lang="en-US" altLang="en-US" sz="2000" dirty="0" err="1">
                <a:solidFill>
                  <a:schemeClr val="bg1"/>
                </a:solidFill>
              </a:rPr>
              <a:t>i</a:t>
            </a:r>
            <a:r>
              <a:rPr lang="en-US" altLang="en-US" sz="2000" baseline="-25000" dirty="0" err="1">
                <a:solidFill>
                  <a:schemeClr val="bg1"/>
                </a:solidFill>
              </a:rPr>
              <a:t>2</a:t>
            </a:r>
            <a:r>
              <a:rPr lang="en-US" altLang="en-US" sz="2000" dirty="0">
                <a:solidFill>
                  <a:schemeClr val="bg1"/>
                </a:solidFill>
              </a:rPr>
              <a:t>.</a:t>
            </a:r>
          </a:p>
        </p:txBody>
      </p:sp>
      <p:sp>
        <p:nvSpPr>
          <p:cNvPr id="115731" name="Line 30"/>
          <p:cNvSpPr>
            <a:spLocks noChangeShapeType="1"/>
          </p:cNvSpPr>
          <p:nvPr/>
        </p:nvSpPr>
        <p:spPr bwMode="auto">
          <a:xfrm flipV="1">
            <a:off x="1795463" y="2936875"/>
            <a:ext cx="3130550" cy="3175"/>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5732" name="Rectangle 5"/>
          <p:cNvSpPr>
            <a:spLocks noChangeArrowheads="1"/>
          </p:cNvSpPr>
          <p:nvPr/>
        </p:nvSpPr>
        <p:spPr bwMode="auto">
          <a:xfrm>
            <a:off x="457200" y="31750"/>
            <a:ext cx="82296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a:spcBef>
                <a:spcPct val="0"/>
              </a:spcBef>
              <a:buClrTx/>
              <a:buFontTx/>
              <a:buNone/>
            </a:pPr>
            <a:r>
              <a:rPr lang="en-US" altLang="en-US" sz="2600">
                <a:solidFill>
                  <a:srgbClr val="FFFF00"/>
                </a:solidFill>
              </a:rPr>
              <a:t>3. The Neoclassical Model and its Policy Implications </a:t>
            </a:r>
            <a:br>
              <a:rPr lang="en-US" altLang="en-US" sz="2600">
                <a:solidFill>
                  <a:srgbClr val="FFFF00"/>
                </a:solidFill>
              </a:rPr>
            </a:br>
            <a:r>
              <a:rPr lang="en-US" altLang="en-US" sz="2200">
                <a:solidFill>
                  <a:srgbClr val="FFFF00"/>
                </a:solidFill>
              </a:rPr>
              <a:t>3.2.2. Fiscal Policy</a:t>
            </a:r>
          </a:p>
        </p:txBody>
      </p:sp>
      <p:sp>
        <p:nvSpPr>
          <p:cNvPr id="115733" name="Line 11"/>
          <p:cNvSpPr>
            <a:spLocks noChangeShapeType="1"/>
          </p:cNvSpPr>
          <p:nvPr/>
        </p:nvSpPr>
        <p:spPr bwMode="auto">
          <a:xfrm rot="5400000" flipV="1">
            <a:off x="5957094" y="1434307"/>
            <a:ext cx="1004887" cy="2419350"/>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5734" name="Line 11"/>
          <p:cNvSpPr>
            <a:spLocks noChangeShapeType="1"/>
          </p:cNvSpPr>
          <p:nvPr/>
        </p:nvSpPr>
        <p:spPr bwMode="auto">
          <a:xfrm rot="5400000" flipV="1">
            <a:off x="5298281" y="1732757"/>
            <a:ext cx="1717675" cy="2376488"/>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5735" name="Line 30"/>
          <p:cNvSpPr>
            <a:spLocks noChangeShapeType="1"/>
          </p:cNvSpPr>
          <p:nvPr/>
        </p:nvSpPr>
        <p:spPr bwMode="auto">
          <a:xfrm flipV="1">
            <a:off x="792163" y="2940050"/>
            <a:ext cx="984250"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5736" name="Text Box 15"/>
          <p:cNvSpPr txBox="1">
            <a:spLocks noChangeArrowheads="1"/>
          </p:cNvSpPr>
          <p:nvPr/>
        </p:nvSpPr>
        <p:spPr bwMode="auto">
          <a:xfrm>
            <a:off x="7462838" y="3121025"/>
            <a:ext cx="159226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Y</a:t>
            </a:r>
            <a:r>
              <a:rPr lang="de-DE" altLang="en-US" sz="1800" baseline="-25000">
                <a:solidFill>
                  <a:srgbClr val="66FFFF"/>
                </a:solidFill>
              </a:rPr>
              <a:t>D</a:t>
            </a:r>
            <a:r>
              <a:rPr lang="de-DE" altLang="en-US" sz="1800">
                <a:solidFill>
                  <a:srgbClr val="66FFFF"/>
                </a:solidFill>
              </a:rPr>
              <a:t>=C(i)+ I(i,L</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p:txBody>
      </p:sp>
      <p:sp>
        <p:nvSpPr>
          <p:cNvPr id="115737" name="Text Box 19"/>
          <p:cNvSpPr txBox="1">
            <a:spLocks noChangeArrowheads="1"/>
          </p:cNvSpPr>
          <p:nvPr/>
        </p:nvSpPr>
        <p:spPr bwMode="auto">
          <a:xfrm>
            <a:off x="1600200" y="3443288"/>
            <a:ext cx="1466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I(i,L</a:t>
            </a:r>
            <a:r>
              <a:rPr lang="de-DE" altLang="en-US" sz="1800" baseline="-25000">
                <a:solidFill>
                  <a:srgbClr val="66FFFF"/>
                </a:solidFill>
              </a:rPr>
              <a:t>1</a:t>
            </a:r>
            <a:r>
              <a:rPr lang="de-DE" altLang="en-US" sz="1800">
                <a:solidFill>
                  <a:srgbClr val="66FFFF"/>
                </a:solidFill>
              </a:rPr>
              <a:t>)+R</a:t>
            </a:r>
            <a:r>
              <a:rPr lang="de-DE" altLang="en-US" sz="1800" baseline="-25000">
                <a:solidFill>
                  <a:srgbClr val="66FFFF"/>
                </a:solidFill>
              </a:rPr>
              <a:t>D</a:t>
            </a:r>
            <a:r>
              <a:rPr lang="de-DE" altLang="en-US" sz="1800">
                <a:solidFill>
                  <a:srgbClr val="66FFFF"/>
                </a:solidFill>
              </a:rPr>
              <a:t>(Y)</a:t>
            </a:r>
            <a:endParaRPr lang="el-GR" altLang="en-US" sz="1800">
              <a:solidFill>
                <a:srgbClr val="66FFFF"/>
              </a:solidFill>
            </a:endParaRPr>
          </a:p>
        </p:txBody>
      </p:sp>
      <p:sp>
        <p:nvSpPr>
          <p:cNvPr id="115738" name="AutoShape 64"/>
          <p:cNvSpPr>
            <a:spLocks noChangeArrowheads="1"/>
          </p:cNvSpPr>
          <p:nvPr/>
        </p:nvSpPr>
        <p:spPr bwMode="auto">
          <a:xfrm>
            <a:off x="1331913" y="987425"/>
            <a:ext cx="1973262"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en-US" altLang="en-US" sz="2000">
                <a:solidFill>
                  <a:srgbClr val="3333FF"/>
                </a:solidFill>
              </a:rPr>
              <a:t>Capital Market</a:t>
            </a:r>
          </a:p>
        </p:txBody>
      </p:sp>
      <p:sp>
        <p:nvSpPr>
          <p:cNvPr id="115739" name="AutoShape 64"/>
          <p:cNvSpPr>
            <a:spLocks noChangeArrowheads="1"/>
          </p:cNvSpPr>
          <p:nvPr/>
        </p:nvSpPr>
        <p:spPr bwMode="auto">
          <a:xfrm>
            <a:off x="5410200" y="989013"/>
            <a:ext cx="2278063"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en-US" altLang="en-US" sz="2000">
                <a:solidFill>
                  <a:srgbClr val="3333FF"/>
                </a:solidFill>
              </a:rPr>
              <a:t>Demand for Goods</a:t>
            </a:r>
          </a:p>
        </p:txBody>
      </p:sp>
      <p:sp>
        <p:nvSpPr>
          <p:cNvPr id="629795" name="Line 35"/>
          <p:cNvSpPr>
            <a:spLocks noChangeShapeType="1"/>
          </p:cNvSpPr>
          <p:nvPr/>
        </p:nvSpPr>
        <p:spPr bwMode="auto">
          <a:xfrm flipV="1">
            <a:off x="1870075" y="2263775"/>
            <a:ext cx="495300" cy="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629796" name="Line 20"/>
          <p:cNvSpPr>
            <a:spLocks noChangeShapeType="1"/>
          </p:cNvSpPr>
          <p:nvPr/>
        </p:nvSpPr>
        <p:spPr bwMode="auto">
          <a:xfrm>
            <a:off x="1930400" y="1724025"/>
            <a:ext cx="1749425" cy="184626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629797" name="Text Box 19"/>
          <p:cNvSpPr txBox="1">
            <a:spLocks noChangeArrowheads="1"/>
          </p:cNvSpPr>
          <p:nvPr/>
        </p:nvSpPr>
        <p:spPr bwMode="auto">
          <a:xfrm>
            <a:off x="2909888" y="3584575"/>
            <a:ext cx="196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I(i,L</a:t>
            </a:r>
            <a:r>
              <a:rPr lang="de-DE" altLang="en-US" sz="1800" baseline="-25000">
                <a:solidFill>
                  <a:srgbClr val="66FFFF"/>
                </a:solidFill>
              </a:rPr>
              <a:t>1</a:t>
            </a:r>
            <a:r>
              <a:rPr lang="de-DE" altLang="en-US" sz="1800">
                <a:solidFill>
                  <a:srgbClr val="66FFFF"/>
                </a:solidFill>
              </a:rPr>
              <a:t>)+R</a:t>
            </a:r>
            <a:r>
              <a:rPr lang="de-DE" altLang="en-US" sz="1800" baseline="-25000">
                <a:solidFill>
                  <a:srgbClr val="66FFFF"/>
                </a:solidFill>
              </a:rPr>
              <a:t>D</a:t>
            </a:r>
            <a:r>
              <a:rPr lang="de-DE" altLang="en-US" sz="1800">
                <a:solidFill>
                  <a:srgbClr val="66FFFF"/>
                </a:solidFill>
              </a:rPr>
              <a:t>(Y)+D</a:t>
            </a:r>
            <a:r>
              <a:rPr lang="de-DE" altLang="en-US" sz="1800" baseline="-25000">
                <a:solidFill>
                  <a:srgbClr val="66FFFF"/>
                </a:solidFill>
              </a:rPr>
              <a:t>G</a:t>
            </a:r>
            <a:endParaRPr lang="el-GR" altLang="en-US" sz="1800" baseline="-25000">
              <a:solidFill>
                <a:srgbClr val="66FFFF"/>
              </a:solidFill>
            </a:endParaRPr>
          </a:p>
        </p:txBody>
      </p:sp>
      <p:sp>
        <p:nvSpPr>
          <p:cNvPr id="629799" name="Line 30"/>
          <p:cNvSpPr>
            <a:spLocks noChangeShapeType="1"/>
          </p:cNvSpPr>
          <p:nvPr/>
        </p:nvSpPr>
        <p:spPr bwMode="auto">
          <a:xfrm>
            <a:off x="781050" y="2662238"/>
            <a:ext cx="2000250"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629800" name="Line 40"/>
          <p:cNvSpPr>
            <a:spLocks noChangeShapeType="1"/>
          </p:cNvSpPr>
          <p:nvPr/>
        </p:nvSpPr>
        <p:spPr bwMode="auto">
          <a:xfrm flipV="1">
            <a:off x="2954338" y="3405188"/>
            <a:ext cx="495300" cy="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629802" name="Line 42"/>
          <p:cNvSpPr>
            <a:spLocks noChangeShapeType="1"/>
          </p:cNvSpPr>
          <p:nvPr/>
        </p:nvSpPr>
        <p:spPr bwMode="auto">
          <a:xfrm flipV="1">
            <a:off x="914400" y="2657475"/>
            <a:ext cx="0" cy="276225"/>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629808" name="Text Box 19"/>
          <p:cNvSpPr txBox="1">
            <a:spLocks noChangeArrowheads="1"/>
          </p:cNvSpPr>
          <p:nvPr/>
        </p:nvSpPr>
        <p:spPr bwMode="auto">
          <a:xfrm>
            <a:off x="2759075" y="3065463"/>
            <a:ext cx="5842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square"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dirty="0">
                <a:solidFill>
                  <a:srgbClr val="66FFFF"/>
                </a:solidFill>
              </a:rPr>
              <a:t>D</a:t>
            </a:r>
            <a:r>
              <a:rPr lang="de-DE" altLang="en-US" sz="1800" baseline="-25000" dirty="0">
                <a:solidFill>
                  <a:srgbClr val="66FFFF"/>
                </a:solidFill>
              </a:rPr>
              <a:t>G</a:t>
            </a:r>
            <a:endParaRPr lang="el-GR" altLang="en-US" sz="1800" baseline="-25000" dirty="0">
              <a:solidFill>
                <a:srgbClr val="66FFFF"/>
              </a:solidFill>
            </a:endParaRPr>
          </a:p>
        </p:txBody>
      </p:sp>
      <p:sp>
        <p:nvSpPr>
          <p:cNvPr id="629809" name="Text Box 14"/>
          <p:cNvSpPr txBox="1">
            <a:spLocks noChangeArrowheads="1"/>
          </p:cNvSpPr>
          <p:nvPr/>
        </p:nvSpPr>
        <p:spPr bwMode="auto">
          <a:xfrm>
            <a:off x="223838" y="2405063"/>
            <a:ext cx="527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i</a:t>
            </a:r>
            <a:r>
              <a:rPr lang="de-DE" altLang="en-US" sz="1800" baseline="-25000">
                <a:solidFill>
                  <a:srgbClr val="66FFFF"/>
                </a:solidFill>
              </a:rPr>
              <a:t>2</a:t>
            </a:r>
            <a:endParaRPr lang="el-GR" altLang="en-US" sz="1800" baseline="-25000">
              <a:solidFill>
                <a:srgbClr val="66FFFF"/>
              </a:solidFill>
            </a:endParaRPr>
          </a:p>
        </p:txBody>
      </p:sp>
      <p:sp>
        <p:nvSpPr>
          <p:cNvPr id="115748" name="Line 24"/>
          <p:cNvSpPr>
            <a:spLocks noChangeShapeType="1"/>
          </p:cNvSpPr>
          <p:nvPr/>
        </p:nvSpPr>
        <p:spPr bwMode="auto">
          <a:xfrm rot="5400000" flipH="1">
            <a:off x="5711031" y="3428207"/>
            <a:ext cx="1011237"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5749" name="Oval 31"/>
          <p:cNvSpPr>
            <a:spLocks noChangeArrowheads="1"/>
          </p:cNvSpPr>
          <p:nvPr/>
        </p:nvSpPr>
        <p:spPr bwMode="auto">
          <a:xfrm>
            <a:off x="6167438" y="28844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115750" name="Text Box 19"/>
          <p:cNvSpPr txBox="1">
            <a:spLocks noChangeArrowheads="1"/>
          </p:cNvSpPr>
          <p:nvPr/>
        </p:nvSpPr>
        <p:spPr bwMode="auto">
          <a:xfrm>
            <a:off x="5845175" y="4208463"/>
            <a:ext cx="908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C(i</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p:txBody>
      </p:sp>
      <p:sp>
        <p:nvSpPr>
          <p:cNvPr id="115751" name="Line 20"/>
          <p:cNvSpPr>
            <a:spLocks noChangeShapeType="1"/>
          </p:cNvSpPr>
          <p:nvPr/>
        </p:nvSpPr>
        <p:spPr bwMode="auto">
          <a:xfrm>
            <a:off x="1565275" y="2032000"/>
            <a:ext cx="1428750" cy="1508125"/>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5752" name="Text Box 15"/>
          <p:cNvSpPr txBox="1">
            <a:spLocks noChangeArrowheads="1"/>
          </p:cNvSpPr>
          <p:nvPr/>
        </p:nvSpPr>
        <p:spPr bwMode="auto">
          <a:xfrm>
            <a:off x="3413125" y="1573213"/>
            <a:ext cx="1174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S(i)+M/P</a:t>
            </a:r>
            <a:endParaRPr lang="el-GR" altLang="en-US" sz="1800">
              <a:solidFill>
                <a:srgbClr val="00FFFF"/>
              </a:solidFill>
            </a:endParaRPr>
          </a:p>
        </p:txBody>
      </p:sp>
      <p:grpSp>
        <p:nvGrpSpPr>
          <p:cNvPr id="115753" name="Group 62"/>
          <p:cNvGrpSpPr>
            <a:grpSpLocks/>
          </p:cNvGrpSpPr>
          <p:nvPr/>
        </p:nvGrpSpPr>
        <p:grpSpPr bwMode="auto">
          <a:xfrm>
            <a:off x="1446213" y="1962150"/>
            <a:ext cx="2417762" cy="2027238"/>
            <a:chOff x="902" y="1227"/>
            <a:chExt cx="1523" cy="1277"/>
          </a:xfrm>
        </p:grpSpPr>
        <p:sp>
          <p:nvSpPr>
            <p:cNvPr id="115760" name="Line 11"/>
            <p:cNvSpPr>
              <a:spLocks noChangeShapeType="1"/>
            </p:cNvSpPr>
            <p:nvPr/>
          </p:nvSpPr>
          <p:spPr bwMode="auto">
            <a:xfrm rot="10800000" flipV="1">
              <a:off x="902" y="1227"/>
              <a:ext cx="1523" cy="104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5761" name="Line 64"/>
            <p:cNvSpPr>
              <a:spLocks noChangeShapeType="1"/>
            </p:cNvSpPr>
            <p:nvPr/>
          </p:nvSpPr>
          <p:spPr bwMode="auto">
            <a:xfrm>
              <a:off x="912" y="2256"/>
              <a:ext cx="0" cy="248"/>
            </a:xfrm>
            <a:prstGeom prst="line">
              <a:avLst/>
            </a:prstGeom>
            <a:noFill/>
            <a:ln w="38100">
              <a:solidFill>
                <a:srgbClr val="33CCCC"/>
              </a:solidFill>
              <a:round/>
              <a:headEnd type="none" w="med" len="lg"/>
              <a:tailEnd type="non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grpSp>
      <p:sp>
        <p:nvSpPr>
          <p:cNvPr id="629801" name="Oval 31"/>
          <p:cNvSpPr>
            <a:spLocks noChangeArrowheads="1"/>
          </p:cNvSpPr>
          <p:nvPr/>
        </p:nvSpPr>
        <p:spPr bwMode="auto">
          <a:xfrm>
            <a:off x="2770188" y="2601913"/>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115755" name="Oval 31"/>
          <p:cNvSpPr>
            <a:spLocks noChangeArrowheads="1"/>
          </p:cNvSpPr>
          <p:nvPr/>
        </p:nvSpPr>
        <p:spPr bwMode="auto">
          <a:xfrm>
            <a:off x="2371725" y="2873375"/>
            <a:ext cx="101600" cy="103188"/>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629807" name="AutoShape 47"/>
          <p:cNvSpPr>
            <a:spLocks/>
          </p:cNvSpPr>
          <p:nvPr/>
        </p:nvSpPr>
        <p:spPr bwMode="auto">
          <a:xfrm rot="5400000">
            <a:off x="2679700" y="2730500"/>
            <a:ext cx="177800" cy="635000"/>
          </a:xfrm>
          <a:prstGeom prst="rightBrace">
            <a:avLst>
              <a:gd name="adj1" fmla="val 29762"/>
              <a:gd name="adj2" fmla="val 30000"/>
            </a:avLst>
          </a:prstGeom>
          <a:noFill/>
          <a:ln w="3810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vert="eaVert"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endParaRPr lang="de-DE" altLang="en-US" sz="2000"/>
          </a:p>
        </p:txBody>
      </p:sp>
      <p:sp>
        <p:nvSpPr>
          <p:cNvPr id="115757" name="Text Box 21"/>
          <p:cNvSpPr txBox="1">
            <a:spLocks noChangeArrowheads="1"/>
          </p:cNvSpPr>
          <p:nvPr/>
        </p:nvSpPr>
        <p:spPr bwMode="auto">
          <a:xfrm>
            <a:off x="6569075" y="4183063"/>
            <a:ext cx="1492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50000"/>
              </a:spcBef>
              <a:buClrTx/>
              <a:buFontTx/>
              <a:buNone/>
            </a:pPr>
            <a:r>
              <a:rPr lang="de-DE" altLang="en-US" sz="1800">
                <a:solidFill>
                  <a:srgbClr val="F96DA6"/>
                </a:solidFill>
              </a:rPr>
              <a:t> </a:t>
            </a:r>
            <a:r>
              <a:rPr lang="de-DE" altLang="en-US" sz="1800">
                <a:solidFill>
                  <a:srgbClr val="66FFFF"/>
                </a:solidFill>
              </a:rPr>
              <a:t>Y</a:t>
            </a:r>
            <a:r>
              <a:rPr lang="de-DE" altLang="en-US" sz="1800" baseline="-25000">
                <a:solidFill>
                  <a:srgbClr val="66FFFF"/>
                </a:solidFill>
              </a:rPr>
              <a:t>1 </a:t>
            </a:r>
            <a:r>
              <a:rPr lang="de-DE" altLang="en-US" sz="1800">
                <a:solidFill>
                  <a:srgbClr val="F96DA6"/>
                </a:solidFill>
              </a:rPr>
              <a:t>=Y(L</a:t>
            </a:r>
            <a:r>
              <a:rPr lang="de-DE" altLang="en-US" sz="1800" baseline="-25000">
                <a:solidFill>
                  <a:srgbClr val="F96DA6"/>
                </a:solidFill>
              </a:rPr>
              <a:t>1</a:t>
            </a:r>
            <a:r>
              <a:rPr lang="de-DE" altLang="en-US" sz="1800">
                <a:solidFill>
                  <a:srgbClr val="F96DA6"/>
                </a:solidFill>
              </a:rPr>
              <a:t>,K</a:t>
            </a:r>
            <a:r>
              <a:rPr lang="de-DE" altLang="en-US" sz="1800" baseline="-25000">
                <a:solidFill>
                  <a:srgbClr val="F96DA6"/>
                </a:solidFill>
              </a:rPr>
              <a:t>1</a:t>
            </a:r>
            <a:r>
              <a:rPr lang="de-DE" altLang="en-US" sz="1800">
                <a:solidFill>
                  <a:srgbClr val="F96DA6"/>
                </a:solidFill>
              </a:rPr>
              <a:t>)</a:t>
            </a:r>
            <a:endParaRPr lang="el-GR" altLang="en-US" sz="1800">
              <a:solidFill>
                <a:srgbClr val="F96DA6"/>
              </a:solidFill>
            </a:endParaRPr>
          </a:p>
        </p:txBody>
      </p:sp>
      <p:sp>
        <p:nvSpPr>
          <p:cNvPr id="115758" name="Line 67"/>
          <p:cNvSpPr>
            <a:spLocks noChangeShapeType="1"/>
          </p:cNvSpPr>
          <p:nvPr/>
        </p:nvSpPr>
        <p:spPr bwMode="auto">
          <a:xfrm flipV="1">
            <a:off x="7189788" y="2506663"/>
            <a:ext cx="4762" cy="1533525"/>
          </a:xfrm>
          <a:prstGeom prst="line">
            <a:avLst/>
          </a:prstGeom>
          <a:noFill/>
          <a:ln w="38100">
            <a:solidFill>
              <a:srgbClr val="FF00FF"/>
            </a:solidFill>
            <a:round/>
            <a:headEnd type="none" w="med" len="lg"/>
            <a:tailEnd type="non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15759" name="Oval 25"/>
          <p:cNvSpPr>
            <a:spLocks noChangeArrowheads="1"/>
          </p:cNvSpPr>
          <p:nvPr/>
        </p:nvSpPr>
        <p:spPr bwMode="auto">
          <a:xfrm>
            <a:off x="7143750" y="28971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de-DE" altLang="en-US" sz="2000" baseline="30000">
              <a:solidFill>
                <a:srgbClr val="66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98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979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980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980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2979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979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980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2980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2979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298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9795" grpId="0" animBg="1"/>
      <p:bldP spid="629796" grpId="0" animBg="1"/>
      <p:bldP spid="629797" grpId="0"/>
      <p:bldP spid="629799" grpId="0" animBg="1"/>
      <p:bldP spid="629800" grpId="0" animBg="1"/>
      <p:bldP spid="629802" grpId="0" animBg="1"/>
      <p:bldP spid="629808" grpId="0"/>
      <p:bldP spid="629809" grpId="0"/>
      <p:bldP spid="629801" grpId="0" animBg="1"/>
      <p:bldP spid="629807" grpId="0" animBg="1"/>
    </p:bld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6738" name="Object 3"/>
          <p:cNvGraphicFramePr>
            <a:graphicFrameLocks/>
          </p:cNvGraphicFramePr>
          <p:nvPr/>
        </p:nvGraphicFramePr>
        <p:xfrm>
          <a:off x="4513263" y="1411288"/>
          <a:ext cx="3776662" cy="3116262"/>
        </p:xfrm>
        <a:graphic>
          <a:graphicData uri="http://schemas.openxmlformats.org/presentationml/2006/ole">
            <mc:AlternateContent xmlns:mc="http://schemas.openxmlformats.org/markup-compatibility/2006">
              <mc:Choice xmlns:v="urn:schemas-microsoft-com:vml" Requires="v">
                <p:oleObj spid="_x0000_s117580" name="Diagramm" r:id="rId4" imgW="7438924" imgH="5314860" progId="MSGraph.Chart.8">
                  <p:embed followColorScheme="full"/>
                </p:oleObj>
              </mc:Choice>
              <mc:Fallback>
                <p:oleObj name="Diagramm" r:id="rId4" imgW="7438924" imgH="531486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263" y="1411288"/>
                        <a:ext cx="3776662" cy="311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6739" name="Object 3"/>
          <p:cNvGraphicFramePr>
            <a:graphicFrameLocks/>
          </p:cNvGraphicFramePr>
          <p:nvPr/>
        </p:nvGraphicFramePr>
        <p:xfrm>
          <a:off x="422275" y="1384300"/>
          <a:ext cx="3776663" cy="3116263"/>
        </p:xfrm>
        <a:graphic>
          <a:graphicData uri="http://schemas.openxmlformats.org/presentationml/2006/ole">
            <mc:AlternateContent xmlns:mc="http://schemas.openxmlformats.org/markup-compatibility/2006">
              <mc:Choice xmlns:v="urn:schemas-microsoft-com:vml" Requires="v">
                <p:oleObj spid="_x0000_s117581" name="Diagramm" r:id="rId6" imgW="7438924" imgH="5314860" progId="MSGraph.Chart.8">
                  <p:embed followColorScheme="full"/>
                </p:oleObj>
              </mc:Choice>
              <mc:Fallback>
                <p:oleObj name="Diagramm" r:id="rId6" imgW="7438924" imgH="531486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275" y="1384300"/>
                        <a:ext cx="3776663" cy="311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6740"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20ED418D-F702-45F7-9C94-DD6E1414EDAC}" type="slidenum">
              <a:rPr lang="de-DE" altLang="en-US" sz="1600" b="1"/>
              <a:pPr algn="r" eaLnBrk="1" hangingPunct="1">
                <a:spcBef>
                  <a:spcPct val="0"/>
                </a:spcBef>
                <a:buClrTx/>
                <a:buFontTx/>
                <a:buNone/>
              </a:pPr>
              <a:t>113</a:t>
            </a:fld>
            <a:r>
              <a:rPr lang="de-DE" altLang="en-US" sz="1600" b="1"/>
              <a:t> -</a:t>
            </a:r>
          </a:p>
        </p:txBody>
      </p:sp>
      <p:sp>
        <p:nvSpPr>
          <p:cNvPr id="116741"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sp>
        <p:nvSpPr>
          <p:cNvPr id="116742" name="Text Box 5"/>
          <p:cNvSpPr txBox="1">
            <a:spLocks noChangeArrowheads="1"/>
          </p:cNvSpPr>
          <p:nvPr/>
        </p:nvSpPr>
        <p:spPr bwMode="auto">
          <a:xfrm>
            <a:off x="4919663" y="1239838"/>
            <a:ext cx="293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t>i</a:t>
            </a:r>
          </a:p>
        </p:txBody>
      </p:sp>
      <p:sp>
        <p:nvSpPr>
          <p:cNvPr id="116743" name="Text Box 7"/>
          <p:cNvSpPr txBox="1">
            <a:spLocks noChangeArrowheads="1"/>
          </p:cNvSpPr>
          <p:nvPr/>
        </p:nvSpPr>
        <p:spPr bwMode="auto">
          <a:xfrm>
            <a:off x="3694113" y="4257675"/>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1800"/>
              <a:t>I,S</a:t>
            </a:r>
          </a:p>
        </p:txBody>
      </p:sp>
      <p:sp>
        <p:nvSpPr>
          <p:cNvPr id="116744" name="Text Box 8"/>
          <p:cNvSpPr txBox="1">
            <a:spLocks noChangeArrowheads="1"/>
          </p:cNvSpPr>
          <p:nvPr/>
        </p:nvSpPr>
        <p:spPr bwMode="auto">
          <a:xfrm>
            <a:off x="825500" y="1233488"/>
            <a:ext cx="331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t>i</a:t>
            </a:r>
          </a:p>
        </p:txBody>
      </p:sp>
      <p:sp>
        <p:nvSpPr>
          <p:cNvPr id="116745" name="Line 9"/>
          <p:cNvSpPr>
            <a:spLocks noChangeShapeType="1"/>
          </p:cNvSpPr>
          <p:nvPr/>
        </p:nvSpPr>
        <p:spPr bwMode="auto">
          <a:xfrm>
            <a:off x="4044950" y="395922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16746" name="Line 10"/>
          <p:cNvSpPr>
            <a:spLocks noChangeShapeType="1"/>
          </p:cNvSpPr>
          <p:nvPr/>
        </p:nvSpPr>
        <p:spPr bwMode="auto">
          <a:xfrm rot="5400000" flipH="1">
            <a:off x="716757" y="15501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16747" name="Line 12"/>
          <p:cNvSpPr>
            <a:spLocks noChangeShapeType="1"/>
          </p:cNvSpPr>
          <p:nvPr/>
        </p:nvSpPr>
        <p:spPr bwMode="auto">
          <a:xfrm>
            <a:off x="8129588" y="399097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16748" name="Line 13"/>
          <p:cNvSpPr>
            <a:spLocks noChangeShapeType="1"/>
          </p:cNvSpPr>
          <p:nvPr/>
        </p:nvSpPr>
        <p:spPr bwMode="auto">
          <a:xfrm rot="5400000" flipH="1">
            <a:off x="4822032" y="15755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16749" name="Text Box 14"/>
          <p:cNvSpPr txBox="1">
            <a:spLocks noChangeArrowheads="1"/>
          </p:cNvSpPr>
          <p:nvPr/>
        </p:nvSpPr>
        <p:spPr bwMode="auto">
          <a:xfrm>
            <a:off x="222250" y="2733675"/>
            <a:ext cx="52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i</a:t>
            </a:r>
            <a:r>
              <a:rPr lang="de-DE" altLang="en-US" sz="1800" baseline="-25000">
                <a:solidFill>
                  <a:srgbClr val="66FFFF"/>
                </a:solidFill>
              </a:rPr>
              <a:t>1</a:t>
            </a:r>
            <a:endParaRPr lang="el-GR" altLang="en-US" sz="1800" baseline="-25000">
              <a:solidFill>
                <a:srgbClr val="66FFFF"/>
              </a:solidFill>
            </a:endParaRPr>
          </a:p>
        </p:txBody>
      </p:sp>
      <p:sp>
        <p:nvSpPr>
          <p:cNvPr id="116750" name="Text Box 15"/>
          <p:cNvSpPr txBox="1">
            <a:spLocks noChangeArrowheads="1"/>
          </p:cNvSpPr>
          <p:nvPr/>
        </p:nvSpPr>
        <p:spPr bwMode="auto">
          <a:xfrm>
            <a:off x="7296150" y="3576638"/>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C(i)</a:t>
            </a:r>
            <a:endParaRPr lang="el-GR" altLang="en-US" sz="1800">
              <a:solidFill>
                <a:srgbClr val="00FFFF"/>
              </a:solidFill>
            </a:endParaRPr>
          </a:p>
        </p:txBody>
      </p:sp>
      <p:sp>
        <p:nvSpPr>
          <p:cNvPr id="116751" name="Text Box 18"/>
          <p:cNvSpPr txBox="1">
            <a:spLocks noChangeArrowheads="1"/>
          </p:cNvSpPr>
          <p:nvPr/>
        </p:nvSpPr>
        <p:spPr bwMode="auto">
          <a:xfrm>
            <a:off x="6367463" y="4257675"/>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1800"/>
              <a:t>Y</a:t>
            </a:r>
          </a:p>
        </p:txBody>
      </p:sp>
      <p:sp>
        <p:nvSpPr>
          <p:cNvPr id="116752" name="Line 23"/>
          <p:cNvSpPr>
            <a:spLocks noChangeShapeType="1"/>
          </p:cNvSpPr>
          <p:nvPr/>
        </p:nvSpPr>
        <p:spPr bwMode="auto">
          <a:xfrm>
            <a:off x="4895850" y="2943225"/>
            <a:ext cx="2289175"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6753" name="Line 24"/>
          <p:cNvSpPr>
            <a:spLocks noChangeShapeType="1"/>
          </p:cNvSpPr>
          <p:nvPr/>
        </p:nvSpPr>
        <p:spPr bwMode="auto">
          <a:xfrm rot="5400000" flipH="1">
            <a:off x="6685756" y="3463132"/>
            <a:ext cx="1011237"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6754" name="AutoShape 29"/>
          <p:cNvSpPr>
            <a:spLocks noChangeArrowheads="1"/>
          </p:cNvSpPr>
          <p:nvPr/>
        </p:nvSpPr>
        <p:spPr bwMode="auto">
          <a:xfrm>
            <a:off x="0" y="4664075"/>
            <a:ext cx="9144000" cy="2193925"/>
          </a:xfrm>
          <a:prstGeom prst="roundRect">
            <a:avLst>
              <a:gd name="adj" fmla="val 12495"/>
            </a:avLst>
          </a:prstGeom>
          <a:solidFill>
            <a:srgbClr val="FFFF99"/>
          </a:solidFill>
          <a:ln w="50800">
            <a:solidFill>
              <a:srgbClr val="FF0000"/>
            </a:solidFill>
            <a:round/>
            <a:headEnd/>
            <a:tailEnd/>
          </a:ln>
        </p:spPr>
        <p:txBody>
          <a:bodyPr lIns="0" tIns="0" rIns="0" bIns="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lnSpc>
                <a:spcPct val="90000"/>
              </a:lnSpc>
              <a:spcBef>
                <a:spcPct val="0"/>
              </a:spcBef>
              <a:buClrTx/>
              <a:buFontTx/>
              <a:buNone/>
            </a:pPr>
            <a:r>
              <a:rPr lang="en-US" altLang="en-US" sz="2000" dirty="0">
                <a:solidFill>
                  <a:schemeClr val="bg1"/>
                </a:solidFill>
              </a:rPr>
              <a:t>The higher interest rate </a:t>
            </a:r>
            <a:r>
              <a:rPr lang="en-US" altLang="en-US" sz="2000" dirty="0" err="1">
                <a:solidFill>
                  <a:schemeClr val="bg1"/>
                </a:solidFill>
              </a:rPr>
              <a:t>i</a:t>
            </a:r>
            <a:r>
              <a:rPr lang="en-US" altLang="en-US" sz="2000" baseline="-25000" dirty="0" err="1">
                <a:solidFill>
                  <a:schemeClr val="bg1"/>
                </a:solidFill>
              </a:rPr>
              <a:t>2</a:t>
            </a:r>
            <a:r>
              <a:rPr lang="en-US" altLang="en-US" sz="2000" dirty="0">
                <a:solidFill>
                  <a:schemeClr val="bg1"/>
                </a:solidFill>
              </a:rPr>
              <a:t> leads to a reduction of firms' investment demand and household consumption demand, so that total private (=firms &amp; households) demand for goods decreases. Taken for itself, this would lead to excess supply of goods. However, we still have to consider the increase in government demand for goods from zero to G!</a:t>
            </a:r>
          </a:p>
        </p:txBody>
      </p:sp>
      <p:sp>
        <p:nvSpPr>
          <p:cNvPr id="116755" name="Line 30"/>
          <p:cNvSpPr>
            <a:spLocks noChangeShapeType="1"/>
          </p:cNvSpPr>
          <p:nvPr/>
        </p:nvSpPr>
        <p:spPr bwMode="auto">
          <a:xfrm flipV="1">
            <a:off x="1795463" y="2936875"/>
            <a:ext cx="3130550" cy="3175"/>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6756" name="Rectangle 5"/>
          <p:cNvSpPr>
            <a:spLocks noChangeArrowheads="1"/>
          </p:cNvSpPr>
          <p:nvPr/>
        </p:nvSpPr>
        <p:spPr bwMode="auto">
          <a:xfrm>
            <a:off x="457200" y="31750"/>
            <a:ext cx="82296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a:spcBef>
                <a:spcPct val="0"/>
              </a:spcBef>
              <a:buClrTx/>
              <a:buFontTx/>
              <a:buNone/>
            </a:pPr>
            <a:r>
              <a:rPr lang="en-US" altLang="en-US" sz="2600">
                <a:solidFill>
                  <a:srgbClr val="FFFF00"/>
                </a:solidFill>
              </a:rPr>
              <a:t>3. The Neoclassical Model and its Policy Implications </a:t>
            </a:r>
            <a:br>
              <a:rPr lang="en-US" altLang="en-US" sz="2600">
                <a:solidFill>
                  <a:srgbClr val="FFFF00"/>
                </a:solidFill>
              </a:rPr>
            </a:br>
            <a:r>
              <a:rPr lang="en-US" altLang="en-US" sz="2200">
                <a:solidFill>
                  <a:srgbClr val="FFFF00"/>
                </a:solidFill>
              </a:rPr>
              <a:t>3.2.2. Fiscal Policy</a:t>
            </a:r>
          </a:p>
        </p:txBody>
      </p:sp>
      <p:sp>
        <p:nvSpPr>
          <p:cNvPr id="116757" name="Line 11"/>
          <p:cNvSpPr>
            <a:spLocks noChangeShapeType="1"/>
          </p:cNvSpPr>
          <p:nvPr/>
        </p:nvSpPr>
        <p:spPr bwMode="auto">
          <a:xfrm rot="5400000" flipV="1">
            <a:off x="5957094" y="1434307"/>
            <a:ext cx="1004887" cy="2419350"/>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6758" name="Line 11"/>
          <p:cNvSpPr>
            <a:spLocks noChangeShapeType="1"/>
          </p:cNvSpPr>
          <p:nvPr/>
        </p:nvSpPr>
        <p:spPr bwMode="auto">
          <a:xfrm rot="5400000" flipV="1">
            <a:off x="5298281" y="1732757"/>
            <a:ext cx="1717675" cy="2376488"/>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6759" name="Line 30"/>
          <p:cNvSpPr>
            <a:spLocks noChangeShapeType="1"/>
          </p:cNvSpPr>
          <p:nvPr/>
        </p:nvSpPr>
        <p:spPr bwMode="auto">
          <a:xfrm flipV="1">
            <a:off x="792163" y="2940050"/>
            <a:ext cx="984250"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6760" name="Text Box 15"/>
          <p:cNvSpPr txBox="1">
            <a:spLocks noChangeArrowheads="1"/>
          </p:cNvSpPr>
          <p:nvPr/>
        </p:nvSpPr>
        <p:spPr bwMode="auto">
          <a:xfrm>
            <a:off x="7462838" y="3121025"/>
            <a:ext cx="159226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Y</a:t>
            </a:r>
            <a:r>
              <a:rPr lang="de-DE" altLang="en-US" sz="1800" baseline="-25000">
                <a:solidFill>
                  <a:srgbClr val="66FFFF"/>
                </a:solidFill>
              </a:rPr>
              <a:t>D</a:t>
            </a:r>
            <a:r>
              <a:rPr lang="de-DE" altLang="en-US" sz="1800">
                <a:solidFill>
                  <a:srgbClr val="66FFFF"/>
                </a:solidFill>
              </a:rPr>
              <a:t>=C(i)+ I(i,L</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p:txBody>
      </p:sp>
      <p:sp>
        <p:nvSpPr>
          <p:cNvPr id="116761" name="AutoShape 64"/>
          <p:cNvSpPr>
            <a:spLocks noChangeArrowheads="1"/>
          </p:cNvSpPr>
          <p:nvPr/>
        </p:nvSpPr>
        <p:spPr bwMode="auto">
          <a:xfrm>
            <a:off x="1331913" y="987425"/>
            <a:ext cx="1973262"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en-US" altLang="en-US" sz="2000">
                <a:solidFill>
                  <a:srgbClr val="3333FF"/>
                </a:solidFill>
              </a:rPr>
              <a:t>Capital Market</a:t>
            </a:r>
          </a:p>
        </p:txBody>
      </p:sp>
      <p:sp>
        <p:nvSpPr>
          <p:cNvPr id="116762" name="AutoShape 64"/>
          <p:cNvSpPr>
            <a:spLocks noChangeArrowheads="1"/>
          </p:cNvSpPr>
          <p:nvPr/>
        </p:nvSpPr>
        <p:spPr bwMode="auto">
          <a:xfrm>
            <a:off x="5410200" y="989013"/>
            <a:ext cx="2278063"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en-US" altLang="en-US" sz="2000">
                <a:solidFill>
                  <a:srgbClr val="3333FF"/>
                </a:solidFill>
              </a:rPr>
              <a:t>Demand for Goods</a:t>
            </a:r>
          </a:p>
        </p:txBody>
      </p:sp>
      <p:sp>
        <p:nvSpPr>
          <p:cNvPr id="116763" name="Line 35"/>
          <p:cNvSpPr>
            <a:spLocks noChangeShapeType="1"/>
          </p:cNvSpPr>
          <p:nvPr/>
        </p:nvSpPr>
        <p:spPr bwMode="auto">
          <a:xfrm flipV="1">
            <a:off x="1857375" y="2263775"/>
            <a:ext cx="495300" cy="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16764" name="Line 30"/>
          <p:cNvSpPr>
            <a:spLocks noChangeShapeType="1"/>
          </p:cNvSpPr>
          <p:nvPr/>
        </p:nvSpPr>
        <p:spPr bwMode="auto">
          <a:xfrm>
            <a:off x="2139950" y="2674938"/>
            <a:ext cx="4387850" cy="22225"/>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6765" name="Line 30"/>
          <p:cNvSpPr>
            <a:spLocks noChangeShapeType="1"/>
          </p:cNvSpPr>
          <p:nvPr/>
        </p:nvSpPr>
        <p:spPr bwMode="auto">
          <a:xfrm>
            <a:off x="781050" y="2662238"/>
            <a:ext cx="1390650" cy="1270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6766" name="Line 40"/>
          <p:cNvSpPr>
            <a:spLocks noChangeShapeType="1"/>
          </p:cNvSpPr>
          <p:nvPr/>
        </p:nvSpPr>
        <p:spPr bwMode="auto">
          <a:xfrm flipV="1">
            <a:off x="2941638" y="3405188"/>
            <a:ext cx="495300" cy="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16767" name="Line 42"/>
          <p:cNvSpPr>
            <a:spLocks noChangeShapeType="1"/>
          </p:cNvSpPr>
          <p:nvPr/>
        </p:nvSpPr>
        <p:spPr bwMode="auto">
          <a:xfrm flipV="1">
            <a:off x="914400" y="2657475"/>
            <a:ext cx="0" cy="276225"/>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631851" name="Line 24"/>
          <p:cNvSpPr>
            <a:spLocks noChangeShapeType="1"/>
          </p:cNvSpPr>
          <p:nvPr/>
        </p:nvSpPr>
        <p:spPr bwMode="auto">
          <a:xfrm rot="5400000" flipH="1">
            <a:off x="5887244" y="3350419"/>
            <a:ext cx="1290638"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631852" name="Oval 25"/>
          <p:cNvSpPr>
            <a:spLocks noChangeArrowheads="1"/>
          </p:cNvSpPr>
          <p:nvPr/>
        </p:nvSpPr>
        <p:spPr bwMode="auto">
          <a:xfrm>
            <a:off x="6484938" y="2632075"/>
            <a:ext cx="101600" cy="103188"/>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631853" name="Line 45"/>
          <p:cNvSpPr>
            <a:spLocks noChangeShapeType="1"/>
          </p:cNvSpPr>
          <p:nvPr/>
        </p:nvSpPr>
        <p:spPr bwMode="auto">
          <a:xfrm flipH="1" flipV="1">
            <a:off x="6613525" y="3825875"/>
            <a:ext cx="495300" cy="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631854" name="Text Box 21"/>
          <p:cNvSpPr txBox="1">
            <a:spLocks noChangeArrowheads="1"/>
          </p:cNvSpPr>
          <p:nvPr/>
        </p:nvSpPr>
        <p:spPr bwMode="auto">
          <a:xfrm>
            <a:off x="6342063" y="4235450"/>
            <a:ext cx="66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Y</a:t>
            </a:r>
            <a:r>
              <a:rPr lang="de-DE" altLang="en-US" sz="1800" baseline="-25000">
                <a:solidFill>
                  <a:srgbClr val="66FFFF"/>
                </a:solidFill>
              </a:rPr>
              <a:t>2</a:t>
            </a:r>
            <a:endParaRPr lang="el-GR" altLang="en-US" sz="1800" baseline="-25000">
              <a:solidFill>
                <a:srgbClr val="66FFFF"/>
              </a:solidFill>
            </a:endParaRPr>
          </a:p>
        </p:txBody>
      </p:sp>
      <p:sp>
        <p:nvSpPr>
          <p:cNvPr id="116772" name="AutoShape 47"/>
          <p:cNvSpPr>
            <a:spLocks/>
          </p:cNvSpPr>
          <p:nvPr/>
        </p:nvSpPr>
        <p:spPr bwMode="auto">
          <a:xfrm rot="5400000">
            <a:off x="2667000" y="2730500"/>
            <a:ext cx="177800" cy="635000"/>
          </a:xfrm>
          <a:prstGeom prst="rightBrace">
            <a:avLst>
              <a:gd name="adj1" fmla="val 29762"/>
              <a:gd name="adj2" fmla="val 30000"/>
            </a:avLst>
          </a:prstGeom>
          <a:noFill/>
          <a:ln w="3810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vert="eaVert"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endParaRPr lang="de-DE" altLang="en-US" sz="2000"/>
          </a:p>
        </p:txBody>
      </p:sp>
      <p:sp>
        <p:nvSpPr>
          <p:cNvPr id="116773" name="Text Box 19"/>
          <p:cNvSpPr txBox="1">
            <a:spLocks noChangeArrowheads="1"/>
          </p:cNvSpPr>
          <p:nvPr/>
        </p:nvSpPr>
        <p:spPr bwMode="auto">
          <a:xfrm>
            <a:off x="2746375" y="3065463"/>
            <a:ext cx="539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D</a:t>
            </a:r>
            <a:r>
              <a:rPr lang="de-DE" altLang="en-US" sz="1800" baseline="-25000">
                <a:solidFill>
                  <a:srgbClr val="66FFFF"/>
                </a:solidFill>
              </a:rPr>
              <a:t>G</a:t>
            </a:r>
            <a:endParaRPr lang="el-GR" altLang="en-US" sz="1800" baseline="-25000">
              <a:solidFill>
                <a:srgbClr val="66FFFF"/>
              </a:solidFill>
            </a:endParaRPr>
          </a:p>
        </p:txBody>
      </p:sp>
      <p:sp>
        <p:nvSpPr>
          <p:cNvPr id="116774" name="Text Box 14"/>
          <p:cNvSpPr txBox="1">
            <a:spLocks noChangeArrowheads="1"/>
          </p:cNvSpPr>
          <p:nvPr/>
        </p:nvSpPr>
        <p:spPr bwMode="auto">
          <a:xfrm>
            <a:off x="223838" y="2405063"/>
            <a:ext cx="527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i</a:t>
            </a:r>
            <a:r>
              <a:rPr lang="de-DE" altLang="en-US" sz="1800" baseline="-25000">
                <a:solidFill>
                  <a:srgbClr val="66FFFF"/>
                </a:solidFill>
              </a:rPr>
              <a:t>2</a:t>
            </a:r>
            <a:endParaRPr lang="el-GR" altLang="en-US" sz="1800" baseline="-25000">
              <a:solidFill>
                <a:srgbClr val="66FFFF"/>
              </a:solidFill>
            </a:endParaRPr>
          </a:p>
        </p:txBody>
      </p:sp>
      <p:sp>
        <p:nvSpPr>
          <p:cNvPr id="116775" name="Text Box 19"/>
          <p:cNvSpPr txBox="1">
            <a:spLocks noChangeArrowheads="1"/>
          </p:cNvSpPr>
          <p:nvPr/>
        </p:nvSpPr>
        <p:spPr bwMode="auto">
          <a:xfrm>
            <a:off x="1536700" y="3443288"/>
            <a:ext cx="1555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I(i,L</a:t>
            </a:r>
            <a:r>
              <a:rPr lang="de-DE" altLang="en-US" sz="1800" baseline="-25000">
                <a:solidFill>
                  <a:srgbClr val="66FFFF"/>
                </a:solidFill>
              </a:rPr>
              <a:t>1</a:t>
            </a:r>
            <a:r>
              <a:rPr lang="de-DE" altLang="en-US" sz="1800">
                <a:solidFill>
                  <a:srgbClr val="66FFFF"/>
                </a:solidFill>
              </a:rPr>
              <a:t>)+R</a:t>
            </a:r>
            <a:r>
              <a:rPr lang="de-DE" altLang="en-US" sz="1800" baseline="-25000">
                <a:solidFill>
                  <a:srgbClr val="66FFFF"/>
                </a:solidFill>
              </a:rPr>
              <a:t>D</a:t>
            </a:r>
            <a:r>
              <a:rPr lang="de-DE" altLang="en-US" sz="1800">
                <a:solidFill>
                  <a:srgbClr val="66FFFF"/>
                </a:solidFill>
              </a:rPr>
              <a:t>(Y</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p:txBody>
      </p:sp>
      <p:sp>
        <p:nvSpPr>
          <p:cNvPr id="116776" name="Line 20"/>
          <p:cNvSpPr>
            <a:spLocks noChangeShapeType="1"/>
          </p:cNvSpPr>
          <p:nvPr/>
        </p:nvSpPr>
        <p:spPr bwMode="auto">
          <a:xfrm>
            <a:off x="1565275" y="2032000"/>
            <a:ext cx="1428750" cy="1508125"/>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6777" name="Text Box 15"/>
          <p:cNvSpPr txBox="1">
            <a:spLocks noChangeArrowheads="1"/>
          </p:cNvSpPr>
          <p:nvPr/>
        </p:nvSpPr>
        <p:spPr bwMode="auto">
          <a:xfrm>
            <a:off x="3413125" y="1573213"/>
            <a:ext cx="1174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S(i)+M/P</a:t>
            </a:r>
            <a:endParaRPr lang="el-GR" altLang="en-US" sz="1800">
              <a:solidFill>
                <a:srgbClr val="00FFFF"/>
              </a:solidFill>
            </a:endParaRPr>
          </a:p>
        </p:txBody>
      </p:sp>
      <p:grpSp>
        <p:nvGrpSpPr>
          <p:cNvPr id="116778" name="Group 58"/>
          <p:cNvGrpSpPr>
            <a:grpSpLocks/>
          </p:cNvGrpSpPr>
          <p:nvPr/>
        </p:nvGrpSpPr>
        <p:grpSpPr bwMode="auto">
          <a:xfrm>
            <a:off x="1446213" y="1962150"/>
            <a:ext cx="2417762" cy="2027238"/>
            <a:chOff x="902" y="1227"/>
            <a:chExt cx="1523" cy="1277"/>
          </a:xfrm>
        </p:grpSpPr>
        <p:sp>
          <p:nvSpPr>
            <p:cNvPr id="116786" name="Line 11"/>
            <p:cNvSpPr>
              <a:spLocks noChangeShapeType="1"/>
            </p:cNvSpPr>
            <p:nvPr/>
          </p:nvSpPr>
          <p:spPr bwMode="auto">
            <a:xfrm rot="10800000" flipV="1">
              <a:off x="902" y="1227"/>
              <a:ext cx="1523" cy="104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6787" name="Line 60"/>
            <p:cNvSpPr>
              <a:spLocks noChangeShapeType="1"/>
            </p:cNvSpPr>
            <p:nvPr/>
          </p:nvSpPr>
          <p:spPr bwMode="auto">
            <a:xfrm>
              <a:off x="912" y="2256"/>
              <a:ext cx="0" cy="248"/>
            </a:xfrm>
            <a:prstGeom prst="line">
              <a:avLst/>
            </a:prstGeom>
            <a:noFill/>
            <a:ln w="38100">
              <a:solidFill>
                <a:srgbClr val="33CCCC"/>
              </a:solidFill>
              <a:round/>
              <a:headEnd type="none" w="med" len="lg"/>
              <a:tailEnd type="non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grpSp>
      <p:sp>
        <p:nvSpPr>
          <p:cNvPr id="116779" name="Oval 31"/>
          <p:cNvSpPr>
            <a:spLocks noChangeArrowheads="1"/>
          </p:cNvSpPr>
          <p:nvPr/>
        </p:nvSpPr>
        <p:spPr bwMode="auto">
          <a:xfrm>
            <a:off x="2371725" y="2886075"/>
            <a:ext cx="101600" cy="103188"/>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116780" name="Line 20"/>
          <p:cNvSpPr>
            <a:spLocks noChangeShapeType="1"/>
          </p:cNvSpPr>
          <p:nvPr/>
        </p:nvSpPr>
        <p:spPr bwMode="auto">
          <a:xfrm>
            <a:off x="1930400" y="1724025"/>
            <a:ext cx="1749425" cy="184626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6781" name="Oval 31"/>
          <p:cNvSpPr>
            <a:spLocks noChangeArrowheads="1"/>
          </p:cNvSpPr>
          <p:nvPr/>
        </p:nvSpPr>
        <p:spPr bwMode="auto">
          <a:xfrm>
            <a:off x="2770188" y="2601913"/>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116782" name="Text Box 19"/>
          <p:cNvSpPr txBox="1">
            <a:spLocks noChangeArrowheads="1"/>
          </p:cNvSpPr>
          <p:nvPr/>
        </p:nvSpPr>
        <p:spPr bwMode="auto">
          <a:xfrm>
            <a:off x="2909888" y="3584575"/>
            <a:ext cx="196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I(i,L</a:t>
            </a:r>
            <a:r>
              <a:rPr lang="de-DE" altLang="en-US" sz="1800" baseline="-25000">
                <a:solidFill>
                  <a:srgbClr val="66FFFF"/>
                </a:solidFill>
              </a:rPr>
              <a:t>1</a:t>
            </a:r>
            <a:r>
              <a:rPr lang="de-DE" altLang="en-US" sz="1800">
                <a:solidFill>
                  <a:srgbClr val="66FFFF"/>
                </a:solidFill>
              </a:rPr>
              <a:t>)+R</a:t>
            </a:r>
            <a:r>
              <a:rPr lang="de-DE" altLang="en-US" sz="1800" baseline="-25000">
                <a:solidFill>
                  <a:srgbClr val="66FFFF"/>
                </a:solidFill>
              </a:rPr>
              <a:t>D</a:t>
            </a:r>
            <a:r>
              <a:rPr lang="de-DE" altLang="en-US" sz="1800">
                <a:solidFill>
                  <a:srgbClr val="66FFFF"/>
                </a:solidFill>
              </a:rPr>
              <a:t>(Y</a:t>
            </a:r>
            <a:r>
              <a:rPr lang="de-DE" altLang="en-US" sz="1800" baseline="-25000">
                <a:solidFill>
                  <a:srgbClr val="66FFFF"/>
                </a:solidFill>
              </a:rPr>
              <a:t>1</a:t>
            </a:r>
            <a:r>
              <a:rPr lang="de-DE" altLang="en-US" sz="1800">
                <a:solidFill>
                  <a:srgbClr val="66FFFF"/>
                </a:solidFill>
              </a:rPr>
              <a:t>)+D</a:t>
            </a:r>
            <a:r>
              <a:rPr lang="de-DE" altLang="en-US" sz="1800" baseline="-25000">
                <a:solidFill>
                  <a:srgbClr val="66FFFF"/>
                </a:solidFill>
              </a:rPr>
              <a:t>G</a:t>
            </a:r>
            <a:endParaRPr lang="el-GR" altLang="en-US" sz="1800" baseline="-25000">
              <a:solidFill>
                <a:srgbClr val="66FFFF"/>
              </a:solidFill>
            </a:endParaRPr>
          </a:p>
        </p:txBody>
      </p:sp>
      <p:sp>
        <p:nvSpPr>
          <p:cNvPr id="116783" name="Text Box 21"/>
          <p:cNvSpPr txBox="1">
            <a:spLocks noChangeArrowheads="1"/>
          </p:cNvSpPr>
          <p:nvPr/>
        </p:nvSpPr>
        <p:spPr bwMode="auto">
          <a:xfrm>
            <a:off x="6569075" y="4183063"/>
            <a:ext cx="1492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50000"/>
              </a:spcBef>
              <a:buClrTx/>
              <a:buFontTx/>
              <a:buNone/>
            </a:pPr>
            <a:r>
              <a:rPr lang="de-DE" altLang="en-US" sz="1800">
                <a:solidFill>
                  <a:srgbClr val="F96DA6"/>
                </a:solidFill>
              </a:rPr>
              <a:t> </a:t>
            </a:r>
            <a:r>
              <a:rPr lang="de-DE" altLang="en-US" sz="1800">
                <a:solidFill>
                  <a:srgbClr val="66FFFF"/>
                </a:solidFill>
              </a:rPr>
              <a:t>Y</a:t>
            </a:r>
            <a:r>
              <a:rPr lang="de-DE" altLang="en-US" sz="1800" baseline="-25000">
                <a:solidFill>
                  <a:srgbClr val="66FFFF"/>
                </a:solidFill>
              </a:rPr>
              <a:t>1 </a:t>
            </a:r>
            <a:r>
              <a:rPr lang="de-DE" altLang="en-US" sz="1800">
                <a:solidFill>
                  <a:srgbClr val="F96DA6"/>
                </a:solidFill>
              </a:rPr>
              <a:t>=Y(L</a:t>
            </a:r>
            <a:r>
              <a:rPr lang="de-DE" altLang="en-US" sz="1800" baseline="-25000">
                <a:solidFill>
                  <a:srgbClr val="F96DA6"/>
                </a:solidFill>
              </a:rPr>
              <a:t>1</a:t>
            </a:r>
            <a:r>
              <a:rPr lang="de-DE" altLang="en-US" sz="1800">
                <a:solidFill>
                  <a:srgbClr val="F96DA6"/>
                </a:solidFill>
              </a:rPr>
              <a:t>,K</a:t>
            </a:r>
            <a:r>
              <a:rPr lang="de-DE" altLang="en-US" sz="1800" baseline="-25000">
                <a:solidFill>
                  <a:srgbClr val="F96DA6"/>
                </a:solidFill>
              </a:rPr>
              <a:t>1</a:t>
            </a:r>
            <a:r>
              <a:rPr lang="de-DE" altLang="en-US" sz="1800">
                <a:solidFill>
                  <a:srgbClr val="F96DA6"/>
                </a:solidFill>
              </a:rPr>
              <a:t>)</a:t>
            </a:r>
            <a:endParaRPr lang="el-GR" altLang="en-US" sz="1800">
              <a:solidFill>
                <a:srgbClr val="F96DA6"/>
              </a:solidFill>
            </a:endParaRPr>
          </a:p>
        </p:txBody>
      </p:sp>
      <p:sp>
        <p:nvSpPr>
          <p:cNvPr id="116784" name="Line 65"/>
          <p:cNvSpPr>
            <a:spLocks noChangeShapeType="1"/>
          </p:cNvSpPr>
          <p:nvPr/>
        </p:nvSpPr>
        <p:spPr bwMode="auto">
          <a:xfrm flipV="1">
            <a:off x="7189788" y="2506663"/>
            <a:ext cx="4762" cy="1533525"/>
          </a:xfrm>
          <a:prstGeom prst="line">
            <a:avLst/>
          </a:prstGeom>
          <a:noFill/>
          <a:ln w="38100">
            <a:solidFill>
              <a:srgbClr val="FF00FF"/>
            </a:solidFill>
            <a:round/>
            <a:headEnd type="none" w="med" len="lg"/>
            <a:tailEnd type="non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16785" name="Oval 25"/>
          <p:cNvSpPr>
            <a:spLocks noChangeArrowheads="1"/>
          </p:cNvSpPr>
          <p:nvPr/>
        </p:nvSpPr>
        <p:spPr bwMode="auto">
          <a:xfrm>
            <a:off x="7143750" y="28971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de-DE" altLang="en-US" sz="2000" baseline="30000">
              <a:solidFill>
                <a:srgbClr val="66FFFF"/>
              </a:solidFill>
            </a:endParaRPr>
          </a:p>
        </p:txBody>
      </p:sp>
      <p:sp>
        <p:nvSpPr>
          <p:cNvPr id="52" name="AutoShape 65">
            <a:extLst>
              <a:ext uri="{FF2B5EF4-FFF2-40B4-BE49-F238E27FC236}">
                <a16:creationId xmlns:a16="http://schemas.microsoft.com/office/drawing/2014/main" id="{F6F021B8-EB94-47A8-B360-729A1470E0A0}"/>
              </a:ext>
            </a:extLst>
          </p:cNvPr>
          <p:cNvSpPr>
            <a:spLocks/>
          </p:cNvSpPr>
          <p:nvPr/>
        </p:nvSpPr>
        <p:spPr bwMode="auto">
          <a:xfrm rot="16200000" flipV="1">
            <a:off x="6766370" y="2501392"/>
            <a:ext cx="190500" cy="635000"/>
          </a:xfrm>
          <a:prstGeom prst="rightBrace">
            <a:avLst>
              <a:gd name="adj1" fmla="val 27778"/>
              <a:gd name="adj2" fmla="val 24000"/>
            </a:avLst>
          </a:prstGeom>
          <a:noFill/>
          <a:ln w="3810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vert="eaVert"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endParaRPr lang="de-DE" altLang="en-US" sz="2000"/>
          </a:p>
        </p:txBody>
      </p:sp>
      <p:sp>
        <p:nvSpPr>
          <p:cNvPr id="53" name="Text Box 15">
            <a:extLst>
              <a:ext uri="{FF2B5EF4-FFF2-40B4-BE49-F238E27FC236}">
                <a16:creationId xmlns:a16="http://schemas.microsoft.com/office/drawing/2014/main" id="{11DF8145-65A5-4127-BD69-ADD323485472}"/>
              </a:ext>
            </a:extLst>
          </p:cNvPr>
          <p:cNvSpPr txBox="1">
            <a:spLocks noChangeArrowheads="1"/>
          </p:cNvSpPr>
          <p:nvPr/>
        </p:nvSpPr>
        <p:spPr bwMode="auto">
          <a:xfrm>
            <a:off x="6739382" y="2399792"/>
            <a:ext cx="168275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dirty="0" err="1">
                <a:solidFill>
                  <a:srgbClr val="66FFFF"/>
                </a:solidFill>
              </a:rPr>
              <a:t>Excess</a:t>
            </a:r>
            <a:r>
              <a:rPr lang="de-DE" altLang="en-US" sz="1800" dirty="0">
                <a:solidFill>
                  <a:srgbClr val="66FFFF"/>
                </a:solidFill>
              </a:rPr>
              <a:t> Supply?</a:t>
            </a:r>
            <a:endParaRPr lang="el-GR" altLang="en-US" sz="1800" baseline="-25000" dirty="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18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18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3185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18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851" grpId="0" animBg="1"/>
      <p:bldP spid="631852" grpId="0" animBg="1"/>
      <p:bldP spid="631853" grpId="0" animBg="1"/>
      <p:bldP spid="631854" grpId="0"/>
      <p:bldP spid="52" grpId="0" animBg="1"/>
      <p:bldP spid="53" grpId="0"/>
    </p:bld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7762" name="Object 3"/>
          <p:cNvGraphicFramePr>
            <a:graphicFrameLocks/>
          </p:cNvGraphicFramePr>
          <p:nvPr/>
        </p:nvGraphicFramePr>
        <p:xfrm>
          <a:off x="4513263" y="1411288"/>
          <a:ext cx="3776662" cy="3116262"/>
        </p:xfrm>
        <a:graphic>
          <a:graphicData uri="http://schemas.openxmlformats.org/presentationml/2006/ole">
            <mc:AlternateContent xmlns:mc="http://schemas.openxmlformats.org/markup-compatibility/2006">
              <mc:Choice xmlns:v="urn:schemas-microsoft-com:vml" Requires="v">
                <p:oleObj spid="_x0000_s118614" name="Diagramm" r:id="rId4" imgW="7438924" imgH="5314860" progId="MSGraph.Chart.8">
                  <p:embed followColorScheme="full"/>
                </p:oleObj>
              </mc:Choice>
              <mc:Fallback>
                <p:oleObj name="Diagramm" r:id="rId4" imgW="7438924" imgH="531486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263" y="1411288"/>
                        <a:ext cx="3776662" cy="311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7763" name="Object 3"/>
          <p:cNvGraphicFramePr>
            <a:graphicFrameLocks/>
          </p:cNvGraphicFramePr>
          <p:nvPr/>
        </p:nvGraphicFramePr>
        <p:xfrm>
          <a:off x="422275" y="1384300"/>
          <a:ext cx="3776663" cy="3116263"/>
        </p:xfrm>
        <a:graphic>
          <a:graphicData uri="http://schemas.openxmlformats.org/presentationml/2006/ole">
            <mc:AlternateContent xmlns:mc="http://schemas.openxmlformats.org/markup-compatibility/2006">
              <mc:Choice xmlns:v="urn:schemas-microsoft-com:vml" Requires="v">
                <p:oleObj spid="_x0000_s118615" name="Diagramm" r:id="rId6" imgW="7438924" imgH="5314860" progId="MSGraph.Chart.8">
                  <p:embed followColorScheme="full"/>
                </p:oleObj>
              </mc:Choice>
              <mc:Fallback>
                <p:oleObj name="Diagramm" r:id="rId6" imgW="7438924" imgH="531486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275" y="1384300"/>
                        <a:ext cx="3776663" cy="311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7764"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A28C2F85-3802-40B4-8960-69AA5485D67A}" type="slidenum">
              <a:rPr lang="de-DE" altLang="en-US" sz="1600" b="1"/>
              <a:pPr algn="r" eaLnBrk="1" hangingPunct="1">
                <a:spcBef>
                  <a:spcPct val="0"/>
                </a:spcBef>
                <a:buClrTx/>
                <a:buFontTx/>
                <a:buNone/>
              </a:pPr>
              <a:t>114</a:t>
            </a:fld>
            <a:r>
              <a:rPr lang="de-DE" altLang="en-US" sz="1600" b="1"/>
              <a:t> -</a:t>
            </a:r>
          </a:p>
        </p:txBody>
      </p:sp>
      <p:sp>
        <p:nvSpPr>
          <p:cNvPr id="117765"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sp>
        <p:nvSpPr>
          <p:cNvPr id="117766" name="Text Box 5"/>
          <p:cNvSpPr txBox="1">
            <a:spLocks noChangeArrowheads="1"/>
          </p:cNvSpPr>
          <p:nvPr/>
        </p:nvSpPr>
        <p:spPr bwMode="auto">
          <a:xfrm>
            <a:off x="4919663" y="1239838"/>
            <a:ext cx="293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t>i</a:t>
            </a:r>
          </a:p>
        </p:txBody>
      </p:sp>
      <p:sp>
        <p:nvSpPr>
          <p:cNvPr id="117767" name="Text Box 7"/>
          <p:cNvSpPr txBox="1">
            <a:spLocks noChangeArrowheads="1"/>
          </p:cNvSpPr>
          <p:nvPr/>
        </p:nvSpPr>
        <p:spPr bwMode="auto">
          <a:xfrm>
            <a:off x="3694113" y="4257675"/>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1800"/>
              <a:t>I,S</a:t>
            </a:r>
          </a:p>
        </p:txBody>
      </p:sp>
      <p:sp>
        <p:nvSpPr>
          <p:cNvPr id="117768" name="Text Box 8"/>
          <p:cNvSpPr txBox="1">
            <a:spLocks noChangeArrowheads="1"/>
          </p:cNvSpPr>
          <p:nvPr/>
        </p:nvSpPr>
        <p:spPr bwMode="auto">
          <a:xfrm>
            <a:off x="825500" y="1233488"/>
            <a:ext cx="331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t>i</a:t>
            </a:r>
          </a:p>
        </p:txBody>
      </p:sp>
      <p:sp>
        <p:nvSpPr>
          <p:cNvPr id="117769" name="Line 9"/>
          <p:cNvSpPr>
            <a:spLocks noChangeShapeType="1"/>
          </p:cNvSpPr>
          <p:nvPr/>
        </p:nvSpPr>
        <p:spPr bwMode="auto">
          <a:xfrm>
            <a:off x="4044950" y="395922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17770" name="Line 10"/>
          <p:cNvSpPr>
            <a:spLocks noChangeShapeType="1"/>
          </p:cNvSpPr>
          <p:nvPr/>
        </p:nvSpPr>
        <p:spPr bwMode="auto">
          <a:xfrm rot="5400000" flipH="1">
            <a:off x="716757" y="15501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17771" name="Line 12"/>
          <p:cNvSpPr>
            <a:spLocks noChangeShapeType="1"/>
          </p:cNvSpPr>
          <p:nvPr/>
        </p:nvSpPr>
        <p:spPr bwMode="auto">
          <a:xfrm>
            <a:off x="8129588" y="399097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17772" name="Line 13"/>
          <p:cNvSpPr>
            <a:spLocks noChangeShapeType="1"/>
          </p:cNvSpPr>
          <p:nvPr/>
        </p:nvSpPr>
        <p:spPr bwMode="auto">
          <a:xfrm rot="5400000" flipH="1">
            <a:off x="4822032" y="15755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17773" name="Text Box 14"/>
          <p:cNvSpPr txBox="1">
            <a:spLocks noChangeArrowheads="1"/>
          </p:cNvSpPr>
          <p:nvPr/>
        </p:nvSpPr>
        <p:spPr bwMode="auto">
          <a:xfrm>
            <a:off x="222250" y="2733675"/>
            <a:ext cx="52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i</a:t>
            </a:r>
            <a:r>
              <a:rPr lang="de-DE" altLang="en-US" sz="1800" baseline="-25000">
                <a:solidFill>
                  <a:srgbClr val="66FFFF"/>
                </a:solidFill>
              </a:rPr>
              <a:t>1</a:t>
            </a:r>
            <a:endParaRPr lang="el-GR" altLang="en-US" sz="1800" baseline="-25000">
              <a:solidFill>
                <a:srgbClr val="66FFFF"/>
              </a:solidFill>
            </a:endParaRPr>
          </a:p>
        </p:txBody>
      </p:sp>
      <p:sp>
        <p:nvSpPr>
          <p:cNvPr id="117774" name="Text Box 15"/>
          <p:cNvSpPr txBox="1">
            <a:spLocks noChangeArrowheads="1"/>
          </p:cNvSpPr>
          <p:nvPr/>
        </p:nvSpPr>
        <p:spPr bwMode="auto">
          <a:xfrm>
            <a:off x="7296150" y="3576638"/>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C(i)</a:t>
            </a:r>
            <a:endParaRPr lang="el-GR" altLang="en-US" sz="1800">
              <a:solidFill>
                <a:srgbClr val="00FFFF"/>
              </a:solidFill>
            </a:endParaRPr>
          </a:p>
        </p:txBody>
      </p:sp>
      <p:sp>
        <p:nvSpPr>
          <p:cNvPr id="117775" name="Text Box 18"/>
          <p:cNvSpPr txBox="1">
            <a:spLocks noChangeArrowheads="1"/>
          </p:cNvSpPr>
          <p:nvPr/>
        </p:nvSpPr>
        <p:spPr bwMode="auto">
          <a:xfrm>
            <a:off x="6367463" y="4257675"/>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1800"/>
              <a:t>Y</a:t>
            </a:r>
          </a:p>
        </p:txBody>
      </p:sp>
      <p:sp>
        <p:nvSpPr>
          <p:cNvPr id="117776" name="Line 23"/>
          <p:cNvSpPr>
            <a:spLocks noChangeShapeType="1"/>
          </p:cNvSpPr>
          <p:nvPr/>
        </p:nvSpPr>
        <p:spPr bwMode="auto">
          <a:xfrm>
            <a:off x="4895850" y="2943225"/>
            <a:ext cx="2289175"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7777" name="Line 24"/>
          <p:cNvSpPr>
            <a:spLocks noChangeShapeType="1"/>
          </p:cNvSpPr>
          <p:nvPr/>
        </p:nvSpPr>
        <p:spPr bwMode="auto">
          <a:xfrm rot="5400000" flipH="1">
            <a:off x="6685756" y="3463132"/>
            <a:ext cx="1011237"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7778" name="AutoShape 29"/>
          <p:cNvSpPr>
            <a:spLocks noChangeArrowheads="1"/>
          </p:cNvSpPr>
          <p:nvPr/>
        </p:nvSpPr>
        <p:spPr bwMode="auto">
          <a:xfrm>
            <a:off x="0" y="4664075"/>
            <a:ext cx="9144000" cy="2193925"/>
          </a:xfrm>
          <a:prstGeom prst="roundRect">
            <a:avLst>
              <a:gd name="adj" fmla="val 12495"/>
            </a:avLst>
          </a:prstGeom>
          <a:solidFill>
            <a:srgbClr val="FFFF99"/>
          </a:solidFill>
          <a:ln w="50800">
            <a:solidFill>
              <a:srgbClr val="FF0000"/>
            </a:solidFill>
            <a:round/>
            <a:headEnd/>
            <a:tailEnd/>
          </a:ln>
        </p:spPr>
        <p:txBody>
          <a:bodyPr lIns="0" tIns="0" rIns="0" bIns="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lnSpc>
                <a:spcPct val="90000"/>
              </a:lnSpc>
              <a:spcBef>
                <a:spcPct val="0"/>
              </a:spcBef>
              <a:buClrTx/>
              <a:buFontTx/>
              <a:buNone/>
            </a:pPr>
            <a:r>
              <a:rPr lang="en-US" altLang="en-US" sz="2000" dirty="0">
                <a:solidFill>
                  <a:schemeClr val="bg1"/>
                </a:solidFill>
              </a:rPr>
              <a:t>Since government consumption equals government debt </a:t>
            </a:r>
            <a:r>
              <a:rPr lang="en-US" altLang="en-US" sz="2000" dirty="0"/>
              <a:t> </a:t>
            </a:r>
            <a:r>
              <a:rPr lang="en-US" altLang="en-US" sz="2000" dirty="0">
                <a:solidFill>
                  <a:schemeClr val="bg1"/>
                </a:solidFill>
              </a:rPr>
              <a:t>G=D</a:t>
            </a:r>
            <a:r>
              <a:rPr lang="en-US" altLang="en-US" sz="2000" baseline="-25000" dirty="0">
                <a:solidFill>
                  <a:schemeClr val="bg1"/>
                </a:solidFill>
              </a:rPr>
              <a:t>G</a:t>
            </a:r>
            <a:r>
              <a:rPr lang="en-US" altLang="en-US" sz="2000" dirty="0">
                <a:solidFill>
                  <a:schemeClr val="bg1"/>
                </a:solidFill>
              </a:rPr>
              <a:t>, we must add an amount of government consumption G to the total demand for goods C(</a:t>
            </a:r>
            <a:r>
              <a:rPr lang="en-US" altLang="en-US" sz="2000" dirty="0" err="1">
                <a:solidFill>
                  <a:schemeClr val="bg1"/>
                </a:solidFill>
              </a:rPr>
              <a:t>i</a:t>
            </a:r>
            <a:r>
              <a:rPr lang="en-US" altLang="en-US" sz="2000" dirty="0">
                <a:solidFill>
                  <a:schemeClr val="bg1"/>
                </a:solidFill>
              </a:rPr>
              <a:t>)+I(</a:t>
            </a:r>
            <a:r>
              <a:rPr lang="en-US" altLang="en-US" sz="2000" dirty="0" err="1">
                <a:solidFill>
                  <a:schemeClr val="bg1"/>
                </a:solidFill>
              </a:rPr>
              <a:t>i</a:t>
            </a:r>
            <a:r>
              <a:rPr lang="en-US" altLang="en-US" sz="2000" dirty="0">
                <a:solidFill>
                  <a:schemeClr val="bg1"/>
                </a:solidFill>
              </a:rPr>
              <a:t>)+G that equals the government demand for credits D</a:t>
            </a:r>
            <a:r>
              <a:rPr lang="en-US" altLang="en-US" sz="2000" baseline="-25000" dirty="0">
                <a:solidFill>
                  <a:schemeClr val="bg1"/>
                </a:solidFill>
              </a:rPr>
              <a:t>G</a:t>
            </a:r>
            <a:r>
              <a:rPr lang="en-US" altLang="en-US" sz="2000" dirty="0">
                <a:solidFill>
                  <a:schemeClr val="bg1"/>
                </a:solidFill>
              </a:rPr>
              <a:t>.</a:t>
            </a:r>
            <a:endParaRPr lang="en-US" altLang="en-US" sz="2000" baseline="-25000" dirty="0">
              <a:solidFill>
                <a:schemeClr val="bg1"/>
              </a:solidFill>
            </a:endParaRPr>
          </a:p>
        </p:txBody>
      </p:sp>
      <p:sp>
        <p:nvSpPr>
          <p:cNvPr id="117779" name="Line 30"/>
          <p:cNvSpPr>
            <a:spLocks noChangeShapeType="1"/>
          </p:cNvSpPr>
          <p:nvPr/>
        </p:nvSpPr>
        <p:spPr bwMode="auto">
          <a:xfrm flipV="1">
            <a:off x="1795463" y="2936875"/>
            <a:ext cx="3130550" cy="3175"/>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7780" name="Rectangle 5"/>
          <p:cNvSpPr>
            <a:spLocks noChangeArrowheads="1"/>
          </p:cNvSpPr>
          <p:nvPr/>
        </p:nvSpPr>
        <p:spPr bwMode="auto">
          <a:xfrm>
            <a:off x="457200" y="31750"/>
            <a:ext cx="82296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a:spcBef>
                <a:spcPct val="0"/>
              </a:spcBef>
              <a:buClrTx/>
              <a:buFontTx/>
              <a:buNone/>
            </a:pPr>
            <a:r>
              <a:rPr lang="en-US" altLang="en-US" sz="2600">
                <a:solidFill>
                  <a:srgbClr val="FFFF00"/>
                </a:solidFill>
              </a:rPr>
              <a:t>3. The Neoclassical Model and its Policy Implications </a:t>
            </a:r>
            <a:br>
              <a:rPr lang="en-US" altLang="en-US" sz="2600">
                <a:solidFill>
                  <a:srgbClr val="FFFF00"/>
                </a:solidFill>
              </a:rPr>
            </a:br>
            <a:r>
              <a:rPr lang="en-US" altLang="en-US" sz="2200">
                <a:solidFill>
                  <a:srgbClr val="FFFF00"/>
                </a:solidFill>
              </a:rPr>
              <a:t>3.2.2. Fiscal Policy</a:t>
            </a:r>
          </a:p>
        </p:txBody>
      </p:sp>
      <p:sp>
        <p:nvSpPr>
          <p:cNvPr id="117781" name="Line 11"/>
          <p:cNvSpPr>
            <a:spLocks noChangeShapeType="1"/>
          </p:cNvSpPr>
          <p:nvPr/>
        </p:nvSpPr>
        <p:spPr bwMode="auto">
          <a:xfrm rot="5400000" flipV="1">
            <a:off x="5957094" y="1434307"/>
            <a:ext cx="1004887" cy="2419350"/>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7782" name="Line 11"/>
          <p:cNvSpPr>
            <a:spLocks noChangeShapeType="1"/>
          </p:cNvSpPr>
          <p:nvPr/>
        </p:nvSpPr>
        <p:spPr bwMode="auto">
          <a:xfrm rot="5400000" flipV="1">
            <a:off x="5298281" y="1732757"/>
            <a:ext cx="1717675" cy="2376488"/>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7783" name="Line 30"/>
          <p:cNvSpPr>
            <a:spLocks noChangeShapeType="1"/>
          </p:cNvSpPr>
          <p:nvPr/>
        </p:nvSpPr>
        <p:spPr bwMode="auto">
          <a:xfrm flipV="1">
            <a:off x="792163" y="2940050"/>
            <a:ext cx="984250"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7784" name="Oval 31"/>
          <p:cNvSpPr>
            <a:spLocks noChangeArrowheads="1"/>
          </p:cNvSpPr>
          <p:nvPr/>
        </p:nvSpPr>
        <p:spPr bwMode="auto">
          <a:xfrm>
            <a:off x="2368550" y="2882900"/>
            <a:ext cx="101600" cy="103188"/>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117785" name="Text Box 15"/>
          <p:cNvSpPr txBox="1">
            <a:spLocks noChangeArrowheads="1"/>
          </p:cNvSpPr>
          <p:nvPr/>
        </p:nvSpPr>
        <p:spPr bwMode="auto">
          <a:xfrm>
            <a:off x="7462838" y="3121025"/>
            <a:ext cx="159226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Y</a:t>
            </a:r>
            <a:r>
              <a:rPr lang="de-DE" altLang="en-US" sz="1800" baseline="-25000">
                <a:solidFill>
                  <a:srgbClr val="66FFFF"/>
                </a:solidFill>
              </a:rPr>
              <a:t>D</a:t>
            </a:r>
            <a:r>
              <a:rPr lang="de-DE" altLang="en-US" sz="1800">
                <a:solidFill>
                  <a:srgbClr val="66FFFF"/>
                </a:solidFill>
              </a:rPr>
              <a:t>=C(i)+ I(i,L</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p:txBody>
      </p:sp>
      <p:sp>
        <p:nvSpPr>
          <p:cNvPr id="117786" name="AutoShape 64"/>
          <p:cNvSpPr>
            <a:spLocks noChangeArrowheads="1"/>
          </p:cNvSpPr>
          <p:nvPr/>
        </p:nvSpPr>
        <p:spPr bwMode="auto">
          <a:xfrm>
            <a:off x="1331913" y="987425"/>
            <a:ext cx="1973262"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en-US" altLang="en-US" sz="2000">
                <a:solidFill>
                  <a:srgbClr val="3333FF"/>
                </a:solidFill>
              </a:rPr>
              <a:t>Capital Market</a:t>
            </a:r>
          </a:p>
        </p:txBody>
      </p:sp>
      <p:sp>
        <p:nvSpPr>
          <p:cNvPr id="117787" name="AutoShape 64"/>
          <p:cNvSpPr>
            <a:spLocks noChangeArrowheads="1"/>
          </p:cNvSpPr>
          <p:nvPr/>
        </p:nvSpPr>
        <p:spPr bwMode="auto">
          <a:xfrm>
            <a:off x="5410200" y="989013"/>
            <a:ext cx="2278063"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en-US" altLang="en-US" sz="2000">
                <a:solidFill>
                  <a:srgbClr val="3333FF"/>
                </a:solidFill>
              </a:rPr>
              <a:t>Demand for Goods</a:t>
            </a:r>
          </a:p>
        </p:txBody>
      </p:sp>
      <p:sp>
        <p:nvSpPr>
          <p:cNvPr id="117788" name="Line 35"/>
          <p:cNvSpPr>
            <a:spLocks noChangeShapeType="1"/>
          </p:cNvSpPr>
          <p:nvPr/>
        </p:nvSpPr>
        <p:spPr bwMode="auto">
          <a:xfrm flipV="1">
            <a:off x="1857375" y="2263775"/>
            <a:ext cx="495300" cy="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17789" name="Line 30"/>
          <p:cNvSpPr>
            <a:spLocks noChangeShapeType="1"/>
          </p:cNvSpPr>
          <p:nvPr/>
        </p:nvSpPr>
        <p:spPr bwMode="auto">
          <a:xfrm>
            <a:off x="2139950" y="2674938"/>
            <a:ext cx="4387850" cy="22225"/>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7790" name="Line 30"/>
          <p:cNvSpPr>
            <a:spLocks noChangeShapeType="1"/>
          </p:cNvSpPr>
          <p:nvPr/>
        </p:nvSpPr>
        <p:spPr bwMode="auto">
          <a:xfrm>
            <a:off x="781050" y="2662238"/>
            <a:ext cx="1390650" cy="1270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7791" name="Line 40"/>
          <p:cNvSpPr>
            <a:spLocks noChangeShapeType="1"/>
          </p:cNvSpPr>
          <p:nvPr/>
        </p:nvSpPr>
        <p:spPr bwMode="auto">
          <a:xfrm flipV="1">
            <a:off x="2941638" y="3405188"/>
            <a:ext cx="495300" cy="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17792" name="Line 42"/>
          <p:cNvSpPr>
            <a:spLocks noChangeShapeType="1"/>
          </p:cNvSpPr>
          <p:nvPr/>
        </p:nvSpPr>
        <p:spPr bwMode="auto">
          <a:xfrm flipV="1">
            <a:off x="914400" y="2657475"/>
            <a:ext cx="0" cy="276225"/>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17793" name="Line 24"/>
          <p:cNvSpPr>
            <a:spLocks noChangeShapeType="1"/>
          </p:cNvSpPr>
          <p:nvPr/>
        </p:nvSpPr>
        <p:spPr bwMode="auto">
          <a:xfrm rot="5400000" flipH="1">
            <a:off x="5887244" y="3350419"/>
            <a:ext cx="1290638"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7794" name="Line 45"/>
          <p:cNvSpPr>
            <a:spLocks noChangeShapeType="1"/>
          </p:cNvSpPr>
          <p:nvPr/>
        </p:nvSpPr>
        <p:spPr bwMode="auto">
          <a:xfrm flipH="1" flipV="1">
            <a:off x="6613525" y="3825875"/>
            <a:ext cx="495300" cy="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17795" name="AutoShape 47"/>
          <p:cNvSpPr>
            <a:spLocks/>
          </p:cNvSpPr>
          <p:nvPr/>
        </p:nvSpPr>
        <p:spPr bwMode="auto">
          <a:xfrm rot="5400000">
            <a:off x="2667000" y="2730500"/>
            <a:ext cx="177800" cy="635000"/>
          </a:xfrm>
          <a:prstGeom prst="rightBrace">
            <a:avLst>
              <a:gd name="adj1" fmla="val 29762"/>
              <a:gd name="adj2" fmla="val 30000"/>
            </a:avLst>
          </a:prstGeom>
          <a:noFill/>
          <a:ln w="3810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vert="eaVert"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endParaRPr lang="de-DE" altLang="en-US" sz="2000"/>
          </a:p>
        </p:txBody>
      </p:sp>
      <p:sp>
        <p:nvSpPr>
          <p:cNvPr id="117796" name="Text Box 19"/>
          <p:cNvSpPr txBox="1">
            <a:spLocks noChangeArrowheads="1"/>
          </p:cNvSpPr>
          <p:nvPr/>
        </p:nvSpPr>
        <p:spPr bwMode="auto">
          <a:xfrm>
            <a:off x="2746375" y="3065463"/>
            <a:ext cx="527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D</a:t>
            </a:r>
            <a:r>
              <a:rPr lang="de-DE" altLang="en-US" sz="1800" baseline="-25000">
                <a:solidFill>
                  <a:srgbClr val="66FFFF"/>
                </a:solidFill>
              </a:rPr>
              <a:t>G</a:t>
            </a:r>
            <a:endParaRPr lang="el-GR" altLang="en-US" sz="1800" baseline="-25000">
              <a:solidFill>
                <a:srgbClr val="66FFFF"/>
              </a:solidFill>
            </a:endParaRPr>
          </a:p>
        </p:txBody>
      </p:sp>
      <p:sp>
        <p:nvSpPr>
          <p:cNvPr id="633906" name="Text Box 19"/>
          <p:cNvSpPr txBox="1">
            <a:spLocks noChangeArrowheads="1"/>
          </p:cNvSpPr>
          <p:nvPr/>
        </p:nvSpPr>
        <p:spPr bwMode="auto">
          <a:xfrm>
            <a:off x="2735263" y="3067050"/>
            <a:ext cx="539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D</a:t>
            </a:r>
            <a:r>
              <a:rPr lang="de-DE" altLang="en-US" sz="1800" baseline="-25000">
                <a:solidFill>
                  <a:srgbClr val="66FFFF"/>
                </a:solidFill>
              </a:rPr>
              <a:t>G</a:t>
            </a:r>
            <a:endParaRPr lang="el-GR" altLang="en-US" sz="1800" baseline="-25000">
              <a:solidFill>
                <a:srgbClr val="66FFFF"/>
              </a:solidFill>
            </a:endParaRPr>
          </a:p>
        </p:txBody>
      </p:sp>
      <p:sp>
        <p:nvSpPr>
          <p:cNvPr id="633907" name="AutoShape 51"/>
          <p:cNvSpPr>
            <a:spLocks/>
          </p:cNvSpPr>
          <p:nvPr/>
        </p:nvSpPr>
        <p:spPr bwMode="auto">
          <a:xfrm rot="16200000" flipV="1">
            <a:off x="6783388" y="2300288"/>
            <a:ext cx="177800" cy="635000"/>
          </a:xfrm>
          <a:prstGeom prst="rightBrace">
            <a:avLst>
              <a:gd name="adj1" fmla="val 29762"/>
              <a:gd name="adj2" fmla="val 30000"/>
            </a:avLst>
          </a:prstGeom>
          <a:noFill/>
          <a:ln w="3810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vert="eaVert"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endParaRPr lang="de-DE" altLang="en-US" sz="2000"/>
          </a:p>
        </p:txBody>
      </p:sp>
      <p:sp>
        <p:nvSpPr>
          <p:cNvPr id="633908" name="Text Box 19"/>
          <p:cNvSpPr txBox="1">
            <a:spLocks noChangeArrowheads="1"/>
          </p:cNvSpPr>
          <p:nvPr/>
        </p:nvSpPr>
        <p:spPr bwMode="auto">
          <a:xfrm>
            <a:off x="6824663" y="2178050"/>
            <a:ext cx="958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G = D</a:t>
            </a:r>
            <a:r>
              <a:rPr lang="de-DE" altLang="en-US" sz="1800" baseline="-25000">
                <a:solidFill>
                  <a:srgbClr val="66FFFF"/>
                </a:solidFill>
              </a:rPr>
              <a:t>G</a:t>
            </a:r>
            <a:endParaRPr lang="el-GR" altLang="en-US" sz="1800" baseline="-25000">
              <a:solidFill>
                <a:srgbClr val="66FFFF"/>
              </a:solidFill>
            </a:endParaRPr>
          </a:p>
        </p:txBody>
      </p:sp>
      <p:sp>
        <p:nvSpPr>
          <p:cNvPr id="633909" name="Line 30"/>
          <p:cNvSpPr>
            <a:spLocks noChangeShapeType="1"/>
          </p:cNvSpPr>
          <p:nvPr/>
        </p:nvSpPr>
        <p:spPr bwMode="auto">
          <a:xfrm>
            <a:off x="6521450" y="2700338"/>
            <a:ext cx="676275" cy="3175"/>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633910" name="Line 30"/>
          <p:cNvSpPr>
            <a:spLocks noChangeShapeType="1"/>
          </p:cNvSpPr>
          <p:nvPr/>
        </p:nvSpPr>
        <p:spPr bwMode="auto">
          <a:xfrm rot="5400000">
            <a:off x="7053263" y="2824163"/>
            <a:ext cx="280987" cy="1587"/>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7802" name="Text Box 14"/>
          <p:cNvSpPr txBox="1">
            <a:spLocks noChangeArrowheads="1"/>
          </p:cNvSpPr>
          <p:nvPr/>
        </p:nvSpPr>
        <p:spPr bwMode="auto">
          <a:xfrm>
            <a:off x="223838" y="2405063"/>
            <a:ext cx="527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i</a:t>
            </a:r>
            <a:r>
              <a:rPr lang="de-DE" altLang="en-US" sz="1800" baseline="-25000">
                <a:solidFill>
                  <a:srgbClr val="66FFFF"/>
                </a:solidFill>
              </a:rPr>
              <a:t>2</a:t>
            </a:r>
            <a:endParaRPr lang="el-GR" altLang="en-US" sz="1800" baseline="-25000">
              <a:solidFill>
                <a:srgbClr val="66FFFF"/>
              </a:solidFill>
            </a:endParaRPr>
          </a:p>
        </p:txBody>
      </p:sp>
      <p:sp>
        <p:nvSpPr>
          <p:cNvPr id="117803" name="Line 20"/>
          <p:cNvSpPr>
            <a:spLocks noChangeShapeType="1"/>
          </p:cNvSpPr>
          <p:nvPr/>
        </p:nvSpPr>
        <p:spPr bwMode="auto">
          <a:xfrm>
            <a:off x="1565275" y="2032000"/>
            <a:ext cx="1428750" cy="1508125"/>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7804" name="Text Box 15"/>
          <p:cNvSpPr txBox="1">
            <a:spLocks noChangeArrowheads="1"/>
          </p:cNvSpPr>
          <p:nvPr/>
        </p:nvSpPr>
        <p:spPr bwMode="auto">
          <a:xfrm>
            <a:off x="3413125" y="1573213"/>
            <a:ext cx="1174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S(i)+M/P</a:t>
            </a:r>
            <a:endParaRPr lang="el-GR" altLang="en-US" sz="1800">
              <a:solidFill>
                <a:srgbClr val="00FFFF"/>
              </a:solidFill>
            </a:endParaRPr>
          </a:p>
        </p:txBody>
      </p:sp>
      <p:grpSp>
        <p:nvGrpSpPr>
          <p:cNvPr id="117805" name="Group 72"/>
          <p:cNvGrpSpPr>
            <a:grpSpLocks/>
          </p:cNvGrpSpPr>
          <p:nvPr/>
        </p:nvGrpSpPr>
        <p:grpSpPr bwMode="auto">
          <a:xfrm>
            <a:off x="1446213" y="1962150"/>
            <a:ext cx="2417762" cy="2027238"/>
            <a:chOff x="902" y="1227"/>
            <a:chExt cx="1523" cy="1277"/>
          </a:xfrm>
        </p:grpSpPr>
        <p:sp>
          <p:nvSpPr>
            <p:cNvPr id="117820" name="Line 11"/>
            <p:cNvSpPr>
              <a:spLocks noChangeShapeType="1"/>
            </p:cNvSpPr>
            <p:nvPr/>
          </p:nvSpPr>
          <p:spPr bwMode="auto">
            <a:xfrm rot="10800000" flipV="1">
              <a:off x="902" y="1227"/>
              <a:ext cx="1523" cy="104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7821" name="Line 74"/>
            <p:cNvSpPr>
              <a:spLocks noChangeShapeType="1"/>
            </p:cNvSpPr>
            <p:nvPr/>
          </p:nvSpPr>
          <p:spPr bwMode="auto">
            <a:xfrm>
              <a:off x="912" y="2256"/>
              <a:ext cx="0" cy="248"/>
            </a:xfrm>
            <a:prstGeom prst="line">
              <a:avLst/>
            </a:prstGeom>
            <a:noFill/>
            <a:ln w="38100">
              <a:solidFill>
                <a:srgbClr val="33CCCC"/>
              </a:solidFill>
              <a:round/>
              <a:headEnd type="none" w="med" len="lg"/>
              <a:tailEnd type="non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grpSp>
      <p:sp>
        <p:nvSpPr>
          <p:cNvPr id="117806" name="Oval 31"/>
          <p:cNvSpPr>
            <a:spLocks noChangeArrowheads="1"/>
          </p:cNvSpPr>
          <p:nvPr/>
        </p:nvSpPr>
        <p:spPr bwMode="auto">
          <a:xfrm>
            <a:off x="2371725" y="2873375"/>
            <a:ext cx="101600" cy="103188"/>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633905" name="AutoShape 49"/>
          <p:cNvSpPr>
            <a:spLocks/>
          </p:cNvSpPr>
          <p:nvPr/>
        </p:nvSpPr>
        <p:spPr bwMode="auto">
          <a:xfrm rot="5400000">
            <a:off x="2655888" y="2732088"/>
            <a:ext cx="177800" cy="635000"/>
          </a:xfrm>
          <a:prstGeom prst="rightBrace">
            <a:avLst>
              <a:gd name="adj1" fmla="val 29762"/>
              <a:gd name="adj2" fmla="val 30000"/>
            </a:avLst>
          </a:prstGeom>
          <a:noFill/>
          <a:ln w="3810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vert="eaVert"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endParaRPr lang="de-DE" altLang="en-US" sz="2000"/>
          </a:p>
        </p:txBody>
      </p:sp>
      <p:sp>
        <p:nvSpPr>
          <p:cNvPr id="117808" name="Line 20"/>
          <p:cNvSpPr>
            <a:spLocks noChangeShapeType="1"/>
          </p:cNvSpPr>
          <p:nvPr/>
        </p:nvSpPr>
        <p:spPr bwMode="auto">
          <a:xfrm>
            <a:off x="1930400" y="1724025"/>
            <a:ext cx="1749425" cy="184626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7809" name="Oval 31"/>
          <p:cNvSpPr>
            <a:spLocks noChangeArrowheads="1"/>
          </p:cNvSpPr>
          <p:nvPr/>
        </p:nvSpPr>
        <p:spPr bwMode="auto">
          <a:xfrm>
            <a:off x="2770188" y="2601913"/>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117810" name="Oval 25"/>
          <p:cNvSpPr>
            <a:spLocks noChangeArrowheads="1"/>
          </p:cNvSpPr>
          <p:nvPr/>
        </p:nvSpPr>
        <p:spPr bwMode="auto">
          <a:xfrm>
            <a:off x="6484938" y="2632075"/>
            <a:ext cx="101600" cy="103188"/>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117811" name="Text Box 21"/>
          <p:cNvSpPr txBox="1">
            <a:spLocks noChangeArrowheads="1"/>
          </p:cNvSpPr>
          <p:nvPr/>
        </p:nvSpPr>
        <p:spPr bwMode="auto">
          <a:xfrm>
            <a:off x="6342063" y="4235450"/>
            <a:ext cx="66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Y</a:t>
            </a:r>
            <a:r>
              <a:rPr lang="de-DE" altLang="en-US" sz="1800" baseline="-25000">
                <a:solidFill>
                  <a:srgbClr val="66FFFF"/>
                </a:solidFill>
              </a:rPr>
              <a:t>2</a:t>
            </a:r>
            <a:endParaRPr lang="el-GR" altLang="en-US" sz="1800" baseline="-25000">
              <a:solidFill>
                <a:srgbClr val="66FFFF"/>
              </a:solidFill>
            </a:endParaRPr>
          </a:p>
        </p:txBody>
      </p:sp>
      <p:sp>
        <p:nvSpPr>
          <p:cNvPr id="117812" name="Text Box 19"/>
          <p:cNvSpPr txBox="1">
            <a:spLocks noChangeArrowheads="1"/>
          </p:cNvSpPr>
          <p:nvPr/>
        </p:nvSpPr>
        <p:spPr bwMode="auto">
          <a:xfrm>
            <a:off x="1536700" y="3443288"/>
            <a:ext cx="1555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I(i,L</a:t>
            </a:r>
            <a:r>
              <a:rPr lang="de-DE" altLang="en-US" sz="1800" baseline="-25000">
                <a:solidFill>
                  <a:srgbClr val="66FFFF"/>
                </a:solidFill>
              </a:rPr>
              <a:t>1</a:t>
            </a:r>
            <a:r>
              <a:rPr lang="de-DE" altLang="en-US" sz="1800">
                <a:solidFill>
                  <a:srgbClr val="66FFFF"/>
                </a:solidFill>
              </a:rPr>
              <a:t>)+R</a:t>
            </a:r>
            <a:r>
              <a:rPr lang="de-DE" altLang="en-US" sz="1800" baseline="-25000">
                <a:solidFill>
                  <a:srgbClr val="66FFFF"/>
                </a:solidFill>
              </a:rPr>
              <a:t>D</a:t>
            </a:r>
            <a:r>
              <a:rPr lang="de-DE" altLang="en-US" sz="1800">
                <a:solidFill>
                  <a:srgbClr val="66FFFF"/>
                </a:solidFill>
              </a:rPr>
              <a:t>(Y</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p:txBody>
      </p:sp>
      <p:sp>
        <p:nvSpPr>
          <p:cNvPr id="117813" name="Text Box 19"/>
          <p:cNvSpPr txBox="1">
            <a:spLocks noChangeArrowheads="1"/>
          </p:cNvSpPr>
          <p:nvPr/>
        </p:nvSpPr>
        <p:spPr bwMode="auto">
          <a:xfrm>
            <a:off x="2909888" y="3584575"/>
            <a:ext cx="196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I(i,L</a:t>
            </a:r>
            <a:r>
              <a:rPr lang="de-DE" altLang="en-US" sz="1800" baseline="-25000">
                <a:solidFill>
                  <a:srgbClr val="66FFFF"/>
                </a:solidFill>
              </a:rPr>
              <a:t>1</a:t>
            </a:r>
            <a:r>
              <a:rPr lang="de-DE" altLang="en-US" sz="1800">
                <a:solidFill>
                  <a:srgbClr val="66FFFF"/>
                </a:solidFill>
              </a:rPr>
              <a:t>)+R</a:t>
            </a:r>
            <a:r>
              <a:rPr lang="de-DE" altLang="en-US" sz="1800" baseline="-25000">
                <a:solidFill>
                  <a:srgbClr val="66FFFF"/>
                </a:solidFill>
              </a:rPr>
              <a:t>D</a:t>
            </a:r>
            <a:r>
              <a:rPr lang="de-DE" altLang="en-US" sz="1800">
                <a:solidFill>
                  <a:srgbClr val="66FFFF"/>
                </a:solidFill>
              </a:rPr>
              <a:t>(Y</a:t>
            </a:r>
            <a:r>
              <a:rPr lang="de-DE" altLang="en-US" sz="1800" baseline="-25000">
                <a:solidFill>
                  <a:srgbClr val="66FFFF"/>
                </a:solidFill>
              </a:rPr>
              <a:t>1</a:t>
            </a:r>
            <a:r>
              <a:rPr lang="de-DE" altLang="en-US" sz="1800">
                <a:solidFill>
                  <a:srgbClr val="66FFFF"/>
                </a:solidFill>
              </a:rPr>
              <a:t>)+D</a:t>
            </a:r>
            <a:r>
              <a:rPr lang="de-DE" altLang="en-US" sz="1800" baseline="-25000">
                <a:solidFill>
                  <a:srgbClr val="66FFFF"/>
                </a:solidFill>
              </a:rPr>
              <a:t>G</a:t>
            </a:r>
            <a:endParaRPr lang="el-GR" altLang="en-US" sz="1800" baseline="-25000">
              <a:solidFill>
                <a:srgbClr val="66FFFF"/>
              </a:solidFill>
            </a:endParaRPr>
          </a:p>
        </p:txBody>
      </p:sp>
      <p:sp>
        <p:nvSpPr>
          <p:cNvPr id="633939" name="Line 83"/>
          <p:cNvSpPr>
            <a:spLocks noChangeShapeType="1"/>
          </p:cNvSpPr>
          <p:nvPr/>
        </p:nvSpPr>
        <p:spPr bwMode="auto">
          <a:xfrm>
            <a:off x="6615113" y="3624263"/>
            <a:ext cx="495300" cy="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17815" name="Text Box 19"/>
          <p:cNvSpPr txBox="1">
            <a:spLocks noChangeArrowheads="1"/>
          </p:cNvSpPr>
          <p:nvPr/>
        </p:nvSpPr>
        <p:spPr bwMode="auto">
          <a:xfrm>
            <a:off x="2735263" y="3067050"/>
            <a:ext cx="488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D</a:t>
            </a:r>
            <a:r>
              <a:rPr lang="de-DE" altLang="en-US" sz="1800" baseline="-25000">
                <a:solidFill>
                  <a:srgbClr val="66FFFF"/>
                </a:solidFill>
              </a:rPr>
              <a:t>G</a:t>
            </a:r>
            <a:endParaRPr lang="el-GR" altLang="en-US" sz="1800" baseline="-25000">
              <a:solidFill>
                <a:srgbClr val="66FFFF"/>
              </a:solidFill>
            </a:endParaRPr>
          </a:p>
        </p:txBody>
      </p:sp>
      <p:sp>
        <p:nvSpPr>
          <p:cNvPr id="117816" name="Text Box 21"/>
          <p:cNvSpPr txBox="1">
            <a:spLocks noChangeArrowheads="1"/>
          </p:cNvSpPr>
          <p:nvPr/>
        </p:nvSpPr>
        <p:spPr bwMode="auto">
          <a:xfrm>
            <a:off x="6569075" y="4183063"/>
            <a:ext cx="1492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50000"/>
              </a:spcBef>
              <a:buClrTx/>
              <a:buFontTx/>
              <a:buNone/>
            </a:pPr>
            <a:r>
              <a:rPr lang="de-DE" altLang="en-US" sz="1800">
                <a:solidFill>
                  <a:srgbClr val="F96DA6"/>
                </a:solidFill>
              </a:rPr>
              <a:t> </a:t>
            </a:r>
            <a:r>
              <a:rPr lang="de-DE" altLang="en-US" sz="1800">
                <a:solidFill>
                  <a:srgbClr val="66FFFF"/>
                </a:solidFill>
              </a:rPr>
              <a:t>Y</a:t>
            </a:r>
            <a:r>
              <a:rPr lang="de-DE" altLang="en-US" sz="1800" baseline="-25000">
                <a:solidFill>
                  <a:srgbClr val="66FFFF"/>
                </a:solidFill>
              </a:rPr>
              <a:t>1 </a:t>
            </a:r>
            <a:r>
              <a:rPr lang="de-DE" altLang="en-US" sz="1800">
                <a:solidFill>
                  <a:srgbClr val="F96DA6"/>
                </a:solidFill>
              </a:rPr>
              <a:t>=Y(L</a:t>
            </a:r>
            <a:r>
              <a:rPr lang="de-DE" altLang="en-US" sz="1800" baseline="-25000">
                <a:solidFill>
                  <a:srgbClr val="F96DA6"/>
                </a:solidFill>
              </a:rPr>
              <a:t>1</a:t>
            </a:r>
            <a:r>
              <a:rPr lang="de-DE" altLang="en-US" sz="1800">
                <a:solidFill>
                  <a:srgbClr val="F96DA6"/>
                </a:solidFill>
              </a:rPr>
              <a:t>,K</a:t>
            </a:r>
            <a:r>
              <a:rPr lang="de-DE" altLang="en-US" sz="1800" baseline="-25000">
                <a:solidFill>
                  <a:srgbClr val="F96DA6"/>
                </a:solidFill>
              </a:rPr>
              <a:t>1</a:t>
            </a:r>
            <a:r>
              <a:rPr lang="de-DE" altLang="en-US" sz="1800">
                <a:solidFill>
                  <a:srgbClr val="F96DA6"/>
                </a:solidFill>
              </a:rPr>
              <a:t>)</a:t>
            </a:r>
            <a:endParaRPr lang="el-GR" altLang="en-US" sz="1800">
              <a:solidFill>
                <a:srgbClr val="F96DA6"/>
              </a:solidFill>
            </a:endParaRPr>
          </a:p>
        </p:txBody>
      </p:sp>
      <p:sp>
        <p:nvSpPr>
          <p:cNvPr id="117817" name="Line 86"/>
          <p:cNvSpPr>
            <a:spLocks noChangeShapeType="1"/>
          </p:cNvSpPr>
          <p:nvPr/>
        </p:nvSpPr>
        <p:spPr bwMode="auto">
          <a:xfrm flipV="1">
            <a:off x="7189788" y="2506663"/>
            <a:ext cx="4762" cy="1533525"/>
          </a:xfrm>
          <a:prstGeom prst="line">
            <a:avLst/>
          </a:prstGeom>
          <a:noFill/>
          <a:ln w="38100">
            <a:solidFill>
              <a:srgbClr val="FF00FF"/>
            </a:solidFill>
            <a:round/>
            <a:headEnd type="none" w="med" len="lg"/>
            <a:tailEnd type="non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17818" name="Oval 25"/>
          <p:cNvSpPr>
            <a:spLocks noChangeArrowheads="1"/>
          </p:cNvSpPr>
          <p:nvPr/>
        </p:nvSpPr>
        <p:spPr bwMode="auto">
          <a:xfrm>
            <a:off x="7143750" y="28971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de-DE" altLang="en-US" sz="2000" baseline="30000">
              <a:solidFill>
                <a:srgbClr val="66FFFF"/>
              </a:solidFill>
            </a:endParaRPr>
          </a:p>
        </p:txBody>
      </p:sp>
      <p:sp>
        <p:nvSpPr>
          <p:cNvPr id="633911" name="Oval 25"/>
          <p:cNvSpPr>
            <a:spLocks noChangeArrowheads="1"/>
          </p:cNvSpPr>
          <p:nvPr/>
        </p:nvSpPr>
        <p:spPr bwMode="auto">
          <a:xfrm>
            <a:off x="7145338" y="2644775"/>
            <a:ext cx="101600" cy="103188"/>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0017 -0.00093 C 0.01476 -0.02061 -0.00625 0.0118 0.00608 -0.01343 C 0.0099 -0.01922 0.01407 -0.02315 0.01789 -0.02801 C 0.02014 -0.03033 0.02275 -0.03102 0.025 -0.03264 C 0.02674 -0.0338 0.02709 -0.03635 0.02882 -0.0375 C 0.03611 -0.04375 0.04375 -0.04792 0.05087 -0.05417 C 0.05278 -0.05672 0.05608 -0.05579 0.05903 -0.05811 C 0.06372 -0.06551 0.07101 -0.07477 0.07778 -0.0757 C 0.10226 -0.08311 0.12726 -0.0875 0.15174 -0.09584 C 0.17934 -0.10695 0.20469 -0.1132 0.23177 -0.11366 C 0.33837 -0.1051 0.354 -0.11158 0.42101 -0.09005 C 0.43177 -0.08102 0.44011 -0.07917 0.44879 -0.06412 C 0.44948 -0.06204 0.45486 -0.04468 0.45348 -0.04051 C 0.45313 -0.03912 0.45209 -0.04074 0.45122 -0.04074 " pathEditMode="relative" rAng="190826" ptsTypes="fffffffffffffA">
                                      <p:cBhvr>
                                        <p:cTn id="6" dur="2000" fill="hold"/>
                                        <p:tgtEl>
                                          <p:spTgt spid="633905"/>
                                        </p:tgtEl>
                                        <p:attrNameLst>
                                          <p:attrName>ppt_x</p:attrName>
                                          <p:attrName>ppt_y</p:attrName>
                                        </p:attrNameLst>
                                      </p:cBhvr>
                                      <p:rCtr x="22569" y="-4537"/>
                                    </p:animMotion>
                                  </p:childTnLst>
                                </p:cTn>
                              </p:par>
                              <p:par>
                                <p:cTn id="7" presetID="0" presetClass="path" presetSubtype="0" accel="50000" decel="50000" fill="hold" grpId="0" nodeType="withEffect">
                                  <p:stCondLst>
                                    <p:cond delay="0"/>
                                  </p:stCondLst>
                                  <p:childTnLst>
                                    <p:animMotion origin="layout" path="M 0.00278 -0.05926 C 0.01649 -0.0618 -0.00365 -0.05671 0.00833 -0.06111 C 0.01163 -0.0618 0.01528 -0.0625 0.01927 -0.06319 C 0.02135 -0.06342 0.02396 -0.06319 0.02621 -0.06342 C 0.02743 -0.06342 0.02812 -0.06389 0.02917 -0.06412 C 0.03646 -0.06458 0.04375 -0.06481 0.05035 -0.06551 C 0.05295 -0.06574 0.05573 -0.06551 0.05729 -0.0662 C 0.06233 -0.06713 0.0691 -0.06805 0.075 -0.06782 C 0.09878 -0.06782 0.12274 -0.06666 0.14635 -0.06713 C 0.17222 -0.06666 0.19705 -0.06643 0.22309 -0.06458 C 0.32587 -0.05532 0.3408 -0.05555 0.40625 -0.04699 C 0.41701 -0.04421 0.42483 -0.04375 0.43385 -0.03981 C 0.43472 -0.03935 0.44028 -0.03611 0.43958 -0.03518 C 0.43889 -0.03518 0.43819 -0.03541 0.43733 -0.03541 " pathEditMode="relative" rAng="223943" ptsTypes="fffffffffffffA">
                                      <p:cBhvr>
                                        <p:cTn id="8" dur="2000" fill="hold"/>
                                        <p:tgtEl>
                                          <p:spTgt spid="633906"/>
                                        </p:tgtEl>
                                        <p:attrNameLst>
                                          <p:attrName>ppt_x</p:attrName>
                                          <p:attrName>ppt_y</p:attrName>
                                        </p:attrNameLst>
                                      </p:cBhvr>
                                      <p:rCtr x="21580" y="741"/>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3390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390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390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339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339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3906" grpId="0"/>
      <p:bldP spid="633907" grpId="0" animBg="1"/>
      <p:bldP spid="633908" grpId="0"/>
      <p:bldP spid="633909" grpId="0" animBg="1"/>
      <p:bldP spid="633905" grpId="0" animBg="1"/>
      <p:bldP spid="633939" grpId="0" animBg="1"/>
      <p:bldP spid="633911" grpId="0" animBg="1"/>
    </p:bld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8786" name="Object 3"/>
          <p:cNvGraphicFramePr>
            <a:graphicFrameLocks/>
          </p:cNvGraphicFramePr>
          <p:nvPr/>
        </p:nvGraphicFramePr>
        <p:xfrm>
          <a:off x="4513263" y="1411288"/>
          <a:ext cx="3776662" cy="3116262"/>
        </p:xfrm>
        <a:graphic>
          <a:graphicData uri="http://schemas.openxmlformats.org/presentationml/2006/ole">
            <mc:AlternateContent xmlns:mc="http://schemas.openxmlformats.org/markup-compatibility/2006">
              <mc:Choice xmlns:v="urn:schemas-microsoft-com:vml" Requires="v">
                <p:oleObj spid="_x0000_s119640" name="Diagramm" r:id="rId4" imgW="7438924" imgH="5314860" progId="MSGraph.Chart.8">
                  <p:embed followColorScheme="full"/>
                </p:oleObj>
              </mc:Choice>
              <mc:Fallback>
                <p:oleObj name="Diagramm" r:id="rId4" imgW="7438924" imgH="531486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263" y="1411288"/>
                        <a:ext cx="3776662" cy="311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787" name="Object 3"/>
          <p:cNvGraphicFramePr>
            <a:graphicFrameLocks/>
          </p:cNvGraphicFramePr>
          <p:nvPr/>
        </p:nvGraphicFramePr>
        <p:xfrm>
          <a:off x="422275" y="1384300"/>
          <a:ext cx="3776663" cy="3116263"/>
        </p:xfrm>
        <a:graphic>
          <a:graphicData uri="http://schemas.openxmlformats.org/presentationml/2006/ole">
            <mc:AlternateContent xmlns:mc="http://schemas.openxmlformats.org/markup-compatibility/2006">
              <mc:Choice xmlns:v="urn:schemas-microsoft-com:vml" Requires="v">
                <p:oleObj spid="_x0000_s119641" name="Diagramm" r:id="rId6" imgW="7438924" imgH="5314860" progId="MSGraph.Chart.8">
                  <p:embed followColorScheme="full"/>
                </p:oleObj>
              </mc:Choice>
              <mc:Fallback>
                <p:oleObj name="Diagramm" r:id="rId6" imgW="7438924" imgH="531486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275" y="1384300"/>
                        <a:ext cx="3776663" cy="311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8788"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7F6942CD-C9C3-4127-97DF-8BAC5F55E5D0}" type="slidenum">
              <a:rPr lang="de-DE" altLang="en-US" sz="1600" b="1"/>
              <a:pPr algn="r" eaLnBrk="1" hangingPunct="1">
                <a:spcBef>
                  <a:spcPct val="0"/>
                </a:spcBef>
                <a:buClrTx/>
                <a:buFontTx/>
                <a:buNone/>
              </a:pPr>
              <a:t>115</a:t>
            </a:fld>
            <a:r>
              <a:rPr lang="de-DE" altLang="en-US" sz="1600" b="1"/>
              <a:t> -</a:t>
            </a:r>
          </a:p>
        </p:txBody>
      </p:sp>
      <p:sp>
        <p:nvSpPr>
          <p:cNvPr id="118789"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sp>
        <p:nvSpPr>
          <p:cNvPr id="118790" name="Text Box 5"/>
          <p:cNvSpPr txBox="1">
            <a:spLocks noChangeArrowheads="1"/>
          </p:cNvSpPr>
          <p:nvPr/>
        </p:nvSpPr>
        <p:spPr bwMode="auto">
          <a:xfrm>
            <a:off x="4919663" y="1239838"/>
            <a:ext cx="293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t>i</a:t>
            </a:r>
          </a:p>
        </p:txBody>
      </p:sp>
      <p:sp>
        <p:nvSpPr>
          <p:cNvPr id="118791" name="Text Box 7"/>
          <p:cNvSpPr txBox="1">
            <a:spLocks noChangeArrowheads="1"/>
          </p:cNvSpPr>
          <p:nvPr/>
        </p:nvSpPr>
        <p:spPr bwMode="auto">
          <a:xfrm>
            <a:off x="3694113" y="4257675"/>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1800"/>
              <a:t>I,S</a:t>
            </a:r>
          </a:p>
        </p:txBody>
      </p:sp>
      <p:sp>
        <p:nvSpPr>
          <p:cNvPr id="118792" name="Text Box 8"/>
          <p:cNvSpPr txBox="1">
            <a:spLocks noChangeArrowheads="1"/>
          </p:cNvSpPr>
          <p:nvPr/>
        </p:nvSpPr>
        <p:spPr bwMode="auto">
          <a:xfrm>
            <a:off x="825500" y="1233488"/>
            <a:ext cx="331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t>i</a:t>
            </a:r>
          </a:p>
        </p:txBody>
      </p:sp>
      <p:sp>
        <p:nvSpPr>
          <p:cNvPr id="118793" name="Line 9"/>
          <p:cNvSpPr>
            <a:spLocks noChangeShapeType="1"/>
          </p:cNvSpPr>
          <p:nvPr/>
        </p:nvSpPr>
        <p:spPr bwMode="auto">
          <a:xfrm>
            <a:off x="4044950" y="395922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18794" name="Line 10"/>
          <p:cNvSpPr>
            <a:spLocks noChangeShapeType="1"/>
          </p:cNvSpPr>
          <p:nvPr/>
        </p:nvSpPr>
        <p:spPr bwMode="auto">
          <a:xfrm rot="5400000" flipH="1">
            <a:off x="716757" y="15501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18795" name="Line 12"/>
          <p:cNvSpPr>
            <a:spLocks noChangeShapeType="1"/>
          </p:cNvSpPr>
          <p:nvPr/>
        </p:nvSpPr>
        <p:spPr bwMode="auto">
          <a:xfrm>
            <a:off x="8129588" y="399097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18796" name="Line 13"/>
          <p:cNvSpPr>
            <a:spLocks noChangeShapeType="1"/>
          </p:cNvSpPr>
          <p:nvPr/>
        </p:nvSpPr>
        <p:spPr bwMode="auto">
          <a:xfrm rot="5400000" flipH="1">
            <a:off x="4822032" y="15755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18797" name="Text Box 14"/>
          <p:cNvSpPr txBox="1">
            <a:spLocks noChangeArrowheads="1"/>
          </p:cNvSpPr>
          <p:nvPr/>
        </p:nvSpPr>
        <p:spPr bwMode="auto">
          <a:xfrm>
            <a:off x="222250" y="2733675"/>
            <a:ext cx="52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i</a:t>
            </a:r>
            <a:r>
              <a:rPr lang="de-DE" altLang="en-US" sz="1800" baseline="-25000">
                <a:solidFill>
                  <a:srgbClr val="66FFFF"/>
                </a:solidFill>
              </a:rPr>
              <a:t>1</a:t>
            </a:r>
            <a:endParaRPr lang="el-GR" altLang="en-US" sz="1800" baseline="-25000">
              <a:solidFill>
                <a:srgbClr val="66FFFF"/>
              </a:solidFill>
            </a:endParaRPr>
          </a:p>
        </p:txBody>
      </p:sp>
      <p:sp>
        <p:nvSpPr>
          <p:cNvPr id="118798" name="Text Box 15"/>
          <p:cNvSpPr txBox="1">
            <a:spLocks noChangeArrowheads="1"/>
          </p:cNvSpPr>
          <p:nvPr/>
        </p:nvSpPr>
        <p:spPr bwMode="auto">
          <a:xfrm>
            <a:off x="7296150" y="3576638"/>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C(i)</a:t>
            </a:r>
            <a:endParaRPr lang="el-GR" altLang="en-US" sz="1800">
              <a:solidFill>
                <a:srgbClr val="00FFFF"/>
              </a:solidFill>
            </a:endParaRPr>
          </a:p>
        </p:txBody>
      </p:sp>
      <p:sp>
        <p:nvSpPr>
          <p:cNvPr id="118799" name="Text Box 18"/>
          <p:cNvSpPr txBox="1">
            <a:spLocks noChangeArrowheads="1"/>
          </p:cNvSpPr>
          <p:nvPr/>
        </p:nvSpPr>
        <p:spPr bwMode="auto">
          <a:xfrm>
            <a:off x="6367463" y="4257675"/>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1800"/>
              <a:t>Y</a:t>
            </a:r>
          </a:p>
        </p:txBody>
      </p:sp>
      <p:sp>
        <p:nvSpPr>
          <p:cNvPr id="118800" name="Line 23"/>
          <p:cNvSpPr>
            <a:spLocks noChangeShapeType="1"/>
          </p:cNvSpPr>
          <p:nvPr/>
        </p:nvSpPr>
        <p:spPr bwMode="auto">
          <a:xfrm>
            <a:off x="4895850" y="2943225"/>
            <a:ext cx="2289175"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8801" name="Line 24"/>
          <p:cNvSpPr>
            <a:spLocks noChangeShapeType="1"/>
          </p:cNvSpPr>
          <p:nvPr/>
        </p:nvSpPr>
        <p:spPr bwMode="auto">
          <a:xfrm rot="5400000" flipH="1">
            <a:off x="6685756" y="3463132"/>
            <a:ext cx="1011237"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8802" name="AutoShape 29"/>
          <p:cNvSpPr>
            <a:spLocks noChangeArrowheads="1"/>
          </p:cNvSpPr>
          <p:nvPr/>
        </p:nvSpPr>
        <p:spPr bwMode="auto">
          <a:xfrm>
            <a:off x="0" y="4664075"/>
            <a:ext cx="9144000" cy="2193925"/>
          </a:xfrm>
          <a:prstGeom prst="roundRect">
            <a:avLst>
              <a:gd name="adj" fmla="val 12495"/>
            </a:avLst>
          </a:prstGeom>
          <a:solidFill>
            <a:srgbClr val="FFFF99"/>
          </a:solidFill>
          <a:ln w="50800">
            <a:solidFill>
              <a:srgbClr val="FF0000"/>
            </a:solidFill>
            <a:round/>
            <a:headEnd/>
            <a:tailEnd/>
          </a:ln>
        </p:spPr>
        <p:txBody>
          <a:bodyPr lIns="0" tIns="0" rIns="0" bIns="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lnSpc>
                <a:spcPct val="90000"/>
              </a:lnSpc>
              <a:spcBef>
                <a:spcPct val="0"/>
              </a:spcBef>
              <a:buClrTx/>
              <a:buFontTx/>
              <a:buNone/>
            </a:pPr>
            <a:r>
              <a:rPr lang="en-US" altLang="en-US" sz="2000" dirty="0">
                <a:solidFill>
                  <a:schemeClr val="bg1"/>
                </a:solidFill>
              </a:rPr>
              <a:t>As the graphical analysis shows, the increase in government consumption exactly corresponds to the decrease in private demand for goods:                        G = [C(</a:t>
            </a:r>
            <a:r>
              <a:rPr lang="en-US" altLang="en-US" sz="2000" dirty="0" err="1">
                <a:solidFill>
                  <a:schemeClr val="bg1"/>
                </a:solidFill>
              </a:rPr>
              <a:t>i</a:t>
            </a:r>
            <a:r>
              <a:rPr lang="en-US" altLang="en-US" sz="2000" baseline="-25000" dirty="0" err="1">
                <a:solidFill>
                  <a:schemeClr val="bg1"/>
                </a:solidFill>
              </a:rPr>
              <a:t>1</a:t>
            </a:r>
            <a:r>
              <a:rPr lang="en-US" altLang="en-US" sz="2000" dirty="0">
                <a:solidFill>
                  <a:schemeClr val="bg1"/>
                </a:solidFill>
              </a:rPr>
              <a:t>)+I(</a:t>
            </a:r>
            <a:r>
              <a:rPr lang="en-US" altLang="en-US" sz="2000" dirty="0" err="1">
                <a:solidFill>
                  <a:schemeClr val="bg1"/>
                </a:solidFill>
              </a:rPr>
              <a:t>i</a:t>
            </a:r>
            <a:r>
              <a:rPr lang="en-US" altLang="en-US" sz="2000" baseline="-25000" dirty="0" err="1">
                <a:solidFill>
                  <a:schemeClr val="bg1"/>
                </a:solidFill>
              </a:rPr>
              <a:t>1</a:t>
            </a:r>
            <a:r>
              <a:rPr lang="en-US" altLang="en-US" sz="2000" dirty="0">
                <a:solidFill>
                  <a:schemeClr val="bg1"/>
                </a:solidFill>
              </a:rPr>
              <a:t>)] - [C(</a:t>
            </a:r>
            <a:r>
              <a:rPr lang="en-US" altLang="en-US" sz="2000" dirty="0" err="1">
                <a:solidFill>
                  <a:schemeClr val="bg1"/>
                </a:solidFill>
              </a:rPr>
              <a:t>i</a:t>
            </a:r>
            <a:r>
              <a:rPr lang="en-US" altLang="en-US" sz="2000" baseline="-25000" dirty="0" err="1">
                <a:solidFill>
                  <a:schemeClr val="bg1"/>
                </a:solidFill>
              </a:rPr>
              <a:t>2</a:t>
            </a:r>
            <a:r>
              <a:rPr lang="en-US" altLang="en-US" sz="2000" dirty="0">
                <a:solidFill>
                  <a:schemeClr val="bg1"/>
                </a:solidFill>
              </a:rPr>
              <a:t>)+I(</a:t>
            </a:r>
            <a:r>
              <a:rPr lang="en-US" altLang="en-US" sz="2000" dirty="0" err="1">
                <a:solidFill>
                  <a:schemeClr val="bg1"/>
                </a:solidFill>
              </a:rPr>
              <a:t>i</a:t>
            </a:r>
            <a:r>
              <a:rPr lang="en-US" altLang="en-US" sz="2000" baseline="-25000" dirty="0" err="1">
                <a:solidFill>
                  <a:schemeClr val="bg1"/>
                </a:solidFill>
              </a:rPr>
              <a:t>2</a:t>
            </a:r>
            <a:r>
              <a:rPr lang="en-US" altLang="en-US" sz="2000" dirty="0">
                <a:solidFill>
                  <a:schemeClr val="bg1"/>
                </a:solidFill>
              </a:rPr>
              <a:t>)]. In other words: Financing government consumption with debt crowds out the private demand for goods exactly by the same amount government consumption grows under the assumptions of the neoclassical model. This is called "</a:t>
            </a:r>
            <a:r>
              <a:rPr lang="en-US" altLang="en-US" sz="2000" dirty="0">
                <a:solidFill>
                  <a:srgbClr val="FF0000"/>
                </a:solidFill>
              </a:rPr>
              <a:t>complete crowding out</a:t>
            </a:r>
            <a:r>
              <a:rPr lang="en-US" altLang="en-US" sz="2000" dirty="0">
                <a:solidFill>
                  <a:schemeClr val="bg1"/>
                </a:solidFill>
              </a:rPr>
              <a:t>" of private demand.</a:t>
            </a:r>
          </a:p>
        </p:txBody>
      </p:sp>
      <p:sp>
        <p:nvSpPr>
          <p:cNvPr id="118803" name="Line 30"/>
          <p:cNvSpPr>
            <a:spLocks noChangeShapeType="1"/>
          </p:cNvSpPr>
          <p:nvPr/>
        </p:nvSpPr>
        <p:spPr bwMode="auto">
          <a:xfrm flipV="1">
            <a:off x="1795463" y="2936875"/>
            <a:ext cx="3130550" cy="3175"/>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8804" name="Rectangle 5"/>
          <p:cNvSpPr>
            <a:spLocks noChangeArrowheads="1"/>
          </p:cNvSpPr>
          <p:nvPr/>
        </p:nvSpPr>
        <p:spPr bwMode="auto">
          <a:xfrm>
            <a:off x="457200" y="31750"/>
            <a:ext cx="82296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a:spcBef>
                <a:spcPct val="0"/>
              </a:spcBef>
              <a:buClrTx/>
              <a:buFontTx/>
              <a:buNone/>
            </a:pPr>
            <a:r>
              <a:rPr lang="en-US" altLang="en-US" sz="2600">
                <a:solidFill>
                  <a:srgbClr val="FFFF00"/>
                </a:solidFill>
              </a:rPr>
              <a:t>3. The Neoclassical Model and its Policy Implications </a:t>
            </a:r>
            <a:br>
              <a:rPr lang="en-US" altLang="en-US" sz="2600">
                <a:solidFill>
                  <a:srgbClr val="FFFF00"/>
                </a:solidFill>
              </a:rPr>
            </a:br>
            <a:r>
              <a:rPr lang="en-US" altLang="en-US" sz="2200">
                <a:solidFill>
                  <a:srgbClr val="FFFF00"/>
                </a:solidFill>
              </a:rPr>
              <a:t>3.2.2. Fiscal Policy</a:t>
            </a:r>
          </a:p>
        </p:txBody>
      </p:sp>
      <p:sp>
        <p:nvSpPr>
          <p:cNvPr id="118805" name="Line 11"/>
          <p:cNvSpPr>
            <a:spLocks noChangeShapeType="1"/>
          </p:cNvSpPr>
          <p:nvPr/>
        </p:nvSpPr>
        <p:spPr bwMode="auto">
          <a:xfrm rot="5400000" flipV="1">
            <a:off x="5957094" y="1434307"/>
            <a:ext cx="1004887" cy="2419350"/>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8806" name="Line 11"/>
          <p:cNvSpPr>
            <a:spLocks noChangeShapeType="1"/>
          </p:cNvSpPr>
          <p:nvPr/>
        </p:nvSpPr>
        <p:spPr bwMode="auto">
          <a:xfrm rot="5400000" flipV="1">
            <a:off x="5298281" y="1732757"/>
            <a:ext cx="1717675" cy="2376488"/>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8807" name="Line 30"/>
          <p:cNvSpPr>
            <a:spLocks noChangeShapeType="1"/>
          </p:cNvSpPr>
          <p:nvPr/>
        </p:nvSpPr>
        <p:spPr bwMode="auto">
          <a:xfrm flipV="1">
            <a:off x="792163" y="2940050"/>
            <a:ext cx="984250"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8808" name="Text Box 15"/>
          <p:cNvSpPr txBox="1">
            <a:spLocks noChangeArrowheads="1"/>
          </p:cNvSpPr>
          <p:nvPr/>
        </p:nvSpPr>
        <p:spPr bwMode="auto">
          <a:xfrm>
            <a:off x="7462838" y="3121025"/>
            <a:ext cx="159226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Y</a:t>
            </a:r>
            <a:r>
              <a:rPr lang="de-DE" altLang="en-US" sz="1800" baseline="-25000">
                <a:solidFill>
                  <a:srgbClr val="66FFFF"/>
                </a:solidFill>
              </a:rPr>
              <a:t>D</a:t>
            </a:r>
            <a:r>
              <a:rPr lang="de-DE" altLang="en-US" sz="1800">
                <a:solidFill>
                  <a:srgbClr val="66FFFF"/>
                </a:solidFill>
              </a:rPr>
              <a:t>=C(i)+ I(i,L</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p:txBody>
      </p:sp>
      <p:sp>
        <p:nvSpPr>
          <p:cNvPr id="118809" name="AutoShape 64"/>
          <p:cNvSpPr>
            <a:spLocks noChangeArrowheads="1"/>
          </p:cNvSpPr>
          <p:nvPr/>
        </p:nvSpPr>
        <p:spPr bwMode="auto">
          <a:xfrm>
            <a:off x="1331913" y="987425"/>
            <a:ext cx="1973262"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en-US" altLang="en-US" sz="2000">
                <a:solidFill>
                  <a:srgbClr val="3333FF"/>
                </a:solidFill>
              </a:rPr>
              <a:t>Capital Market</a:t>
            </a:r>
          </a:p>
        </p:txBody>
      </p:sp>
      <p:sp>
        <p:nvSpPr>
          <p:cNvPr id="118810" name="AutoShape 64"/>
          <p:cNvSpPr>
            <a:spLocks noChangeArrowheads="1"/>
          </p:cNvSpPr>
          <p:nvPr/>
        </p:nvSpPr>
        <p:spPr bwMode="auto">
          <a:xfrm>
            <a:off x="5410200" y="989013"/>
            <a:ext cx="2278063"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en-US" altLang="en-US" sz="2000">
                <a:solidFill>
                  <a:srgbClr val="3333FF"/>
                </a:solidFill>
              </a:rPr>
              <a:t>Demand for Goods</a:t>
            </a:r>
          </a:p>
        </p:txBody>
      </p:sp>
      <p:sp>
        <p:nvSpPr>
          <p:cNvPr id="118811" name="Line 35"/>
          <p:cNvSpPr>
            <a:spLocks noChangeShapeType="1"/>
          </p:cNvSpPr>
          <p:nvPr/>
        </p:nvSpPr>
        <p:spPr bwMode="auto">
          <a:xfrm flipV="1">
            <a:off x="1895475" y="2263775"/>
            <a:ext cx="495300" cy="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18812" name="Line 30"/>
          <p:cNvSpPr>
            <a:spLocks noChangeShapeType="1"/>
          </p:cNvSpPr>
          <p:nvPr/>
        </p:nvSpPr>
        <p:spPr bwMode="auto">
          <a:xfrm>
            <a:off x="2139950" y="2674938"/>
            <a:ext cx="4387850" cy="22225"/>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8813" name="Line 30"/>
          <p:cNvSpPr>
            <a:spLocks noChangeShapeType="1"/>
          </p:cNvSpPr>
          <p:nvPr/>
        </p:nvSpPr>
        <p:spPr bwMode="auto">
          <a:xfrm>
            <a:off x="781050" y="2662238"/>
            <a:ext cx="1390650" cy="1270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8814" name="Line 40"/>
          <p:cNvSpPr>
            <a:spLocks noChangeShapeType="1"/>
          </p:cNvSpPr>
          <p:nvPr/>
        </p:nvSpPr>
        <p:spPr bwMode="auto">
          <a:xfrm flipV="1">
            <a:off x="2979738" y="3405188"/>
            <a:ext cx="495300" cy="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18815" name="Line 42"/>
          <p:cNvSpPr>
            <a:spLocks noChangeShapeType="1"/>
          </p:cNvSpPr>
          <p:nvPr/>
        </p:nvSpPr>
        <p:spPr bwMode="auto">
          <a:xfrm flipV="1">
            <a:off x="914400" y="2657475"/>
            <a:ext cx="0" cy="276225"/>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18816" name="Line 24"/>
          <p:cNvSpPr>
            <a:spLocks noChangeShapeType="1"/>
          </p:cNvSpPr>
          <p:nvPr/>
        </p:nvSpPr>
        <p:spPr bwMode="auto">
          <a:xfrm rot="5400000" flipH="1">
            <a:off x="5887244" y="3350419"/>
            <a:ext cx="1290638"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8817" name="Oval 25"/>
          <p:cNvSpPr>
            <a:spLocks noChangeArrowheads="1"/>
          </p:cNvSpPr>
          <p:nvPr/>
        </p:nvSpPr>
        <p:spPr bwMode="auto">
          <a:xfrm>
            <a:off x="6484938" y="2632075"/>
            <a:ext cx="101600" cy="103188"/>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118818" name="Line 45"/>
          <p:cNvSpPr>
            <a:spLocks noChangeShapeType="1"/>
          </p:cNvSpPr>
          <p:nvPr/>
        </p:nvSpPr>
        <p:spPr bwMode="auto">
          <a:xfrm flipH="1" flipV="1">
            <a:off x="6613525" y="3825875"/>
            <a:ext cx="495300" cy="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635961" name="Line 11"/>
          <p:cNvSpPr>
            <a:spLocks noChangeShapeType="1"/>
          </p:cNvSpPr>
          <p:nvPr/>
        </p:nvSpPr>
        <p:spPr bwMode="auto">
          <a:xfrm rot="5400000" flipV="1">
            <a:off x="6212681" y="1258094"/>
            <a:ext cx="1004888" cy="2419350"/>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8820" name="Text Box 19"/>
          <p:cNvSpPr txBox="1">
            <a:spLocks noChangeArrowheads="1"/>
          </p:cNvSpPr>
          <p:nvPr/>
        </p:nvSpPr>
        <p:spPr bwMode="auto">
          <a:xfrm>
            <a:off x="2784475" y="3065463"/>
            <a:ext cx="539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D</a:t>
            </a:r>
            <a:r>
              <a:rPr lang="de-DE" altLang="en-US" sz="1800" baseline="-25000">
                <a:solidFill>
                  <a:srgbClr val="66FFFF"/>
                </a:solidFill>
              </a:rPr>
              <a:t>G</a:t>
            </a:r>
            <a:endParaRPr lang="el-GR" altLang="en-US" sz="1800" baseline="-25000">
              <a:solidFill>
                <a:srgbClr val="66FFFF"/>
              </a:solidFill>
            </a:endParaRPr>
          </a:p>
        </p:txBody>
      </p:sp>
      <p:sp>
        <p:nvSpPr>
          <p:cNvPr id="118821" name="AutoShape 51"/>
          <p:cNvSpPr>
            <a:spLocks/>
          </p:cNvSpPr>
          <p:nvPr/>
        </p:nvSpPr>
        <p:spPr bwMode="auto">
          <a:xfrm rot="16200000" flipV="1">
            <a:off x="6770688" y="2262188"/>
            <a:ext cx="177800" cy="635000"/>
          </a:xfrm>
          <a:prstGeom prst="rightBrace">
            <a:avLst>
              <a:gd name="adj1" fmla="val 29762"/>
              <a:gd name="adj2" fmla="val 30000"/>
            </a:avLst>
          </a:prstGeom>
          <a:noFill/>
          <a:ln w="3810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vert="eaVert"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endParaRPr lang="de-DE" altLang="en-US" sz="2000"/>
          </a:p>
        </p:txBody>
      </p:sp>
      <p:sp>
        <p:nvSpPr>
          <p:cNvPr id="118822" name="Text Box 19"/>
          <p:cNvSpPr txBox="1">
            <a:spLocks noChangeArrowheads="1"/>
          </p:cNvSpPr>
          <p:nvPr/>
        </p:nvSpPr>
        <p:spPr bwMode="auto">
          <a:xfrm>
            <a:off x="6608763" y="2114550"/>
            <a:ext cx="958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G = D</a:t>
            </a:r>
            <a:r>
              <a:rPr lang="de-DE" altLang="en-US" sz="1800" baseline="-25000">
                <a:solidFill>
                  <a:srgbClr val="66FFFF"/>
                </a:solidFill>
              </a:rPr>
              <a:t>G</a:t>
            </a:r>
            <a:endParaRPr lang="el-GR" altLang="en-US" sz="1800" baseline="-25000">
              <a:solidFill>
                <a:srgbClr val="66FFFF"/>
              </a:solidFill>
            </a:endParaRPr>
          </a:p>
        </p:txBody>
      </p:sp>
      <p:sp>
        <p:nvSpPr>
          <p:cNvPr id="635957" name="Line 53"/>
          <p:cNvSpPr>
            <a:spLocks noChangeShapeType="1"/>
          </p:cNvSpPr>
          <p:nvPr/>
        </p:nvSpPr>
        <p:spPr bwMode="auto">
          <a:xfrm>
            <a:off x="7277100" y="2946400"/>
            <a:ext cx="495300" cy="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635958" name="Line 54"/>
          <p:cNvSpPr>
            <a:spLocks noChangeShapeType="1"/>
          </p:cNvSpPr>
          <p:nvPr/>
        </p:nvSpPr>
        <p:spPr bwMode="auto">
          <a:xfrm>
            <a:off x="5627688" y="2249488"/>
            <a:ext cx="495300" cy="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18825" name="Line 30"/>
          <p:cNvSpPr>
            <a:spLocks noChangeShapeType="1"/>
          </p:cNvSpPr>
          <p:nvPr/>
        </p:nvSpPr>
        <p:spPr bwMode="auto">
          <a:xfrm>
            <a:off x="6521450" y="2700338"/>
            <a:ext cx="676275" cy="3175"/>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8826" name="Line 30"/>
          <p:cNvSpPr>
            <a:spLocks noChangeShapeType="1"/>
          </p:cNvSpPr>
          <p:nvPr/>
        </p:nvSpPr>
        <p:spPr bwMode="auto">
          <a:xfrm rot="5400000">
            <a:off x="7053263" y="2824163"/>
            <a:ext cx="280987" cy="1587"/>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635964" name="Text Box 15"/>
          <p:cNvSpPr txBox="1">
            <a:spLocks noChangeArrowheads="1"/>
          </p:cNvSpPr>
          <p:nvPr/>
        </p:nvSpPr>
        <p:spPr bwMode="auto">
          <a:xfrm>
            <a:off x="7159625" y="2373313"/>
            <a:ext cx="194627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Y</a:t>
            </a:r>
            <a:r>
              <a:rPr lang="de-DE" altLang="en-US" sz="1800" baseline="-25000">
                <a:solidFill>
                  <a:srgbClr val="66FFFF"/>
                </a:solidFill>
              </a:rPr>
              <a:t>D</a:t>
            </a:r>
            <a:r>
              <a:rPr lang="de-DE" altLang="en-US" sz="1800">
                <a:solidFill>
                  <a:srgbClr val="66FFFF"/>
                </a:solidFill>
              </a:rPr>
              <a:t>=C(i)+ I(i,L</a:t>
            </a:r>
            <a:r>
              <a:rPr lang="de-DE" altLang="en-US" sz="1800" baseline="-25000">
                <a:solidFill>
                  <a:srgbClr val="66FFFF"/>
                </a:solidFill>
              </a:rPr>
              <a:t>1</a:t>
            </a:r>
            <a:r>
              <a:rPr lang="de-DE" altLang="en-US" sz="1800">
                <a:solidFill>
                  <a:srgbClr val="66FFFF"/>
                </a:solidFill>
              </a:rPr>
              <a:t>)+G</a:t>
            </a:r>
            <a:endParaRPr lang="el-GR" altLang="en-US" sz="1800">
              <a:solidFill>
                <a:srgbClr val="66FFFF"/>
              </a:solidFill>
            </a:endParaRPr>
          </a:p>
        </p:txBody>
      </p:sp>
      <p:sp>
        <p:nvSpPr>
          <p:cNvPr id="118828" name="Text Box 14"/>
          <p:cNvSpPr txBox="1">
            <a:spLocks noChangeArrowheads="1"/>
          </p:cNvSpPr>
          <p:nvPr/>
        </p:nvSpPr>
        <p:spPr bwMode="auto">
          <a:xfrm>
            <a:off x="223838" y="2405063"/>
            <a:ext cx="527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i</a:t>
            </a:r>
            <a:r>
              <a:rPr lang="de-DE" altLang="en-US" sz="1800" baseline="-25000">
                <a:solidFill>
                  <a:srgbClr val="66FFFF"/>
                </a:solidFill>
              </a:rPr>
              <a:t>2</a:t>
            </a:r>
            <a:endParaRPr lang="el-GR" altLang="en-US" sz="1800" baseline="-25000">
              <a:solidFill>
                <a:srgbClr val="66FFFF"/>
              </a:solidFill>
            </a:endParaRPr>
          </a:p>
        </p:txBody>
      </p:sp>
      <p:sp>
        <p:nvSpPr>
          <p:cNvPr id="118829" name="Line 20"/>
          <p:cNvSpPr>
            <a:spLocks noChangeShapeType="1"/>
          </p:cNvSpPr>
          <p:nvPr/>
        </p:nvSpPr>
        <p:spPr bwMode="auto">
          <a:xfrm>
            <a:off x="1565275" y="2032000"/>
            <a:ext cx="1428750" cy="1508125"/>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8830" name="Text Box 15"/>
          <p:cNvSpPr txBox="1">
            <a:spLocks noChangeArrowheads="1"/>
          </p:cNvSpPr>
          <p:nvPr/>
        </p:nvSpPr>
        <p:spPr bwMode="auto">
          <a:xfrm>
            <a:off x="3413125" y="1573213"/>
            <a:ext cx="1174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S(i)+M/P</a:t>
            </a:r>
            <a:endParaRPr lang="el-GR" altLang="en-US" sz="1800">
              <a:solidFill>
                <a:srgbClr val="00FFFF"/>
              </a:solidFill>
            </a:endParaRPr>
          </a:p>
        </p:txBody>
      </p:sp>
      <p:grpSp>
        <p:nvGrpSpPr>
          <p:cNvPr id="118831" name="Group 76"/>
          <p:cNvGrpSpPr>
            <a:grpSpLocks/>
          </p:cNvGrpSpPr>
          <p:nvPr/>
        </p:nvGrpSpPr>
        <p:grpSpPr bwMode="auto">
          <a:xfrm>
            <a:off x="1446213" y="1962150"/>
            <a:ext cx="2417762" cy="2027238"/>
            <a:chOff x="902" y="1227"/>
            <a:chExt cx="1523" cy="1277"/>
          </a:xfrm>
        </p:grpSpPr>
        <p:sp>
          <p:nvSpPr>
            <p:cNvPr id="118844" name="Line 11"/>
            <p:cNvSpPr>
              <a:spLocks noChangeShapeType="1"/>
            </p:cNvSpPr>
            <p:nvPr/>
          </p:nvSpPr>
          <p:spPr bwMode="auto">
            <a:xfrm rot="10800000" flipV="1">
              <a:off x="902" y="1227"/>
              <a:ext cx="1523" cy="104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8845" name="Line 78"/>
            <p:cNvSpPr>
              <a:spLocks noChangeShapeType="1"/>
            </p:cNvSpPr>
            <p:nvPr/>
          </p:nvSpPr>
          <p:spPr bwMode="auto">
            <a:xfrm>
              <a:off x="912" y="2256"/>
              <a:ext cx="0" cy="248"/>
            </a:xfrm>
            <a:prstGeom prst="line">
              <a:avLst/>
            </a:prstGeom>
            <a:noFill/>
            <a:ln w="38100">
              <a:solidFill>
                <a:srgbClr val="33CCCC"/>
              </a:solidFill>
              <a:round/>
              <a:headEnd type="none" w="med" len="lg"/>
              <a:tailEnd type="non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grpSp>
      <p:sp>
        <p:nvSpPr>
          <p:cNvPr id="118832" name="Oval 31"/>
          <p:cNvSpPr>
            <a:spLocks noChangeArrowheads="1"/>
          </p:cNvSpPr>
          <p:nvPr/>
        </p:nvSpPr>
        <p:spPr bwMode="auto">
          <a:xfrm>
            <a:off x="2393950" y="2882900"/>
            <a:ext cx="101600" cy="103188"/>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118833" name="AutoShape 47"/>
          <p:cNvSpPr>
            <a:spLocks/>
          </p:cNvSpPr>
          <p:nvPr/>
        </p:nvSpPr>
        <p:spPr bwMode="auto">
          <a:xfrm rot="5400000">
            <a:off x="2705100" y="2730500"/>
            <a:ext cx="177800" cy="635000"/>
          </a:xfrm>
          <a:prstGeom prst="rightBrace">
            <a:avLst>
              <a:gd name="adj1" fmla="val 29762"/>
              <a:gd name="adj2" fmla="val 30000"/>
            </a:avLst>
          </a:prstGeom>
          <a:noFill/>
          <a:ln w="3810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vert="eaVert"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endParaRPr lang="de-DE" altLang="en-US" sz="2000"/>
          </a:p>
        </p:txBody>
      </p:sp>
      <p:sp>
        <p:nvSpPr>
          <p:cNvPr id="118834" name="Line 20"/>
          <p:cNvSpPr>
            <a:spLocks noChangeShapeType="1"/>
          </p:cNvSpPr>
          <p:nvPr/>
        </p:nvSpPr>
        <p:spPr bwMode="auto">
          <a:xfrm>
            <a:off x="1930400" y="1724025"/>
            <a:ext cx="1749425" cy="184626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8835" name="Oval 31"/>
          <p:cNvSpPr>
            <a:spLocks noChangeArrowheads="1"/>
          </p:cNvSpPr>
          <p:nvPr/>
        </p:nvSpPr>
        <p:spPr bwMode="auto">
          <a:xfrm>
            <a:off x="2770188" y="2601913"/>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635988" name="Text Box 21"/>
          <p:cNvSpPr txBox="1">
            <a:spLocks noChangeArrowheads="1"/>
          </p:cNvSpPr>
          <p:nvPr/>
        </p:nvSpPr>
        <p:spPr bwMode="auto">
          <a:xfrm>
            <a:off x="6342063" y="4235450"/>
            <a:ext cx="66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Y</a:t>
            </a:r>
            <a:r>
              <a:rPr lang="de-DE" altLang="en-US" sz="1800" baseline="-25000">
                <a:solidFill>
                  <a:srgbClr val="66FFFF"/>
                </a:solidFill>
              </a:rPr>
              <a:t>2</a:t>
            </a:r>
            <a:endParaRPr lang="el-GR" altLang="en-US" sz="1800" baseline="-25000">
              <a:solidFill>
                <a:srgbClr val="66FFFF"/>
              </a:solidFill>
            </a:endParaRPr>
          </a:p>
        </p:txBody>
      </p:sp>
      <p:sp>
        <p:nvSpPr>
          <p:cNvPr id="118837" name="Text Box 19"/>
          <p:cNvSpPr txBox="1">
            <a:spLocks noChangeArrowheads="1"/>
          </p:cNvSpPr>
          <p:nvPr/>
        </p:nvSpPr>
        <p:spPr bwMode="auto">
          <a:xfrm>
            <a:off x="1536700" y="3443288"/>
            <a:ext cx="1555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I(i,L</a:t>
            </a:r>
            <a:r>
              <a:rPr lang="de-DE" altLang="en-US" sz="1800" baseline="-25000">
                <a:solidFill>
                  <a:srgbClr val="66FFFF"/>
                </a:solidFill>
              </a:rPr>
              <a:t>1</a:t>
            </a:r>
            <a:r>
              <a:rPr lang="de-DE" altLang="en-US" sz="1800">
                <a:solidFill>
                  <a:srgbClr val="66FFFF"/>
                </a:solidFill>
              </a:rPr>
              <a:t>)+R</a:t>
            </a:r>
            <a:r>
              <a:rPr lang="de-DE" altLang="en-US" sz="1800" baseline="-25000">
                <a:solidFill>
                  <a:srgbClr val="66FFFF"/>
                </a:solidFill>
              </a:rPr>
              <a:t>D</a:t>
            </a:r>
            <a:r>
              <a:rPr lang="de-DE" altLang="en-US" sz="1800">
                <a:solidFill>
                  <a:srgbClr val="66FFFF"/>
                </a:solidFill>
              </a:rPr>
              <a:t>(Y</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p:txBody>
      </p:sp>
      <p:sp>
        <p:nvSpPr>
          <p:cNvPr id="118838" name="Text Box 19"/>
          <p:cNvSpPr txBox="1">
            <a:spLocks noChangeArrowheads="1"/>
          </p:cNvSpPr>
          <p:nvPr/>
        </p:nvSpPr>
        <p:spPr bwMode="auto">
          <a:xfrm>
            <a:off x="2909888" y="3584575"/>
            <a:ext cx="196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I(i,L</a:t>
            </a:r>
            <a:r>
              <a:rPr lang="de-DE" altLang="en-US" sz="1800" baseline="-25000">
                <a:solidFill>
                  <a:srgbClr val="66FFFF"/>
                </a:solidFill>
              </a:rPr>
              <a:t>1</a:t>
            </a:r>
            <a:r>
              <a:rPr lang="de-DE" altLang="en-US" sz="1800">
                <a:solidFill>
                  <a:srgbClr val="66FFFF"/>
                </a:solidFill>
              </a:rPr>
              <a:t>)+R</a:t>
            </a:r>
            <a:r>
              <a:rPr lang="de-DE" altLang="en-US" sz="1800" baseline="-25000">
                <a:solidFill>
                  <a:srgbClr val="66FFFF"/>
                </a:solidFill>
              </a:rPr>
              <a:t>D</a:t>
            </a:r>
            <a:r>
              <a:rPr lang="de-DE" altLang="en-US" sz="1800">
                <a:solidFill>
                  <a:srgbClr val="66FFFF"/>
                </a:solidFill>
              </a:rPr>
              <a:t>(Y</a:t>
            </a:r>
            <a:r>
              <a:rPr lang="de-DE" altLang="en-US" sz="1800" baseline="-25000">
                <a:solidFill>
                  <a:srgbClr val="66FFFF"/>
                </a:solidFill>
              </a:rPr>
              <a:t>1</a:t>
            </a:r>
            <a:r>
              <a:rPr lang="de-DE" altLang="en-US" sz="1800">
                <a:solidFill>
                  <a:srgbClr val="66FFFF"/>
                </a:solidFill>
              </a:rPr>
              <a:t>)+D</a:t>
            </a:r>
            <a:r>
              <a:rPr lang="de-DE" altLang="en-US" sz="1800" baseline="-25000">
                <a:solidFill>
                  <a:srgbClr val="66FFFF"/>
                </a:solidFill>
              </a:rPr>
              <a:t>G</a:t>
            </a:r>
            <a:endParaRPr lang="el-GR" altLang="en-US" sz="1800" baseline="-25000">
              <a:solidFill>
                <a:srgbClr val="66FFFF"/>
              </a:solidFill>
            </a:endParaRPr>
          </a:p>
        </p:txBody>
      </p:sp>
      <p:sp>
        <p:nvSpPr>
          <p:cNvPr id="118839" name="Line 87"/>
          <p:cNvSpPr>
            <a:spLocks noChangeShapeType="1"/>
          </p:cNvSpPr>
          <p:nvPr/>
        </p:nvSpPr>
        <p:spPr bwMode="auto">
          <a:xfrm>
            <a:off x="6615113" y="3624263"/>
            <a:ext cx="495300" cy="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18840" name="Text Box 21"/>
          <p:cNvSpPr txBox="1">
            <a:spLocks noChangeArrowheads="1"/>
          </p:cNvSpPr>
          <p:nvPr/>
        </p:nvSpPr>
        <p:spPr bwMode="auto">
          <a:xfrm>
            <a:off x="6569075" y="4183063"/>
            <a:ext cx="1492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50000"/>
              </a:spcBef>
              <a:buClrTx/>
              <a:buFontTx/>
              <a:buNone/>
            </a:pPr>
            <a:r>
              <a:rPr lang="de-DE" altLang="en-US" sz="1800">
                <a:solidFill>
                  <a:srgbClr val="F96DA6"/>
                </a:solidFill>
              </a:rPr>
              <a:t> </a:t>
            </a:r>
            <a:r>
              <a:rPr lang="de-DE" altLang="en-US" sz="1800">
                <a:solidFill>
                  <a:srgbClr val="66FFFF"/>
                </a:solidFill>
              </a:rPr>
              <a:t>Y</a:t>
            </a:r>
            <a:r>
              <a:rPr lang="de-DE" altLang="en-US" sz="1800" baseline="-25000">
                <a:solidFill>
                  <a:srgbClr val="66FFFF"/>
                </a:solidFill>
              </a:rPr>
              <a:t>1 </a:t>
            </a:r>
            <a:r>
              <a:rPr lang="de-DE" altLang="en-US" sz="1800">
                <a:solidFill>
                  <a:srgbClr val="F96DA6"/>
                </a:solidFill>
              </a:rPr>
              <a:t>=Y(L</a:t>
            </a:r>
            <a:r>
              <a:rPr lang="de-DE" altLang="en-US" sz="1800" baseline="-25000">
                <a:solidFill>
                  <a:srgbClr val="F96DA6"/>
                </a:solidFill>
              </a:rPr>
              <a:t>1</a:t>
            </a:r>
            <a:r>
              <a:rPr lang="de-DE" altLang="en-US" sz="1800">
                <a:solidFill>
                  <a:srgbClr val="F96DA6"/>
                </a:solidFill>
              </a:rPr>
              <a:t>,K</a:t>
            </a:r>
            <a:r>
              <a:rPr lang="de-DE" altLang="en-US" sz="1800" baseline="-25000">
                <a:solidFill>
                  <a:srgbClr val="F96DA6"/>
                </a:solidFill>
              </a:rPr>
              <a:t>1</a:t>
            </a:r>
            <a:r>
              <a:rPr lang="de-DE" altLang="en-US" sz="1800">
                <a:solidFill>
                  <a:srgbClr val="F96DA6"/>
                </a:solidFill>
              </a:rPr>
              <a:t>)</a:t>
            </a:r>
            <a:endParaRPr lang="el-GR" altLang="en-US" sz="1800">
              <a:solidFill>
                <a:srgbClr val="F96DA6"/>
              </a:solidFill>
            </a:endParaRPr>
          </a:p>
        </p:txBody>
      </p:sp>
      <p:sp>
        <p:nvSpPr>
          <p:cNvPr id="118841" name="Line 89"/>
          <p:cNvSpPr>
            <a:spLocks noChangeShapeType="1"/>
          </p:cNvSpPr>
          <p:nvPr/>
        </p:nvSpPr>
        <p:spPr bwMode="auto">
          <a:xfrm flipV="1">
            <a:off x="7189788" y="2506663"/>
            <a:ext cx="4762" cy="1533525"/>
          </a:xfrm>
          <a:prstGeom prst="line">
            <a:avLst/>
          </a:prstGeom>
          <a:noFill/>
          <a:ln w="38100">
            <a:solidFill>
              <a:srgbClr val="FF00FF"/>
            </a:solidFill>
            <a:round/>
            <a:headEnd type="none" w="med" len="lg"/>
            <a:tailEnd type="non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18842" name="Oval 25"/>
          <p:cNvSpPr>
            <a:spLocks noChangeArrowheads="1"/>
          </p:cNvSpPr>
          <p:nvPr/>
        </p:nvSpPr>
        <p:spPr bwMode="auto">
          <a:xfrm>
            <a:off x="7143750" y="28971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de-DE" altLang="en-US" sz="2000" baseline="30000">
              <a:solidFill>
                <a:srgbClr val="66FFFF"/>
              </a:solidFill>
            </a:endParaRPr>
          </a:p>
        </p:txBody>
      </p:sp>
      <p:sp>
        <p:nvSpPr>
          <p:cNvPr id="635965" name="Oval 25"/>
          <p:cNvSpPr>
            <a:spLocks noChangeArrowheads="1"/>
          </p:cNvSpPr>
          <p:nvPr/>
        </p:nvSpPr>
        <p:spPr bwMode="auto">
          <a:xfrm>
            <a:off x="7145338" y="2644775"/>
            <a:ext cx="101600" cy="103188"/>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59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595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359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59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3596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359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961" grpId="0" animBg="1"/>
      <p:bldP spid="635957" grpId="0" animBg="1"/>
      <p:bldP spid="635958" grpId="0" animBg="1"/>
      <p:bldP spid="635964" grpId="0"/>
      <p:bldP spid="635988" grpId="0"/>
      <p:bldP spid="635965" grpId="0" animBg="1"/>
    </p:bld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9810" name="Object 3"/>
          <p:cNvGraphicFramePr>
            <a:graphicFrameLocks/>
          </p:cNvGraphicFramePr>
          <p:nvPr/>
        </p:nvGraphicFramePr>
        <p:xfrm>
          <a:off x="4513263" y="1411288"/>
          <a:ext cx="3776662" cy="3116262"/>
        </p:xfrm>
        <a:graphic>
          <a:graphicData uri="http://schemas.openxmlformats.org/presentationml/2006/ole">
            <mc:AlternateContent xmlns:mc="http://schemas.openxmlformats.org/markup-compatibility/2006">
              <mc:Choice xmlns:v="urn:schemas-microsoft-com:vml" Requires="v">
                <p:oleObj spid="_x0000_s120645" name="Diagramm" r:id="rId4" imgW="7438924" imgH="5314860" progId="MSGraph.Chart.8">
                  <p:embed followColorScheme="full"/>
                </p:oleObj>
              </mc:Choice>
              <mc:Fallback>
                <p:oleObj name="Diagramm" r:id="rId4" imgW="7438924" imgH="531486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263" y="1411288"/>
                        <a:ext cx="3776662" cy="311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11" name="Object 3"/>
          <p:cNvGraphicFramePr>
            <a:graphicFrameLocks/>
          </p:cNvGraphicFramePr>
          <p:nvPr/>
        </p:nvGraphicFramePr>
        <p:xfrm>
          <a:off x="422275" y="1384300"/>
          <a:ext cx="3776663" cy="3116263"/>
        </p:xfrm>
        <a:graphic>
          <a:graphicData uri="http://schemas.openxmlformats.org/presentationml/2006/ole">
            <mc:AlternateContent xmlns:mc="http://schemas.openxmlformats.org/markup-compatibility/2006">
              <mc:Choice xmlns:v="urn:schemas-microsoft-com:vml" Requires="v">
                <p:oleObj spid="_x0000_s120646" name="Diagramm" r:id="rId6" imgW="7438924" imgH="5314860" progId="MSGraph.Chart.8">
                  <p:embed followColorScheme="full"/>
                </p:oleObj>
              </mc:Choice>
              <mc:Fallback>
                <p:oleObj name="Diagramm" r:id="rId6" imgW="7438924" imgH="531486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275" y="1384300"/>
                        <a:ext cx="3776663" cy="311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9812"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DFBED563-A731-4FCF-9ADC-257E670928D3}" type="slidenum">
              <a:rPr lang="de-DE" altLang="en-US" sz="1600" b="1"/>
              <a:pPr algn="r" eaLnBrk="1" hangingPunct="1">
                <a:spcBef>
                  <a:spcPct val="0"/>
                </a:spcBef>
                <a:buClrTx/>
                <a:buFontTx/>
                <a:buNone/>
              </a:pPr>
              <a:t>116</a:t>
            </a:fld>
            <a:r>
              <a:rPr lang="de-DE" altLang="en-US" sz="1600" b="1"/>
              <a:t> -</a:t>
            </a:r>
          </a:p>
        </p:txBody>
      </p:sp>
      <p:sp>
        <p:nvSpPr>
          <p:cNvPr id="119813"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sp>
        <p:nvSpPr>
          <p:cNvPr id="119814" name="Text Box 5"/>
          <p:cNvSpPr txBox="1">
            <a:spLocks noChangeArrowheads="1"/>
          </p:cNvSpPr>
          <p:nvPr/>
        </p:nvSpPr>
        <p:spPr bwMode="auto">
          <a:xfrm>
            <a:off x="4919663" y="1239838"/>
            <a:ext cx="293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t>i</a:t>
            </a:r>
          </a:p>
        </p:txBody>
      </p:sp>
      <p:sp>
        <p:nvSpPr>
          <p:cNvPr id="119815" name="Text Box 7"/>
          <p:cNvSpPr txBox="1">
            <a:spLocks noChangeArrowheads="1"/>
          </p:cNvSpPr>
          <p:nvPr/>
        </p:nvSpPr>
        <p:spPr bwMode="auto">
          <a:xfrm>
            <a:off x="3694113" y="4257675"/>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1800"/>
              <a:t>I,S</a:t>
            </a:r>
          </a:p>
        </p:txBody>
      </p:sp>
      <p:sp>
        <p:nvSpPr>
          <p:cNvPr id="119816" name="Text Box 8"/>
          <p:cNvSpPr txBox="1">
            <a:spLocks noChangeArrowheads="1"/>
          </p:cNvSpPr>
          <p:nvPr/>
        </p:nvSpPr>
        <p:spPr bwMode="auto">
          <a:xfrm>
            <a:off x="825500" y="1233488"/>
            <a:ext cx="331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t>i</a:t>
            </a:r>
          </a:p>
        </p:txBody>
      </p:sp>
      <p:sp>
        <p:nvSpPr>
          <p:cNvPr id="119817" name="Line 9"/>
          <p:cNvSpPr>
            <a:spLocks noChangeShapeType="1"/>
          </p:cNvSpPr>
          <p:nvPr/>
        </p:nvSpPr>
        <p:spPr bwMode="auto">
          <a:xfrm>
            <a:off x="4044950" y="395922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19818" name="Line 10"/>
          <p:cNvSpPr>
            <a:spLocks noChangeShapeType="1"/>
          </p:cNvSpPr>
          <p:nvPr/>
        </p:nvSpPr>
        <p:spPr bwMode="auto">
          <a:xfrm rot="5400000" flipH="1">
            <a:off x="716757" y="15501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19819" name="Line 12"/>
          <p:cNvSpPr>
            <a:spLocks noChangeShapeType="1"/>
          </p:cNvSpPr>
          <p:nvPr/>
        </p:nvSpPr>
        <p:spPr bwMode="auto">
          <a:xfrm>
            <a:off x="8129588" y="399097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19820" name="Line 13"/>
          <p:cNvSpPr>
            <a:spLocks noChangeShapeType="1"/>
          </p:cNvSpPr>
          <p:nvPr/>
        </p:nvSpPr>
        <p:spPr bwMode="auto">
          <a:xfrm rot="5400000" flipH="1">
            <a:off x="4822032" y="15755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19821" name="Text Box 14"/>
          <p:cNvSpPr txBox="1">
            <a:spLocks noChangeArrowheads="1"/>
          </p:cNvSpPr>
          <p:nvPr/>
        </p:nvSpPr>
        <p:spPr bwMode="auto">
          <a:xfrm>
            <a:off x="222250" y="2733675"/>
            <a:ext cx="52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i</a:t>
            </a:r>
            <a:r>
              <a:rPr lang="de-DE" altLang="en-US" sz="1800" baseline="-25000">
                <a:solidFill>
                  <a:srgbClr val="66FFFF"/>
                </a:solidFill>
              </a:rPr>
              <a:t>1</a:t>
            </a:r>
            <a:endParaRPr lang="el-GR" altLang="en-US" sz="1800" baseline="-25000">
              <a:solidFill>
                <a:srgbClr val="66FFFF"/>
              </a:solidFill>
            </a:endParaRPr>
          </a:p>
        </p:txBody>
      </p:sp>
      <p:sp>
        <p:nvSpPr>
          <p:cNvPr id="119822" name="Text Box 15"/>
          <p:cNvSpPr txBox="1">
            <a:spLocks noChangeArrowheads="1"/>
          </p:cNvSpPr>
          <p:nvPr/>
        </p:nvSpPr>
        <p:spPr bwMode="auto">
          <a:xfrm>
            <a:off x="7296150" y="3576638"/>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C(i)</a:t>
            </a:r>
            <a:endParaRPr lang="el-GR" altLang="en-US" sz="1800">
              <a:solidFill>
                <a:srgbClr val="00FFFF"/>
              </a:solidFill>
            </a:endParaRPr>
          </a:p>
        </p:txBody>
      </p:sp>
      <p:sp>
        <p:nvSpPr>
          <p:cNvPr id="119823" name="Text Box 18"/>
          <p:cNvSpPr txBox="1">
            <a:spLocks noChangeArrowheads="1"/>
          </p:cNvSpPr>
          <p:nvPr/>
        </p:nvSpPr>
        <p:spPr bwMode="auto">
          <a:xfrm>
            <a:off x="6367463" y="4257675"/>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1800"/>
              <a:t>Y</a:t>
            </a:r>
          </a:p>
        </p:txBody>
      </p:sp>
      <p:sp>
        <p:nvSpPr>
          <p:cNvPr id="119824" name="Line 24"/>
          <p:cNvSpPr>
            <a:spLocks noChangeShapeType="1"/>
          </p:cNvSpPr>
          <p:nvPr/>
        </p:nvSpPr>
        <p:spPr bwMode="auto">
          <a:xfrm rot="5400000" flipH="1">
            <a:off x="6685756" y="3463132"/>
            <a:ext cx="1011237"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9825" name="AutoShape 29"/>
          <p:cNvSpPr>
            <a:spLocks noChangeArrowheads="1"/>
          </p:cNvSpPr>
          <p:nvPr/>
        </p:nvSpPr>
        <p:spPr bwMode="auto">
          <a:xfrm>
            <a:off x="0" y="4664075"/>
            <a:ext cx="9144000" cy="2193925"/>
          </a:xfrm>
          <a:prstGeom prst="roundRect">
            <a:avLst>
              <a:gd name="adj" fmla="val 12495"/>
            </a:avLst>
          </a:prstGeom>
          <a:solidFill>
            <a:srgbClr val="FFFF99"/>
          </a:solidFill>
          <a:ln w="50800">
            <a:solidFill>
              <a:srgbClr val="FF0000"/>
            </a:solidFill>
            <a:round/>
            <a:headEnd/>
            <a:tailEnd/>
          </a:ln>
        </p:spPr>
        <p:txBody>
          <a:bodyPr lIns="0" tIns="0" rIns="0" bIns="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lnSpc>
                <a:spcPct val="90000"/>
              </a:lnSpc>
              <a:spcBef>
                <a:spcPct val="0"/>
              </a:spcBef>
              <a:buClrTx/>
              <a:buFontTx/>
              <a:buNone/>
            </a:pPr>
            <a:r>
              <a:rPr lang="en-US" altLang="en-US" sz="2000" dirty="0">
                <a:solidFill>
                  <a:schemeClr val="bg1"/>
                </a:solidFill>
              </a:rPr>
              <a:t>The economy is in a </a:t>
            </a:r>
            <a:r>
              <a:rPr lang="en-US" altLang="en-US" sz="2000" dirty="0">
                <a:solidFill>
                  <a:srgbClr val="FF0000"/>
                </a:solidFill>
              </a:rPr>
              <a:t>new equilibrium</a:t>
            </a:r>
            <a:r>
              <a:rPr lang="en-US" altLang="en-US" sz="2000" dirty="0">
                <a:solidFill>
                  <a:schemeClr val="bg1"/>
                </a:solidFill>
              </a:rPr>
              <a:t> with a higher interest rate, lower investment of firms, lower consumption by households and higher government consumption.</a:t>
            </a:r>
          </a:p>
        </p:txBody>
      </p:sp>
      <p:sp>
        <p:nvSpPr>
          <p:cNvPr id="119826" name="Rectangle 5"/>
          <p:cNvSpPr>
            <a:spLocks noChangeArrowheads="1"/>
          </p:cNvSpPr>
          <p:nvPr/>
        </p:nvSpPr>
        <p:spPr bwMode="auto">
          <a:xfrm>
            <a:off x="457200" y="31750"/>
            <a:ext cx="82296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a:spcBef>
                <a:spcPct val="0"/>
              </a:spcBef>
              <a:buClrTx/>
              <a:buFontTx/>
              <a:buNone/>
            </a:pPr>
            <a:r>
              <a:rPr lang="en-US" altLang="en-US" sz="2600">
                <a:solidFill>
                  <a:srgbClr val="FFFF00"/>
                </a:solidFill>
              </a:rPr>
              <a:t>3. The Neoclassical Model and its Policy Implications </a:t>
            </a:r>
            <a:br>
              <a:rPr lang="en-US" altLang="en-US" sz="2600">
                <a:solidFill>
                  <a:srgbClr val="FFFF00"/>
                </a:solidFill>
              </a:rPr>
            </a:br>
            <a:r>
              <a:rPr lang="en-US" altLang="en-US" sz="2200">
                <a:solidFill>
                  <a:srgbClr val="FFFF00"/>
                </a:solidFill>
              </a:rPr>
              <a:t>3.2.2. Fiscal Policy</a:t>
            </a:r>
          </a:p>
        </p:txBody>
      </p:sp>
      <p:sp>
        <p:nvSpPr>
          <p:cNvPr id="119827" name="Line 11"/>
          <p:cNvSpPr>
            <a:spLocks noChangeShapeType="1"/>
          </p:cNvSpPr>
          <p:nvPr/>
        </p:nvSpPr>
        <p:spPr bwMode="auto">
          <a:xfrm rot="5400000" flipV="1">
            <a:off x="5298281" y="1732757"/>
            <a:ext cx="1717675" cy="2376488"/>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9828" name="AutoShape 64"/>
          <p:cNvSpPr>
            <a:spLocks noChangeArrowheads="1"/>
          </p:cNvSpPr>
          <p:nvPr/>
        </p:nvSpPr>
        <p:spPr bwMode="auto">
          <a:xfrm>
            <a:off x="1331913" y="987425"/>
            <a:ext cx="1973262"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en-US" altLang="en-US" sz="2000">
                <a:solidFill>
                  <a:srgbClr val="3333FF"/>
                </a:solidFill>
              </a:rPr>
              <a:t>Capital Market</a:t>
            </a:r>
          </a:p>
        </p:txBody>
      </p:sp>
      <p:sp>
        <p:nvSpPr>
          <p:cNvPr id="119829" name="AutoShape 64"/>
          <p:cNvSpPr>
            <a:spLocks noChangeArrowheads="1"/>
          </p:cNvSpPr>
          <p:nvPr/>
        </p:nvSpPr>
        <p:spPr bwMode="auto">
          <a:xfrm>
            <a:off x="5410200" y="989013"/>
            <a:ext cx="2278063"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en-US" altLang="en-US" sz="2000">
                <a:solidFill>
                  <a:srgbClr val="3333FF"/>
                </a:solidFill>
              </a:rPr>
              <a:t>Demand for Goods</a:t>
            </a:r>
          </a:p>
        </p:txBody>
      </p:sp>
      <p:sp>
        <p:nvSpPr>
          <p:cNvPr id="119830" name="Line 30"/>
          <p:cNvSpPr>
            <a:spLocks noChangeShapeType="1"/>
          </p:cNvSpPr>
          <p:nvPr/>
        </p:nvSpPr>
        <p:spPr bwMode="auto">
          <a:xfrm>
            <a:off x="2139950" y="2674938"/>
            <a:ext cx="4387850" cy="22225"/>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9831" name="Line 30"/>
          <p:cNvSpPr>
            <a:spLocks noChangeShapeType="1"/>
          </p:cNvSpPr>
          <p:nvPr/>
        </p:nvSpPr>
        <p:spPr bwMode="auto">
          <a:xfrm>
            <a:off x="781050" y="2662238"/>
            <a:ext cx="1390650" cy="1270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9832" name="Line 11"/>
          <p:cNvSpPr>
            <a:spLocks noChangeShapeType="1"/>
          </p:cNvSpPr>
          <p:nvPr/>
        </p:nvSpPr>
        <p:spPr bwMode="auto">
          <a:xfrm rot="5400000" flipV="1">
            <a:off x="6212681" y="1258094"/>
            <a:ext cx="1004888" cy="2419350"/>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9833" name="Line 30"/>
          <p:cNvSpPr>
            <a:spLocks noChangeShapeType="1"/>
          </p:cNvSpPr>
          <p:nvPr/>
        </p:nvSpPr>
        <p:spPr bwMode="auto">
          <a:xfrm>
            <a:off x="6521450" y="2700338"/>
            <a:ext cx="676275" cy="3175"/>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9834" name="Line 30"/>
          <p:cNvSpPr>
            <a:spLocks noChangeShapeType="1"/>
          </p:cNvSpPr>
          <p:nvPr/>
        </p:nvSpPr>
        <p:spPr bwMode="auto">
          <a:xfrm rot="5400000">
            <a:off x="7053263" y="2824163"/>
            <a:ext cx="280987" cy="1587"/>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9835" name="Text Box 15"/>
          <p:cNvSpPr txBox="1">
            <a:spLocks noChangeArrowheads="1"/>
          </p:cNvSpPr>
          <p:nvPr/>
        </p:nvSpPr>
        <p:spPr bwMode="auto">
          <a:xfrm>
            <a:off x="7159625" y="2373313"/>
            <a:ext cx="194627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Y</a:t>
            </a:r>
            <a:r>
              <a:rPr lang="de-DE" altLang="en-US" sz="1800" baseline="-25000">
                <a:solidFill>
                  <a:srgbClr val="66FFFF"/>
                </a:solidFill>
              </a:rPr>
              <a:t>D</a:t>
            </a:r>
            <a:r>
              <a:rPr lang="de-DE" altLang="en-US" sz="1800">
                <a:solidFill>
                  <a:srgbClr val="66FFFF"/>
                </a:solidFill>
              </a:rPr>
              <a:t>=C(i)+ I(i,L</a:t>
            </a:r>
            <a:r>
              <a:rPr lang="de-DE" altLang="en-US" sz="1800" baseline="-25000">
                <a:solidFill>
                  <a:srgbClr val="66FFFF"/>
                </a:solidFill>
              </a:rPr>
              <a:t>1</a:t>
            </a:r>
            <a:r>
              <a:rPr lang="de-DE" altLang="en-US" sz="1800">
                <a:solidFill>
                  <a:srgbClr val="66FFFF"/>
                </a:solidFill>
              </a:rPr>
              <a:t>)+G</a:t>
            </a:r>
            <a:endParaRPr lang="el-GR" altLang="en-US" sz="1800">
              <a:solidFill>
                <a:srgbClr val="66FFFF"/>
              </a:solidFill>
            </a:endParaRPr>
          </a:p>
        </p:txBody>
      </p:sp>
      <p:sp>
        <p:nvSpPr>
          <p:cNvPr id="119836" name="Text Box 14"/>
          <p:cNvSpPr txBox="1">
            <a:spLocks noChangeArrowheads="1"/>
          </p:cNvSpPr>
          <p:nvPr/>
        </p:nvSpPr>
        <p:spPr bwMode="auto">
          <a:xfrm>
            <a:off x="223838" y="2405063"/>
            <a:ext cx="527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i</a:t>
            </a:r>
            <a:r>
              <a:rPr lang="de-DE" altLang="en-US" sz="1800" baseline="-25000">
                <a:solidFill>
                  <a:srgbClr val="66FFFF"/>
                </a:solidFill>
              </a:rPr>
              <a:t>2</a:t>
            </a:r>
            <a:endParaRPr lang="el-GR" altLang="en-US" sz="1800" baseline="-25000">
              <a:solidFill>
                <a:srgbClr val="66FFFF"/>
              </a:solidFill>
            </a:endParaRPr>
          </a:p>
        </p:txBody>
      </p:sp>
      <p:sp>
        <p:nvSpPr>
          <p:cNvPr id="119837" name="Line 24"/>
          <p:cNvSpPr>
            <a:spLocks noChangeShapeType="1"/>
          </p:cNvSpPr>
          <p:nvPr/>
        </p:nvSpPr>
        <p:spPr bwMode="auto">
          <a:xfrm rot="5400000" flipH="1">
            <a:off x="1713706" y="3952082"/>
            <a:ext cx="122237"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9838" name="Text Box 15"/>
          <p:cNvSpPr txBox="1">
            <a:spLocks noChangeArrowheads="1"/>
          </p:cNvSpPr>
          <p:nvPr/>
        </p:nvSpPr>
        <p:spPr bwMode="auto">
          <a:xfrm>
            <a:off x="3413125" y="1573213"/>
            <a:ext cx="1174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S(i)+M/P</a:t>
            </a:r>
            <a:endParaRPr lang="el-GR" altLang="en-US" sz="1800">
              <a:solidFill>
                <a:srgbClr val="00FFFF"/>
              </a:solidFill>
            </a:endParaRPr>
          </a:p>
        </p:txBody>
      </p:sp>
      <p:grpSp>
        <p:nvGrpSpPr>
          <p:cNvPr id="119839" name="Group 76"/>
          <p:cNvGrpSpPr>
            <a:grpSpLocks/>
          </p:cNvGrpSpPr>
          <p:nvPr/>
        </p:nvGrpSpPr>
        <p:grpSpPr bwMode="auto">
          <a:xfrm>
            <a:off x="1446213" y="1962150"/>
            <a:ext cx="2417762" cy="2027238"/>
            <a:chOff x="902" y="1227"/>
            <a:chExt cx="1523" cy="1277"/>
          </a:xfrm>
        </p:grpSpPr>
        <p:sp>
          <p:nvSpPr>
            <p:cNvPr id="119849" name="Line 11"/>
            <p:cNvSpPr>
              <a:spLocks noChangeShapeType="1"/>
            </p:cNvSpPr>
            <p:nvPr/>
          </p:nvSpPr>
          <p:spPr bwMode="auto">
            <a:xfrm rot="10800000" flipV="1">
              <a:off x="902" y="1227"/>
              <a:ext cx="1523" cy="104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9850" name="Line 78"/>
            <p:cNvSpPr>
              <a:spLocks noChangeShapeType="1"/>
            </p:cNvSpPr>
            <p:nvPr/>
          </p:nvSpPr>
          <p:spPr bwMode="auto">
            <a:xfrm>
              <a:off x="912" y="2256"/>
              <a:ext cx="0" cy="248"/>
            </a:xfrm>
            <a:prstGeom prst="line">
              <a:avLst/>
            </a:prstGeom>
            <a:noFill/>
            <a:ln w="38100">
              <a:solidFill>
                <a:srgbClr val="33CCCC"/>
              </a:solidFill>
              <a:round/>
              <a:headEnd type="none" w="med" len="lg"/>
              <a:tailEnd type="non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grpSp>
      <p:sp>
        <p:nvSpPr>
          <p:cNvPr id="119840" name="Line 20"/>
          <p:cNvSpPr>
            <a:spLocks noChangeShapeType="1"/>
          </p:cNvSpPr>
          <p:nvPr/>
        </p:nvSpPr>
        <p:spPr bwMode="auto">
          <a:xfrm>
            <a:off x="1930400" y="1724025"/>
            <a:ext cx="1749425" cy="184626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9841" name="Oval 31"/>
          <p:cNvSpPr>
            <a:spLocks noChangeArrowheads="1"/>
          </p:cNvSpPr>
          <p:nvPr/>
        </p:nvSpPr>
        <p:spPr bwMode="auto">
          <a:xfrm>
            <a:off x="2770188" y="2601913"/>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119842" name="Text Box 19"/>
          <p:cNvSpPr txBox="1">
            <a:spLocks noChangeArrowheads="1"/>
          </p:cNvSpPr>
          <p:nvPr/>
        </p:nvSpPr>
        <p:spPr bwMode="auto">
          <a:xfrm>
            <a:off x="2846388" y="3559175"/>
            <a:ext cx="196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I(i,L</a:t>
            </a:r>
            <a:r>
              <a:rPr lang="de-DE" altLang="en-US" sz="1800" baseline="-25000">
                <a:solidFill>
                  <a:srgbClr val="66FFFF"/>
                </a:solidFill>
              </a:rPr>
              <a:t>1</a:t>
            </a:r>
            <a:r>
              <a:rPr lang="de-DE" altLang="en-US" sz="1800">
                <a:solidFill>
                  <a:srgbClr val="66FFFF"/>
                </a:solidFill>
              </a:rPr>
              <a:t>)+R</a:t>
            </a:r>
            <a:r>
              <a:rPr lang="de-DE" altLang="en-US" sz="1800" baseline="-25000">
                <a:solidFill>
                  <a:srgbClr val="66FFFF"/>
                </a:solidFill>
              </a:rPr>
              <a:t>D</a:t>
            </a:r>
            <a:r>
              <a:rPr lang="de-DE" altLang="en-US" sz="1800">
                <a:solidFill>
                  <a:srgbClr val="66FFFF"/>
                </a:solidFill>
              </a:rPr>
              <a:t>(Y</a:t>
            </a:r>
            <a:r>
              <a:rPr lang="de-DE" altLang="en-US" sz="1800" baseline="-25000">
                <a:solidFill>
                  <a:srgbClr val="66FFFF"/>
                </a:solidFill>
              </a:rPr>
              <a:t>1</a:t>
            </a:r>
            <a:r>
              <a:rPr lang="de-DE" altLang="en-US" sz="1800">
                <a:solidFill>
                  <a:srgbClr val="66FFFF"/>
                </a:solidFill>
              </a:rPr>
              <a:t>)+D</a:t>
            </a:r>
            <a:r>
              <a:rPr lang="de-DE" altLang="en-US" sz="1800" baseline="-25000">
                <a:solidFill>
                  <a:srgbClr val="66FFFF"/>
                </a:solidFill>
              </a:rPr>
              <a:t>G</a:t>
            </a:r>
            <a:endParaRPr lang="el-GR" altLang="en-US" sz="1800" baseline="-25000">
              <a:solidFill>
                <a:srgbClr val="66FFFF"/>
              </a:solidFill>
            </a:endParaRPr>
          </a:p>
        </p:txBody>
      </p:sp>
      <p:sp>
        <p:nvSpPr>
          <p:cNvPr id="119843" name="Line 82"/>
          <p:cNvSpPr>
            <a:spLocks noChangeShapeType="1"/>
          </p:cNvSpPr>
          <p:nvPr/>
        </p:nvSpPr>
        <p:spPr bwMode="auto">
          <a:xfrm flipV="1">
            <a:off x="914400" y="2657475"/>
            <a:ext cx="0" cy="276225"/>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19844" name="Line 30"/>
          <p:cNvSpPr>
            <a:spLocks noChangeShapeType="1"/>
          </p:cNvSpPr>
          <p:nvPr/>
        </p:nvSpPr>
        <p:spPr bwMode="auto">
          <a:xfrm>
            <a:off x="731838" y="2930525"/>
            <a:ext cx="171450" cy="1588"/>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9845" name="Text Box 21"/>
          <p:cNvSpPr txBox="1">
            <a:spLocks noChangeArrowheads="1"/>
          </p:cNvSpPr>
          <p:nvPr/>
        </p:nvSpPr>
        <p:spPr bwMode="auto">
          <a:xfrm>
            <a:off x="6569075" y="4183063"/>
            <a:ext cx="1492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50000"/>
              </a:spcBef>
              <a:buClrTx/>
              <a:buFontTx/>
              <a:buNone/>
            </a:pPr>
            <a:r>
              <a:rPr lang="de-DE" altLang="en-US" sz="1800">
                <a:solidFill>
                  <a:srgbClr val="F96DA6"/>
                </a:solidFill>
              </a:rPr>
              <a:t> </a:t>
            </a:r>
            <a:r>
              <a:rPr lang="de-DE" altLang="en-US" sz="1800">
                <a:solidFill>
                  <a:srgbClr val="66FFFF"/>
                </a:solidFill>
              </a:rPr>
              <a:t>Y</a:t>
            </a:r>
            <a:r>
              <a:rPr lang="de-DE" altLang="en-US" sz="1800" baseline="-25000">
                <a:solidFill>
                  <a:srgbClr val="66FFFF"/>
                </a:solidFill>
              </a:rPr>
              <a:t>1 </a:t>
            </a:r>
            <a:r>
              <a:rPr lang="de-DE" altLang="en-US" sz="1800">
                <a:solidFill>
                  <a:srgbClr val="F96DA6"/>
                </a:solidFill>
              </a:rPr>
              <a:t>=Y(L</a:t>
            </a:r>
            <a:r>
              <a:rPr lang="de-DE" altLang="en-US" sz="1800" baseline="-25000">
                <a:solidFill>
                  <a:srgbClr val="F96DA6"/>
                </a:solidFill>
              </a:rPr>
              <a:t>1</a:t>
            </a:r>
            <a:r>
              <a:rPr lang="de-DE" altLang="en-US" sz="1800">
                <a:solidFill>
                  <a:srgbClr val="F96DA6"/>
                </a:solidFill>
              </a:rPr>
              <a:t>,K</a:t>
            </a:r>
            <a:r>
              <a:rPr lang="de-DE" altLang="en-US" sz="1800" baseline="-25000">
                <a:solidFill>
                  <a:srgbClr val="F96DA6"/>
                </a:solidFill>
              </a:rPr>
              <a:t>1</a:t>
            </a:r>
            <a:r>
              <a:rPr lang="de-DE" altLang="en-US" sz="1800">
                <a:solidFill>
                  <a:srgbClr val="F96DA6"/>
                </a:solidFill>
              </a:rPr>
              <a:t>)</a:t>
            </a:r>
            <a:endParaRPr lang="el-GR" altLang="en-US" sz="1800">
              <a:solidFill>
                <a:srgbClr val="F96DA6"/>
              </a:solidFill>
            </a:endParaRPr>
          </a:p>
        </p:txBody>
      </p:sp>
      <p:sp>
        <p:nvSpPr>
          <p:cNvPr id="119846" name="Line 86"/>
          <p:cNvSpPr>
            <a:spLocks noChangeShapeType="1"/>
          </p:cNvSpPr>
          <p:nvPr/>
        </p:nvSpPr>
        <p:spPr bwMode="auto">
          <a:xfrm flipV="1">
            <a:off x="7189788" y="2506663"/>
            <a:ext cx="4762" cy="1533525"/>
          </a:xfrm>
          <a:prstGeom prst="line">
            <a:avLst/>
          </a:prstGeom>
          <a:noFill/>
          <a:ln w="38100">
            <a:solidFill>
              <a:srgbClr val="FF00FF"/>
            </a:solidFill>
            <a:round/>
            <a:headEnd type="none" w="med" len="lg"/>
            <a:tailEnd type="non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19847" name="Oval 25"/>
          <p:cNvSpPr>
            <a:spLocks noChangeArrowheads="1"/>
          </p:cNvSpPr>
          <p:nvPr/>
        </p:nvSpPr>
        <p:spPr bwMode="auto">
          <a:xfrm>
            <a:off x="7143750" y="28971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de-DE" altLang="en-US" sz="2000" baseline="30000">
              <a:solidFill>
                <a:srgbClr val="66FFFF"/>
              </a:solidFill>
            </a:endParaRPr>
          </a:p>
        </p:txBody>
      </p:sp>
      <p:sp>
        <p:nvSpPr>
          <p:cNvPr id="635965" name="Oval 25"/>
          <p:cNvSpPr>
            <a:spLocks noChangeArrowheads="1"/>
          </p:cNvSpPr>
          <p:nvPr/>
        </p:nvSpPr>
        <p:spPr bwMode="auto">
          <a:xfrm>
            <a:off x="7145338" y="2644775"/>
            <a:ext cx="101600" cy="103188"/>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359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965" grpId="0" animBg="1"/>
    </p:bld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0"/>
              </a:spcBef>
              <a:buClrTx/>
              <a:buFontTx/>
              <a:buNone/>
            </a:pPr>
            <a:r>
              <a:rPr lang="de-DE" altLang="en-US" sz="1600" b="1"/>
              <a:t>- </a:t>
            </a:r>
            <a:fld id="{A599DF93-FAEB-4947-889F-F8C223763C8A}" type="slidenum">
              <a:rPr lang="de-DE" altLang="en-US" sz="1600" b="1"/>
              <a:pPr algn="r" eaLnBrk="1" hangingPunct="1">
                <a:spcBef>
                  <a:spcPct val="0"/>
                </a:spcBef>
                <a:buClrTx/>
                <a:buFontTx/>
                <a:buNone/>
              </a:pPr>
              <a:t>117</a:t>
            </a:fld>
            <a:r>
              <a:rPr lang="de-DE" altLang="en-US" sz="1600" b="1"/>
              <a:t> -</a:t>
            </a:r>
          </a:p>
        </p:txBody>
      </p:sp>
      <p:sp>
        <p:nvSpPr>
          <p:cNvPr id="120835" name="Fußzeilenplatzhalter 4"/>
          <p:cNvSpPr txBox="1">
            <a:spLocks noGrp="1"/>
          </p:cNvSpPr>
          <p:nvPr/>
        </p:nvSpPr>
        <p:spPr bwMode="auto">
          <a:xfrm>
            <a:off x="0" y="6381750"/>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de-DE" altLang="en-US" sz="600"/>
              <a:t>Prof. Dr. Rainer Maurer</a:t>
            </a:r>
          </a:p>
        </p:txBody>
      </p:sp>
      <p:sp>
        <p:nvSpPr>
          <p:cNvPr id="642052" name="Rectangle 3"/>
          <p:cNvSpPr>
            <a:spLocks noGrp="1" noChangeArrowheads="1"/>
          </p:cNvSpPr>
          <p:nvPr>
            <p:ph type="body" idx="4294967295"/>
          </p:nvPr>
        </p:nvSpPr>
        <p:spPr>
          <a:xfrm>
            <a:off x="457200" y="1260475"/>
            <a:ext cx="8229600" cy="5486400"/>
          </a:xfrm>
          <a:noFill/>
        </p:spPr>
        <p:txBody>
          <a:bodyPr/>
          <a:lstStyle/>
          <a:p>
            <a:pPr eaLnBrk="1" hangingPunct="1">
              <a:lnSpc>
                <a:spcPct val="90000"/>
              </a:lnSpc>
            </a:pPr>
            <a:r>
              <a:rPr lang="en-US" altLang="en-US"/>
              <a:t>There are two types of </a:t>
            </a:r>
            <a:r>
              <a:rPr lang="en-US" altLang="en-US">
                <a:solidFill>
                  <a:srgbClr val="00FF00"/>
                </a:solidFill>
              </a:rPr>
              <a:t>fiscal policy</a:t>
            </a:r>
            <a:r>
              <a:rPr lang="en-US" altLang="en-US"/>
              <a:t> depending on their way of financing.</a:t>
            </a:r>
          </a:p>
          <a:p>
            <a:pPr lvl="1" eaLnBrk="1" hangingPunct="1">
              <a:lnSpc>
                <a:spcPct val="90000"/>
              </a:lnSpc>
            </a:pPr>
            <a:r>
              <a:rPr lang="en-US" altLang="en-US">
                <a:solidFill>
                  <a:srgbClr val="00FF00"/>
                </a:solidFill>
              </a:rPr>
              <a:t>Debt Financed</a:t>
            </a:r>
            <a:r>
              <a:rPr lang="en-US" altLang="en-US"/>
              <a:t> Fiscal Policy</a:t>
            </a:r>
          </a:p>
          <a:p>
            <a:pPr lvl="1" eaLnBrk="1" hangingPunct="1">
              <a:lnSpc>
                <a:spcPct val="90000"/>
              </a:lnSpc>
            </a:pPr>
            <a:r>
              <a:rPr lang="en-US" altLang="en-US">
                <a:solidFill>
                  <a:srgbClr val="00FF00"/>
                </a:solidFill>
              </a:rPr>
              <a:t>Tax Financed</a:t>
            </a:r>
            <a:r>
              <a:rPr lang="en-US" altLang="en-US"/>
              <a:t> Fiscal Policy</a:t>
            </a:r>
          </a:p>
          <a:p>
            <a:pPr eaLnBrk="1" hangingPunct="1">
              <a:lnSpc>
                <a:spcPct val="90000"/>
              </a:lnSpc>
            </a:pPr>
            <a:r>
              <a:rPr lang="en-US" altLang="en-US"/>
              <a:t>If the government finances its consumption (G) by taxes (T) </a:t>
            </a:r>
            <a:r>
              <a:rPr lang="en-US" altLang="en-US" i="1"/>
              <a:t>and</a:t>
            </a:r>
            <a:r>
              <a:rPr lang="en-US" altLang="en-US"/>
              <a:t> by debt (D</a:t>
            </a:r>
            <a:r>
              <a:rPr lang="en-US" altLang="en-US" baseline="-25000"/>
              <a:t>G</a:t>
            </a:r>
            <a:r>
              <a:rPr lang="en-US" altLang="en-US"/>
              <a:t>) the following budget constraint results:</a:t>
            </a:r>
          </a:p>
          <a:p>
            <a:pPr lvl="1" eaLnBrk="1" hangingPunct="1">
              <a:lnSpc>
                <a:spcPct val="90000"/>
              </a:lnSpc>
            </a:pPr>
            <a:r>
              <a:rPr lang="en-US" altLang="en-US">
                <a:solidFill>
                  <a:srgbClr val="00FF00"/>
                </a:solidFill>
              </a:rPr>
              <a:t>G = T + D</a:t>
            </a:r>
            <a:r>
              <a:rPr lang="en-US" altLang="en-US" baseline="-25000">
                <a:solidFill>
                  <a:srgbClr val="00FF00"/>
                </a:solidFill>
              </a:rPr>
              <a:t>G</a:t>
            </a:r>
          </a:p>
          <a:p>
            <a:pPr eaLnBrk="1" hangingPunct="1">
              <a:lnSpc>
                <a:spcPct val="90000"/>
              </a:lnSpc>
            </a:pPr>
            <a:r>
              <a:rPr lang="en-US" altLang="en-US"/>
              <a:t>To simplify the following analysis we will assume either complete debt financed or complete tax financed fiscal policy:</a:t>
            </a:r>
          </a:p>
          <a:p>
            <a:pPr lvl="1" eaLnBrk="1" hangingPunct="1">
              <a:lnSpc>
                <a:spcPct val="90000"/>
              </a:lnSpc>
            </a:pPr>
            <a:r>
              <a:rPr lang="en-US" altLang="en-US">
                <a:solidFill>
                  <a:srgbClr val="00FF00"/>
                </a:solidFill>
              </a:rPr>
              <a:t>G = D</a:t>
            </a:r>
            <a:r>
              <a:rPr lang="en-US" altLang="en-US" baseline="-25000">
                <a:solidFill>
                  <a:srgbClr val="00FF00"/>
                </a:solidFill>
              </a:rPr>
              <a:t>G</a:t>
            </a:r>
            <a:r>
              <a:rPr lang="en-US" altLang="en-US">
                <a:solidFill>
                  <a:srgbClr val="00FF00"/>
                </a:solidFill>
              </a:rPr>
              <a:t>          |  Debt Financed Fiscal Policy</a:t>
            </a:r>
          </a:p>
          <a:p>
            <a:pPr lvl="1" eaLnBrk="1" hangingPunct="1">
              <a:lnSpc>
                <a:spcPct val="90000"/>
              </a:lnSpc>
            </a:pPr>
            <a:r>
              <a:rPr lang="en-US" altLang="en-US">
                <a:solidFill>
                  <a:srgbClr val="00FF00"/>
                </a:solidFill>
              </a:rPr>
              <a:t>G = T            |  Tax Financed Fiscal Policy</a:t>
            </a:r>
          </a:p>
          <a:p>
            <a:pPr eaLnBrk="1" hangingPunct="1">
              <a:lnSpc>
                <a:spcPct val="90000"/>
              </a:lnSpc>
            </a:pPr>
            <a:r>
              <a:rPr lang="en-US" altLang="en-US"/>
              <a:t>Next we will analyze tax financed fiscal policy.</a:t>
            </a:r>
          </a:p>
        </p:txBody>
      </p:sp>
      <p:sp>
        <p:nvSpPr>
          <p:cNvPr id="120837" name="Rectangle 6"/>
          <p:cNvSpPr>
            <a:spLocks noGrp="1" noChangeArrowheads="1"/>
          </p:cNvSpPr>
          <p:nvPr>
            <p:ph type="title" idx="4294967295"/>
          </p:nvPr>
        </p:nvSpPr>
        <p:spPr>
          <a:xfrm>
            <a:off x="0" y="-19050"/>
            <a:ext cx="9144000" cy="998538"/>
          </a:xfrm>
          <a:noFill/>
        </p:spPr>
        <p:txBody>
          <a:bodyPr tIns="0"/>
          <a:lstStyle/>
          <a:p>
            <a:pPr eaLnBrk="1" hangingPunct="1"/>
            <a:r>
              <a:rPr lang="en-US" altLang="en-US" sz="2900"/>
              <a:t>3. The Neoclassical Model and its Policy Implications</a:t>
            </a:r>
            <a:br>
              <a:rPr lang="en-US" altLang="en-US" sz="2900"/>
            </a:br>
            <a:r>
              <a:rPr lang="en-US" altLang="en-US" sz="2600"/>
              <a:t> 3.2.2. Fiscal Policy</a:t>
            </a:r>
          </a:p>
        </p:txBody>
      </p:sp>
      <p:sp>
        <p:nvSpPr>
          <p:cNvPr id="6393863" name="AutoShape 7"/>
          <p:cNvSpPr>
            <a:spLocks noChangeArrowheads="1"/>
          </p:cNvSpPr>
          <p:nvPr/>
        </p:nvSpPr>
        <p:spPr bwMode="auto">
          <a:xfrm>
            <a:off x="38100" y="5562600"/>
            <a:ext cx="901700" cy="558800"/>
          </a:xfrm>
          <a:prstGeom prst="rightArrow">
            <a:avLst>
              <a:gd name="adj1" fmla="val 50000"/>
              <a:gd name="adj2" fmla="val 40341"/>
            </a:avLst>
          </a:prstGeom>
          <a:solidFill>
            <a:srgbClr val="FF0000"/>
          </a:solidFill>
          <a:ln w="38100" algn="ctr">
            <a:solidFill>
              <a:srgbClr val="FF0000"/>
            </a:solidFill>
            <a:miter lim="800000"/>
            <a:headEnd type="none" w="med" len="lg"/>
            <a:tailEnd type="none" w="lg" len="med"/>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endParaRPr lang="en-US" altLang="en-US"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938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205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93863" grpId="0" animBg="1"/>
    </p:bld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21859" name="Object 3"/>
          <p:cNvGraphicFramePr>
            <a:graphicFrameLocks/>
          </p:cNvGraphicFramePr>
          <p:nvPr/>
        </p:nvGraphicFramePr>
        <p:xfrm>
          <a:off x="4513263" y="1411288"/>
          <a:ext cx="3776662" cy="3116262"/>
        </p:xfrm>
        <a:graphic>
          <a:graphicData uri="http://schemas.openxmlformats.org/presentationml/2006/ole">
            <mc:AlternateContent xmlns:mc="http://schemas.openxmlformats.org/markup-compatibility/2006">
              <mc:Choice xmlns:v="urn:schemas-microsoft-com:vml" Requires="v">
                <p:oleObj spid="_x0000_s122690" name="Diagramm" r:id="rId4" imgW="7438924" imgH="5314860" progId="MSGraph.Chart.8">
                  <p:embed followColorScheme="full"/>
                </p:oleObj>
              </mc:Choice>
              <mc:Fallback>
                <p:oleObj name="Diagramm" r:id="rId4" imgW="7438924" imgH="531486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263" y="1411288"/>
                        <a:ext cx="3776662" cy="311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1860" name="Object 3"/>
          <p:cNvGraphicFramePr>
            <a:graphicFrameLocks/>
          </p:cNvGraphicFramePr>
          <p:nvPr/>
        </p:nvGraphicFramePr>
        <p:xfrm>
          <a:off x="422275" y="1384300"/>
          <a:ext cx="3776663" cy="3116263"/>
        </p:xfrm>
        <a:graphic>
          <a:graphicData uri="http://schemas.openxmlformats.org/presentationml/2006/ole">
            <mc:AlternateContent xmlns:mc="http://schemas.openxmlformats.org/markup-compatibility/2006">
              <mc:Choice xmlns:v="urn:schemas-microsoft-com:vml" Requires="v">
                <p:oleObj spid="_x0000_s122691" name="Diagramm" r:id="rId6" imgW="7438924" imgH="5314860" progId="MSGraph.Chart.8">
                  <p:embed followColorScheme="full"/>
                </p:oleObj>
              </mc:Choice>
              <mc:Fallback>
                <p:oleObj name="Diagramm" r:id="rId6" imgW="7438924" imgH="531486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275" y="1384300"/>
                        <a:ext cx="3776663" cy="311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1861"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0"/>
              </a:spcBef>
              <a:buClrTx/>
              <a:buFontTx/>
              <a:buNone/>
            </a:pPr>
            <a:r>
              <a:rPr lang="de-DE" altLang="en-US" sz="1600" b="1"/>
              <a:t>- </a:t>
            </a:r>
            <a:fld id="{A1971811-A080-4618-92F8-65B67B1E067B}" type="slidenum">
              <a:rPr lang="de-DE" altLang="en-US" sz="1600" b="1"/>
              <a:pPr algn="r" eaLnBrk="1" hangingPunct="1">
                <a:spcBef>
                  <a:spcPct val="0"/>
                </a:spcBef>
                <a:buClrTx/>
                <a:buFontTx/>
                <a:buNone/>
              </a:pPr>
              <a:t>118</a:t>
            </a:fld>
            <a:r>
              <a:rPr lang="de-DE" altLang="en-US" sz="1600" b="1"/>
              <a:t> -</a:t>
            </a:r>
          </a:p>
        </p:txBody>
      </p:sp>
      <p:sp>
        <p:nvSpPr>
          <p:cNvPr id="121862"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de-DE" altLang="en-US" sz="600"/>
              <a:t>Prof. Dr. Rainer Maurer</a:t>
            </a:r>
          </a:p>
        </p:txBody>
      </p:sp>
      <p:sp>
        <p:nvSpPr>
          <p:cNvPr id="121863" name="Text Box 5"/>
          <p:cNvSpPr txBox="1">
            <a:spLocks noChangeArrowheads="1"/>
          </p:cNvSpPr>
          <p:nvPr/>
        </p:nvSpPr>
        <p:spPr bwMode="auto">
          <a:xfrm>
            <a:off x="4919663" y="1239838"/>
            <a:ext cx="293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t>i</a:t>
            </a:r>
          </a:p>
        </p:txBody>
      </p:sp>
      <p:sp>
        <p:nvSpPr>
          <p:cNvPr id="121864" name="Text Box 7"/>
          <p:cNvSpPr txBox="1">
            <a:spLocks noChangeArrowheads="1"/>
          </p:cNvSpPr>
          <p:nvPr/>
        </p:nvSpPr>
        <p:spPr bwMode="auto">
          <a:xfrm>
            <a:off x="3694113" y="4257675"/>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50000"/>
              </a:spcBef>
              <a:buClrTx/>
              <a:buFontTx/>
              <a:buNone/>
            </a:pPr>
            <a:r>
              <a:rPr lang="de-DE" altLang="en-US" sz="1800"/>
              <a:t>I,S</a:t>
            </a:r>
          </a:p>
        </p:txBody>
      </p:sp>
      <p:sp>
        <p:nvSpPr>
          <p:cNvPr id="121865" name="Text Box 8"/>
          <p:cNvSpPr txBox="1">
            <a:spLocks noChangeArrowheads="1"/>
          </p:cNvSpPr>
          <p:nvPr/>
        </p:nvSpPr>
        <p:spPr bwMode="auto">
          <a:xfrm>
            <a:off x="825500" y="1233488"/>
            <a:ext cx="331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t>i</a:t>
            </a:r>
          </a:p>
        </p:txBody>
      </p:sp>
      <p:sp>
        <p:nvSpPr>
          <p:cNvPr id="121866" name="Line 9"/>
          <p:cNvSpPr>
            <a:spLocks noChangeShapeType="1"/>
          </p:cNvSpPr>
          <p:nvPr/>
        </p:nvSpPr>
        <p:spPr bwMode="auto">
          <a:xfrm>
            <a:off x="4044950" y="395922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21867" name="Line 10"/>
          <p:cNvSpPr>
            <a:spLocks noChangeShapeType="1"/>
          </p:cNvSpPr>
          <p:nvPr/>
        </p:nvSpPr>
        <p:spPr bwMode="auto">
          <a:xfrm rot="5400000" flipH="1">
            <a:off x="716757" y="15501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21868" name="Line 12"/>
          <p:cNvSpPr>
            <a:spLocks noChangeShapeType="1"/>
          </p:cNvSpPr>
          <p:nvPr/>
        </p:nvSpPr>
        <p:spPr bwMode="auto">
          <a:xfrm>
            <a:off x="8129588" y="399097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21869" name="Line 13"/>
          <p:cNvSpPr>
            <a:spLocks noChangeShapeType="1"/>
          </p:cNvSpPr>
          <p:nvPr/>
        </p:nvSpPr>
        <p:spPr bwMode="auto">
          <a:xfrm rot="5400000" flipH="1">
            <a:off x="4822032" y="15755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21870" name="Text Box 15"/>
          <p:cNvSpPr txBox="1">
            <a:spLocks noChangeArrowheads="1"/>
          </p:cNvSpPr>
          <p:nvPr/>
        </p:nvSpPr>
        <p:spPr bwMode="auto">
          <a:xfrm>
            <a:off x="7296150" y="3576638"/>
            <a:ext cx="11239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C</a:t>
            </a:r>
            <a:r>
              <a:rPr lang="de-DE" altLang="en-US" sz="1800" baseline="-25000">
                <a:solidFill>
                  <a:srgbClr val="66FFFF"/>
                </a:solidFill>
              </a:rPr>
              <a:t> </a:t>
            </a:r>
            <a:r>
              <a:rPr lang="de-DE" altLang="en-US" sz="1800">
                <a:solidFill>
                  <a:srgbClr val="66FFFF"/>
                </a:solidFill>
              </a:rPr>
              <a:t>(i,Y-T</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a:p>
            <a:pPr eaLnBrk="1" hangingPunct="1">
              <a:spcBef>
                <a:spcPct val="50000"/>
              </a:spcBef>
              <a:buClrTx/>
              <a:buFontTx/>
              <a:buNone/>
            </a:pPr>
            <a:endParaRPr lang="el-GR" altLang="en-US" sz="1800">
              <a:solidFill>
                <a:srgbClr val="00FFFF"/>
              </a:solidFill>
            </a:endParaRPr>
          </a:p>
        </p:txBody>
      </p:sp>
      <p:sp>
        <p:nvSpPr>
          <p:cNvPr id="121871" name="Text Box 18"/>
          <p:cNvSpPr txBox="1">
            <a:spLocks noChangeArrowheads="1"/>
          </p:cNvSpPr>
          <p:nvPr/>
        </p:nvSpPr>
        <p:spPr bwMode="auto">
          <a:xfrm>
            <a:off x="6367463" y="4257675"/>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50000"/>
              </a:spcBef>
              <a:buClrTx/>
              <a:buFontTx/>
              <a:buNone/>
            </a:pPr>
            <a:r>
              <a:rPr lang="de-DE" altLang="en-US" sz="1800"/>
              <a:t>Y</a:t>
            </a:r>
          </a:p>
        </p:txBody>
      </p:sp>
      <p:sp>
        <p:nvSpPr>
          <p:cNvPr id="121872" name="Line 23"/>
          <p:cNvSpPr>
            <a:spLocks noChangeShapeType="1"/>
          </p:cNvSpPr>
          <p:nvPr/>
        </p:nvSpPr>
        <p:spPr bwMode="auto">
          <a:xfrm>
            <a:off x="4895850" y="2943225"/>
            <a:ext cx="2289175"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21873" name="Line 24"/>
          <p:cNvSpPr>
            <a:spLocks noChangeShapeType="1"/>
          </p:cNvSpPr>
          <p:nvPr/>
        </p:nvSpPr>
        <p:spPr bwMode="auto">
          <a:xfrm rot="5400000" flipH="1">
            <a:off x="6685756" y="3463132"/>
            <a:ext cx="1011237"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21874" name="Line 30"/>
          <p:cNvSpPr>
            <a:spLocks noChangeShapeType="1"/>
          </p:cNvSpPr>
          <p:nvPr/>
        </p:nvSpPr>
        <p:spPr bwMode="auto">
          <a:xfrm flipV="1">
            <a:off x="1795463" y="2936875"/>
            <a:ext cx="3130550" cy="3175"/>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21875" name="Rectangle 5"/>
          <p:cNvSpPr>
            <a:spLocks noChangeArrowheads="1"/>
          </p:cNvSpPr>
          <p:nvPr/>
        </p:nvSpPr>
        <p:spPr bwMode="auto">
          <a:xfrm>
            <a:off x="457200" y="31750"/>
            <a:ext cx="82296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r>
              <a:rPr lang="en-US" altLang="en-US" sz="2600">
                <a:solidFill>
                  <a:srgbClr val="FFFF00"/>
                </a:solidFill>
              </a:rPr>
              <a:t>3. The Neoclassical Model and its Policy Implications </a:t>
            </a:r>
            <a:br>
              <a:rPr lang="en-US" altLang="en-US" sz="2600">
                <a:solidFill>
                  <a:srgbClr val="FFFF00"/>
                </a:solidFill>
              </a:rPr>
            </a:br>
            <a:r>
              <a:rPr lang="en-US" altLang="en-US" sz="2200">
                <a:solidFill>
                  <a:srgbClr val="FFFF00"/>
                </a:solidFill>
              </a:rPr>
              <a:t>3.2.2. Fiscal Policy</a:t>
            </a:r>
          </a:p>
        </p:txBody>
      </p:sp>
      <p:sp>
        <p:nvSpPr>
          <p:cNvPr id="121876" name="Line 11"/>
          <p:cNvSpPr>
            <a:spLocks noChangeShapeType="1"/>
          </p:cNvSpPr>
          <p:nvPr/>
        </p:nvSpPr>
        <p:spPr bwMode="auto">
          <a:xfrm rot="5400000" flipV="1">
            <a:off x="5253038" y="1687513"/>
            <a:ext cx="1755775" cy="2428875"/>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21877" name="Line 30"/>
          <p:cNvSpPr>
            <a:spLocks noChangeShapeType="1"/>
          </p:cNvSpPr>
          <p:nvPr/>
        </p:nvSpPr>
        <p:spPr bwMode="auto">
          <a:xfrm flipV="1">
            <a:off x="792163" y="2940050"/>
            <a:ext cx="984250"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21878" name="Text Box 15"/>
          <p:cNvSpPr txBox="1">
            <a:spLocks noChangeArrowheads="1"/>
          </p:cNvSpPr>
          <p:nvPr/>
        </p:nvSpPr>
        <p:spPr bwMode="auto">
          <a:xfrm>
            <a:off x="6777038" y="2460625"/>
            <a:ext cx="2278062"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Y</a:t>
            </a:r>
            <a:r>
              <a:rPr lang="de-DE" altLang="en-US" sz="1800" baseline="-25000">
                <a:solidFill>
                  <a:srgbClr val="66FFFF"/>
                </a:solidFill>
              </a:rPr>
              <a:t>D</a:t>
            </a:r>
            <a:r>
              <a:rPr lang="de-DE" altLang="en-US" sz="1800">
                <a:solidFill>
                  <a:srgbClr val="66FFFF"/>
                </a:solidFill>
              </a:rPr>
              <a:t>=C</a:t>
            </a:r>
            <a:r>
              <a:rPr lang="de-DE" altLang="en-US" sz="1800" baseline="-25000">
                <a:solidFill>
                  <a:srgbClr val="66FFFF"/>
                </a:solidFill>
              </a:rPr>
              <a:t> </a:t>
            </a:r>
            <a:r>
              <a:rPr lang="de-DE" altLang="en-US" sz="1800">
                <a:solidFill>
                  <a:srgbClr val="66FFFF"/>
                </a:solidFill>
              </a:rPr>
              <a:t>(i,Y-T</a:t>
            </a:r>
            <a:r>
              <a:rPr lang="de-DE" altLang="en-US" sz="1800" baseline="-25000">
                <a:solidFill>
                  <a:srgbClr val="66FFFF"/>
                </a:solidFill>
              </a:rPr>
              <a:t>1</a:t>
            </a:r>
            <a:r>
              <a:rPr lang="de-DE" altLang="en-US" sz="1800">
                <a:solidFill>
                  <a:srgbClr val="66FFFF"/>
                </a:solidFill>
              </a:rPr>
              <a:t>)+ I(i,L</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p:txBody>
      </p:sp>
      <p:sp>
        <p:nvSpPr>
          <p:cNvPr id="121879" name="Text Box 15"/>
          <p:cNvSpPr txBox="1">
            <a:spLocks noChangeArrowheads="1"/>
          </p:cNvSpPr>
          <p:nvPr/>
        </p:nvSpPr>
        <p:spPr bwMode="auto">
          <a:xfrm>
            <a:off x="2917825" y="1573213"/>
            <a:ext cx="1670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S</a:t>
            </a:r>
            <a:r>
              <a:rPr lang="de-DE" altLang="en-US" sz="1800" baseline="-25000">
                <a:solidFill>
                  <a:srgbClr val="66FFFF"/>
                </a:solidFill>
              </a:rPr>
              <a:t> </a:t>
            </a:r>
            <a:r>
              <a:rPr lang="de-DE" altLang="en-US" sz="1800">
                <a:solidFill>
                  <a:srgbClr val="66FFFF"/>
                </a:solidFill>
              </a:rPr>
              <a:t>(i,Y-T</a:t>
            </a:r>
            <a:r>
              <a:rPr lang="de-DE" altLang="en-US" sz="1800" baseline="-25000">
                <a:solidFill>
                  <a:srgbClr val="66FFFF"/>
                </a:solidFill>
              </a:rPr>
              <a:t>1</a:t>
            </a:r>
            <a:r>
              <a:rPr lang="de-DE" altLang="en-US" sz="1800">
                <a:solidFill>
                  <a:srgbClr val="66FFFF"/>
                </a:solidFill>
              </a:rPr>
              <a:t>)+M/P</a:t>
            </a:r>
            <a:endParaRPr lang="el-GR" altLang="en-US" sz="1800">
              <a:solidFill>
                <a:srgbClr val="66FFFF"/>
              </a:solidFill>
            </a:endParaRPr>
          </a:p>
        </p:txBody>
      </p:sp>
      <p:sp>
        <p:nvSpPr>
          <p:cNvPr id="121880" name="AutoShape 64"/>
          <p:cNvSpPr>
            <a:spLocks noChangeArrowheads="1"/>
          </p:cNvSpPr>
          <p:nvPr/>
        </p:nvSpPr>
        <p:spPr bwMode="auto">
          <a:xfrm>
            <a:off x="1331913" y="987425"/>
            <a:ext cx="1973262"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en-US" altLang="en-US" sz="2000">
                <a:solidFill>
                  <a:srgbClr val="3333FF"/>
                </a:solidFill>
              </a:rPr>
              <a:t>Capital Market</a:t>
            </a:r>
          </a:p>
        </p:txBody>
      </p:sp>
      <p:sp>
        <p:nvSpPr>
          <p:cNvPr id="121881" name="AutoShape 64"/>
          <p:cNvSpPr>
            <a:spLocks noChangeArrowheads="1"/>
          </p:cNvSpPr>
          <p:nvPr/>
        </p:nvSpPr>
        <p:spPr bwMode="auto">
          <a:xfrm>
            <a:off x="5410200" y="989013"/>
            <a:ext cx="2278063"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en-US" altLang="en-US" sz="2000">
                <a:solidFill>
                  <a:srgbClr val="3333FF"/>
                </a:solidFill>
              </a:rPr>
              <a:t>Demand for Goods</a:t>
            </a:r>
          </a:p>
        </p:txBody>
      </p:sp>
      <p:sp>
        <p:nvSpPr>
          <p:cNvPr id="121882" name="Line 24"/>
          <p:cNvSpPr>
            <a:spLocks noChangeShapeType="1"/>
          </p:cNvSpPr>
          <p:nvPr/>
        </p:nvSpPr>
        <p:spPr bwMode="auto">
          <a:xfrm rot="5400000" flipH="1">
            <a:off x="5711031" y="3428207"/>
            <a:ext cx="1011237"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21883" name="Oval 31"/>
          <p:cNvSpPr>
            <a:spLocks noChangeArrowheads="1"/>
          </p:cNvSpPr>
          <p:nvPr/>
        </p:nvSpPr>
        <p:spPr bwMode="auto">
          <a:xfrm>
            <a:off x="6167438" y="28844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121884" name="Text Box 19"/>
          <p:cNvSpPr txBox="1">
            <a:spLocks noChangeArrowheads="1"/>
          </p:cNvSpPr>
          <p:nvPr/>
        </p:nvSpPr>
        <p:spPr bwMode="auto">
          <a:xfrm>
            <a:off x="5845175" y="4208463"/>
            <a:ext cx="908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C</a:t>
            </a:r>
            <a:r>
              <a:rPr lang="de-DE" altLang="en-US" sz="1800" baseline="-25000">
                <a:solidFill>
                  <a:srgbClr val="66FFFF"/>
                </a:solidFill>
              </a:rPr>
              <a:t>1</a:t>
            </a:r>
            <a:r>
              <a:rPr lang="de-DE" altLang="en-US" sz="1800">
                <a:solidFill>
                  <a:srgbClr val="66FFFF"/>
                </a:solidFill>
              </a:rPr>
              <a:t>(i</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p:txBody>
      </p:sp>
      <p:sp>
        <p:nvSpPr>
          <p:cNvPr id="121885" name="Line 11"/>
          <p:cNvSpPr>
            <a:spLocks noChangeShapeType="1"/>
          </p:cNvSpPr>
          <p:nvPr/>
        </p:nvSpPr>
        <p:spPr bwMode="auto">
          <a:xfrm rot="5400000" flipV="1">
            <a:off x="5957094" y="1434307"/>
            <a:ext cx="1004887" cy="2419350"/>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grpSp>
        <p:nvGrpSpPr>
          <p:cNvPr id="121886" name="Group 33"/>
          <p:cNvGrpSpPr>
            <a:grpSpLocks/>
          </p:cNvGrpSpPr>
          <p:nvPr/>
        </p:nvGrpSpPr>
        <p:grpSpPr bwMode="auto">
          <a:xfrm>
            <a:off x="1446213" y="1962150"/>
            <a:ext cx="2417762" cy="2027238"/>
            <a:chOff x="902" y="1227"/>
            <a:chExt cx="1523" cy="1277"/>
          </a:xfrm>
        </p:grpSpPr>
        <p:sp>
          <p:nvSpPr>
            <p:cNvPr id="121896" name="Line 11"/>
            <p:cNvSpPr>
              <a:spLocks noChangeShapeType="1"/>
            </p:cNvSpPr>
            <p:nvPr/>
          </p:nvSpPr>
          <p:spPr bwMode="auto">
            <a:xfrm rot="10800000" flipV="1">
              <a:off x="902" y="1227"/>
              <a:ext cx="1523" cy="104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21897" name="Line 35"/>
            <p:cNvSpPr>
              <a:spLocks noChangeShapeType="1"/>
            </p:cNvSpPr>
            <p:nvPr/>
          </p:nvSpPr>
          <p:spPr bwMode="auto">
            <a:xfrm>
              <a:off x="912" y="2256"/>
              <a:ext cx="0" cy="248"/>
            </a:xfrm>
            <a:prstGeom prst="line">
              <a:avLst/>
            </a:prstGeom>
            <a:noFill/>
            <a:ln w="38100">
              <a:solidFill>
                <a:srgbClr val="33CCCC"/>
              </a:solidFill>
              <a:round/>
              <a:headEnd type="none" w="med" len="lg"/>
              <a:tailEnd type="non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grpSp>
      <p:sp>
        <p:nvSpPr>
          <p:cNvPr id="121887" name="Line 20"/>
          <p:cNvSpPr>
            <a:spLocks noChangeShapeType="1"/>
          </p:cNvSpPr>
          <p:nvPr/>
        </p:nvSpPr>
        <p:spPr bwMode="auto">
          <a:xfrm>
            <a:off x="1565275" y="2032000"/>
            <a:ext cx="1568450" cy="165576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21888" name="Oval 31"/>
          <p:cNvSpPr>
            <a:spLocks noChangeArrowheads="1"/>
          </p:cNvSpPr>
          <p:nvPr/>
        </p:nvSpPr>
        <p:spPr bwMode="auto">
          <a:xfrm>
            <a:off x="2382838" y="28844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121889" name="Text Box 14"/>
          <p:cNvSpPr txBox="1">
            <a:spLocks noChangeArrowheads="1"/>
          </p:cNvSpPr>
          <p:nvPr/>
        </p:nvSpPr>
        <p:spPr bwMode="auto">
          <a:xfrm>
            <a:off x="222250" y="2797175"/>
            <a:ext cx="52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i</a:t>
            </a:r>
            <a:r>
              <a:rPr lang="de-DE" altLang="en-US" sz="1800" baseline="-25000">
                <a:solidFill>
                  <a:srgbClr val="66FFFF"/>
                </a:solidFill>
              </a:rPr>
              <a:t>1</a:t>
            </a:r>
            <a:endParaRPr lang="el-GR" altLang="en-US" sz="1800" baseline="-25000">
              <a:solidFill>
                <a:srgbClr val="66FFFF"/>
              </a:solidFill>
            </a:endParaRPr>
          </a:p>
        </p:txBody>
      </p:sp>
      <p:sp>
        <p:nvSpPr>
          <p:cNvPr id="121890" name="Text Box 19"/>
          <p:cNvSpPr txBox="1">
            <a:spLocks noChangeArrowheads="1"/>
          </p:cNvSpPr>
          <p:nvPr/>
        </p:nvSpPr>
        <p:spPr bwMode="auto">
          <a:xfrm>
            <a:off x="2425700" y="3621088"/>
            <a:ext cx="163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I(i,L</a:t>
            </a:r>
            <a:r>
              <a:rPr lang="de-DE" altLang="en-US" sz="1800" baseline="-25000">
                <a:solidFill>
                  <a:srgbClr val="66FFFF"/>
                </a:solidFill>
              </a:rPr>
              <a:t>1</a:t>
            </a:r>
            <a:r>
              <a:rPr lang="de-DE" altLang="en-US" sz="1800">
                <a:solidFill>
                  <a:srgbClr val="66FFFF"/>
                </a:solidFill>
              </a:rPr>
              <a:t>)+R</a:t>
            </a:r>
            <a:r>
              <a:rPr lang="de-DE" altLang="en-US" sz="1800" baseline="-25000">
                <a:solidFill>
                  <a:srgbClr val="66FFFF"/>
                </a:solidFill>
              </a:rPr>
              <a:t>D</a:t>
            </a:r>
            <a:r>
              <a:rPr lang="de-DE" altLang="en-US" sz="1800">
                <a:solidFill>
                  <a:srgbClr val="66FFFF"/>
                </a:solidFill>
              </a:rPr>
              <a:t>(Y</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p:txBody>
      </p:sp>
      <p:sp>
        <p:nvSpPr>
          <p:cNvPr id="121891" name="Text Box 21"/>
          <p:cNvSpPr txBox="1">
            <a:spLocks noChangeArrowheads="1"/>
          </p:cNvSpPr>
          <p:nvPr/>
        </p:nvSpPr>
        <p:spPr bwMode="auto">
          <a:xfrm>
            <a:off x="6569075" y="4183063"/>
            <a:ext cx="1492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50000"/>
              </a:spcBef>
              <a:buClrTx/>
              <a:buFontTx/>
              <a:buNone/>
            </a:pPr>
            <a:r>
              <a:rPr lang="de-DE" altLang="en-US" sz="1800">
                <a:solidFill>
                  <a:srgbClr val="F96DA6"/>
                </a:solidFill>
              </a:rPr>
              <a:t> </a:t>
            </a:r>
            <a:r>
              <a:rPr lang="de-DE" altLang="en-US" sz="1800">
                <a:solidFill>
                  <a:srgbClr val="66FFFF"/>
                </a:solidFill>
              </a:rPr>
              <a:t>Y</a:t>
            </a:r>
            <a:r>
              <a:rPr lang="de-DE" altLang="en-US" sz="1800" baseline="-25000">
                <a:solidFill>
                  <a:srgbClr val="66FFFF"/>
                </a:solidFill>
              </a:rPr>
              <a:t>1 </a:t>
            </a:r>
            <a:r>
              <a:rPr lang="de-DE" altLang="en-US" sz="1800">
                <a:solidFill>
                  <a:srgbClr val="F96DA6"/>
                </a:solidFill>
              </a:rPr>
              <a:t>=Y(L</a:t>
            </a:r>
            <a:r>
              <a:rPr lang="de-DE" altLang="en-US" sz="1800" baseline="-25000">
                <a:solidFill>
                  <a:srgbClr val="F96DA6"/>
                </a:solidFill>
              </a:rPr>
              <a:t>1</a:t>
            </a:r>
            <a:r>
              <a:rPr lang="de-DE" altLang="en-US" sz="1800">
                <a:solidFill>
                  <a:srgbClr val="F96DA6"/>
                </a:solidFill>
              </a:rPr>
              <a:t>,K</a:t>
            </a:r>
            <a:r>
              <a:rPr lang="de-DE" altLang="en-US" sz="1800" baseline="-25000">
                <a:solidFill>
                  <a:srgbClr val="F96DA6"/>
                </a:solidFill>
              </a:rPr>
              <a:t>1</a:t>
            </a:r>
            <a:r>
              <a:rPr lang="de-DE" altLang="en-US" sz="1800">
                <a:solidFill>
                  <a:srgbClr val="F96DA6"/>
                </a:solidFill>
              </a:rPr>
              <a:t>)</a:t>
            </a:r>
            <a:endParaRPr lang="el-GR" altLang="en-US" sz="1800">
              <a:solidFill>
                <a:srgbClr val="F96DA6"/>
              </a:solidFill>
            </a:endParaRPr>
          </a:p>
        </p:txBody>
      </p:sp>
      <p:sp>
        <p:nvSpPr>
          <p:cNvPr id="121892" name="Line 45"/>
          <p:cNvSpPr>
            <a:spLocks noChangeShapeType="1"/>
          </p:cNvSpPr>
          <p:nvPr/>
        </p:nvSpPr>
        <p:spPr bwMode="auto">
          <a:xfrm flipV="1">
            <a:off x="7189788" y="2506663"/>
            <a:ext cx="4762" cy="1533525"/>
          </a:xfrm>
          <a:prstGeom prst="line">
            <a:avLst/>
          </a:prstGeom>
          <a:noFill/>
          <a:ln w="38100">
            <a:solidFill>
              <a:srgbClr val="FF00FF"/>
            </a:solidFill>
            <a:round/>
            <a:headEnd type="none" w="med" len="lg"/>
            <a:tailEnd type="non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21893" name="Oval 25"/>
          <p:cNvSpPr>
            <a:spLocks noChangeArrowheads="1"/>
          </p:cNvSpPr>
          <p:nvPr/>
        </p:nvSpPr>
        <p:spPr bwMode="auto">
          <a:xfrm>
            <a:off x="7143750" y="28971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endParaRPr lang="de-DE" altLang="en-US" sz="2000" baseline="30000">
              <a:solidFill>
                <a:srgbClr val="66FFFF"/>
              </a:solidFill>
            </a:endParaRPr>
          </a:p>
        </p:txBody>
      </p:sp>
      <p:sp>
        <p:nvSpPr>
          <p:cNvPr id="650288" name="AutoShape 29"/>
          <p:cNvSpPr>
            <a:spLocks noChangeArrowheads="1"/>
          </p:cNvSpPr>
          <p:nvPr/>
        </p:nvSpPr>
        <p:spPr bwMode="auto">
          <a:xfrm>
            <a:off x="-5402" y="4638058"/>
            <a:ext cx="9144000" cy="2193925"/>
          </a:xfrm>
          <a:prstGeom prst="roundRect">
            <a:avLst>
              <a:gd name="adj" fmla="val 12495"/>
            </a:avLst>
          </a:prstGeom>
          <a:solidFill>
            <a:srgbClr val="FFFF99"/>
          </a:solidFill>
          <a:ln w="50800">
            <a:solidFill>
              <a:srgbClr val="FF0000"/>
            </a:solidFill>
            <a:round/>
            <a:headEnd/>
            <a:tailEnd/>
          </a:ln>
        </p:spPr>
        <p:txBody>
          <a:bodyPr lIns="0" tIns="0" rIns="0" bIns="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lnSpc>
                <a:spcPct val="80000"/>
              </a:lnSpc>
              <a:spcBef>
                <a:spcPct val="0"/>
              </a:spcBef>
              <a:buClrTx/>
              <a:buFontTx/>
              <a:buNone/>
            </a:pPr>
            <a:r>
              <a:rPr lang="en-US" altLang="en-US" sz="2000" dirty="0">
                <a:solidFill>
                  <a:srgbClr val="FF0000"/>
                </a:solidFill>
              </a:rPr>
              <a:t>Starting point</a:t>
            </a:r>
            <a:r>
              <a:rPr lang="en-US" altLang="en-US" sz="2000" dirty="0">
                <a:solidFill>
                  <a:schemeClr val="bg1"/>
                </a:solidFill>
              </a:rPr>
              <a:t> of the analysis is again a situation where </a:t>
            </a:r>
            <a:r>
              <a:rPr lang="en-US" altLang="en-US" sz="2000" dirty="0">
                <a:solidFill>
                  <a:srgbClr val="FF0000"/>
                </a:solidFill>
              </a:rPr>
              <a:t>all markets are in equilibrium</a:t>
            </a:r>
            <a:r>
              <a:rPr lang="en-US" altLang="en-US" sz="2000" dirty="0">
                <a:solidFill>
                  <a:schemeClr val="bg1"/>
                </a:solidFill>
              </a:rPr>
              <a:t>. Again, we assume that up to this point government demand for goods is zero: G=0. </a:t>
            </a:r>
          </a:p>
          <a:p>
            <a:pPr eaLnBrk="1" hangingPunct="1">
              <a:lnSpc>
                <a:spcPct val="80000"/>
              </a:lnSpc>
              <a:spcBef>
                <a:spcPct val="0"/>
              </a:spcBef>
              <a:buClrTx/>
              <a:buFontTx/>
              <a:buNone/>
            </a:pPr>
            <a:endParaRPr lang="en-US" altLang="en-US" sz="2000" dirty="0">
              <a:solidFill>
                <a:schemeClr val="bg1"/>
              </a:solidFill>
            </a:endParaRPr>
          </a:p>
          <a:p>
            <a:pPr eaLnBrk="1" hangingPunct="1">
              <a:lnSpc>
                <a:spcPct val="80000"/>
              </a:lnSpc>
              <a:spcBef>
                <a:spcPct val="0"/>
              </a:spcBef>
              <a:buClrTx/>
              <a:buFontTx/>
              <a:buNone/>
            </a:pPr>
            <a:r>
              <a:rPr lang="en-US" altLang="en-US" sz="2000" dirty="0">
                <a:solidFill>
                  <a:schemeClr val="bg1"/>
                </a:solidFill>
              </a:rPr>
              <a:t>What happens now, if the government demand goods equal to </a:t>
            </a:r>
            <a:r>
              <a:rPr lang="en-US" altLang="en-US" sz="2000" dirty="0">
                <a:solidFill>
                  <a:srgbClr val="FF0000"/>
                </a:solidFill>
              </a:rPr>
              <a:t>G= "two little quads"</a:t>
            </a:r>
            <a:r>
              <a:rPr lang="en-US" altLang="en-US" sz="2000" dirty="0">
                <a:solidFill>
                  <a:schemeClr val="bg1"/>
                </a:solidFill>
              </a:rPr>
              <a:t> and finances the purchase of these goods with a simple tax on </a:t>
            </a:r>
            <a:r>
              <a:rPr lang="en-US" altLang="en-US" sz="2000" dirty="0">
                <a:solidFill>
                  <a:srgbClr val="FF0000"/>
                </a:solidFill>
              </a:rPr>
              <a:t>household income T=G</a:t>
            </a:r>
            <a:r>
              <a:rPr lang="en-US" altLang="en-US" sz="2000" dirty="0">
                <a:solidFill>
                  <a:schemeClr val="bg1"/>
                </a:solidFill>
              </a:rPr>
              <a:t>? </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AutoShape 29"/>
          <p:cNvSpPr>
            <a:spLocks noChangeArrowheads="1"/>
          </p:cNvSpPr>
          <p:nvPr/>
        </p:nvSpPr>
        <p:spPr bwMode="auto">
          <a:xfrm>
            <a:off x="1588" y="4678363"/>
            <a:ext cx="9144000" cy="2193925"/>
          </a:xfrm>
          <a:prstGeom prst="roundRect">
            <a:avLst>
              <a:gd name="adj" fmla="val 12495"/>
            </a:avLst>
          </a:prstGeom>
          <a:solidFill>
            <a:srgbClr val="FFFF99"/>
          </a:solidFill>
          <a:ln w="50800">
            <a:solidFill>
              <a:srgbClr val="FF0000"/>
            </a:solidFill>
            <a:round/>
            <a:headEnd/>
            <a:tailEnd/>
          </a:ln>
        </p:spPr>
        <p:txBody>
          <a:bodyPr lIns="0" tIns="0" rIns="0" bIns="0" anchor="t" anchorCtr="0"/>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just" eaLnBrk="1" hangingPunct="1">
              <a:lnSpc>
                <a:spcPct val="80000"/>
              </a:lnSpc>
              <a:spcBef>
                <a:spcPct val="0"/>
              </a:spcBef>
              <a:buClrTx/>
              <a:buFontTx/>
              <a:buNone/>
            </a:pPr>
            <a:r>
              <a:rPr lang="en-US" altLang="en-US" sz="2000" dirty="0">
                <a:solidFill>
                  <a:schemeClr val="bg1"/>
                </a:solidFill>
              </a:rPr>
              <a:t>Since the income tax T reduces household income Y-T, we must now take care about the influence of household income on household consumption C(</a:t>
            </a:r>
            <a:r>
              <a:rPr lang="en-US" altLang="en-US" sz="2000" dirty="0" err="1">
                <a:solidFill>
                  <a:schemeClr val="bg1"/>
                </a:solidFill>
              </a:rPr>
              <a:t>i,Y</a:t>
            </a:r>
            <a:r>
              <a:rPr lang="en-US" altLang="en-US" sz="2000" dirty="0">
                <a:solidFill>
                  <a:schemeClr val="bg1"/>
                </a:solidFill>
              </a:rPr>
              <a:t>-T) and household savings S(</a:t>
            </a:r>
            <a:r>
              <a:rPr lang="en-US" altLang="en-US" sz="2000" dirty="0" err="1">
                <a:solidFill>
                  <a:schemeClr val="bg1"/>
                </a:solidFill>
              </a:rPr>
              <a:t>i,Y</a:t>
            </a:r>
            <a:r>
              <a:rPr lang="en-US" altLang="en-US" sz="2000" dirty="0">
                <a:solidFill>
                  <a:schemeClr val="bg1"/>
                </a:solidFill>
              </a:rPr>
              <a:t>-T)</a:t>
            </a:r>
            <a:r>
              <a:rPr lang="en-US" altLang="en-US" sz="2000" dirty="0"/>
              <a:t> </a:t>
            </a:r>
            <a:r>
              <a:rPr lang="en-US" altLang="en-US" sz="2000" dirty="0">
                <a:solidFill>
                  <a:schemeClr val="bg1"/>
                </a:solidFill>
              </a:rPr>
              <a:t>(see section 2.1.):</a:t>
            </a:r>
          </a:p>
          <a:p>
            <a:pPr algn="just" eaLnBrk="1" hangingPunct="1">
              <a:lnSpc>
                <a:spcPts val="800"/>
              </a:lnSpc>
              <a:spcBef>
                <a:spcPct val="0"/>
              </a:spcBef>
              <a:buClrTx/>
              <a:buFontTx/>
              <a:buNone/>
            </a:pPr>
            <a:endParaRPr lang="en-US" altLang="en-US" sz="2000" dirty="0">
              <a:solidFill>
                <a:schemeClr val="bg1"/>
              </a:solidFill>
            </a:endParaRPr>
          </a:p>
          <a:p>
            <a:pPr algn="just" eaLnBrk="1" hangingPunct="1">
              <a:lnSpc>
                <a:spcPct val="80000"/>
              </a:lnSpc>
              <a:spcBef>
                <a:spcPct val="0"/>
              </a:spcBef>
              <a:buClrTx/>
              <a:buFontTx/>
              <a:buNone/>
            </a:pPr>
            <a:r>
              <a:rPr lang="en-US" altLang="en-US" sz="2000" dirty="0">
                <a:solidFill>
                  <a:schemeClr val="bg1"/>
                </a:solidFill>
              </a:rPr>
              <a:t>Household budget with tax payments:                      </a:t>
            </a:r>
            <a:r>
              <a:rPr lang="en-US" altLang="en-US" sz="2000" dirty="0">
                <a:solidFill>
                  <a:srgbClr val="FF0000"/>
                </a:solidFill>
              </a:rPr>
              <a:t>Y = C + S + T</a:t>
            </a:r>
          </a:p>
          <a:p>
            <a:pPr algn="just" eaLnBrk="1" hangingPunct="1">
              <a:lnSpc>
                <a:spcPts val="800"/>
              </a:lnSpc>
              <a:spcBef>
                <a:spcPct val="0"/>
              </a:spcBef>
              <a:buClrTx/>
              <a:buFontTx/>
              <a:buNone/>
            </a:pPr>
            <a:endParaRPr lang="en-US" altLang="en-US" sz="2000" dirty="0">
              <a:solidFill>
                <a:srgbClr val="FF0000"/>
              </a:solidFill>
            </a:endParaRPr>
          </a:p>
          <a:p>
            <a:pPr algn="just" eaLnBrk="1" hangingPunct="1">
              <a:lnSpc>
                <a:spcPct val="80000"/>
              </a:lnSpc>
              <a:spcBef>
                <a:spcPct val="0"/>
              </a:spcBef>
              <a:buClrTx/>
              <a:buFontTx/>
              <a:buNone/>
            </a:pPr>
            <a:r>
              <a:rPr lang="en-US" altLang="en-US" sz="2000" dirty="0">
                <a:solidFill>
                  <a:srgbClr val="FF0000"/>
                </a:solidFill>
              </a:rPr>
              <a:t>                                                                    </a:t>
            </a:r>
            <a:r>
              <a:rPr lang="en-US" altLang="en-US" sz="2000" dirty="0">
                <a:solidFill>
                  <a:srgbClr val="002060"/>
                </a:solidFill>
              </a:rPr>
              <a:t>&lt;=&gt;  </a:t>
            </a:r>
            <a:r>
              <a:rPr lang="en-US" altLang="en-US" sz="2000" dirty="0">
                <a:solidFill>
                  <a:srgbClr val="FF0000"/>
                </a:solidFill>
              </a:rPr>
              <a:t>Y - T = C + S</a:t>
            </a:r>
          </a:p>
          <a:p>
            <a:pPr algn="just" eaLnBrk="1" hangingPunct="1">
              <a:lnSpc>
                <a:spcPts val="800"/>
              </a:lnSpc>
              <a:spcBef>
                <a:spcPct val="0"/>
              </a:spcBef>
              <a:buClrTx/>
              <a:buFontTx/>
              <a:buNone/>
            </a:pPr>
            <a:endParaRPr lang="en-US" altLang="en-US" sz="2000" dirty="0">
              <a:solidFill>
                <a:srgbClr val="002060"/>
              </a:solidFill>
            </a:endParaRPr>
          </a:p>
          <a:p>
            <a:pPr algn="just" eaLnBrk="1" hangingPunct="1">
              <a:lnSpc>
                <a:spcPct val="80000"/>
              </a:lnSpc>
              <a:spcBef>
                <a:spcPct val="0"/>
              </a:spcBef>
              <a:buClrTx/>
              <a:buFontTx/>
              <a:buNone/>
            </a:pPr>
            <a:r>
              <a:rPr lang="en-US" altLang="en-US" sz="2000" dirty="0">
                <a:solidFill>
                  <a:srgbClr val="FF0000"/>
                </a:solidFill>
              </a:rPr>
              <a:t>                                                                    </a:t>
            </a:r>
            <a:r>
              <a:rPr lang="en-US" altLang="en-US" sz="2000" dirty="0">
                <a:solidFill>
                  <a:srgbClr val="002060"/>
                </a:solidFill>
              </a:rPr>
              <a:t>&lt;=&gt;  </a:t>
            </a:r>
            <a:r>
              <a:rPr lang="en-US" altLang="en-US" sz="2000" dirty="0">
                <a:solidFill>
                  <a:srgbClr val="FF0000"/>
                </a:solidFill>
              </a:rPr>
              <a:t>Y - T↑ </a:t>
            </a:r>
          </a:p>
        </p:txBody>
      </p:sp>
      <p:graphicFrame>
        <p:nvGraphicFramePr>
          <p:cNvPr id="121859" name="Object 3"/>
          <p:cNvGraphicFramePr>
            <a:graphicFrameLocks/>
          </p:cNvGraphicFramePr>
          <p:nvPr/>
        </p:nvGraphicFramePr>
        <p:xfrm>
          <a:off x="4513263" y="1411288"/>
          <a:ext cx="3776662" cy="3116262"/>
        </p:xfrm>
        <a:graphic>
          <a:graphicData uri="http://schemas.openxmlformats.org/presentationml/2006/ole">
            <mc:AlternateContent xmlns:mc="http://schemas.openxmlformats.org/markup-compatibility/2006">
              <mc:Choice xmlns:v="urn:schemas-microsoft-com:vml" Requires="v">
                <p:oleObj spid="_x0000_s176368" name="Diagramm" r:id="rId4" imgW="7438924" imgH="5314860" progId="MSGraph.Chart.8">
                  <p:embed followColorScheme="full"/>
                </p:oleObj>
              </mc:Choice>
              <mc:Fallback>
                <p:oleObj name="Diagramm" r:id="rId4" imgW="7438924" imgH="5314860" progId="MSGraph.Chart.8">
                  <p:embed followColorScheme="full"/>
                  <p:pic>
                    <p:nvPicPr>
                      <p:cNvPr id="121859"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263" y="1411288"/>
                        <a:ext cx="3776662" cy="311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1860" name="Object 3"/>
          <p:cNvGraphicFramePr>
            <a:graphicFrameLocks/>
          </p:cNvGraphicFramePr>
          <p:nvPr/>
        </p:nvGraphicFramePr>
        <p:xfrm>
          <a:off x="422275" y="1384300"/>
          <a:ext cx="3776663" cy="3116263"/>
        </p:xfrm>
        <a:graphic>
          <a:graphicData uri="http://schemas.openxmlformats.org/presentationml/2006/ole">
            <mc:AlternateContent xmlns:mc="http://schemas.openxmlformats.org/markup-compatibility/2006">
              <mc:Choice xmlns:v="urn:schemas-microsoft-com:vml" Requires="v">
                <p:oleObj spid="_x0000_s176369" name="Diagramm" r:id="rId6" imgW="7438924" imgH="5314860" progId="MSGraph.Chart.8">
                  <p:embed followColorScheme="full"/>
                </p:oleObj>
              </mc:Choice>
              <mc:Fallback>
                <p:oleObj name="Diagramm" r:id="rId6" imgW="7438924" imgH="5314860" progId="MSGraph.Chart.8">
                  <p:embed followColorScheme="full"/>
                  <p:pic>
                    <p:nvPicPr>
                      <p:cNvPr id="12186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275" y="1384300"/>
                        <a:ext cx="3776663" cy="311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1861"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0"/>
              </a:spcBef>
              <a:buClrTx/>
              <a:buFontTx/>
              <a:buNone/>
            </a:pPr>
            <a:r>
              <a:rPr lang="de-DE" altLang="en-US" sz="1600" b="1"/>
              <a:t>- </a:t>
            </a:r>
            <a:fld id="{A1971811-A080-4618-92F8-65B67B1E067B}" type="slidenum">
              <a:rPr lang="de-DE" altLang="en-US" sz="1600" b="1"/>
              <a:pPr algn="r" eaLnBrk="1" hangingPunct="1">
                <a:spcBef>
                  <a:spcPct val="0"/>
                </a:spcBef>
                <a:buClrTx/>
                <a:buFontTx/>
                <a:buNone/>
              </a:pPr>
              <a:t>119</a:t>
            </a:fld>
            <a:r>
              <a:rPr lang="de-DE" altLang="en-US" sz="1600" b="1"/>
              <a:t> -</a:t>
            </a:r>
          </a:p>
        </p:txBody>
      </p:sp>
      <p:sp>
        <p:nvSpPr>
          <p:cNvPr id="121863" name="Text Box 5"/>
          <p:cNvSpPr txBox="1">
            <a:spLocks noChangeArrowheads="1"/>
          </p:cNvSpPr>
          <p:nvPr/>
        </p:nvSpPr>
        <p:spPr bwMode="auto">
          <a:xfrm>
            <a:off x="4919663" y="1239838"/>
            <a:ext cx="293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t>i</a:t>
            </a:r>
          </a:p>
        </p:txBody>
      </p:sp>
      <p:sp>
        <p:nvSpPr>
          <p:cNvPr id="121864" name="Text Box 7"/>
          <p:cNvSpPr txBox="1">
            <a:spLocks noChangeArrowheads="1"/>
          </p:cNvSpPr>
          <p:nvPr/>
        </p:nvSpPr>
        <p:spPr bwMode="auto">
          <a:xfrm>
            <a:off x="3694113" y="4257675"/>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50000"/>
              </a:spcBef>
              <a:buClrTx/>
              <a:buFontTx/>
              <a:buNone/>
            </a:pPr>
            <a:r>
              <a:rPr lang="de-DE" altLang="en-US" sz="1800"/>
              <a:t>I,S</a:t>
            </a:r>
          </a:p>
        </p:txBody>
      </p:sp>
      <p:sp>
        <p:nvSpPr>
          <p:cNvPr id="121865" name="Text Box 8"/>
          <p:cNvSpPr txBox="1">
            <a:spLocks noChangeArrowheads="1"/>
          </p:cNvSpPr>
          <p:nvPr/>
        </p:nvSpPr>
        <p:spPr bwMode="auto">
          <a:xfrm>
            <a:off x="825500" y="1233488"/>
            <a:ext cx="331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t>i</a:t>
            </a:r>
          </a:p>
        </p:txBody>
      </p:sp>
      <p:sp>
        <p:nvSpPr>
          <p:cNvPr id="121866" name="Line 9"/>
          <p:cNvSpPr>
            <a:spLocks noChangeShapeType="1"/>
          </p:cNvSpPr>
          <p:nvPr/>
        </p:nvSpPr>
        <p:spPr bwMode="auto">
          <a:xfrm>
            <a:off x="4044950" y="395922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21867" name="Line 10"/>
          <p:cNvSpPr>
            <a:spLocks noChangeShapeType="1"/>
          </p:cNvSpPr>
          <p:nvPr/>
        </p:nvSpPr>
        <p:spPr bwMode="auto">
          <a:xfrm rot="5400000" flipH="1">
            <a:off x="716757" y="15501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21868" name="Line 12"/>
          <p:cNvSpPr>
            <a:spLocks noChangeShapeType="1"/>
          </p:cNvSpPr>
          <p:nvPr/>
        </p:nvSpPr>
        <p:spPr bwMode="auto">
          <a:xfrm>
            <a:off x="8129588" y="399097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21869" name="Line 13"/>
          <p:cNvSpPr>
            <a:spLocks noChangeShapeType="1"/>
          </p:cNvSpPr>
          <p:nvPr/>
        </p:nvSpPr>
        <p:spPr bwMode="auto">
          <a:xfrm rot="5400000" flipH="1">
            <a:off x="4822032" y="15755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21870" name="Text Box 15"/>
          <p:cNvSpPr txBox="1">
            <a:spLocks noChangeArrowheads="1"/>
          </p:cNvSpPr>
          <p:nvPr/>
        </p:nvSpPr>
        <p:spPr bwMode="auto">
          <a:xfrm>
            <a:off x="7296150" y="3576638"/>
            <a:ext cx="11239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C</a:t>
            </a:r>
            <a:r>
              <a:rPr lang="de-DE" altLang="en-US" sz="1800" baseline="-25000">
                <a:solidFill>
                  <a:srgbClr val="66FFFF"/>
                </a:solidFill>
              </a:rPr>
              <a:t> </a:t>
            </a:r>
            <a:r>
              <a:rPr lang="de-DE" altLang="en-US" sz="1800">
                <a:solidFill>
                  <a:srgbClr val="66FFFF"/>
                </a:solidFill>
              </a:rPr>
              <a:t>(i,Y-T</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a:p>
            <a:pPr eaLnBrk="1" hangingPunct="1">
              <a:spcBef>
                <a:spcPct val="50000"/>
              </a:spcBef>
              <a:buClrTx/>
              <a:buFontTx/>
              <a:buNone/>
            </a:pPr>
            <a:endParaRPr lang="el-GR" altLang="en-US" sz="1800">
              <a:solidFill>
                <a:srgbClr val="00FFFF"/>
              </a:solidFill>
            </a:endParaRPr>
          </a:p>
        </p:txBody>
      </p:sp>
      <p:sp>
        <p:nvSpPr>
          <p:cNvPr id="121871" name="Text Box 18"/>
          <p:cNvSpPr txBox="1">
            <a:spLocks noChangeArrowheads="1"/>
          </p:cNvSpPr>
          <p:nvPr/>
        </p:nvSpPr>
        <p:spPr bwMode="auto">
          <a:xfrm>
            <a:off x="6367463" y="4257675"/>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50000"/>
              </a:spcBef>
              <a:buClrTx/>
              <a:buFontTx/>
              <a:buNone/>
            </a:pPr>
            <a:r>
              <a:rPr lang="de-DE" altLang="en-US" sz="1800"/>
              <a:t>Y</a:t>
            </a:r>
          </a:p>
        </p:txBody>
      </p:sp>
      <p:sp>
        <p:nvSpPr>
          <p:cNvPr id="121872" name="Line 23"/>
          <p:cNvSpPr>
            <a:spLocks noChangeShapeType="1"/>
          </p:cNvSpPr>
          <p:nvPr/>
        </p:nvSpPr>
        <p:spPr bwMode="auto">
          <a:xfrm>
            <a:off x="4895850" y="2943225"/>
            <a:ext cx="2289175"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21873" name="Line 24"/>
          <p:cNvSpPr>
            <a:spLocks noChangeShapeType="1"/>
          </p:cNvSpPr>
          <p:nvPr/>
        </p:nvSpPr>
        <p:spPr bwMode="auto">
          <a:xfrm rot="5400000" flipH="1">
            <a:off x="6685756" y="3463132"/>
            <a:ext cx="1011237"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21874" name="Line 30"/>
          <p:cNvSpPr>
            <a:spLocks noChangeShapeType="1"/>
          </p:cNvSpPr>
          <p:nvPr/>
        </p:nvSpPr>
        <p:spPr bwMode="auto">
          <a:xfrm flipV="1">
            <a:off x="1795463" y="2936875"/>
            <a:ext cx="3130550" cy="3175"/>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21875" name="Rectangle 5"/>
          <p:cNvSpPr>
            <a:spLocks noChangeArrowheads="1"/>
          </p:cNvSpPr>
          <p:nvPr/>
        </p:nvSpPr>
        <p:spPr bwMode="auto">
          <a:xfrm>
            <a:off x="457200" y="31750"/>
            <a:ext cx="82296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r>
              <a:rPr lang="en-US" altLang="en-US" sz="2600">
                <a:solidFill>
                  <a:srgbClr val="FFFF00"/>
                </a:solidFill>
              </a:rPr>
              <a:t>3. The Neoclassical Model and its Policy Implications </a:t>
            </a:r>
            <a:br>
              <a:rPr lang="en-US" altLang="en-US" sz="2600">
                <a:solidFill>
                  <a:srgbClr val="FFFF00"/>
                </a:solidFill>
              </a:rPr>
            </a:br>
            <a:r>
              <a:rPr lang="en-US" altLang="en-US" sz="2200">
                <a:solidFill>
                  <a:srgbClr val="FFFF00"/>
                </a:solidFill>
              </a:rPr>
              <a:t>3.2.2. Fiscal Policy</a:t>
            </a:r>
          </a:p>
        </p:txBody>
      </p:sp>
      <p:sp>
        <p:nvSpPr>
          <p:cNvPr id="121876" name="Line 11"/>
          <p:cNvSpPr>
            <a:spLocks noChangeShapeType="1"/>
          </p:cNvSpPr>
          <p:nvPr/>
        </p:nvSpPr>
        <p:spPr bwMode="auto">
          <a:xfrm rot="5400000" flipV="1">
            <a:off x="5253038" y="1687513"/>
            <a:ext cx="1755775" cy="2428875"/>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21877" name="Line 30"/>
          <p:cNvSpPr>
            <a:spLocks noChangeShapeType="1"/>
          </p:cNvSpPr>
          <p:nvPr/>
        </p:nvSpPr>
        <p:spPr bwMode="auto">
          <a:xfrm flipV="1">
            <a:off x="792163" y="2940050"/>
            <a:ext cx="984250"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21878" name="Text Box 15"/>
          <p:cNvSpPr txBox="1">
            <a:spLocks noChangeArrowheads="1"/>
          </p:cNvSpPr>
          <p:nvPr/>
        </p:nvSpPr>
        <p:spPr bwMode="auto">
          <a:xfrm>
            <a:off x="6777038" y="2460625"/>
            <a:ext cx="2278062"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Y</a:t>
            </a:r>
            <a:r>
              <a:rPr lang="de-DE" altLang="en-US" sz="1800" baseline="-25000">
                <a:solidFill>
                  <a:srgbClr val="66FFFF"/>
                </a:solidFill>
              </a:rPr>
              <a:t>D</a:t>
            </a:r>
            <a:r>
              <a:rPr lang="de-DE" altLang="en-US" sz="1800">
                <a:solidFill>
                  <a:srgbClr val="66FFFF"/>
                </a:solidFill>
              </a:rPr>
              <a:t>=C</a:t>
            </a:r>
            <a:r>
              <a:rPr lang="de-DE" altLang="en-US" sz="1800" baseline="-25000">
                <a:solidFill>
                  <a:srgbClr val="66FFFF"/>
                </a:solidFill>
              </a:rPr>
              <a:t> </a:t>
            </a:r>
            <a:r>
              <a:rPr lang="de-DE" altLang="en-US" sz="1800">
                <a:solidFill>
                  <a:srgbClr val="66FFFF"/>
                </a:solidFill>
              </a:rPr>
              <a:t>(i,Y-T</a:t>
            </a:r>
            <a:r>
              <a:rPr lang="de-DE" altLang="en-US" sz="1800" baseline="-25000">
                <a:solidFill>
                  <a:srgbClr val="66FFFF"/>
                </a:solidFill>
              </a:rPr>
              <a:t>1</a:t>
            </a:r>
            <a:r>
              <a:rPr lang="de-DE" altLang="en-US" sz="1800">
                <a:solidFill>
                  <a:srgbClr val="66FFFF"/>
                </a:solidFill>
              </a:rPr>
              <a:t>)+ I(i,L</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p:txBody>
      </p:sp>
      <p:sp>
        <p:nvSpPr>
          <p:cNvPr id="121879" name="Text Box 15"/>
          <p:cNvSpPr txBox="1">
            <a:spLocks noChangeArrowheads="1"/>
          </p:cNvSpPr>
          <p:nvPr/>
        </p:nvSpPr>
        <p:spPr bwMode="auto">
          <a:xfrm>
            <a:off x="2917825" y="1573213"/>
            <a:ext cx="1670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S</a:t>
            </a:r>
            <a:r>
              <a:rPr lang="de-DE" altLang="en-US" sz="1800" baseline="-25000">
                <a:solidFill>
                  <a:srgbClr val="66FFFF"/>
                </a:solidFill>
              </a:rPr>
              <a:t> </a:t>
            </a:r>
            <a:r>
              <a:rPr lang="de-DE" altLang="en-US" sz="1800">
                <a:solidFill>
                  <a:srgbClr val="66FFFF"/>
                </a:solidFill>
              </a:rPr>
              <a:t>(i,Y-T</a:t>
            </a:r>
            <a:r>
              <a:rPr lang="de-DE" altLang="en-US" sz="1800" baseline="-25000">
                <a:solidFill>
                  <a:srgbClr val="66FFFF"/>
                </a:solidFill>
              </a:rPr>
              <a:t>1</a:t>
            </a:r>
            <a:r>
              <a:rPr lang="de-DE" altLang="en-US" sz="1800">
                <a:solidFill>
                  <a:srgbClr val="66FFFF"/>
                </a:solidFill>
              </a:rPr>
              <a:t>)+M/P</a:t>
            </a:r>
            <a:endParaRPr lang="el-GR" altLang="en-US" sz="1800">
              <a:solidFill>
                <a:srgbClr val="66FFFF"/>
              </a:solidFill>
            </a:endParaRPr>
          </a:p>
        </p:txBody>
      </p:sp>
      <p:sp>
        <p:nvSpPr>
          <p:cNvPr id="121880" name="AutoShape 64"/>
          <p:cNvSpPr>
            <a:spLocks noChangeArrowheads="1"/>
          </p:cNvSpPr>
          <p:nvPr/>
        </p:nvSpPr>
        <p:spPr bwMode="auto">
          <a:xfrm>
            <a:off x="1331913" y="987425"/>
            <a:ext cx="1973262"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en-US" altLang="en-US" sz="2000">
                <a:solidFill>
                  <a:srgbClr val="3333FF"/>
                </a:solidFill>
              </a:rPr>
              <a:t>Capital Market</a:t>
            </a:r>
          </a:p>
        </p:txBody>
      </p:sp>
      <p:sp>
        <p:nvSpPr>
          <p:cNvPr id="121881" name="AutoShape 64"/>
          <p:cNvSpPr>
            <a:spLocks noChangeArrowheads="1"/>
          </p:cNvSpPr>
          <p:nvPr/>
        </p:nvSpPr>
        <p:spPr bwMode="auto">
          <a:xfrm>
            <a:off x="5410200" y="989013"/>
            <a:ext cx="2278063"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en-US" altLang="en-US" sz="2000">
                <a:solidFill>
                  <a:srgbClr val="3333FF"/>
                </a:solidFill>
              </a:rPr>
              <a:t>Demand for Goods</a:t>
            </a:r>
          </a:p>
        </p:txBody>
      </p:sp>
      <p:sp>
        <p:nvSpPr>
          <p:cNvPr id="121882" name="Line 24"/>
          <p:cNvSpPr>
            <a:spLocks noChangeShapeType="1"/>
          </p:cNvSpPr>
          <p:nvPr/>
        </p:nvSpPr>
        <p:spPr bwMode="auto">
          <a:xfrm rot="5400000" flipH="1">
            <a:off x="5711031" y="3428207"/>
            <a:ext cx="1011237"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21883" name="Oval 31"/>
          <p:cNvSpPr>
            <a:spLocks noChangeArrowheads="1"/>
          </p:cNvSpPr>
          <p:nvPr/>
        </p:nvSpPr>
        <p:spPr bwMode="auto">
          <a:xfrm>
            <a:off x="6167438" y="28844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121884" name="Text Box 19"/>
          <p:cNvSpPr txBox="1">
            <a:spLocks noChangeArrowheads="1"/>
          </p:cNvSpPr>
          <p:nvPr/>
        </p:nvSpPr>
        <p:spPr bwMode="auto">
          <a:xfrm>
            <a:off x="5845175" y="4208463"/>
            <a:ext cx="908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C</a:t>
            </a:r>
            <a:r>
              <a:rPr lang="de-DE" altLang="en-US" sz="1800" baseline="-25000">
                <a:solidFill>
                  <a:srgbClr val="66FFFF"/>
                </a:solidFill>
              </a:rPr>
              <a:t>1</a:t>
            </a:r>
            <a:r>
              <a:rPr lang="de-DE" altLang="en-US" sz="1800">
                <a:solidFill>
                  <a:srgbClr val="66FFFF"/>
                </a:solidFill>
              </a:rPr>
              <a:t>(i</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p:txBody>
      </p:sp>
      <p:sp>
        <p:nvSpPr>
          <p:cNvPr id="121885" name="Line 11"/>
          <p:cNvSpPr>
            <a:spLocks noChangeShapeType="1"/>
          </p:cNvSpPr>
          <p:nvPr/>
        </p:nvSpPr>
        <p:spPr bwMode="auto">
          <a:xfrm rot="5400000" flipV="1">
            <a:off x="5957094" y="1434307"/>
            <a:ext cx="1004887" cy="2419350"/>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grpSp>
        <p:nvGrpSpPr>
          <p:cNvPr id="121886" name="Group 33"/>
          <p:cNvGrpSpPr>
            <a:grpSpLocks/>
          </p:cNvGrpSpPr>
          <p:nvPr/>
        </p:nvGrpSpPr>
        <p:grpSpPr bwMode="auto">
          <a:xfrm>
            <a:off x="1446213" y="1962150"/>
            <a:ext cx="2417762" cy="2027238"/>
            <a:chOff x="902" y="1227"/>
            <a:chExt cx="1523" cy="1277"/>
          </a:xfrm>
        </p:grpSpPr>
        <p:sp>
          <p:nvSpPr>
            <p:cNvPr id="121896" name="Line 11"/>
            <p:cNvSpPr>
              <a:spLocks noChangeShapeType="1"/>
            </p:cNvSpPr>
            <p:nvPr/>
          </p:nvSpPr>
          <p:spPr bwMode="auto">
            <a:xfrm rot="10800000" flipV="1">
              <a:off x="902" y="1227"/>
              <a:ext cx="1523" cy="104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21897" name="Line 35"/>
            <p:cNvSpPr>
              <a:spLocks noChangeShapeType="1"/>
            </p:cNvSpPr>
            <p:nvPr/>
          </p:nvSpPr>
          <p:spPr bwMode="auto">
            <a:xfrm>
              <a:off x="912" y="2256"/>
              <a:ext cx="0" cy="248"/>
            </a:xfrm>
            <a:prstGeom prst="line">
              <a:avLst/>
            </a:prstGeom>
            <a:noFill/>
            <a:ln w="38100">
              <a:solidFill>
                <a:srgbClr val="33CCCC"/>
              </a:solidFill>
              <a:round/>
              <a:headEnd type="none" w="med" len="lg"/>
              <a:tailEnd type="non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grpSp>
      <p:sp>
        <p:nvSpPr>
          <p:cNvPr id="121887" name="Line 20"/>
          <p:cNvSpPr>
            <a:spLocks noChangeShapeType="1"/>
          </p:cNvSpPr>
          <p:nvPr/>
        </p:nvSpPr>
        <p:spPr bwMode="auto">
          <a:xfrm>
            <a:off x="1565275" y="2032000"/>
            <a:ext cx="1568450" cy="165576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21888" name="Oval 31"/>
          <p:cNvSpPr>
            <a:spLocks noChangeArrowheads="1"/>
          </p:cNvSpPr>
          <p:nvPr/>
        </p:nvSpPr>
        <p:spPr bwMode="auto">
          <a:xfrm>
            <a:off x="2382838" y="28844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121889" name="Text Box 14"/>
          <p:cNvSpPr txBox="1">
            <a:spLocks noChangeArrowheads="1"/>
          </p:cNvSpPr>
          <p:nvPr/>
        </p:nvSpPr>
        <p:spPr bwMode="auto">
          <a:xfrm>
            <a:off x="222250" y="2797175"/>
            <a:ext cx="52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i</a:t>
            </a:r>
            <a:r>
              <a:rPr lang="de-DE" altLang="en-US" sz="1800" baseline="-25000">
                <a:solidFill>
                  <a:srgbClr val="66FFFF"/>
                </a:solidFill>
              </a:rPr>
              <a:t>1</a:t>
            </a:r>
            <a:endParaRPr lang="el-GR" altLang="en-US" sz="1800" baseline="-25000">
              <a:solidFill>
                <a:srgbClr val="66FFFF"/>
              </a:solidFill>
            </a:endParaRPr>
          </a:p>
        </p:txBody>
      </p:sp>
      <p:sp>
        <p:nvSpPr>
          <p:cNvPr id="121890" name="Text Box 19"/>
          <p:cNvSpPr txBox="1">
            <a:spLocks noChangeArrowheads="1"/>
          </p:cNvSpPr>
          <p:nvPr/>
        </p:nvSpPr>
        <p:spPr bwMode="auto">
          <a:xfrm>
            <a:off x="2425700" y="3621088"/>
            <a:ext cx="163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I(i,L</a:t>
            </a:r>
            <a:r>
              <a:rPr lang="de-DE" altLang="en-US" sz="1800" baseline="-25000">
                <a:solidFill>
                  <a:srgbClr val="66FFFF"/>
                </a:solidFill>
              </a:rPr>
              <a:t>1</a:t>
            </a:r>
            <a:r>
              <a:rPr lang="de-DE" altLang="en-US" sz="1800">
                <a:solidFill>
                  <a:srgbClr val="66FFFF"/>
                </a:solidFill>
              </a:rPr>
              <a:t>)+R</a:t>
            </a:r>
            <a:r>
              <a:rPr lang="de-DE" altLang="en-US" sz="1800" baseline="-25000">
                <a:solidFill>
                  <a:srgbClr val="66FFFF"/>
                </a:solidFill>
              </a:rPr>
              <a:t>D</a:t>
            </a:r>
            <a:r>
              <a:rPr lang="de-DE" altLang="en-US" sz="1800">
                <a:solidFill>
                  <a:srgbClr val="66FFFF"/>
                </a:solidFill>
              </a:rPr>
              <a:t>(Y</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p:txBody>
      </p:sp>
      <p:sp>
        <p:nvSpPr>
          <p:cNvPr id="121891" name="Text Box 21"/>
          <p:cNvSpPr txBox="1">
            <a:spLocks noChangeArrowheads="1"/>
          </p:cNvSpPr>
          <p:nvPr/>
        </p:nvSpPr>
        <p:spPr bwMode="auto">
          <a:xfrm>
            <a:off x="6569075" y="4183063"/>
            <a:ext cx="1492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50000"/>
              </a:spcBef>
              <a:buClrTx/>
              <a:buFontTx/>
              <a:buNone/>
            </a:pPr>
            <a:r>
              <a:rPr lang="de-DE" altLang="en-US" sz="1800">
                <a:solidFill>
                  <a:srgbClr val="F96DA6"/>
                </a:solidFill>
              </a:rPr>
              <a:t> </a:t>
            </a:r>
            <a:r>
              <a:rPr lang="de-DE" altLang="en-US" sz="1800">
                <a:solidFill>
                  <a:srgbClr val="66FFFF"/>
                </a:solidFill>
              </a:rPr>
              <a:t>Y</a:t>
            </a:r>
            <a:r>
              <a:rPr lang="de-DE" altLang="en-US" sz="1800" baseline="-25000">
                <a:solidFill>
                  <a:srgbClr val="66FFFF"/>
                </a:solidFill>
              </a:rPr>
              <a:t>1 </a:t>
            </a:r>
            <a:r>
              <a:rPr lang="de-DE" altLang="en-US" sz="1800">
                <a:solidFill>
                  <a:srgbClr val="F96DA6"/>
                </a:solidFill>
              </a:rPr>
              <a:t>=Y(L</a:t>
            </a:r>
            <a:r>
              <a:rPr lang="de-DE" altLang="en-US" sz="1800" baseline="-25000">
                <a:solidFill>
                  <a:srgbClr val="F96DA6"/>
                </a:solidFill>
              </a:rPr>
              <a:t>1</a:t>
            </a:r>
            <a:r>
              <a:rPr lang="de-DE" altLang="en-US" sz="1800">
                <a:solidFill>
                  <a:srgbClr val="F96DA6"/>
                </a:solidFill>
              </a:rPr>
              <a:t>,K</a:t>
            </a:r>
            <a:r>
              <a:rPr lang="de-DE" altLang="en-US" sz="1800" baseline="-25000">
                <a:solidFill>
                  <a:srgbClr val="F96DA6"/>
                </a:solidFill>
              </a:rPr>
              <a:t>1</a:t>
            </a:r>
            <a:r>
              <a:rPr lang="de-DE" altLang="en-US" sz="1800">
                <a:solidFill>
                  <a:srgbClr val="F96DA6"/>
                </a:solidFill>
              </a:rPr>
              <a:t>)</a:t>
            </a:r>
            <a:endParaRPr lang="el-GR" altLang="en-US" sz="1800">
              <a:solidFill>
                <a:srgbClr val="F96DA6"/>
              </a:solidFill>
            </a:endParaRPr>
          </a:p>
        </p:txBody>
      </p:sp>
      <p:sp>
        <p:nvSpPr>
          <p:cNvPr id="121892" name="Line 45"/>
          <p:cNvSpPr>
            <a:spLocks noChangeShapeType="1"/>
          </p:cNvSpPr>
          <p:nvPr/>
        </p:nvSpPr>
        <p:spPr bwMode="auto">
          <a:xfrm flipV="1">
            <a:off x="7189788" y="2506663"/>
            <a:ext cx="4762" cy="1533525"/>
          </a:xfrm>
          <a:prstGeom prst="line">
            <a:avLst/>
          </a:prstGeom>
          <a:noFill/>
          <a:ln w="38100">
            <a:solidFill>
              <a:srgbClr val="FF00FF"/>
            </a:solidFill>
            <a:round/>
            <a:headEnd type="none" w="med" len="lg"/>
            <a:tailEnd type="non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21893" name="Oval 25"/>
          <p:cNvSpPr>
            <a:spLocks noChangeArrowheads="1"/>
          </p:cNvSpPr>
          <p:nvPr/>
        </p:nvSpPr>
        <p:spPr bwMode="auto">
          <a:xfrm>
            <a:off x="7143750" y="28971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endParaRPr lang="de-DE" altLang="en-US" sz="2000" baseline="30000">
              <a:solidFill>
                <a:srgbClr val="66FFFF"/>
              </a:solidFill>
            </a:endParaRPr>
          </a:p>
        </p:txBody>
      </p:sp>
      <p:sp>
        <p:nvSpPr>
          <p:cNvPr id="2" name="Textfeld 1">
            <a:extLst>
              <a:ext uri="{FF2B5EF4-FFF2-40B4-BE49-F238E27FC236}">
                <a16:creationId xmlns:a16="http://schemas.microsoft.com/office/drawing/2014/main" id="{7C2509FD-A778-46FB-B679-9B24B69C9637}"/>
              </a:ext>
            </a:extLst>
          </p:cNvPr>
          <p:cNvSpPr txBox="1"/>
          <p:nvPr/>
        </p:nvSpPr>
        <p:spPr>
          <a:xfrm>
            <a:off x="6100848" y="6166230"/>
            <a:ext cx="1300957" cy="400110"/>
          </a:xfrm>
          <a:prstGeom prst="rect">
            <a:avLst/>
          </a:prstGeom>
          <a:noFill/>
        </p:spPr>
        <p:txBody>
          <a:bodyPr wrap="square" rtlCol="0">
            <a:spAutoFit/>
          </a:bodyPr>
          <a:lstStyle/>
          <a:p>
            <a:r>
              <a:rPr lang="en-US" altLang="en-US" dirty="0">
                <a:solidFill>
                  <a:srgbClr val="FF0000"/>
                </a:solidFill>
              </a:rPr>
              <a:t>= C↓ </a:t>
            </a:r>
            <a:endParaRPr lang="en-US" dirty="0"/>
          </a:p>
        </p:txBody>
      </p:sp>
      <p:sp>
        <p:nvSpPr>
          <p:cNvPr id="43" name="Textfeld 42">
            <a:extLst>
              <a:ext uri="{FF2B5EF4-FFF2-40B4-BE49-F238E27FC236}">
                <a16:creationId xmlns:a16="http://schemas.microsoft.com/office/drawing/2014/main" id="{B558CFC5-74DC-4861-884D-DBEDBA2ED930}"/>
              </a:ext>
            </a:extLst>
          </p:cNvPr>
          <p:cNvSpPr txBox="1"/>
          <p:nvPr/>
        </p:nvSpPr>
        <p:spPr>
          <a:xfrm>
            <a:off x="6731593" y="6157935"/>
            <a:ext cx="1300957" cy="400110"/>
          </a:xfrm>
          <a:prstGeom prst="rect">
            <a:avLst/>
          </a:prstGeom>
          <a:noFill/>
        </p:spPr>
        <p:txBody>
          <a:bodyPr wrap="square" rtlCol="0">
            <a:spAutoFit/>
          </a:bodyPr>
          <a:lstStyle/>
          <a:p>
            <a:r>
              <a:rPr lang="en-US" altLang="en-US" dirty="0">
                <a:solidFill>
                  <a:srgbClr val="FF0000"/>
                </a:solidFill>
              </a:rPr>
              <a:t>+ S↓</a:t>
            </a:r>
            <a:endParaRPr lang="en-US" dirty="0"/>
          </a:p>
        </p:txBody>
      </p:sp>
    </p:spTree>
    <p:extLst>
      <p:ext uri="{BB962C8B-B14F-4D97-AF65-F5344CB8AC3E}">
        <p14:creationId xmlns:p14="http://schemas.microsoft.com/office/powerpoint/2010/main" val="136157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85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85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185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4338" name="Foliennummernplatzhalter 3"/>
          <p:cNvSpPr>
            <a:spLocks noGrp="1"/>
          </p:cNvSpPr>
          <p:nvPr>
            <p:ph type="sldNum" sz="quarter" idx="11"/>
          </p:nvPr>
        </p:nvSpPr>
        <p:spPr>
          <a:xfrm>
            <a:off x="7038975" y="63769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CB535BD4-12FE-44B1-96C9-29E46E99E996}" type="slidenum">
              <a:rPr lang="de-DE" altLang="en-US" sz="1600" smtClean="0"/>
              <a:pPr>
                <a:spcBef>
                  <a:spcPct val="0"/>
                </a:spcBef>
                <a:buClrTx/>
                <a:buFontTx/>
                <a:buNone/>
              </a:pPr>
              <a:t>12</a:t>
            </a:fld>
            <a:r>
              <a:rPr lang="de-DE" altLang="en-US" sz="1600"/>
              <a:t> -</a:t>
            </a:r>
          </a:p>
        </p:txBody>
      </p:sp>
      <p:sp>
        <p:nvSpPr>
          <p:cNvPr id="14339" name="Fußzeilenplatzhalt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600"/>
              <a:t>Prof. Dr. Rainer Maurer</a:t>
            </a:r>
          </a:p>
        </p:txBody>
      </p:sp>
      <p:sp>
        <p:nvSpPr>
          <p:cNvPr id="14340" name="Rectangle 3"/>
          <p:cNvSpPr>
            <a:spLocks noGrp="1" noChangeArrowheads="1"/>
          </p:cNvSpPr>
          <p:nvPr>
            <p:ph type="body" idx="1"/>
          </p:nvPr>
        </p:nvSpPr>
        <p:spPr>
          <a:xfrm>
            <a:off x="0" y="1128713"/>
            <a:ext cx="8991600" cy="5729287"/>
          </a:xfrm>
          <a:noFill/>
        </p:spPr>
        <p:txBody>
          <a:bodyPr/>
          <a:lstStyle/>
          <a:p>
            <a:pPr eaLnBrk="1" hangingPunct="1"/>
            <a:r>
              <a:rPr lang="en-US" altLang="en-US" sz="2500"/>
              <a:t>The three markets:</a:t>
            </a:r>
          </a:p>
          <a:p>
            <a:pPr eaLnBrk="1" hangingPunct="1">
              <a:lnSpc>
                <a:spcPct val="20000"/>
              </a:lnSpc>
              <a:buFont typeface="Arial Unicode MS" pitchFamily="34" charset="-128"/>
              <a:buNone/>
            </a:pPr>
            <a:endParaRPr lang="en-US" altLang="en-US" sz="2500"/>
          </a:p>
          <a:p>
            <a:pPr lvl="1" eaLnBrk="1" hangingPunct="1"/>
            <a:r>
              <a:rPr lang="en-US" altLang="en-US" sz="2200"/>
              <a:t>The </a:t>
            </a:r>
            <a:r>
              <a:rPr lang="en-US" altLang="en-US" sz="2200">
                <a:solidFill>
                  <a:srgbClr val="00FF00"/>
                </a:solidFill>
              </a:rPr>
              <a:t>labor market</a:t>
            </a:r>
            <a:r>
              <a:rPr lang="en-US" altLang="en-US" sz="2200"/>
              <a:t>, where labor supply of households meet with the labor demand of firms and determine the </a:t>
            </a:r>
            <a:r>
              <a:rPr lang="en-US" altLang="en-US" sz="2200">
                <a:solidFill>
                  <a:srgbClr val="00FF00"/>
                </a:solidFill>
              </a:rPr>
              <a:t>market equilibrium wage rate</a:t>
            </a:r>
            <a:r>
              <a:rPr lang="en-US" altLang="en-US" sz="2200"/>
              <a:t>.</a:t>
            </a:r>
          </a:p>
          <a:p>
            <a:pPr lvl="1" eaLnBrk="1" hangingPunct="1"/>
            <a:endParaRPr lang="en-US" altLang="en-US" sz="2200"/>
          </a:p>
          <a:p>
            <a:pPr lvl="1" eaLnBrk="1" hangingPunct="1"/>
            <a:r>
              <a:rPr lang="en-US" altLang="en-US" sz="2200"/>
              <a:t>The </a:t>
            </a:r>
            <a:r>
              <a:rPr lang="en-US" altLang="en-US" sz="2200">
                <a:solidFill>
                  <a:srgbClr val="00FF00"/>
                </a:solidFill>
              </a:rPr>
              <a:t>capital market</a:t>
            </a:r>
            <a:r>
              <a:rPr lang="en-US" altLang="en-US" sz="2200"/>
              <a:t>, where capital supply of households (= house-hold savings) and central bank (= money supply) meet with the capital and money demand of firms and determine the </a:t>
            </a:r>
            <a:r>
              <a:rPr lang="en-US" altLang="en-US" sz="2200">
                <a:solidFill>
                  <a:srgbClr val="00FF00"/>
                </a:solidFill>
              </a:rPr>
              <a:t>market equilibrium interest rate</a:t>
            </a:r>
            <a:r>
              <a:rPr lang="en-US" altLang="en-US" sz="2200"/>
              <a:t>.</a:t>
            </a:r>
          </a:p>
          <a:p>
            <a:pPr lvl="1" eaLnBrk="1" hangingPunct="1"/>
            <a:endParaRPr lang="en-US" altLang="en-US" sz="2200"/>
          </a:p>
          <a:p>
            <a:pPr lvl="1" eaLnBrk="1" hangingPunct="1"/>
            <a:r>
              <a:rPr lang="en-US" altLang="en-US" sz="2200"/>
              <a:t>The </a:t>
            </a:r>
            <a:r>
              <a:rPr lang="en-US" altLang="en-US" sz="2200">
                <a:solidFill>
                  <a:srgbClr val="00FF00"/>
                </a:solidFill>
              </a:rPr>
              <a:t>goods market</a:t>
            </a:r>
            <a:r>
              <a:rPr lang="en-US" altLang="en-US" sz="2200"/>
              <a:t>, where goods supply of firms meets with consumption goods demand of households, investment goods</a:t>
            </a:r>
            <a:r>
              <a:rPr lang="en-US" altLang="en-US" sz="2200">
                <a:solidFill>
                  <a:srgbClr val="FF0000"/>
                </a:solidFill>
              </a:rPr>
              <a:t> </a:t>
            </a:r>
            <a:r>
              <a:rPr lang="en-US" altLang="en-US" sz="2200"/>
              <a:t>demand of firms and goods demand of the government and determine the </a:t>
            </a:r>
            <a:r>
              <a:rPr lang="en-US" altLang="en-US" sz="2200">
                <a:solidFill>
                  <a:srgbClr val="00FF00"/>
                </a:solidFill>
              </a:rPr>
              <a:t>market equilibrium goods price</a:t>
            </a:r>
            <a:r>
              <a:rPr lang="en-US" altLang="en-US" sz="2200"/>
              <a:t>.</a:t>
            </a:r>
          </a:p>
        </p:txBody>
      </p:sp>
      <p:sp>
        <p:nvSpPr>
          <p:cNvPr id="14341" name="Rectangle 6"/>
          <p:cNvSpPr>
            <a:spLocks noGrp="1" noChangeArrowheads="1"/>
          </p:cNvSpPr>
          <p:nvPr>
            <p:ph type="title"/>
          </p:nvPr>
        </p:nvSpPr>
        <p:spPr>
          <a:noFill/>
        </p:spPr>
        <p:txBody>
          <a:bodyPr/>
          <a:lstStyle/>
          <a:p>
            <a:pPr eaLnBrk="1" hangingPunct="1"/>
            <a:r>
              <a:rPr lang="en-US" altLang="en-US" sz="2600"/>
              <a:t>3. The Neoclassical Model and its Policy Implications </a:t>
            </a:r>
            <a:br>
              <a:rPr lang="en-US" altLang="en-US" sz="2600"/>
            </a:br>
            <a:r>
              <a:rPr lang="en-US" altLang="en-US" sz="2600"/>
              <a:t>3.1. The Structure of the Neoclassical Model</a:t>
            </a:r>
          </a:p>
        </p:txBody>
      </p:sp>
    </p:spTree>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22882" name="Object 3"/>
          <p:cNvGraphicFramePr>
            <a:graphicFrameLocks/>
          </p:cNvGraphicFramePr>
          <p:nvPr/>
        </p:nvGraphicFramePr>
        <p:xfrm>
          <a:off x="4500563" y="1411288"/>
          <a:ext cx="3776662" cy="3116262"/>
        </p:xfrm>
        <a:graphic>
          <a:graphicData uri="http://schemas.openxmlformats.org/presentationml/2006/ole">
            <mc:AlternateContent xmlns:mc="http://schemas.openxmlformats.org/markup-compatibility/2006">
              <mc:Choice xmlns:v="urn:schemas-microsoft-com:vml" Requires="v">
                <p:oleObj spid="_x0000_s123723" name="Diagramm" r:id="rId4" imgW="7438924" imgH="5314860" progId="MSGraph.Chart.8">
                  <p:embed followColorScheme="full"/>
                </p:oleObj>
              </mc:Choice>
              <mc:Fallback>
                <p:oleObj name="Diagramm" r:id="rId4" imgW="7438924" imgH="531486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1411288"/>
                        <a:ext cx="3776662" cy="311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883" name="Object 3"/>
          <p:cNvGraphicFramePr>
            <a:graphicFrameLocks/>
          </p:cNvGraphicFramePr>
          <p:nvPr/>
        </p:nvGraphicFramePr>
        <p:xfrm>
          <a:off x="422275" y="1379538"/>
          <a:ext cx="3776663" cy="3116262"/>
        </p:xfrm>
        <a:graphic>
          <a:graphicData uri="http://schemas.openxmlformats.org/presentationml/2006/ole">
            <mc:AlternateContent xmlns:mc="http://schemas.openxmlformats.org/markup-compatibility/2006">
              <mc:Choice xmlns:v="urn:schemas-microsoft-com:vml" Requires="v">
                <p:oleObj spid="_x0000_s123724" name="Diagramm" r:id="rId6" imgW="7438924" imgH="5314860" progId="MSGraph.Chart.8">
                  <p:embed followColorScheme="full"/>
                </p:oleObj>
              </mc:Choice>
              <mc:Fallback>
                <p:oleObj name="Diagramm" r:id="rId6" imgW="7438924" imgH="531486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275" y="1379538"/>
                        <a:ext cx="3776663" cy="311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884"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0"/>
              </a:spcBef>
              <a:buClrTx/>
              <a:buFontTx/>
              <a:buNone/>
            </a:pPr>
            <a:r>
              <a:rPr lang="de-DE" altLang="en-US" sz="1600" b="1"/>
              <a:t>- </a:t>
            </a:r>
            <a:fld id="{E2C7CB6C-C233-475A-A877-DAAD43829F8D}" type="slidenum">
              <a:rPr lang="de-DE" altLang="en-US" sz="1600" b="1"/>
              <a:pPr algn="r" eaLnBrk="1" hangingPunct="1">
                <a:spcBef>
                  <a:spcPct val="0"/>
                </a:spcBef>
                <a:buClrTx/>
                <a:buFontTx/>
                <a:buNone/>
              </a:pPr>
              <a:t>120</a:t>
            </a:fld>
            <a:r>
              <a:rPr lang="de-DE" altLang="en-US" sz="1600" b="1"/>
              <a:t> -</a:t>
            </a:r>
          </a:p>
        </p:txBody>
      </p:sp>
      <p:sp>
        <p:nvSpPr>
          <p:cNvPr id="122885"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de-DE" altLang="en-US" sz="600"/>
              <a:t>Prof. Dr. Rainer Maurer</a:t>
            </a:r>
          </a:p>
        </p:txBody>
      </p:sp>
      <p:sp>
        <p:nvSpPr>
          <p:cNvPr id="122886" name="Text Box 5"/>
          <p:cNvSpPr txBox="1">
            <a:spLocks noChangeArrowheads="1"/>
          </p:cNvSpPr>
          <p:nvPr/>
        </p:nvSpPr>
        <p:spPr bwMode="auto">
          <a:xfrm>
            <a:off x="4919663" y="1239838"/>
            <a:ext cx="293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t>i</a:t>
            </a:r>
          </a:p>
        </p:txBody>
      </p:sp>
      <p:sp>
        <p:nvSpPr>
          <p:cNvPr id="122887" name="Text Box 7"/>
          <p:cNvSpPr txBox="1">
            <a:spLocks noChangeArrowheads="1"/>
          </p:cNvSpPr>
          <p:nvPr/>
        </p:nvSpPr>
        <p:spPr bwMode="auto">
          <a:xfrm>
            <a:off x="3694113" y="4257675"/>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50000"/>
              </a:spcBef>
              <a:buClrTx/>
              <a:buFontTx/>
              <a:buNone/>
            </a:pPr>
            <a:r>
              <a:rPr lang="de-DE" altLang="en-US" sz="1800"/>
              <a:t>I,S</a:t>
            </a:r>
          </a:p>
        </p:txBody>
      </p:sp>
      <p:sp>
        <p:nvSpPr>
          <p:cNvPr id="122888" name="Text Box 8"/>
          <p:cNvSpPr txBox="1">
            <a:spLocks noChangeArrowheads="1"/>
          </p:cNvSpPr>
          <p:nvPr/>
        </p:nvSpPr>
        <p:spPr bwMode="auto">
          <a:xfrm>
            <a:off x="825500" y="1233488"/>
            <a:ext cx="331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t>i</a:t>
            </a:r>
          </a:p>
        </p:txBody>
      </p:sp>
      <p:sp>
        <p:nvSpPr>
          <p:cNvPr id="122889" name="Line 9"/>
          <p:cNvSpPr>
            <a:spLocks noChangeShapeType="1"/>
          </p:cNvSpPr>
          <p:nvPr/>
        </p:nvSpPr>
        <p:spPr bwMode="auto">
          <a:xfrm>
            <a:off x="4044950" y="395922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22890" name="Line 10"/>
          <p:cNvSpPr>
            <a:spLocks noChangeShapeType="1"/>
          </p:cNvSpPr>
          <p:nvPr/>
        </p:nvSpPr>
        <p:spPr bwMode="auto">
          <a:xfrm rot="5400000" flipH="1">
            <a:off x="716757" y="15501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22891" name="Line 12"/>
          <p:cNvSpPr>
            <a:spLocks noChangeShapeType="1"/>
          </p:cNvSpPr>
          <p:nvPr/>
        </p:nvSpPr>
        <p:spPr bwMode="auto">
          <a:xfrm>
            <a:off x="8129588" y="399097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22892" name="Line 13"/>
          <p:cNvSpPr>
            <a:spLocks noChangeShapeType="1"/>
          </p:cNvSpPr>
          <p:nvPr/>
        </p:nvSpPr>
        <p:spPr bwMode="auto">
          <a:xfrm rot="5400000" flipH="1">
            <a:off x="4822032" y="15755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22893" name="Text Box 18"/>
          <p:cNvSpPr txBox="1">
            <a:spLocks noChangeArrowheads="1"/>
          </p:cNvSpPr>
          <p:nvPr/>
        </p:nvSpPr>
        <p:spPr bwMode="auto">
          <a:xfrm>
            <a:off x="6367463" y="4257675"/>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50000"/>
              </a:spcBef>
              <a:buClrTx/>
              <a:buFontTx/>
              <a:buNone/>
            </a:pPr>
            <a:r>
              <a:rPr lang="de-DE" altLang="en-US" sz="1800"/>
              <a:t>Y</a:t>
            </a:r>
          </a:p>
        </p:txBody>
      </p:sp>
      <p:sp>
        <p:nvSpPr>
          <p:cNvPr id="122894" name="Line 23"/>
          <p:cNvSpPr>
            <a:spLocks noChangeShapeType="1"/>
          </p:cNvSpPr>
          <p:nvPr/>
        </p:nvSpPr>
        <p:spPr bwMode="auto">
          <a:xfrm>
            <a:off x="4895850" y="2943225"/>
            <a:ext cx="2289175"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22895" name="Line 24"/>
          <p:cNvSpPr>
            <a:spLocks noChangeShapeType="1"/>
          </p:cNvSpPr>
          <p:nvPr/>
        </p:nvSpPr>
        <p:spPr bwMode="auto">
          <a:xfrm rot="5400000" flipH="1">
            <a:off x="6685756" y="3463132"/>
            <a:ext cx="1011237"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22896" name="AutoShape 29"/>
          <p:cNvSpPr>
            <a:spLocks noChangeArrowheads="1"/>
          </p:cNvSpPr>
          <p:nvPr/>
        </p:nvSpPr>
        <p:spPr bwMode="auto">
          <a:xfrm>
            <a:off x="0" y="4664075"/>
            <a:ext cx="9144000" cy="2193925"/>
          </a:xfrm>
          <a:prstGeom prst="roundRect">
            <a:avLst>
              <a:gd name="adj" fmla="val 12495"/>
            </a:avLst>
          </a:prstGeom>
          <a:solidFill>
            <a:srgbClr val="FFFF99"/>
          </a:solidFill>
          <a:ln w="50800">
            <a:solidFill>
              <a:srgbClr val="FF0000"/>
            </a:solidFill>
            <a:round/>
            <a:headEnd/>
            <a:tailEnd/>
          </a:ln>
        </p:spPr>
        <p:txBody>
          <a:bodyPr lIns="0" tIns="0" rIns="0" bIns="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en-US" altLang="en-US" sz="2000" dirty="0">
                <a:solidFill>
                  <a:srgbClr val="3333FF"/>
                </a:solidFill>
              </a:rPr>
              <a:t>The first effect of financing government consumption with taxes is a reduction of disposable income of households by T= "two little quads". </a:t>
            </a:r>
            <a:r>
              <a:rPr lang="en-US" altLang="en-US" sz="2000" dirty="0">
                <a:solidFill>
                  <a:srgbClr val="FF0000"/>
                </a:solidFill>
              </a:rPr>
              <a:t>Disposable income of households is reduced</a:t>
            </a:r>
            <a:r>
              <a:rPr lang="en-US" altLang="en-US" sz="2000" dirty="0">
                <a:solidFill>
                  <a:srgbClr val="3333FF"/>
                </a:solidFill>
              </a:rPr>
              <a:t> from </a:t>
            </a:r>
            <a:r>
              <a:rPr lang="en-US" altLang="en-US" sz="2000" dirty="0">
                <a:solidFill>
                  <a:srgbClr val="FF0000"/>
                </a:solidFill>
              </a:rPr>
              <a:t>Y</a:t>
            </a:r>
            <a:r>
              <a:rPr lang="en-US" altLang="en-US" sz="2000" baseline="-25000" dirty="0">
                <a:solidFill>
                  <a:srgbClr val="FF0000"/>
                </a:solidFill>
              </a:rPr>
              <a:t>D,1</a:t>
            </a:r>
            <a:r>
              <a:rPr lang="en-US" altLang="en-US" sz="2000" dirty="0">
                <a:solidFill>
                  <a:srgbClr val="FF0000"/>
                </a:solidFill>
              </a:rPr>
              <a:t>=Y(L</a:t>
            </a:r>
            <a:r>
              <a:rPr lang="en-US" altLang="en-US" sz="2000" baseline="-25000" dirty="0">
                <a:solidFill>
                  <a:srgbClr val="FF0000"/>
                </a:solidFill>
              </a:rPr>
              <a:t>1</a:t>
            </a:r>
            <a:r>
              <a:rPr lang="en-US" altLang="en-US" sz="2000" dirty="0">
                <a:solidFill>
                  <a:srgbClr val="FF0000"/>
                </a:solidFill>
              </a:rPr>
              <a:t>,K</a:t>
            </a:r>
            <a:r>
              <a:rPr lang="en-US" altLang="en-US" sz="2000" baseline="-25000" dirty="0">
                <a:solidFill>
                  <a:srgbClr val="FF0000"/>
                </a:solidFill>
              </a:rPr>
              <a:t>1</a:t>
            </a:r>
            <a:r>
              <a:rPr lang="en-US" altLang="en-US" sz="2000" dirty="0">
                <a:solidFill>
                  <a:srgbClr val="FF0000"/>
                </a:solidFill>
              </a:rPr>
              <a:t>) </a:t>
            </a:r>
            <a:r>
              <a:rPr lang="en-US" altLang="en-US" sz="2000" dirty="0">
                <a:solidFill>
                  <a:srgbClr val="3333FF"/>
                </a:solidFill>
              </a:rPr>
              <a:t> to </a:t>
            </a:r>
            <a:r>
              <a:rPr lang="en-US" altLang="en-US" sz="2000" dirty="0">
                <a:solidFill>
                  <a:srgbClr val="FF0000"/>
                </a:solidFill>
              </a:rPr>
              <a:t>Y</a:t>
            </a:r>
            <a:r>
              <a:rPr lang="en-US" altLang="en-US" sz="2000" baseline="-25000" dirty="0">
                <a:solidFill>
                  <a:srgbClr val="FF0000"/>
                </a:solidFill>
              </a:rPr>
              <a:t>D,1</a:t>
            </a:r>
            <a:r>
              <a:rPr lang="en-US" altLang="en-US" sz="2000" dirty="0">
                <a:solidFill>
                  <a:srgbClr val="FF0000"/>
                </a:solidFill>
              </a:rPr>
              <a:t> - T</a:t>
            </a:r>
            <a:r>
              <a:rPr lang="en-US" altLang="en-US" sz="2000" dirty="0">
                <a:solidFill>
                  <a:srgbClr val="3333FF"/>
                </a:solidFill>
              </a:rPr>
              <a:t>= </a:t>
            </a:r>
            <a:r>
              <a:rPr lang="en-US" altLang="en-US" sz="2000" dirty="0">
                <a:solidFill>
                  <a:srgbClr val="FF0000"/>
                </a:solidFill>
              </a:rPr>
              <a:t>Y(L</a:t>
            </a:r>
            <a:r>
              <a:rPr lang="en-US" altLang="en-US" sz="2000" baseline="-25000" dirty="0">
                <a:solidFill>
                  <a:srgbClr val="FF0000"/>
                </a:solidFill>
              </a:rPr>
              <a:t>1</a:t>
            </a:r>
            <a:r>
              <a:rPr lang="en-US" altLang="en-US" sz="2000" dirty="0">
                <a:solidFill>
                  <a:srgbClr val="FF0000"/>
                </a:solidFill>
              </a:rPr>
              <a:t>,K</a:t>
            </a:r>
            <a:r>
              <a:rPr lang="en-US" altLang="en-US" sz="2000" baseline="-25000" dirty="0">
                <a:solidFill>
                  <a:srgbClr val="FF0000"/>
                </a:solidFill>
              </a:rPr>
              <a:t>1</a:t>
            </a:r>
            <a:r>
              <a:rPr lang="en-US" altLang="en-US" sz="2000" dirty="0">
                <a:solidFill>
                  <a:srgbClr val="FF0000"/>
                </a:solidFill>
              </a:rPr>
              <a:t>)  - T</a:t>
            </a:r>
            <a:r>
              <a:rPr lang="en-US" altLang="en-US" sz="2000" dirty="0">
                <a:solidFill>
                  <a:srgbClr val="3333FF"/>
                </a:solidFill>
              </a:rPr>
              <a:t>. Because of their lower income, households must </a:t>
            </a:r>
            <a:r>
              <a:rPr lang="en-US" altLang="en-US" sz="2000" dirty="0">
                <a:solidFill>
                  <a:srgbClr val="FF0000"/>
                </a:solidFill>
              </a:rPr>
              <a:t>reduce consumption</a:t>
            </a:r>
            <a:r>
              <a:rPr lang="en-US" altLang="en-US" sz="2000" dirty="0">
                <a:solidFill>
                  <a:srgbClr val="3333FF"/>
                </a:solidFill>
              </a:rPr>
              <a:t> </a:t>
            </a:r>
            <a:r>
              <a:rPr lang="en-US" altLang="en-US" sz="2000" dirty="0">
                <a:solidFill>
                  <a:srgbClr val="FF0000"/>
                </a:solidFill>
              </a:rPr>
              <a:t>and/or</a:t>
            </a:r>
            <a:r>
              <a:rPr lang="en-US" altLang="en-US" sz="2000" dirty="0">
                <a:solidFill>
                  <a:srgbClr val="3333FF"/>
                </a:solidFill>
              </a:rPr>
              <a:t> </a:t>
            </a:r>
            <a:r>
              <a:rPr lang="en-US" altLang="en-US" sz="2000" dirty="0">
                <a:solidFill>
                  <a:srgbClr val="FF0000"/>
                </a:solidFill>
              </a:rPr>
              <a:t>savings</a:t>
            </a:r>
            <a:r>
              <a:rPr lang="en-US" altLang="en-US" sz="2000" dirty="0">
                <a:solidFill>
                  <a:srgbClr val="3333FF"/>
                </a:solidFill>
              </a:rPr>
              <a:t>. We assume in the following that they reduce consumption and savings each one by half of the tax burden </a:t>
            </a:r>
            <a:r>
              <a:rPr lang="en-US" altLang="en-US" sz="2000" dirty="0">
                <a:solidFill>
                  <a:srgbClr val="FF0000"/>
                </a:solidFill>
              </a:rPr>
              <a:t>T/2 = "one little quad".</a:t>
            </a:r>
          </a:p>
        </p:txBody>
      </p:sp>
      <p:sp>
        <p:nvSpPr>
          <p:cNvPr id="122897" name="Line 30"/>
          <p:cNvSpPr>
            <a:spLocks noChangeShapeType="1"/>
          </p:cNvSpPr>
          <p:nvPr/>
        </p:nvSpPr>
        <p:spPr bwMode="auto">
          <a:xfrm flipV="1">
            <a:off x="1795463" y="2936875"/>
            <a:ext cx="3130550" cy="3175"/>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22898" name="Rectangle 5"/>
          <p:cNvSpPr>
            <a:spLocks noChangeArrowheads="1"/>
          </p:cNvSpPr>
          <p:nvPr/>
        </p:nvSpPr>
        <p:spPr bwMode="auto">
          <a:xfrm>
            <a:off x="457200" y="31750"/>
            <a:ext cx="82296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r>
              <a:rPr lang="en-US" altLang="en-US" sz="2600">
                <a:solidFill>
                  <a:srgbClr val="FFFF00"/>
                </a:solidFill>
              </a:rPr>
              <a:t>3. The Neoclassical Model and its Policy Implications </a:t>
            </a:r>
            <a:br>
              <a:rPr lang="en-US" altLang="en-US" sz="2600">
                <a:solidFill>
                  <a:srgbClr val="FFFF00"/>
                </a:solidFill>
              </a:rPr>
            </a:br>
            <a:r>
              <a:rPr lang="en-US" altLang="en-US" sz="2200">
                <a:solidFill>
                  <a:srgbClr val="FFFF00"/>
                </a:solidFill>
              </a:rPr>
              <a:t>3.2.2. Fiscal Policy</a:t>
            </a:r>
          </a:p>
        </p:txBody>
      </p:sp>
      <p:sp>
        <p:nvSpPr>
          <p:cNvPr id="122899" name="Line 11"/>
          <p:cNvSpPr>
            <a:spLocks noChangeShapeType="1"/>
          </p:cNvSpPr>
          <p:nvPr/>
        </p:nvSpPr>
        <p:spPr bwMode="auto">
          <a:xfrm rot="5400000" flipV="1">
            <a:off x="5253038" y="1687513"/>
            <a:ext cx="1755775" cy="2428875"/>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22900" name="Line 30"/>
          <p:cNvSpPr>
            <a:spLocks noChangeShapeType="1"/>
          </p:cNvSpPr>
          <p:nvPr/>
        </p:nvSpPr>
        <p:spPr bwMode="auto">
          <a:xfrm flipV="1">
            <a:off x="792163" y="2940050"/>
            <a:ext cx="984250"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22901" name="AutoShape 64"/>
          <p:cNvSpPr>
            <a:spLocks noChangeArrowheads="1"/>
          </p:cNvSpPr>
          <p:nvPr/>
        </p:nvSpPr>
        <p:spPr bwMode="auto">
          <a:xfrm>
            <a:off x="1331913" y="987425"/>
            <a:ext cx="1973262"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en-US" altLang="en-US" sz="2000">
                <a:solidFill>
                  <a:srgbClr val="3333FF"/>
                </a:solidFill>
              </a:rPr>
              <a:t>Capital Market</a:t>
            </a:r>
          </a:p>
        </p:txBody>
      </p:sp>
      <p:sp>
        <p:nvSpPr>
          <p:cNvPr id="122902" name="AutoShape 64"/>
          <p:cNvSpPr>
            <a:spLocks noChangeArrowheads="1"/>
          </p:cNvSpPr>
          <p:nvPr/>
        </p:nvSpPr>
        <p:spPr bwMode="auto">
          <a:xfrm>
            <a:off x="5410200" y="989013"/>
            <a:ext cx="2278063"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en-US" altLang="en-US" sz="2000">
                <a:solidFill>
                  <a:srgbClr val="3333FF"/>
                </a:solidFill>
              </a:rPr>
              <a:t>Demand for Goods</a:t>
            </a:r>
          </a:p>
        </p:txBody>
      </p:sp>
      <p:sp>
        <p:nvSpPr>
          <p:cNvPr id="122903" name="Line 24"/>
          <p:cNvSpPr>
            <a:spLocks noChangeShapeType="1"/>
          </p:cNvSpPr>
          <p:nvPr/>
        </p:nvSpPr>
        <p:spPr bwMode="auto">
          <a:xfrm rot="5400000" flipH="1">
            <a:off x="5711031" y="3428207"/>
            <a:ext cx="1011237"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22904" name="Oval 31"/>
          <p:cNvSpPr>
            <a:spLocks noChangeArrowheads="1"/>
          </p:cNvSpPr>
          <p:nvPr/>
        </p:nvSpPr>
        <p:spPr bwMode="auto">
          <a:xfrm>
            <a:off x="6167438" y="28844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122905" name="Text Box 19"/>
          <p:cNvSpPr txBox="1">
            <a:spLocks noChangeArrowheads="1"/>
          </p:cNvSpPr>
          <p:nvPr/>
        </p:nvSpPr>
        <p:spPr bwMode="auto">
          <a:xfrm>
            <a:off x="5845175" y="4208463"/>
            <a:ext cx="908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C</a:t>
            </a:r>
            <a:r>
              <a:rPr lang="de-DE" altLang="en-US" sz="1800" baseline="-25000">
                <a:solidFill>
                  <a:srgbClr val="66FFFF"/>
                </a:solidFill>
              </a:rPr>
              <a:t>1</a:t>
            </a:r>
            <a:r>
              <a:rPr lang="de-DE" altLang="en-US" sz="1800">
                <a:solidFill>
                  <a:srgbClr val="66FFFF"/>
                </a:solidFill>
              </a:rPr>
              <a:t>(i</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p:txBody>
      </p:sp>
      <p:sp>
        <p:nvSpPr>
          <p:cNvPr id="122906" name="Line 11"/>
          <p:cNvSpPr>
            <a:spLocks noChangeShapeType="1"/>
          </p:cNvSpPr>
          <p:nvPr/>
        </p:nvSpPr>
        <p:spPr bwMode="auto">
          <a:xfrm rot="5400000" flipV="1">
            <a:off x="5957094" y="1434307"/>
            <a:ext cx="1004887" cy="2419350"/>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grpSp>
        <p:nvGrpSpPr>
          <p:cNvPr id="122907" name="Group 33"/>
          <p:cNvGrpSpPr>
            <a:grpSpLocks/>
          </p:cNvGrpSpPr>
          <p:nvPr/>
        </p:nvGrpSpPr>
        <p:grpSpPr bwMode="auto">
          <a:xfrm>
            <a:off x="1446213" y="1962150"/>
            <a:ext cx="2417762" cy="2027238"/>
            <a:chOff x="902" y="1227"/>
            <a:chExt cx="1523" cy="1277"/>
          </a:xfrm>
        </p:grpSpPr>
        <p:sp>
          <p:nvSpPr>
            <p:cNvPr id="122929" name="Line 11"/>
            <p:cNvSpPr>
              <a:spLocks noChangeShapeType="1"/>
            </p:cNvSpPr>
            <p:nvPr/>
          </p:nvSpPr>
          <p:spPr bwMode="auto">
            <a:xfrm rot="10800000" flipV="1">
              <a:off x="902" y="1227"/>
              <a:ext cx="1523" cy="104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22930" name="Line 35"/>
            <p:cNvSpPr>
              <a:spLocks noChangeShapeType="1"/>
            </p:cNvSpPr>
            <p:nvPr/>
          </p:nvSpPr>
          <p:spPr bwMode="auto">
            <a:xfrm>
              <a:off x="912" y="2256"/>
              <a:ext cx="0" cy="248"/>
            </a:xfrm>
            <a:prstGeom prst="line">
              <a:avLst/>
            </a:prstGeom>
            <a:noFill/>
            <a:ln w="38100">
              <a:solidFill>
                <a:srgbClr val="33CCCC"/>
              </a:solidFill>
              <a:round/>
              <a:headEnd type="none" w="med" len="lg"/>
              <a:tailEnd type="non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grpSp>
      <p:sp>
        <p:nvSpPr>
          <p:cNvPr id="122908" name="Line 20"/>
          <p:cNvSpPr>
            <a:spLocks noChangeShapeType="1"/>
          </p:cNvSpPr>
          <p:nvPr/>
        </p:nvSpPr>
        <p:spPr bwMode="auto">
          <a:xfrm>
            <a:off x="1565275" y="2032000"/>
            <a:ext cx="1568450" cy="165576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22909" name="Oval 31"/>
          <p:cNvSpPr>
            <a:spLocks noChangeArrowheads="1"/>
          </p:cNvSpPr>
          <p:nvPr/>
        </p:nvSpPr>
        <p:spPr bwMode="auto">
          <a:xfrm>
            <a:off x="2382838" y="28844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grpSp>
        <p:nvGrpSpPr>
          <p:cNvPr id="3" name="Group 48"/>
          <p:cNvGrpSpPr>
            <a:grpSpLocks/>
          </p:cNvGrpSpPr>
          <p:nvPr/>
        </p:nvGrpSpPr>
        <p:grpSpPr bwMode="auto">
          <a:xfrm>
            <a:off x="1447800" y="1939925"/>
            <a:ext cx="2138363" cy="2022475"/>
            <a:chOff x="912" y="1222"/>
            <a:chExt cx="1347" cy="1274"/>
          </a:xfrm>
        </p:grpSpPr>
        <p:sp>
          <p:nvSpPr>
            <p:cNvPr id="122927" name="Line 11"/>
            <p:cNvSpPr>
              <a:spLocks noChangeShapeType="1"/>
            </p:cNvSpPr>
            <p:nvPr/>
          </p:nvSpPr>
          <p:spPr bwMode="auto">
            <a:xfrm rot="10800000" flipV="1">
              <a:off x="912" y="1222"/>
              <a:ext cx="1347" cy="922"/>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22928" name="Line 46"/>
            <p:cNvSpPr>
              <a:spLocks noChangeShapeType="1"/>
            </p:cNvSpPr>
            <p:nvPr/>
          </p:nvSpPr>
          <p:spPr bwMode="auto">
            <a:xfrm>
              <a:off x="921" y="2137"/>
              <a:ext cx="1" cy="359"/>
            </a:xfrm>
            <a:prstGeom prst="line">
              <a:avLst/>
            </a:prstGeom>
            <a:noFill/>
            <a:ln w="38100">
              <a:solidFill>
                <a:srgbClr val="33CCCC"/>
              </a:solidFill>
              <a:round/>
              <a:headEnd type="none" w="med" len="lg"/>
              <a:tailEnd type="non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grpSp>
      <p:sp>
        <p:nvSpPr>
          <p:cNvPr id="652337" name="Line 49"/>
          <p:cNvSpPr>
            <a:spLocks noChangeShapeType="1"/>
          </p:cNvSpPr>
          <p:nvPr/>
        </p:nvSpPr>
        <p:spPr bwMode="auto">
          <a:xfrm flipH="1" flipV="1">
            <a:off x="3162300" y="2247900"/>
            <a:ext cx="234950" cy="3175"/>
          </a:xfrm>
          <a:prstGeom prst="line">
            <a:avLst/>
          </a:prstGeom>
          <a:noFill/>
          <a:ln w="381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652338" name="Line 50"/>
          <p:cNvSpPr>
            <a:spLocks noChangeShapeType="1"/>
          </p:cNvSpPr>
          <p:nvPr/>
        </p:nvSpPr>
        <p:spPr bwMode="auto">
          <a:xfrm flipH="1" flipV="1">
            <a:off x="1639888" y="3290888"/>
            <a:ext cx="234950" cy="3175"/>
          </a:xfrm>
          <a:prstGeom prst="line">
            <a:avLst/>
          </a:prstGeom>
          <a:noFill/>
          <a:ln w="381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652339" name="Line 51"/>
          <p:cNvSpPr>
            <a:spLocks noChangeShapeType="1"/>
          </p:cNvSpPr>
          <p:nvPr/>
        </p:nvSpPr>
        <p:spPr bwMode="auto">
          <a:xfrm flipH="1" flipV="1">
            <a:off x="4979988" y="2287588"/>
            <a:ext cx="234950" cy="3175"/>
          </a:xfrm>
          <a:prstGeom prst="line">
            <a:avLst/>
          </a:prstGeom>
          <a:noFill/>
          <a:ln w="381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652340" name="Line 52"/>
          <p:cNvSpPr>
            <a:spLocks noChangeShapeType="1"/>
          </p:cNvSpPr>
          <p:nvPr/>
        </p:nvSpPr>
        <p:spPr bwMode="auto">
          <a:xfrm flipH="1" flipV="1">
            <a:off x="6403975" y="3292475"/>
            <a:ext cx="234950" cy="3175"/>
          </a:xfrm>
          <a:prstGeom prst="line">
            <a:avLst/>
          </a:prstGeom>
          <a:noFill/>
          <a:ln w="381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652341" name="Line 11"/>
          <p:cNvSpPr>
            <a:spLocks noChangeShapeType="1"/>
          </p:cNvSpPr>
          <p:nvPr/>
        </p:nvSpPr>
        <p:spPr bwMode="auto">
          <a:xfrm rot="5400000" flipV="1">
            <a:off x="5254625" y="1943100"/>
            <a:ext cx="1692275" cy="2339975"/>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652344" name="Line 11"/>
          <p:cNvSpPr>
            <a:spLocks noChangeShapeType="1"/>
          </p:cNvSpPr>
          <p:nvPr/>
        </p:nvSpPr>
        <p:spPr bwMode="auto">
          <a:xfrm rot="5400000" flipV="1">
            <a:off x="5995988" y="1676400"/>
            <a:ext cx="915988" cy="2205037"/>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652342" name="Line 54"/>
          <p:cNvSpPr>
            <a:spLocks noChangeShapeType="1"/>
          </p:cNvSpPr>
          <p:nvPr/>
        </p:nvSpPr>
        <p:spPr bwMode="auto">
          <a:xfrm flipH="1" flipV="1">
            <a:off x="5565775" y="2390775"/>
            <a:ext cx="234950" cy="3175"/>
          </a:xfrm>
          <a:prstGeom prst="line">
            <a:avLst/>
          </a:prstGeom>
          <a:noFill/>
          <a:ln w="381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652343" name="Line 55"/>
          <p:cNvSpPr>
            <a:spLocks noChangeShapeType="1"/>
          </p:cNvSpPr>
          <p:nvPr/>
        </p:nvSpPr>
        <p:spPr bwMode="auto">
          <a:xfrm flipH="1" flipV="1">
            <a:off x="7319963" y="3128963"/>
            <a:ext cx="234950" cy="3175"/>
          </a:xfrm>
          <a:prstGeom prst="line">
            <a:avLst/>
          </a:prstGeom>
          <a:noFill/>
          <a:ln w="381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652345" name="Text Box 15"/>
          <p:cNvSpPr txBox="1">
            <a:spLocks noChangeArrowheads="1"/>
          </p:cNvSpPr>
          <p:nvPr/>
        </p:nvSpPr>
        <p:spPr bwMode="auto">
          <a:xfrm>
            <a:off x="7296150" y="3576638"/>
            <a:ext cx="1250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C</a:t>
            </a:r>
            <a:r>
              <a:rPr lang="de-DE" altLang="en-US" sz="1800" baseline="-25000">
                <a:solidFill>
                  <a:srgbClr val="66FFFF"/>
                </a:solidFill>
              </a:rPr>
              <a:t> </a:t>
            </a:r>
            <a:r>
              <a:rPr lang="de-DE" altLang="en-US" sz="1800">
                <a:solidFill>
                  <a:srgbClr val="66FFFF"/>
                </a:solidFill>
              </a:rPr>
              <a:t>(i,Y-T</a:t>
            </a:r>
            <a:r>
              <a:rPr lang="de-DE" altLang="en-US" sz="1800" baseline="-25000">
                <a:solidFill>
                  <a:srgbClr val="66FFFF"/>
                </a:solidFill>
              </a:rPr>
              <a:t>2</a:t>
            </a:r>
            <a:r>
              <a:rPr lang="de-DE" altLang="en-US" sz="1800">
                <a:solidFill>
                  <a:srgbClr val="66FFFF"/>
                </a:solidFill>
              </a:rPr>
              <a:t>)</a:t>
            </a:r>
            <a:endParaRPr lang="el-GR" altLang="en-US" sz="1800">
              <a:solidFill>
                <a:srgbClr val="66FFFF"/>
              </a:solidFill>
            </a:endParaRPr>
          </a:p>
        </p:txBody>
      </p:sp>
      <p:sp>
        <p:nvSpPr>
          <p:cNvPr id="652347" name="Text Box 15"/>
          <p:cNvSpPr txBox="1">
            <a:spLocks noChangeArrowheads="1"/>
          </p:cNvSpPr>
          <p:nvPr/>
        </p:nvSpPr>
        <p:spPr bwMode="auto">
          <a:xfrm>
            <a:off x="3032125" y="1560513"/>
            <a:ext cx="1657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S</a:t>
            </a:r>
            <a:r>
              <a:rPr lang="de-DE" altLang="en-US" sz="1800" baseline="-25000">
                <a:solidFill>
                  <a:srgbClr val="66FFFF"/>
                </a:solidFill>
              </a:rPr>
              <a:t> </a:t>
            </a:r>
            <a:r>
              <a:rPr lang="de-DE" altLang="en-US" sz="1800">
                <a:solidFill>
                  <a:srgbClr val="66FFFF"/>
                </a:solidFill>
              </a:rPr>
              <a:t>(i,Y-T</a:t>
            </a:r>
            <a:r>
              <a:rPr lang="de-DE" altLang="en-US" sz="1800" baseline="-25000">
                <a:solidFill>
                  <a:srgbClr val="66FFFF"/>
                </a:solidFill>
              </a:rPr>
              <a:t>2</a:t>
            </a:r>
            <a:r>
              <a:rPr lang="de-DE" altLang="en-US" sz="1800">
                <a:solidFill>
                  <a:srgbClr val="66FFFF"/>
                </a:solidFill>
              </a:rPr>
              <a:t>)+M/P</a:t>
            </a:r>
            <a:endParaRPr lang="el-GR" altLang="en-US" sz="1800">
              <a:solidFill>
                <a:srgbClr val="66FFFF"/>
              </a:solidFill>
            </a:endParaRPr>
          </a:p>
        </p:txBody>
      </p:sp>
      <p:sp>
        <p:nvSpPr>
          <p:cNvPr id="652348" name="Text Box 15"/>
          <p:cNvSpPr txBox="1">
            <a:spLocks noChangeArrowheads="1"/>
          </p:cNvSpPr>
          <p:nvPr/>
        </p:nvSpPr>
        <p:spPr bwMode="auto">
          <a:xfrm>
            <a:off x="6967538" y="2536825"/>
            <a:ext cx="208756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Y</a:t>
            </a:r>
            <a:r>
              <a:rPr lang="de-DE" altLang="en-US" sz="1800" baseline="-25000">
                <a:solidFill>
                  <a:srgbClr val="66FFFF"/>
                </a:solidFill>
              </a:rPr>
              <a:t>D</a:t>
            </a:r>
            <a:r>
              <a:rPr lang="de-DE" altLang="en-US" sz="1800">
                <a:solidFill>
                  <a:srgbClr val="66FFFF"/>
                </a:solidFill>
              </a:rPr>
              <a:t>=C</a:t>
            </a:r>
            <a:r>
              <a:rPr lang="de-DE" altLang="en-US" sz="1800" baseline="-25000">
                <a:solidFill>
                  <a:srgbClr val="66FFFF"/>
                </a:solidFill>
              </a:rPr>
              <a:t> </a:t>
            </a:r>
            <a:r>
              <a:rPr lang="de-DE" altLang="en-US" sz="1800">
                <a:solidFill>
                  <a:srgbClr val="66FFFF"/>
                </a:solidFill>
              </a:rPr>
              <a:t>(i,Y-T</a:t>
            </a:r>
            <a:r>
              <a:rPr lang="de-DE" altLang="en-US" sz="1800" baseline="-25000">
                <a:solidFill>
                  <a:srgbClr val="66FFFF"/>
                </a:solidFill>
              </a:rPr>
              <a:t>2</a:t>
            </a:r>
            <a:r>
              <a:rPr lang="de-DE" altLang="en-US" sz="1800">
                <a:solidFill>
                  <a:srgbClr val="66FFFF"/>
                </a:solidFill>
              </a:rPr>
              <a:t>)+ I(i,L</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p:txBody>
      </p:sp>
      <p:sp>
        <p:nvSpPr>
          <p:cNvPr id="122922" name="Text Box 14"/>
          <p:cNvSpPr txBox="1">
            <a:spLocks noChangeArrowheads="1"/>
          </p:cNvSpPr>
          <p:nvPr/>
        </p:nvSpPr>
        <p:spPr bwMode="auto">
          <a:xfrm>
            <a:off x="222250" y="2797175"/>
            <a:ext cx="52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i</a:t>
            </a:r>
            <a:r>
              <a:rPr lang="de-DE" altLang="en-US" sz="1800" baseline="-25000">
                <a:solidFill>
                  <a:srgbClr val="66FFFF"/>
                </a:solidFill>
              </a:rPr>
              <a:t>1</a:t>
            </a:r>
            <a:endParaRPr lang="el-GR" altLang="en-US" sz="1800" baseline="-25000">
              <a:solidFill>
                <a:srgbClr val="66FFFF"/>
              </a:solidFill>
            </a:endParaRPr>
          </a:p>
        </p:txBody>
      </p:sp>
      <p:sp>
        <p:nvSpPr>
          <p:cNvPr id="122923" name="Text Box 19"/>
          <p:cNvSpPr txBox="1">
            <a:spLocks noChangeArrowheads="1"/>
          </p:cNvSpPr>
          <p:nvPr/>
        </p:nvSpPr>
        <p:spPr bwMode="auto">
          <a:xfrm>
            <a:off x="2425700" y="3621088"/>
            <a:ext cx="163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I(i,L</a:t>
            </a:r>
            <a:r>
              <a:rPr lang="de-DE" altLang="en-US" sz="1800" baseline="-25000">
                <a:solidFill>
                  <a:srgbClr val="66FFFF"/>
                </a:solidFill>
              </a:rPr>
              <a:t>1</a:t>
            </a:r>
            <a:r>
              <a:rPr lang="de-DE" altLang="en-US" sz="1800">
                <a:solidFill>
                  <a:srgbClr val="66FFFF"/>
                </a:solidFill>
              </a:rPr>
              <a:t>)+R</a:t>
            </a:r>
            <a:r>
              <a:rPr lang="de-DE" altLang="en-US" sz="1800" baseline="-25000">
                <a:solidFill>
                  <a:srgbClr val="66FFFF"/>
                </a:solidFill>
              </a:rPr>
              <a:t>D</a:t>
            </a:r>
            <a:r>
              <a:rPr lang="de-DE" altLang="en-US" sz="1800">
                <a:solidFill>
                  <a:srgbClr val="66FFFF"/>
                </a:solidFill>
              </a:rPr>
              <a:t>(Y</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p:txBody>
      </p:sp>
      <p:sp>
        <p:nvSpPr>
          <p:cNvPr id="122924" name="Text Box 21"/>
          <p:cNvSpPr txBox="1">
            <a:spLocks noChangeArrowheads="1"/>
          </p:cNvSpPr>
          <p:nvPr/>
        </p:nvSpPr>
        <p:spPr bwMode="auto">
          <a:xfrm>
            <a:off x="6569075" y="4183063"/>
            <a:ext cx="1492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50000"/>
              </a:spcBef>
              <a:buClrTx/>
              <a:buFontTx/>
              <a:buNone/>
            </a:pPr>
            <a:r>
              <a:rPr lang="de-DE" altLang="en-US" sz="1800">
                <a:solidFill>
                  <a:srgbClr val="F96DA6"/>
                </a:solidFill>
              </a:rPr>
              <a:t> </a:t>
            </a:r>
            <a:r>
              <a:rPr lang="de-DE" altLang="en-US" sz="1800">
                <a:solidFill>
                  <a:srgbClr val="66FFFF"/>
                </a:solidFill>
              </a:rPr>
              <a:t>Y</a:t>
            </a:r>
            <a:r>
              <a:rPr lang="de-DE" altLang="en-US" sz="1800" baseline="-25000">
                <a:solidFill>
                  <a:srgbClr val="66FFFF"/>
                </a:solidFill>
              </a:rPr>
              <a:t>1 </a:t>
            </a:r>
            <a:r>
              <a:rPr lang="de-DE" altLang="en-US" sz="1800">
                <a:solidFill>
                  <a:srgbClr val="F96DA6"/>
                </a:solidFill>
              </a:rPr>
              <a:t>=Y(L</a:t>
            </a:r>
            <a:r>
              <a:rPr lang="de-DE" altLang="en-US" sz="1800" baseline="-25000">
                <a:solidFill>
                  <a:srgbClr val="F96DA6"/>
                </a:solidFill>
              </a:rPr>
              <a:t>1</a:t>
            </a:r>
            <a:r>
              <a:rPr lang="de-DE" altLang="en-US" sz="1800">
                <a:solidFill>
                  <a:srgbClr val="F96DA6"/>
                </a:solidFill>
              </a:rPr>
              <a:t>,K</a:t>
            </a:r>
            <a:r>
              <a:rPr lang="de-DE" altLang="en-US" sz="1800" baseline="-25000">
                <a:solidFill>
                  <a:srgbClr val="F96DA6"/>
                </a:solidFill>
              </a:rPr>
              <a:t>1</a:t>
            </a:r>
            <a:r>
              <a:rPr lang="de-DE" altLang="en-US" sz="1800">
                <a:solidFill>
                  <a:srgbClr val="F96DA6"/>
                </a:solidFill>
              </a:rPr>
              <a:t>)</a:t>
            </a:r>
            <a:endParaRPr lang="el-GR" altLang="en-US" sz="1800">
              <a:solidFill>
                <a:srgbClr val="F96DA6"/>
              </a:solidFill>
            </a:endParaRPr>
          </a:p>
        </p:txBody>
      </p:sp>
      <p:sp>
        <p:nvSpPr>
          <p:cNvPr id="122925" name="Line 69"/>
          <p:cNvSpPr>
            <a:spLocks noChangeShapeType="1"/>
          </p:cNvSpPr>
          <p:nvPr/>
        </p:nvSpPr>
        <p:spPr bwMode="auto">
          <a:xfrm flipV="1">
            <a:off x="7189788" y="2506663"/>
            <a:ext cx="4762" cy="1533525"/>
          </a:xfrm>
          <a:prstGeom prst="line">
            <a:avLst/>
          </a:prstGeom>
          <a:noFill/>
          <a:ln w="38100">
            <a:solidFill>
              <a:srgbClr val="FF00FF"/>
            </a:solidFill>
            <a:round/>
            <a:headEnd type="none" w="med" len="lg"/>
            <a:tailEnd type="non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22926" name="Oval 25"/>
          <p:cNvSpPr>
            <a:spLocks noChangeArrowheads="1"/>
          </p:cNvSpPr>
          <p:nvPr/>
        </p:nvSpPr>
        <p:spPr bwMode="auto">
          <a:xfrm>
            <a:off x="7143750" y="28971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endParaRPr lang="de-DE" altLang="en-US" sz="2000" baseline="30000">
              <a:solidFill>
                <a:srgbClr val="66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23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233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5234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23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5234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523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5234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523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52343"/>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523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523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2337" grpId="0" animBg="1"/>
      <p:bldP spid="652338" grpId="0" animBg="1"/>
      <p:bldP spid="652339" grpId="0" animBg="1"/>
      <p:bldP spid="652340" grpId="0" animBg="1"/>
      <p:bldP spid="652341" grpId="0" animBg="1"/>
      <p:bldP spid="652344" grpId="0" animBg="1"/>
      <p:bldP spid="652342" grpId="0" animBg="1"/>
      <p:bldP spid="652343" grpId="0" animBg="1"/>
      <p:bldP spid="652345" grpId="0"/>
      <p:bldP spid="652347" grpId="0"/>
      <p:bldP spid="652348" grpId="0"/>
    </p:bldLst>
  </p:timing>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23906" name="Object 3"/>
          <p:cNvGraphicFramePr>
            <a:graphicFrameLocks/>
          </p:cNvGraphicFramePr>
          <p:nvPr/>
        </p:nvGraphicFramePr>
        <p:xfrm>
          <a:off x="4500563" y="1411288"/>
          <a:ext cx="3776662" cy="3116262"/>
        </p:xfrm>
        <a:graphic>
          <a:graphicData uri="http://schemas.openxmlformats.org/presentationml/2006/ole">
            <mc:AlternateContent xmlns:mc="http://schemas.openxmlformats.org/markup-compatibility/2006">
              <mc:Choice xmlns:v="urn:schemas-microsoft-com:vml" Requires="v">
                <p:oleObj spid="_x0000_s124746" name="Diagramm" r:id="rId4" imgW="7438924" imgH="5314860" progId="MSGraph.Chart.8">
                  <p:embed followColorScheme="full"/>
                </p:oleObj>
              </mc:Choice>
              <mc:Fallback>
                <p:oleObj name="Diagramm" r:id="rId4" imgW="7438924" imgH="531486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1411288"/>
                        <a:ext cx="3776662" cy="311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3907" name="Object 3"/>
          <p:cNvGraphicFramePr>
            <a:graphicFrameLocks/>
          </p:cNvGraphicFramePr>
          <p:nvPr/>
        </p:nvGraphicFramePr>
        <p:xfrm>
          <a:off x="422275" y="1379538"/>
          <a:ext cx="3776663" cy="3116262"/>
        </p:xfrm>
        <a:graphic>
          <a:graphicData uri="http://schemas.openxmlformats.org/presentationml/2006/ole">
            <mc:AlternateContent xmlns:mc="http://schemas.openxmlformats.org/markup-compatibility/2006">
              <mc:Choice xmlns:v="urn:schemas-microsoft-com:vml" Requires="v">
                <p:oleObj spid="_x0000_s124747" name="Diagramm" r:id="rId6" imgW="7438924" imgH="5314860" progId="MSGraph.Chart.8">
                  <p:embed followColorScheme="full"/>
                </p:oleObj>
              </mc:Choice>
              <mc:Fallback>
                <p:oleObj name="Diagramm" r:id="rId6" imgW="7438924" imgH="531486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275" y="1379538"/>
                        <a:ext cx="3776663" cy="311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908"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0"/>
              </a:spcBef>
              <a:buClrTx/>
              <a:buFontTx/>
              <a:buNone/>
            </a:pPr>
            <a:r>
              <a:rPr lang="de-DE" altLang="en-US" sz="1600" b="1"/>
              <a:t>- </a:t>
            </a:r>
            <a:fld id="{3C619854-3DB2-4197-ACA5-899F4B5E649E}" type="slidenum">
              <a:rPr lang="de-DE" altLang="en-US" sz="1600" b="1"/>
              <a:pPr algn="r" eaLnBrk="1" hangingPunct="1">
                <a:spcBef>
                  <a:spcPct val="0"/>
                </a:spcBef>
                <a:buClrTx/>
                <a:buFontTx/>
                <a:buNone/>
              </a:pPr>
              <a:t>121</a:t>
            </a:fld>
            <a:r>
              <a:rPr lang="de-DE" altLang="en-US" sz="1600" b="1"/>
              <a:t> -</a:t>
            </a:r>
          </a:p>
        </p:txBody>
      </p:sp>
      <p:sp>
        <p:nvSpPr>
          <p:cNvPr id="123909"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de-DE" altLang="en-US" sz="600"/>
              <a:t>Prof. Dr. Rainer Maurer</a:t>
            </a:r>
          </a:p>
        </p:txBody>
      </p:sp>
      <p:sp>
        <p:nvSpPr>
          <p:cNvPr id="123910" name="Text Box 5"/>
          <p:cNvSpPr txBox="1">
            <a:spLocks noChangeArrowheads="1"/>
          </p:cNvSpPr>
          <p:nvPr/>
        </p:nvSpPr>
        <p:spPr bwMode="auto">
          <a:xfrm>
            <a:off x="4919663" y="1239838"/>
            <a:ext cx="293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t>i</a:t>
            </a:r>
          </a:p>
        </p:txBody>
      </p:sp>
      <p:sp>
        <p:nvSpPr>
          <p:cNvPr id="123911" name="Text Box 7"/>
          <p:cNvSpPr txBox="1">
            <a:spLocks noChangeArrowheads="1"/>
          </p:cNvSpPr>
          <p:nvPr/>
        </p:nvSpPr>
        <p:spPr bwMode="auto">
          <a:xfrm>
            <a:off x="3694113" y="4257675"/>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50000"/>
              </a:spcBef>
              <a:buClrTx/>
              <a:buFontTx/>
              <a:buNone/>
            </a:pPr>
            <a:r>
              <a:rPr lang="de-DE" altLang="en-US" sz="1800"/>
              <a:t>I,S</a:t>
            </a:r>
          </a:p>
        </p:txBody>
      </p:sp>
      <p:sp>
        <p:nvSpPr>
          <p:cNvPr id="123912" name="Text Box 8"/>
          <p:cNvSpPr txBox="1">
            <a:spLocks noChangeArrowheads="1"/>
          </p:cNvSpPr>
          <p:nvPr/>
        </p:nvSpPr>
        <p:spPr bwMode="auto">
          <a:xfrm>
            <a:off x="825500" y="1233488"/>
            <a:ext cx="331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t>i</a:t>
            </a:r>
          </a:p>
        </p:txBody>
      </p:sp>
      <p:sp>
        <p:nvSpPr>
          <p:cNvPr id="123913" name="Line 9"/>
          <p:cNvSpPr>
            <a:spLocks noChangeShapeType="1"/>
          </p:cNvSpPr>
          <p:nvPr/>
        </p:nvSpPr>
        <p:spPr bwMode="auto">
          <a:xfrm>
            <a:off x="4044950" y="395922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23914" name="Line 10"/>
          <p:cNvSpPr>
            <a:spLocks noChangeShapeType="1"/>
          </p:cNvSpPr>
          <p:nvPr/>
        </p:nvSpPr>
        <p:spPr bwMode="auto">
          <a:xfrm rot="5400000" flipH="1">
            <a:off x="716757" y="15501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23915" name="Line 12"/>
          <p:cNvSpPr>
            <a:spLocks noChangeShapeType="1"/>
          </p:cNvSpPr>
          <p:nvPr/>
        </p:nvSpPr>
        <p:spPr bwMode="auto">
          <a:xfrm>
            <a:off x="8129588" y="399097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23916" name="Line 13"/>
          <p:cNvSpPr>
            <a:spLocks noChangeShapeType="1"/>
          </p:cNvSpPr>
          <p:nvPr/>
        </p:nvSpPr>
        <p:spPr bwMode="auto">
          <a:xfrm rot="5400000" flipH="1">
            <a:off x="4822032" y="15755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23917" name="Text Box 14"/>
          <p:cNvSpPr txBox="1">
            <a:spLocks noChangeArrowheads="1"/>
          </p:cNvSpPr>
          <p:nvPr/>
        </p:nvSpPr>
        <p:spPr bwMode="auto">
          <a:xfrm>
            <a:off x="222250" y="2797175"/>
            <a:ext cx="52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i</a:t>
            </a:r>
            <a:r>
              <a:rPr lang="de-DE" altLang="en-US" sz="1800" baseline="-25000">
                <a:solidFill>
                  <a:srgbClr val="66FFFF"/>
                </a:solidFill>
              </a:rPr>
              <a:t>1</a:t>
            </a:r>
            <a:endParaRPr lang="el-GR" altLang="en-US" sz="1800" baseline="-25000">
              <a:solidFill>
                <a:srgbClr val="66FFFF"/>
              </a:solidFill>
            </a:endParaRPr>
          </a:p>
        </p:txBody>
      </p:sp>
      <p:sp>
        <p:nvSpPr>
          <p:cNvPr id="123918" name="Text Box 18"/>
          <p:cNvSpPr txBox="1">
            <a:spLocks noChangeArrowheads="1"/>
          </p:cNvSpPr>
          <p:nvPr/>
        </p:nvSpPr>
        <p:spPr bwMode="auto">
          <a:xfrm>
            <a:off x="6367463" y="4257675"/>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50000"/>
              </a:spcBef>
              <a:buClrTx/>
              <a:buFontTx/>
              <a:buNone/>
            </a:pPr>
            <a:r>
              <a:rPr lang="de-DE" altLang="en-US" sz="1800"/>
              <a:t>Y</a:t>
            </a:r>
          </a:p>
        </p:txBody>
      </p:sp>
      <p:sp>
        <p:nvSpPr>
          <p:cNvPr id="123919" name="Line 23"/>
          <p:cNvSpPr>
            <a:spLocks noChangeShapeType="1"/>
          </p:cNvSpPr>
          <p:nvPr/>
        </p:nvSpPr>
        <p:spPr bwMode="auto">
          <a:xfrm>
            <a:off x="4895850" y="2943225"/>
            <a:ext cx="2289175"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23920" name="Line 24"/>
          <p:cNvSpPr>
            <a:spLocks noChangeShapeType="1"/>
          </p:cNvSpPr>
          <p:nvPr/>
        </p:nvSpPr>
        <p:spPr bwMode="auto">
          <a:xfrm rot="5400000" flipH="1">
            <a:off x="6685756" y="3463132"/>
            <a:ext cx="1011237"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23921" name="AutoShape 29"/>
          <p:cNvSpPr>
            <a:spLocks noChangeArrowheads="1"/>
          </p:cNvSpPr>
          <p:nvPr/>
        </p:nvSpPr>
        <p:spPr bwMode="auto">
          <a:xfrm>
            <a:off x="0" y="4664075"/>
            <a:ext cx="9144000" cy="2193925"/>
          </a:xfrm>
          <a:prstGeom prst="roundRect">
            <a:avLst>
              <a:gd name="adj" fmla="val 12495"/>
            </a:avLst>
          </a:prstGeom>
          <a:solidFill>
            <a:srgbClr val="FFFF99"/>
          </a:solidFill>
          <a:ln w="50800">
            <a:solidFill>
              <a:srgbClr val="FF0000"/>
            </a:solidFill>
            <a:round/>
            <a:headEnd/>
            <a:tailEnd/>
          </a:ln>
        </p:spPr>
        <p:txBody>
          <a:bodyPr lIns="0" tIns="0" rIns="0" bIns="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en-US" altLang="en-US" sz="2000" dirty="0">
                <a:solidFill>
                  <a:srgbClr val="3333FF"/>
                </a:solidFill>
              </a:rPr>
              <a:t>The demand of households and firms for goods decreases now for two reasons: </a:t>
            </a:r>
            <a:r>
              <a:rPr lang="en-US" altLang="en-US" sz="2000" i="1" dirty="0">
                <a:solidFill>
                  <a:srgbClr val="FF0000"/>
                </a:solidFill>
              </a:rPr>
              <a:t>First</a:t>
            </a:r>
            <a:r>
              <a:rPr lang="en-US" altLang="en-US" sz="2000" dirty="0">
                <a:solidFill>
                  <a:srgbClr val="3333FF"/>
                </a:solidFill>
              </a:rPr>
              <a:t>, the </a:t>
            </a:r>
            <a:r>
              <a:rPr lang="en-US" altLang="en-US" sz="2000" dirty="0">
                <a:solidFill>
                  <a:srgbClr val="FF0000"/>
                </a:solidFill>
              </a:rPr>
              <a:t>reduction of consumption</a:t>
            </a:r>
            <a:r>
              <a:rPr lang="en-US" altLang="en-US" sz="2000" dirty="0">
                <a:solidFill>
                  <a:srgbClr val="3333FF"/>
                </a:solidFill>
              </a:rPr>
              <a:t> demand from C(</a:t>
            </a:r>
            <a:r>
              <a:rPr lang="en-US" altLang="en-US" sz="2000" dirty="0" err="1">
                <a:solidFill>
                  <a:srgbClr val="3333FF"/>
                </a:solidFill>
              </a:rPr>
              <a:t>i,Y-T</a:t>
            </a:r>
            <a:r>
              <a:rPr lang="en-US" altLang="en-US" sz="2000" baseline="-25000" dirty="0" err="1">
                <a:solidFill>
                  <a:srgbClr val="3333FF"/>
                </a:solidFill>
              </a:rPr>
              <a:t>1</a:t>
            </a:r>
            <a:r>
              <a:rPr lang="en-US" altLang="en-US" sz="2000" dirty="0">
                <a:solidFill>
                  <a:srgbClr val="3333FF"/>
                </a:solidFill>
              </a:rPr>
              <a:t>) to C(</a:t>
            </a:r>
            <a:r>
              <a:rPr lang="en-US" altLang="en-US" sz="2000" dirty="0" err="1">
                <a:solidFill>
                  <a:srgbClr val="3333FF"/>
                </a:solidFill>
              </a:rPr>
              <a:t>i,Y-T</a:t>
            </a:r>
            <a:r>
              <a:rPr lang="en-US" altLang="en-US" sz="2000" baseline="-25000" dirty="0" err="1">
                <a:solidFill>
                  <a:srgbClr val="3333FF"/>
                </a:solidFill>
              </a:rPr>
              <a:t>2</a:t>
            </a:r>
            <a:r>
              <a:rPr lang="en-US" altLang="en-US" sz="2000" dirty="0">
                <a:solidFill>
                  <a:srgbClr val="3333FF"/>
                </a:solidFill>
              </a:rPr>
              <a:t>) reduces the demand for consumption goods. </a:t>
            </a:r>
            <a:r>
              <a:rPr lang="en-US" altLang="en-US" sz="2000" i="1" dirty="0">
                <a:solidFill>
                  <a:srgbClr val="FF0000"/>
                </a:solidFill>
              </a:rPr>
              <a:t>Second</a:t>
            </a:r>
            <a:r>
              <a:rPr lang="en-US" altLang="en-US" sz="2000" dirty="0">
                <a:solidFill>
                  <a:srgbClr val="3333FF"/>
                </a:solidFill>
              </a:rPr>
              <a:t>, the reduction of savings supply causes an </a:t>
            </a:r>
            <a:r>
              <a:rPr lang="en-US" altLang="en-US" sz="2000" dirty="0">
                <a:solidFill>
                  <a:srgbClr val="FF0000"/>
                </a:solidFill>
              </a:rPr>
              <a:t>increase in the interest rate</a:t>
            </a:r>
            <a:r>
              <a:rPr lang="en-US" altLang="en-US" sz="2000" dirty="0">
                <a:solidFill>
                  <a:srgbClr val="3333FF"/>
                </a:solidFill>
              </a:rPr>
              <a:t> from </a:t>
            </a:r>
            <a:r>
              <a:rPr lang="en-US" altLang="en-US" sz="2000" dirty="0" err="1">
                <a:solidFill>
                  <a:srgbClr val="3333FF"/>
                </a:solidFill>
              </a:rPr>
              <a:t>i</a:t>
            </a:r>
            <a:r>
              <a:rPr lang="en-US" altLang="en-US" sz="2000" baseline="-25000" dirty="0" err="1">
                <a:solidFill>
                  <a:srgbClr val="3333FF"/>
                </a:solidFill>
              </a:rPr>
              <a:t>1</a:t>
            </a:r>
            <a:r>
              <a:rPr lang="en-US" altLang="en-US" sz="2000" dirty="0">
                <a:solidFill>
                  <a:srgbClr val="3333FF"/>
                </a:solidFill>
              </a:rPr>
              <a:t> to </a:t>
            </a:r>
            <a:r>
              <a:rPr lang="en-US" altLang="en-US" sz="2000" dirty="0" err="1">
                <a:solidFill>
                  <a:srgbClr val="3333FF"/>
                </a:solidFill>
              </a:rPr>
              <a:t>i</a:t>
            </a:r>
            <a:r>
              <a:rPr lang="en-US" altLang="en-US" sz="2000" baseline="-25000" dirty="0" err="1">
                <a:solidFill>
                  <a:srgbClr val="3333FF"/>
                </a:solidFill>
              </a:rPr>
              <a:t>2</a:t>
            </a:r>
            <a:r>
              <a:rPr lang="en-US" altLang="en-US" sz="2000" dirty="0">
                <a:solidFill>
                  <a:srgbClr val="3333FF"/>
                </a:solidFill>
              </a:rPr>
              <a:t>. This higher interest rate causes a decrease in investment goods demand by firms and a further decrease in consumption demand.</a:t>
            </a:r>
          </a:p>
        </p:txBody>
      </p:sp>
      <p:sp>
        <p:nvSpPr>
          <p:cNvPr id="123922" name="Line 30"/>
          <p:cNvSpPr>
            <a:spLocks noChangeShapeType="1"/>
          </p:cNvSpPr>
          <p:nvPr/>
        </p:nvSpPr>
        <p:spPr bwMode="auto">
          <a:xfrm flipV="1">
            <a:off x="1795463" y="2936875"/>
            <a:ext cx="3130550" cy="3175"/>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23923" name="Rectangle 5"/>
          <p:cNvSpPr>
            <a:spLocks noChangeArrowheads="1"/>
          </p:cNvSpPr>
          <p:nvPr/>
        </p:nvSpPr>
        <p:spPr bwMode="auto">
          <a:xfrm>
            <a:off x="457200" y="31750"/>
            <a:ext cx="82296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r>
              <a:rPr lang="en-US" altLang="en-US" sz="2600">
                <a:solidFill>
                  <a:srgbClr val="FFFF00"/>
                </a:solidFill>
              </a:rPr>
              <a:t>3. The Neoclassical Model and its Policy Implications </a:t>
            </a:r>
            <a:br>
              <a:rPr lang="en-US" altLang="en-US" sz="2600">
                <a:solidFill>
                  <a:srgbClr val="FFFF00"/>
                </a:solidFill>
              </a:rPr>
            </a:br>
            <a:r>
              <a:rPr lang="en-US" altLang="en-US" sz="2200">
                <a:solidFill>
                  <a:srgbClr val="FFFF00"/>
                </a:solidFill>
              </a:rPr>
              <a:t>3.2.2. Fiscal Policy</a:t>
            </a:r>
          </a:p>
        </p:txBody>
      </p:sp>
      <p:sp>
        <p:nvSpPr>
          <p:cNvPr id="123924" name="Line 30"/>
          <p:cNvSpPr>
            <a:spLocks noChangeShapeType="1"/>
          </p:cNvSpPr>
          <p:nvPr/>
        </p:nvSpPr>
        <p:spPr bwMode="auto">
          <a:xfrm flipV="1">
            <a:off x="792163" y="2940050"/>
            <a:ext cx="984250"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23925" name="AutoShape 64"/>
          <p:cNvSpPr>
            <a:spLocks noChangeArrowheads="1"/>
          </p:cNvSpPr>
          <p:nvPr/>
        </p:nvSpPr>
        <p:spPr bwMode="auto">
          <a:xfrm>
            <a:off x="1331913" y="987425"/>
            <a:ext cx="1973262"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en-US" altLang="en-US" sz="2000">
                <a:solidFill>
                  <a:srgbClr val="3333FF"/>
                </a:solidFill>
              </a:rPr>
              <a:t>Capital Market</a:t>
            </a:r>
          </a:p>
        </p:txBody>
      </p:sp>
      <p:sp>
        <p:nvSpPr>
          <p:cNvPr id="123926" name="AutoShape 64"/>
          <p:cNvSpPr>
            <a:spLocks noChangeArrowheads="1"/>
          </p:cNvSpPr>
          <p:nvPr/>
        </p:nvSpPr>
        <p:spPr bwMode="auto">
          <a:xfrm>
            <a:off x="5410200" y="989013"/>
            <a:ext cx="2278063"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en-US" altLang="en-US" sz="2000">
                <a:solidFill>
                  <a:srgbClr val="3333FF"/>
                </a:solidFill>
              </a:rPr>
              <a:t>Demand for Goods</a:t>
            </a:r>
          </a:p>
        </p:txBody>
      </p:sp>
      <p:sp>
        <p:nvSpPr>
          <p:cNvPr id="123927" name="Line 24"/>
          <p:cNvSpPr>
            <a:spLocks noChangeShapeType="1"/>
          </p:cNvSpPr>
          <p:nvPr/>
        </p:nvSpPr>
        <p:spPr bwMode="auto">
          <a:xfrm rot="5400000" flipH="1">
            <a:off x="5368131" y="3428207"/>
            <a:ext cx="1011237"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23928" name="Text Box 19"/>
          <p:cNvSpPr txBox="1">
            <a:spLocks noChangeArrowheads="1"/>
          </p:cNvSpPr>
          <p:nvPr/>
        </p:nvSpPr>
        <p:spPr bwMode="auto">
          <a:xfrm>
            <a:off x="5502275" y="4208463"/>
            <a:ext cx="908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C(i</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p:txBody>
      </p:sp>
      <p:sp>
        <p:nvSpPr>
          <p:cNvPr id="123929" name="Line 20"/>
          <p:cNvSpPr>
            <a:spLocks noChangeShapeType="1"/>
          </p:cNvSpPr>
          <p:nvPr/>
        </p:nvSpPr>
        <p:spPr bwMode="auto">
          <a:xfrm>
            <a:off x="1565275" y="2032000"/>
            <a:ext cx="1568450" cy="165576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23930" name="Oval 31"/>
          <p:cNvSpPr>
            <a:spLocks noChangeArrowheads="1"/>
          </p:cNvSpPr>
          <p:nvPr/>
        </p:nvSpPr>
        <p:spPr bwMode="auto">
          <a:xfrm>
            <a:off x="2382838" y="28844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grpSp>
        <p:nvGrpSpPr>
          <p:cNvPr id="123931" name="Group 36"/>
          <p:cNvGrpSpPr>
            <a:grpSpLocks/>
          </p:cNvGrpSpPr>
          <p:nvPr/>
        </p:nvGrpSpPr>
        <p:grpSpPr bwMode="auto">
          <a:xfrm>
            <a:off x="1447800" y="1939925"/>
            <a:ext cx="2138363" cy="2022475"/>
            <a:chOff x="912" y="1222"/>
            <a:chExt cx="1347" cy="1274"/>
          </a:xfrm>
        </p:grpSpPr>
        <p:sp>
          <p:nvSpPr>
            <p:cNvPr id="123952" name="Line 11"/>
            <p:cNvSpPr>
              <a:spLocks noChangeShapeType="1"/>
            </p:cNvSpPr>
            <p:nvPr/>
          </p:nvSpPr>
          <p:spPr bwMode="auto">
            <a:xfrm rot="10800000" flipV="1">
              <a:off x="912" y="1222"/>
              <a:ext cx="1347" cy="922"/>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23953" name="Line 38"/>
            <p:cNvSpPr>
              <a:spLocks noChangeShapeType="1"/>
            </p:cNvSpPr>
            <p:nvPr/>
          </p:nvSpPr>
          <p:spPr bwMode="auto">
            <a:xfrm>
              <a:off x="921" y="2137"/>
              <a:ext cx="1" cy="359"/>
            </a:xfrm>
            <a:prstGeom prst="line">
              <a:avLst/>
            </a:prstGeom>
            <a:noFill/>
            <a:ln w="38100">
              <a:solidFill>
                <a:srgbClr val="33CCCC"/>
              </a:solidFill>
              <a:round/>
              <a:headEnd type="none" w="med" len="lg"/>
              <a:tailEnd type="non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grpSp>
      <p:sp>
        <p:nvSpPr>
          <p:cNvPr id="123932" name="Line 11"/>
          <p:cNvSpPr>
            <a:spLocks noChangeShapeType="1"/>
          </p:cNvSpPr>
          <p:nvPr/>
        </p:nvSpPr>
        <p:spPr bwMode="auto">
          <a:xfrm rot="5400000" flipV="1">
            <a:off x="5254625" y="1943100"/>
            <a:ext cx="1692275" cy="2339975"/>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23933" name="Line 11"/>
          <p:cNvSpPr>
            <a:spLocks noChangeShapeType="1"/>
          </p:cNvSpPr>
          <p:nvPr/>
        </p:nvSpPr>
        <p:spPr bwMode="auto">
          <a:xfrm rot="5400000" flipV="1">
            <a:off x="5995988" y="1676400"/>
            <a:ext cx="915988" cy="2205037"/>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23934" name="Text Box 15"/>
          <p:cNvSpPr txBox="1">
            <a:spLocks noChangeArrowheads="1"/>
          </p:cNvSpPr>
          <p:nvPr/>
        </p:nvSpPr>
        <p:spPr bwMode="auto">
          <a:xfrm>
            <a:off x="7181850" y="3614738"/>
            <a:ext cx="1276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C</a:t>
            </a:r>
            <a:r>
              <a:rPr lang="de-DE" altLang="en-US" sz="1800" baseline="-25000">
                <a:solidFill>
                  <a:srgbClr val="66FFFF"/>
                </a:solidFill>
              </a:rPr>
              <a:t>2</a:t>
            </a:r>
            <a:r>
              <a:rPr lang="de-DE" altLang="en-US" sz="1800">
                <a:solidFill>
                  <a:srgbClr val="66FFFF"/>
                </a:solidFill>
              </a:rPr>
              <a:t>(i,Y-T</a:t>
            </a:r>
            <a:r>
              <a:rPr lang="de-DE" altLang="en-US" sz="1800" baseline="-25000">
                <a:solidFill>
                  <a:srgbClr val="66FFFF"/>
                </a:solidFill>
              </a:rPr>
              <a:t>2</a:t>
            </a:r>
            <a:r>
              <a:rPr lang="de-DE" altLang="en-US" sz="1800">
                <a:solidFill>
                  <a:srgbClr val="66FFFF"/>
                </a:solidFill>
              </a:rPr>
              <a:t>)</a:t>
            </a:r>
            <a:endParaRPr lang="el-GR" altLang="en-US" sz="1800">
              <a:solidFill>
                <a:srgbClr val="66FFFF"/>
              </a:solidFill>
            </a:endParaRPr>
          </a:p>
        </p:txBody>
      </p:sp>
      <p:sp>
        <p:nvSpPr>
          <p:cNvPr id="123935" name="Text Box 15"/>
          <p:cNvSpPr txBox="1">
            <a:spLocks noChangeArrowheads="1"/>
          </p:cNvSpPr>
          <p:nvPr/>
        </p:nvSpPr>
        <p:spPr bwMode="auto">
          <a:xfrm>
            <a:off x="2828925" y="1573213"/>
            <a:ext cx="1733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S(i,Y-T</a:t>
            </a:r>
            <a:r>
              <a:rPr lang="de-DE" altLang="en-US" sz="1800" baseline="-25000">
                <a:solidFill>
                  <a:srgbClr val="66FFFF"/>
                </a:solidFill>
              </a:rPr>
              <a:t>2</a:t>
            </a:r>
            <a:r>
              <a:rPr lang="de-DE" altLang="en-US" sz="1800">
                <a:solidFill>
                  <a:srgbClr val="66FFFF"/>
                </a:solidFill>
              </a:rPr>
              <a:t>)+M/P</a:t>
            </a:r>
            <a:endParaRPr lang="el-GR" altLang="en-US" sz="1800">
              <a:solidFill>
                <a:srgbClr val="66FFFF"/>
              </a:solidFill>
            </a:endParaRPr>
          </a:p>
        </p:txBody>
      </p:sp>
      <p:sp>
        <p:nvSpPr>
          <p:cNvPr id="123936" name="Text Box 15"/>
          <p:cNvSpPr txBox="1">
            <a:spLocks noChangeArrowheads="1"/>
          </p:cNvSpPr>
          <p:nvPr/>
        </p:nvSpPr>
        <p:spPr bwMode="auto">
          <a:xfrm>
            <a:off x="6713538" y="2524125"/>
            <a:ext cx="207486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Y</a:t>
            </a:r>
            <a:r>
              <a:rPr lang="de-DE" altLang="en-US" sz="1800" baseline="-25000">
                <a:solidFill>
                  <a:srgbClr val="66FFFF"/>
                </a:solidFill>
              </a:rPr>
              <a:t>D</a:t>
            </a:r>
            <a:r>
              <a:rPr lang="de-DE" altLang="en-US" sz="1800">
                <a:solidFill>
                  <a:srgbClr val="66FFFF"/>
                </a:solidFill>
              </a:rPr>
              <a:t>=C(i,Y-T</a:t>
            </a:r>
            <a:r>
              <a:rPr lang="de-DE" altLang="en-US" sz="1800" baseline="-25000">
                <a:solidFill>
                  <a:srgbClr val="66FFFF"/>
                </a:solidFill>
              </a:rPr>
              <a:t>2</a:t>
            </a:r>
            <a:r>
              <a:rPr lang="de-DE" altLang="en-US" sz="1800">
                <a:solidFill>
                  <a:srgbClr val="66FFFF"/>
                </a:solidFill>
              </a:rPr>
              <a:t>)+ I(i,L</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p:txBody>
      </p:sp>
      <p:sp>
        <p:nvSpPr>
          <p:cNvPr id="654386" name="Line 30"/>
          <p:cNvSpPr>
            <a:spLocks noChangeShapeType="1"/>
          </p:cNvSpPr>
          <p:nvPr/>
        </p:nvSpPr>
        <p:spPr bwMode="auto">
          <a:xfrm flipV="1">
            <a:off x="755650" y="2801938"/>
            <a:ext cx="1543050"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654387" name="Line 30"/>
          <p:cNvSpPr>
            <a:spLocks noChangeShapeType="1"/>
          </p:cNvSpPr>
          <p:nvPr/>
        </p:nvSpPr>
        <p:spPr bwMode="auto">
          <a:xfrm flipV="1">
            <a:off x="2292350" y="2797175"/>
            <a:ext cx="4235450" cy="4763"/>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654389" name="Line 53"/>
          <p:cNvSpPr>
            <a:spLocks noChangeShapeType="1"/>
          </p:cNvSpPr>
          <p:nvPr/>
        </p:nvSpPr>
        <p:spPr bwMode="auto">
          <a:xfrm flipV="1">
            <a:off x="928688" y="2767013"/>
            <a:ext cx="0" cy="123825"/>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654390" name="Oval 31"/>
          <p:cNvSpPr>
            <a:spLocks noChangeArrowheads="1"/>
          </p:cNvSpPr>
          <p:nvPr/>
        </p:nvSpPr>
        <p:spPr bwMode="auto">
          <a:xfrm>
            <a:off x="2257425" y="2746375"/>
            <a:ext cx="101600" cy="103188"/>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123941" name="Oval 31"/>
          <p:cNvSpPr>
            <a:spLocks noChangeArrowheads="1"/>
          </p:cNvSpPr>
          <p:nvPr/>
        </p:nvSpPr>
        <p:spPr bwMode="auto">
          <a:xfrm>
            <a:off x="5824538" y="28844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654391" name="Line 55"/>
          <p:cNvSpPr>
            <a:spLocks noChangeShapeType="1"/>
          </p:cNvSpPr>
          <p:nvPr/>
        </p:nvSpPr>
        <p:spPr bwMode="auto">
          <a:xfrm flipH="1">
            <a:off x="6565900" y="3771900"/>
            <a:ext cx="558800" cy="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654393" name="Line 24"/>
          <p:cNvSpPr>
            <a:spLocks noChangeShapeType="1"/>
          </p:cNvSpPr>
          <p:nvPr/>
        </p:nvSpPr>
        <p:spPr bwMode="auto">
          <a:xfrm rot="5400000" flipH="1">
            <a:off x="5938044" y="3363119"/>
            <a:ext cx="1163638"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654392" name="Oval 25"/>
          <p:cNvSpPr>
            <a:spLocks noChangeArrowheads="1"/>
          </p:cNvSpPr>
          <p:nvPr/>
        </p:nvSpPr>
        <p:spPr bwMode="auto">
          <a:xfrm>
            <a:off x="6459538" y="2746375"/>
            <a:ext cx="101600" cy="103188"/>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123945" name="Text Box 14"/>
          <p:cNvSpPr txBox="1">
            <a:spLocks noChangeArrowheads="1"/>
          </p:cNvSpPr>
          <p:nvPr/>
        </p:nvSpPr>
        <p:spPr bwMode="auto">
          <a:xfrm>
            <a:off x="223838" y="2570163"/>
            <a:ext cx="527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i</a:t>
            </a:r>
            <a:r>
              <a:rPr lang="de-DE" altLang="en-US" sz="1800" baseline="-25000">
                <a:solidFill>
                  <a:srgbClr val="66FFFF"/>
                </a:solidFill>
              </a:rPr>
              <a:t>2</a:t>
            </a:r>
            <a:endParaRPr lang="el-GR" altLang="en-US" sz="1800" baseline="-25000">
              <a:solidFill>
                <a:srgbClr val="66FFFF"/>
              </a:solidFill>
            </a:endParaRPr>
          </a:p>
        </p:txBody>
      </p:sp>
      <p:sp>
        <p:nvSpPr>
          <p:cNvPr id="654400" name="Text Box 15"/>
          <p:cNvSpPr txBox="1">
            <a:spLocks noChangeArrowheads="1"/>
          </p:cNvSpPr>
          <p:nvPr/>
        </p:nvSpPr>
        <p:spPr bwMode="auto">
          <a:xfrm>
            <a:off x="2157413" y="3048000"/>
            <a:ext cx="1911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Excess Demand</a:t>
            </a:r>
            <a:endParaRPr lang="el-GR" altLang="en-US" sz="1800" baseline="-25000">
              <a:solidFill>
                <a:srgbClr val="00FFFF"/>
              </a:solidFill>
            </a:endParaRPr>
          </a:p>
        </p:txBody>
      </p:sp>
      <p:sp>
        <p:nvSpPr>
          <p:cNvPr id="654401" name="AutoShape 65"/>
          <p:cNvSpPr>
            <a:spLocks/>
          </p:cNvSpPr>
          <p:nvPr/>
        </p:nvSpPr>
        <p:spPr bwMode="auto">
          <a:xfrm rot="5400000">
            <a:off x="2216150" y="2889250"/>
            <a:ext cx="88900" cy="317500"/>
          </a:xfrm>
          <a:prstGeom prst="rightBrace">
            <a:avLst>
              <a:gd name="adj1" fmla="val 29762"/>
              <a:gd name="adj2" fmla="val 21995"/>
            </a:avLst>
          </a:prstGeom>
          <a:noFill/>
          <a:ln w="3810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vert="eaVert"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endParaRPr lang="de-DE" altLang="en-US" sz="2000"/>
          </a:p>
        </p:txBody>
      </p:sp>
      <p:sp>
        <p:nvSpPr>
          <p:cNvPr id="123948" name="Text Box 19"/>
          <p:cNvSpPr txBox="1">
            <a:spLocks noChangeArrowheads="1"/>
          </p:cNvSpPr>
          <p:nvPr/>
        </p:nvSpPr>
        <p:spPr bwMode="auto">
          <a:xfrm>
            <a:off x="2425700" y="3621088"/>
            <a:ext cx="163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I(i,L</a:t>
            </a:r>
            <a:r>
              <a:rPr lang="de-DE" altLang="en-US" sz="1800" baseline="-25000">
                <a:solidFill>
                  <a:srgbClr val="66FFFF"/>
                </a:solidFill>
              </a:rPr>
              <a:t>1</a:t>
            </a:r>
            <a:r>
              <a:rPr lang="de-DE" altLang="en-US" sz="1800">
                <a:solidFill>
                  <a:srgbClr val="66FFFF"/>
                </a:solidFill>
              </a:rPr>
              <a:t>)+R</a:t>
            </a:r>
            <a:r>
              <a:rPr lang="de-DE" altLang="en-US" sz="1800" baseline="-25000">
                <a:solidFill>
                  <a:srgbClr val="66FFFF"/>
                </a:solidFill>
              </a:rPr>
              <a:t>D</a:t>
            </a:r>
            <a:r>
              <a:rPr lang="de-DE" altLang="en-US" sz="1800">
                <a:solidFill>
                  <a:srgbClr val="66FFFF"/>
                </a:solidFill>
              </a:rPr>
              <a:t>(Y</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p:txBody>
      </p:sp>
      <p:sp>
        <p:nvSpPr>
          <p:cNvPr id="123949" name="Text Box 21"/>
          <p:cNvSpPr txBox="1">
            <a:spLocks noChangeArrowheads="1"/>
          </p:cNvSpPr>
          <p:nvPr/>
        </p:nvSpPr>
        <p:spPr bwMode="auto">
          <a:xfrm>
            <a:off x="6569075" y="4183063"/>
            <a:ext cx="1492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50000"/>
              </a:spcBef>
              <a:buClrTx/>
              <a:buFontTx/>
              <a:buNone/>
            </a:pPr>
            <a:r>
              <a:rPr lang="de-DE" altLang="en-US" sz="1800">
                <a:solidFill>
                  <a:srgbClr val="F96DA6"/>
                </a:solidFill>
              </a:rPr>
              <a:t> </a:t>
            </a:r>
            <a:r>
              <a:rPr lang="de-DE" altLang="en-US" sz="1800">
                <a:solidFill>
                  <a:srgbClr val="66FFFF"/>
                </a:solidFill>
              </a:rPr>
              <a:t>Y</a:t>
            </a:r>
            <a:r>
              <a:rPr lang="de-DE" altLang="en-US" sz="1800" baseline="-25000">
                <a:solidFill>
                  <a:srgbClr val="66FFFF"/>
                </a:solidFill>
              </a:rPr>
              <a:t>1 </a:t>
            </a:r>
            <a:r>
              <a:rPr lang="de-DE" altLang="en-US" sz="1800">
                <a:solidFill>
                  <a:srgbClr val="F96DA6"/>
                </a:solidFill>
              </a:rPr>
              <a:t>=Y(L</a:t>
            </a:r>
            <a:r>
              <a:rPr lang="de-DE" altLang="en-US" sz="1800" baseline="-25000">
                <a:solidFill>
                  <a:srgbClr val="F96DA6"/>
                </a:solidFill>
              </a:rPr>
              <a:t>1</a:t>
            </a:r>
            <a:r>
              <a:rPr lang="de-DE" altLang="en-US" sz="1800">
                <a:solidFill>
                  <a:srgbClr val="F96DA6"/>
                </a:solidFill>
              </a:rPr>
              <a:t>,K</a:t>
            </a:r>
            <a:r>
              <a:rPr lang="de-DE" altLang="en-US" sz="1800" baseline="-25000">
                <a:solidFill>
                  <a:srgbClr val="F96DA6"/>
                </a:solidFill>
              </a:rPr>
              <a:t>1</a:t>
            </a:r>
            <a:r>
              <a:rPr lang="de-DE" altLang="en-US" sz="1800">
                <a:solidFill>
                  <a:srgbClr val="F96DA6"/>
                </a:solidFill>
              </a:rPr>
              <a:t>)</a:t>
            </a:r>
            <a:endParaRPr lang="el-GR" altLang="en-US" sz="1800">
              <a:solidFill>
                <a:srgbClr val="F96DA6"/>
              </a:solidFill>
            </a:endParaRPr>
          </a:p>
        </p:txBody>
      </p:sp>
      <p:sp>
        <p:nvSpPr>
          <p:cNvPr id="123950" name="Line 69"/>
          <p:cNvSpPr>
            <a:spLocks noChangeShapeType="1"/>
          </p:cNvSpPr>
          <p:nvPr/>
        </p:nvSpPr>
        <p:spPr bwMode="auto">
          <a:xfrm flipV="1">
            <a:off x="7189788" y="2506663"/>
            <a:ext cx="4762" cy="1533525"/>
          </a:xfrm>
          <a:prstGeom prst="line">
            <a:avLst/>
          </a:prstGeom>
          <a:noFill/>
          <a:ln w="38100">
            <a:solidFill>
              <a:srgbClr val="FF00FF"/>
            </a:solidFill>
            <a:round/>
            <a:headEnd type="none" w="med" len="lg"/>
            <a:tailEnd type="non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23951" name="Oval 25"/>
          <p:cNvSpPr>
            <a:spLocks noChangeArrowheads="1"/>
          </p:cNvSpPr>
          <p:nvPr/>
        </p:nvSpPr>
        <p:spPr bwMode="auto">
          <a:xfrm>
            <a:off x="7143750" y="28971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endParaRPr lang="de-DE" altLang="en-US" sz="2000" baseline="30000">
              <a:solidFill>
                <a:srgbClr val="66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44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440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5439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5438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5438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5438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5439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5439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54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4386" grpId="0" animBg="1"/>
      <p:bldP spid="654387" grpId="0" animBg="1"/>
      <p:bldP spid="654389" grpId="0" animBg="1"/>
      <p:bldP spid="654390" grpId="0" animBg="1"/>
      <p:bldP spid="654391" grpId="0" animBg="1"/>
      <p:bldP spid="654393" grpId="0" animBg="1"/>
      <p:bldP spid="654392" grpId="0" animBg="1"/>
      <p:bldP spid="654400" grpId="0"/>
      <p:bldP spid="654401" grpId="0" animBg="1"/>
    </p:bldLst>
  </p:timing>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24930" name="Object 3"/>
          <p:cNvGraphicFramePr>
            <a:graphicFrameLocks/>
          </p:cNvGraphicFramePr>
          <p:nvPr/>
        </p:nvGraphicFramePr>
        <p:xfrm>
          <a:off x="4500563" y="1411288"/>
          <a:ext cx="3776662" cy="3116262"/>
        </p:xfrm>
        <a:graphic>
          <a:graphicData uri="http://schemas.openxmlformats.org/presentationml/2006/ole">
            <mc:AlternateContent xmlns:mc="http://schemas.openxmlformats.org/markup-compatibility/2006">
              <mc:Choice xmlns:v="urn:schemas-microsoft-com:vml" Requires="v">
                <p:oleObj spid="_x0000_s125775" name="Diagramm" r:id="rId4" imgW="7438924" imgH="5314860" progId="MSGraph.Chart.8">
                  <p:embed followColorScheme="full"/>
                </p:oleObj>
              </mc:Choice>
              <mc:Fallback>
                <p:oleObj name="Diagramm" r:id="rId4" imgW="7438924" imgH="531486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1411288"/>
                        <a:ext cx="3776662" cy="311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4931" name="Object 3"/>
          <p:cNvGraphicFramePr>
            <a:graphicFrameLocks/>
          </p:cNvGraphicFramePr>
          <p:nvPr/>
        </p:nvGraphicFramePr>
        <p:xfrm>
          <a:off x="422275" y="1379538"/>
          <a:ext cx="3776663" cy="3116262"/>
        </p:xfrm>
        <a:graphic>
          <a:graphicData uri="http://schemas.openxmlformats.org/presentationml/2006/ole">
            <mc:AlternateContent xmlns:mc="http://schemas.openxmlformats.org/markup-compatibility/2006">
              <mc:Choice xmlns:v="urn:schemas-microsoft-com:vml" Requires="v">
                <p:oleObj spid="_x0000_s125776" name="Diagramm" r:id="rId6" imgW="7438924" imgH="5314860" progId="MSGraph.Chart.8">
                  <p:embed followColorScheme="full"/>
                </p:oleObj>
              </mc:Choice>
              <mc:Fallback>
                <p:oleObj name="Diagramm" r:id="rId6" imgW="7438924" imgH="531486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275" y="1379538"/>
                        <a:ext cx="3776663" cy="311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4932"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0"/>
              </a:spcBef>
              <a:buClrTx/>
              <a:buFontTx/>
              <a:buNone/>
            </a:pPr>
            <a:r>
              <a:rPr lang="de-DE" altLang="en-US" sz="1600" b="1"/>
              <a:t>- </a:t>
            </a:r>
            <a:fld id="{AA183B0F-64CD-4292-8847-7EBD36F5B202}" type="slidenum">
              <a:rPr lang="de-DE" altLang="en-US" sz="1600" b="1"/>
              <a:pPr algn="r" eaLnBrk="1" hangingPunct="1">
                <a:spcBef>
                  <a:spcPct val="0"/>
                </a:spcBef>
                <a:buClrTx/>
                <a:buFontTx/>
                <a:buNone/>
              </a:pPr>
              <a:t>122</a:t>
            </a:fld>
            <a:r>
              <a:rPr lang="de-DE" altLang="en-US" sz="1600" b="1"/>
              <a:t> -</a:t>
            </a:r>
          </a:p>
        </p:txBody>
      </p:sp>
      <p:sp>
        <p:nvSpPr>
          <p:cNvPr id="124933"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de-DE" altLang="en-US" sz="600"/>
              <a:t>Prof. Dr. Rainer Maurer</a:t>
            </a:r>
          </a:p>
        </p:txBody>
      </p:sp>
      <p:sp>
        <p:nvSpPr>
          <p:cNvPr id="124934" name="Text Box 5"/>
          <p:cNvSpPr txBox="1">
            <a:spLocks noChangeArrowheads="1"/>
          </p:cNvSpPr>
          <p:nvPr/>
        </p:nvSpPr>
        <p:spPr bwMode="auto">
          <a:xfrm>
            <a:off x="4919663" y="1239838"/>
            <a:ext cx="293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t>i</a:t>
            </a:r>
          </a:p>
        </p:txBody>
      </p:sp>
      <p:sp>
        <p:nvSpPr>
          <p:cNvPr id="124935" name="Text Box 7"/>
          <p:cNvSpPr txBox="1">
            <a:spLocks noChangeArrowheads="1"/>
          </p:cNvSpPr>
          <p:nvPr/>
        </p:nvSpPr>
        <p:spPr bwMode="auto">
          <a:xfrm>
            <a:off x="3694113" y="4257675"/>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50000"/>
              </a:spcBef>
              <a:buClrTx/>
              <a:buFontTx/>
              <a:buNone/>
            </a:pPr>
            <a:r>
              <a:rPr lang="de-DE" altLang="en-US" sz="1800"/>
              <a:t>I,S</a:t>
            </a:r>
          </a:p>
        </p:txBody>
      </p:sp>
      <p:sp>
        <p:nvSpPr>
          <p:cNvPr id="124936" name="Text Box 8"/>
          <p:cNvSpPr txBox="1">
            <a:spLocks noChangeArrowheads="1"/>
          </p:cNvSpPr>
          <p:nvPr/>
        </p:nvSpPr>
        <p:spPr bwMode="auto">
          <a:xfrm>
            <a:off x="825500" y="1233488"/>
            <a:ext cx="331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t>i</a:t>
            </a:r>
          </a:p>
        </p:txBody>
      </p:sp>
      <p:sp>
        <p:nvSpPr>
          <p:cNvPr id="124937" name="Line 9"/>
          <p:cNvSpPr>
            <a:spLocks noChangeShapeType="1"/>
          </p:cNvSpPr>
          <p:nvPr/>
        </p:nvSpPr>
        <p:spPr bwMode="auto">
          <a:xfrm>
            <a:off x="4044950" y="395922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24938" name="Line 10"/>
          <p:cNvSpPr>
            <a:spLocks noChangeShapeType="1"/>
          </p:cNvSpPr>
          <p:nvPr/>
        </p:nvSpPr>
        <p:spPr bwMode="auto">
          <a:xfrm rot="5400000" flipH="1">
            <a:off x="716757" y="15501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24939" name="Line 12"/>
          <p:cNvSpPr>
            <a:spLocks noChangeShapeType="1"/>
          </p:cNvSpPr>
          <p:nvPr/>
        </p:nvSpPr>
        <p:spPr bwMode="auto">
          <a:xfrm>
            <a:off x="8129588" y="399097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24940" name="Line 13"/>
          <p:cNvSpPr>
            <a:spLocks noChangeShapeType="1"/>
          </p:cNvSpPr>
          <p:nvPr/>
        </p:nvSpPr>
        <p:spPr bwMode="auto">
          <a:xfrm rot="5400000" flipH="1">
            <a:off x="4822032" y="15755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24941" name="Text Box 14"/>
          <p:cNvSpPr txBox="1">
            <a:spLocks noChangeArrowheads="1"/>
          </p:cNvSpPr>
          <p:nvPr/>
        </p:nvSpPr>
        <p:spPr bwMode="auto">
          <a:xfrm>
            <a:off x="222250" y="2797175"/>
            <a:ext cx="52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i</a:t>
            </a:r>
            <a:r>
              <a:rPr lang="de-DE" altLang="en-US" sz="1800" baseline="-25000">
                <a:solidFill>
                  <a:srgbClr val="66FFFF"/>
                </a:solidFill>
              </a:rPr>
              <a:t>1</a:t>
            </a:r>
            <a:endParaRPr lang="el-GR" altLang="en-US" sz="1800" baseline="-25000">
              <a:solidFill>
                <a:srgbClr val="66FFFF"/>
              </a:solidFill>
            </a:endParaRPr>
          </a:p>
        </p:txBody>
      </p:sp>
      <p:sp>
        <p:nvSpPr>
          <p:cNvPr id="124942" name="Text Box 18"/>
          <p:cNvSpPr txBox="1">
            <a:spLocks noChangeArrowheads="1"/>
          </p:cNvSpPr>
          <p:nvPr/>
        </p:nvSpPr>
        <p:spPr bwMode="auto">
          <a:xfrm>
            <a:off x="6367463" y="4257675"/>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50000"/>
              </a:spcBef>
              <a:buClrTx/>
              <a:buFontTx/>
              <a:buNone/>
            </a:pPr>
            <a:r>
              <a:rPr lang="de-DE" altLang="en-US" sz="1800"/>
              <a:t>Y</a:t>
            </a:r>
          </a:p>
        </p:txBody>
      </p:sp>
      <p:sp>
        <p:nvSpPr>
          <p:cNvPr id="124943" name="Line 23"/>
          <p:cNvSpPr>
            <a:spLocks noChangeShapeType="1"/>
          </p:cNvSpPr>
          <p:nvPr/>
        </p:nvSpPr>
        <p:spPr bwMode="auto">
          <a:xfrm>
            <a:off x="4895850" y="2943225"/>
            <a:ext cx="2289175"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24944" name="Line 24"/>
          <p:cNvSpPr>
            <a:spLocks noChangeShapeType="1"/>
          </p:cNvSpPr>
          <p:nvPr/>
        </p:nvSpPr>
        <p:spPr bwMode="auto">
          <a:xfrm rot="5400000" flipH="1">
            <a:off x="6685756" y="3463132"/>
            <a:ext cx="1011237"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24945" name="Line 30"/>
          <p:cNvSpPr>
            <a:spLocks noChangeShapeType="1"/>
          </p:cNvSpPr>
          <p:nvPr/>
        </p:nvSpPr>
        <p:spPr bwMode="auto">
          <a:xfrm flipV="1">
            <a:off x="1795463" y="2936875"/>
            <a:ext cx="3130550" cy="3175"/>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24946" name="Rectangle 5"/>
          <p:cNvSpPr>
            <a:spLocks noChangeArrowheads="1"/>
          </p:cNvSpPr>
          <p:nvPr/>
        </p:nvSpPr>
        <p:spPr bwMode="auto">
          <a:xfrm>
            <a:off x="457200" y="31750"/>
            <a:ext cx="82296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r>
              <a:rPr lang="en-US" altLang="en-US" sz="2600">
                <a:solidFill>
                  <a:srgbClr val="FFFF00"/>
                </a:solidFill>
              </a:rPr>
              <a:t>3. The Neoclassical Model and its Policy Implications </a:t>
            </a:r>
            <a:br>
              <a:rPr lang="en-US" altLang="en-US" sz="2600">
                <a:solidFill>
                  <a:srgbClr val="FFFF00"/>
                </a:solidFill>
              </a:rPr>
            </a:br>
            <a:r>
              <a:rPr lang="en-US" altLang="en-US" sz="2200">
                <a:solidFill>
                  <a:srgbClr val="FFFF00"/>
                </a:solidFill>
              </a:rPr>
              <a:t>3.2.2. Fiscal Policy</a:t>
            </a:r>
          </a:p>
        </p:txBody>
      </p:sp>
      <p:sp>
        <p:nvSpPr>
          <p:cNvPr id="124947" name="Line 30"/>
          <p:cNvSpPr>
            <a:spLocks noChangeShapeType="1"/>
          </p:cNvSpPr>
          <p:nvPr/>
        </p:nvSpPr>
        <p:spPr bwMode="auto">
          <a:xfrm flipV="1">
            <a:off x="792163" y="2940050"/>
            <a:ext cx="984250"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24948" name="AutoShape 64"/>
          <p:cNvSpPr>
            <a:spLocks noChangeArrowheads="1"/>
          </p:cNvSpPr>
          <p:nvPr/>
        </p:nvSpPr>
        <p:spPr bwMode="auto">
          <a:xfrm>
            <a:off x="1331913" y="987425"/>
            <a:ext cx="1973262"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en-US" altLang="en-US" sz="2000">
                <a:solidFill>
                  <a:srgbClr val="3333FF"/>
                </a:solidFill>
              </a:rPr>
              <a:t>Capital Market</a:t>
            </a:r>
          </a:p>
        </p:txBody>
      </p:sp>
      <p:sp>
        <p:nvSpPr>
          <p:cNvPr id="124949" name="AutoShape 64"/>
          <p:cNvSpPr>
            <a:spLocks noChangeArrowheads="1"/>
          </p:cNvSpPr>
          <p:nvPr/>
        </p:nvSpPr>
        <p:spPr bwMode="auto">
          <a:xfrm>
            <a:off x="5410200" y="989013"/>
            <a:ext cx="2278063"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en-US" altLang="en-US" sz="2000">
                <a:solidFill>
                  <a:srgbClr val="3333FF"/>
                </a:solidFill>
              </a:rPr>
              <a:t>Demand for Goods</a:t>
            </a:r>
          </a:p>
        </p:txBody>
      </p:sp>
      <p:sp>
        <p:nvSpPr>
          <p:cNvPr id="124950" name="Line 24"/>
          <p:cNvSpPr>
            <a:spLocks noChangeShapeType="1"/>
          </p:cNvSpPr>
          <p:nvPr/>
        </p:nvSpPr>
        <p:spPr bwMode="auto">
          <a:xfrm rot="5400000" flipH="1">
            <a:off x="5368131" y="3428207"/>
            <a:ext cx="1011237"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24951" name="Text Box 19"/>
          <p:cNvSpPr txBox="1">
            <a:spLocks noChangeArrowheads="1"/>
          </p:cNvSpPr>
          <p:nvPr/>
        </p:nvSpPr>
        <p:spPr bwMode="auto">
          <a:xfrm>
            <a:off x="5502275" y="4208463"/>
            <a:ext cx="908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C(i</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p:txBody>
      </p:sp>
      <p:sp>
        <p:nvSpPr>
          <p:cNvPr id="124952" name="Text Box 19"/>
          <p:cNvSpPr txBox="1">
            <a:spLocks noChangeArrowheads="1"/>
          </p:cNvSpPr>
          <p:nvPr/>
        </p:nvSpPr>
        <p:spPr bwMode="auto">
          <a:xfrm>
            <a:off x="2425700" y="3621088"/>
            <a:ext cx="163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I(i,L</a:t>
            </a:r>
            <a:r>
              <a:rPr lang="de-DE" altLang="en-US" sz="1800" baseline="-25000">
                <a:solidFill>
                  <a:srgbClr val="66FFFF"/>
                </a:solidFill>
              </a:rPr>
              <a:t>1</a:t>
            </a:r>
            <a:r>
              <a:rPr lang="de-DE" altLang="en-US" sz="1800">
                <a:solidFill>
                  <a:srgbClr val="66FFFF"/>
                </a:solidFill>
              </a:rPr>
              <a:t>)+R</a:t>
            </a:r>
            <a:r>
              <a:rPr lang="de-DE" altLang="en-US" sz="1800" baseline="-25000">
                <a:solidFill>
                  <a:srgbClr val="66FFFF"/>
                </a:solidFill>
              </a:rPr>
              <a:t>D</a:t>
            </a:r>
            <a:r>
              <a:rPr lang="de-DE" altLang="en-US" sz="1800">
                <a:solidFill>
                  <a:srgbClr val="66FFFF"/>
                </a:solidFill>
              </a:rPr>
              <a:t>(Y</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p:txBody>
      </p:sp>
      <p:sp>
        <p:nvSpPr>
          <p:cNvPr id="124953" name="Line 20"/>
          <p:cNvSpPr>
            <a:spLocks noChangeShapeType="1"/>
          </p:cNvSpPr>
          <p:nvPr/>
        </p:nvSpPr>
        <p:spPr bwMode="auto">
          <a:xfrm>
            <a:off x="1565275" y="2032000"/>
            <a:ext cx="1568450" cy="165576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24954" name="Oval 31"/>
          <p:cNvSpPr>
            <a:spLocks noChangeArrowheads="1"/>
          </p:cNvSpPr>
          <p:nvPr/>
        </p:nvSpPr>
        <p:spPr bwMode="auto">
          <a:xfrm>
            <a:off x="2382838" y="28844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grpSp>
        <p:nvGrpSpPr>
          <p:cNvPr id="124955" name="Group 30"/>
          <p:cNvGrpSpPr>
            <a:grpSpLocks/>
          </p:cNvGrpSpPr>
          <p:nvPr/>
        </p:nvGrpSpPr>
        <p:grpSpPr bwMode="auto">
          <a:xfrm>
            <a:off x="1447800" y="1939925"/>
            <a:ext cx="2138363" cy="2022475"/>
            <a:chOff x="912" y="1222"/>
            <a:chExt cx="1347" cy="1274"/>
          </a:xfrm>
        </p:grpSpPr>
        <p:sp>
          <p:nvSpPr>
            <p:cNvPr id="124981" name="Line 11"/>
            <p:cNvSpPr>
              <a:spLocks noChangeShapeType="1"/>
            </p:cNvSpPr>
            <p:nvPr/>
          </p:nvSpPr>
          <p:spPr bwMode="auto">
            <a:xfrm rot="10800000" flipV="1">
              <a:off x="912" y="1222"/>
              <a:ext cx="1347" cy="922"/>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24982" name="Line 32"/>
            <p:cNvSpPr>
              <a:spLocks noChangeShapeType="1"/>
            </p:cNvSpPr>
            <p:nvPr/>
          </p:nvSpPr>
          <p:spPr bwMode="auto">
            <a:xfrm>
              <a:off x="921" y="2137"/>
              <a:ext cx="1" cy="359"/>
            </a:xfrm>
            <a:prstGeom prst="line">
              <a:avLst/>
            </a:prstGeom>
            <a:noFill/>
            <a:ln w="38100">
              <a:solidFill>
                <a:srgbClr val="33CCCC"/>
              </a:solidFill>
              <a:round/>
              <a:headEnd type="none" w="med" len="lg"/>
              <a:tailEnd type="non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grpSp>
      <p:sp>
        <p:nvSpPr>
          <p:cNvPr id="124956" name="Line 11"/>
          <p:cNvSpPr>
            <a:spLocks noChangeShapeType="1"/>
          </p:cNvSpPr>
          <p:nvPr/>
        </p:nvSpPr>
        <p:spPr bwMode="auto">
          <a:xfrm rot="5400000" flipV="1">
            <a:off x="5254625" y="1943100"/>
            <a:ext cx="1692275" cy="2339975"/>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24957" name="Line 11"/>
          <p:cNvSpPr>
            <a:spLocks noChangeShapeType="1"/>
          </p:cNvSpPr>
          <p:nvPr/>
        </p:nvSpPr>
        <p:spPr bwMode="auto">
          <a:xfrm rot="5400000" flipV="1">
            <a:off x="5995988" y="1676400"/>
            <a:ext cx="915988" cy="2205037"/>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24958" name="Text Box 15"/>
          <p:cNvSpPr txBox="1">
            <a:spLocks noChangeArrowheads="1"/>
          </p:cNvSpPr>
          <p:nvPr/>
        </p:nvSpPr>
        <p:spPr bwMode="auto">
          <a:xfrm>
            <a:off x="7181850" y="3614738"/>
            <a:ext cx="1250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C</a:t>
            </a:r>
            <a:r>
              <a:rPr lang="de-DE" altLang="en-US" sz="1800" baseline="-25000">
                <a:solidFill>
                  <a:srgbClr val="66FFFF"/>
                </a:solidFill>
              </a:rPr>
              <a:t>2</a:t>
            </a:r>
            <a:r>
              <a:rPr lang="de-DE" altLang="en-US" sz="1800">
                <a:solidFill>
                  <a:srgbClr val="66FFFF"/>
                </a:solidFill>
              </a:rPr>
              <a:t>(i,Y-T</a:t>
            </a:r>
            <a:r>
              <a:rPr lang="de-DE" altLang="en-US" sz="1800" baseline="-25000">
                <a:solidFill>
                  <a:srgbClr val="66FFFF"/>
                </a:solidFill>
              </a:rPr>
              <a:t>2</a:t>
            </a:r>
            <a:r>
              <a:rPr lang="de-DE" altLang="en-US" sz="1800">
                <a:solidFill>
                  <a:srgbClr val="66FFFF"/>
                </a:solidFill>
              </a:rPr>
              <a:t>)</a:t>
            </a:r>
            <a:endParaRPr lang="el-GR" altLang="en-US" sz="1800">
              <a:solidFill>
                <a:srgbClr val="66FFFF"/>
              </a:solidFill>
            </a:endParaRPr>
          </a:p>
        </p:txBody>
      </p:sp>
      <p:sp>
        <p:nvSpPr>
          <p:cNvPr id="124959" name="Text Box 15"/>
          <p:cNvSpPr txBox="1">
            <a:spLocks noChangeArrowheads="1"/>
          </p:cNvSpPr>
          <p:nvPr/>
        </p:nvSpPr>
        <p:spPr bwMode="auto">
          <a:xfrm>
            <a:off x="2651125" y="1573213"/>
            <a:ext cx="159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S(i,Y-T</a:t>
            </a:r>
            <a:r>
              <a:rPr lang="de-DE" altLang="en-US" sz="1800" baseline="-25000">
                <a:solidFill>
                  <a:srgbClr val="66FFFF"/>
                </a:solidFill>
              </a:rPr>
              <a:t>2</a:t>
            </a:r>
            <a:r>
              <a:rPr lang="de-DE" altLang="en-US" sz="1800">
                <a:solidFill>
                  <a:srgbClr val="66FFFF"/>
                </a:solidFill>
              </a:rPr>
              <a:t>)+M/P</a:t>
            </a:r>
            <a:endParaRPr lang="el-GR" altLang="en-US" sz="1800">
              <a:solidFill>
                <a:srgbClr val="66FFFF"/>
              </a:solidFill>
            </a:endParaRPr>
          </a:p>
        </p:txBody>
      </p:sp>
      <p:sp>
        <p:nvSpPr>
          <p:cNvPr id="124960" name="Line 30"/>
          <p:cNvSpPr>
            <a:spLocks noChangeShapeType="1"/>
          </p:cNvSpPr>
          <p:nvPr/>
        </p:nvSpPr>
        <p:spPr bwMode="auto">
          <a:xfrm flipV="1">
            <a:off x="755650" y="2801938"/>
            <a:ext cx="1543050"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24961" name="Line 30"/>
          <p:cNvSpPr>
            <a:spLocks noChangeShapeType="1"/>
          </p:cNvSpPr>
          <p:nvPr/>
        </p:nvSpPr>
        <p:spPr bwMode="auto">
          <a:xfrm flipV="1">
            <a:off x="2292350" y="2797175"/>
            <a:ext cx="4235450" cy="4763"/>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24962" name="Oval 31"/>
          <p:cNvSpPr>
            <a:spLocks noChangeArrowheads="1"/>
          </p:cNvSpPr>
          <p:nvPr/>
        </p:nvSpPr>
        <p:spPr bwMode="auto">
          <a:xfrm>
            <a:off x="2257425" y="2746375"/>
            <a:ext cx="101600" cy="103188"/>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124963" name="Oval 31"/>
          <p:cNvSpPr>
            <a:spLocks noChangeArrowheads="1"/>
          </p:cNvSpPr>
          <p:nvPr/>
        </p:nvSpPr>
        <p:spPr bwMode="auto">
          <a:xfrm>
            <a:off x="5824538" y="28844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124964" name="Line 43"/>
          <p:cNvSpPr>
            <a:spLocks noChangeShapeType="1"/>
          </p:cNvSpPr>
          <p:nvPr/>
        </p:nvSpPr>
        <p:spPr bwMode="auto">
          <a:xfrm flipH="1">
            <a:off x="6565900" y="3771900"/>
            <a:ext cx="558800" cy="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24965" name="Line 24"/>
          <p:cNvSpPr>
            <a:spLocks noChangeShapeType="1"/>
          </p:cNvSpPr>
          <p:nvPr/>
        </p:nvSpPr>
        <p:spPr bwMode="auto">
          <a:xfrm rot="5400000" flipH="1">
            <a:off x="5938044" y="3363119"/>
            <a:ext cx="1163638"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24966" name="Oval 25"/>
          <p:cNvSpPr>
            <a:spLocks noChangeArrowheads="1"/>
          </p:cNvSpPr>
          <p:nvPr/>
        </p:nvSpPr>
        <p:spPr bwMode="auto">
          <a:xfrm>
            <a:off x="6459538" y="2746375"/>
            <a:ext cx="101600" cy="103188"/>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656431" name="Text Box 19"/>
          <p:cNvSpPr txBox="1">
            <a:spLocks noChangeArrowheads="1"/>
          </p:cNvSpPr>
          <p:nvPr/>
        </p:nvSpPr>
        <p:spPr bwMode="auto">
          <a:xfrm>
            <a:off x="6557963" y="2254250"/>
            <a:ext cx="958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G = T</a:t>
            </a:r>
            <a:endParaRPr lang="el-GR" altLang="en-US" sz="1800" baseline="-25000">
              <a:solidFill>
                <a:srgbClr val="66FFFF"/>
              </a:solidFill>
            </a:endParaRPr>
          </a:p>
        </p:txBody>
      </p:sp>
      <p:sp>
        <p:nvSpPr>
          <p:cNvPr id="656432" name="Line 30"/>
          <p:cNvSpPr>
            <a:spLocks noChangeShapeType="1"/>
          </p:cNvSpPr>
          <p:nvPr/>
        </p:nvSpPr>
        <p:spPr bwMode="auto">
          <a:xfrm>
            <a:off x="6521450" y="2801938"/>
            <a:ext cx="676275" cy="3175"/>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656433" name="Line 30"/>
          <p:cNvSpPr>
            <a:spLocks noChangeShapeType="1"/>
          </p:cNvSpPr>
          <p:nvPr/>
        </p:nvSpPr>
        <p:spPr bwMode="auto">
          <a:xfrm rot="5400000">
            <a:off x="7053263" y="2925763"/>
            <a:ext cx="280987" cy="1587"/>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24970" name="Text Box 14"/>
          <p:cNvSpPr txBox="1">
            <a:spLocks noChangeArrowheads="1"/>
          </p:cNvSpPr>
          <p:nvPr/>
        </p:nvSpPr>
        <p:spPr bwMode="auto">
          <a:xfrm>
            <a:off x="223838" y="2570163"/>
            <a:ext cx="527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i</a:t>
            </a:r>
            <a:r>
              <a:rPr lang="de-DE" altLang="en-US" sz="1800" baseline="-25000">
                <a:solidFill>
                  <a:srgbClr val="66FFFF"/>
                </a:solidFill>
              </a:rPr>
              <a:t>2</a:t>
            </a:r>
            <a:endParaRPr lang="el-GR" altLang="en-US" sz="1800" baseline="-25000">
              <a:solidFill>
                <a:srgbClr val="66FFFF"/>
              </a:solidFill>
            </a:endParaRPr>
          </a:p>
        </p:txBody>
      </p:sp>
      <p:sp>
        <p:nvSpPr>
          <p:cNvPr id="124971" name="Line 52"/>
          <p:cNvSpPr>
            <a:spLocks noChangeShapeType="1"/>
          </p:cNvSpPr>
          <p:nvPr/>
        </p:nvSpPr>
        <p:spPr bwMode="auto">
          <a:xfrm flipV="1">
            <a:off x="928688" y="2767013"/>
            <a:ext cx="0" cy="123825"/>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24972" name="AutoShape 29"/>
          <p:cNvSpPr>
            <a:spLocks noChangeArrowheads="1"/>
          </p:cNvSpPr>
          <p:nvPr/>
        </p:nvSpPr>
        <p:spPr bwMode="auto">
          <a:xfrm>
            <a:off x="0" y="4664075"/>
            <a:ext cx="9144000" cy="2193925"/>
          </a:xfrm>
          <a:prstGeom prst="roundRect">
            <a:avLst>
              <a:gd name="adj" fmla="val 12495"/>
            </a:avLst>
          </a:prstGeom>
          <a:solidFill>
            <a:srgbClr val="FFFF99"/>
          </a:solidFill>
          <a:ln w="50800">
            <a:solidFill>
              <a:srgbClr val="FF0000"/>
            </a:solidFill>
            <a:round/>
            <a:headEnd/>
            <a:tailEnd/>
          </a:ln>
        </p:spPr>
        <p:txBody>
          <a:bodyPr lIns="0" tIns="0" rIns="0" bIns="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en-US" altLang="en-US" sz="2000" dirty="0">
                <a:solidFill>
                  <a:srgbClr val="3333FF"/>
                </a:solidFill>
              </a:rPr>
              <a:t>However, this reduction in private demand for goods (households and firms) has to be settled with the increase in government consumption demand. As we know, government consumption demand grows by the length of two little quads. As a result, the reduction of private demand is completely compensated by the increase in government demand. In other words, government demand crowds out private demand.</a:t>
            </a:r>
          </a:p>
        </p:txBody>
      </p:sp>
      <p:sp>
        <p:nvSpPr>
          <p:cNvPr id="656440" name="Line 11"/>
          <p:cNvSpPr>
            <a:spLocks noChangeShapeType="1"/>
          </p:cNvSpPr>
          <p:nvPr/>
        </p:nvSpPr>
        <p:spPr bwMode="auto">
          <a:xfrm rot="5400000" flipV="1">
            <a:off x="6175375" y="1462088"/>
            <a:ext cx="915987" cy="2205038"/>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656441" name="Text Box 15"/>
          <p:cNvSpPr txBox="1">
            <a:spLocks noChangeArrowheads="1"/>
          </p:cNvSpPr>
          <p:nvPr/>
        </p:nvSpPr>
        <p:spPr bwMode="auto">
          <a:xfrm>
            <a:off x="5368925" y="1725613"/>
            <a:ext cx="259556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Y</a:t>
            </a:r>
            <a:r>
              <a:rPr lang="de-DE" altLang="en-US" sz="1800" baseline="-25000">
                <a:solidFill>
                  <a:srgbClr val="66FFFF"/>
                </a:solidFill>
              </a:rPr>
              <a:t>D</a:t>
            </a:r>
            <a:r>
              <a:rPr lang="de-DE" altLang="en-US" sz="1800">
                <a:solidFill>
                  <a:srgbClr val="66FFFF"/>
                </a:solidFill>
              </a:rPr>
              <a:t>=C</a:t>
            </a:r>
            <a:r>
              <a:rPr lang="de-DE" altLang="en-US" sz="1800" baseline="-25000">
                <a:solidFill>
                  <a:srgbClr val="66FFFF"/>
                </a:solidFill>
              </a:rPr>
              <a:t> </a:t>
            </a:r>
            <a:r>
              <a:rPr lang="de-DE" altLang="en-US" sz="1800">
                <a:solidFill>
                  <a:srgbClr val="66FFFF"/>
                </a:solidFill>
              </a:rPr>
              <a:t>(i,Y-T</a:t>
            </a:r>
            <a:r>
              <a:rPr lang="de-DE" altLang="en-US" sz="1800" baseline="-25000">
                <a:solidFill>
                  <a:srgbClr val="66FFFF"/>
                </a:solidFill>
              </a:rPr>
              <a:t>2</a:t>
            </a:r>
            <a:r>
              <a:rPr lang="de-DE" altLang="en-US" sz="1800">
                <a:solidFill>
                  <a:srgbClr val="66FFFF"/>
                </a:solidFill>
              </a:rPr>
              <a:t>)+ I(i,L</a:t>
            </a:r>
            <a:r>
              <a:rPr lang="de-DE" altLang="en-US" sz="1800" baseline="-25000">
                <a:solidFill>
                  <a:srgbClr val="66FFFF"/>
                </a:solidFill>
              </a:rPr>
              <a:t>1</a:t>
            </a:r>
            <a:r>
              <a:rPr lang="de-DE" altLang="en-US" sz="1800">
                <a:solidFill>
                  <a:srgbClr val="66FFFF"/>
                </a:solidFill>
              </a:rPr>
              <a:t>)+G</a:t>
            </a:r>
            <a:endParaRPr lang="el-GR" altLang="en-US" sz="1800">
              <a:solidFill>
                <a:srgbClr val="66FFFF"/>
              </a:solidFill>
            </a:endParaRPr>
          </a:p>
        </p:txBody>
      </p:sp>
      <p:sp>
        <p:nvSpPr>
          <p:cNvPr id="124975" name="Text Box 15"/>
          <p:cNvSpPr txBox="1">
            <a:spLocks noChangeArrowheads="1"/>
          </p:cNvSpPr>
          <p:nvPr/>
        </p:nvSpPr>
        <p:spPr bwMode="auto">
          <a:xfrm>
            <a:off x="6904038" y="3260725"/>
            <a:ext cx="21637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Y</a:t>
            </a:r>
            <a:r>
              <a:rPr lang="de-DE" altLang="en-US" sz="1800" baseline="-25000">
                <a:solidFill>
                  <a:srgbClr val="66FFFF"/>
                </a:solidFill>
              </a:rPr>
              <a:t>D</a:t>
            </a:r>
            <a:r>
              <a:rPr lang="de-DE" altLang="en-US" sz="1800">
                <a:solidFill>
                  <a:srgbClr val="66FFFF"/>
                </a:solidFill>
              </a:rPr>
              <a:t>=C</a:t>
            </a:r>
            <a:r>
              <a:rPr lang="de-DE" altLang="en-US" sz="1800" baseline="-25000">
                <a:solidFill>
                  <a:srgbClr val="66FFFF"/>
                </a:solidFill>
              </a:rPr>
              <a:t> </a:t>
            </a:r>
            <a:r>
              <a:rPr lang="de-DE" altLang="en-US" sz="1800">
                <a:solidFill>
                  <a:srgbClr val="66FFFF"/>
                </a:solidFill>
              </a:rPr>
              <a:t>(i,Y-T</a:t>
            </a:r>
            <a:r>
              <a:rPr lang="de-DE" altLang="en-US" sz="1800" baseline="-25000">
                <a:solidFill>
                  <a:srgbClr val="66FFFF"/>
                </a:solidFill>
              </a:rPr>
              <a:t>2</a:t>
            </a:r>
            <a:r>
              <a:rPr lang="de-DE" altLang="en-US" sz="1800">
                <a:solidFill>
                  <a:srgbClr val="66FFFF"/>
                </a:solidFill>
              </a:rPr>
              <a:t>)+ I(i,L</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p:txBody>
      </p:sp>
      <p:sp>
        <p:nvSpPr>
          <p:cNvPr id="656430" name="AutoShape 46"/>
          <p:cNvSpPr>
            <a:spLocks/>
          </p:cNvSpPr>
          <p:nvPr/>
        </p:nvSpPr>
        <p:spPr bwMode="auto">
          <a:xfrm rot="16200000" flipV="1">
            <a:off x="6757988" y="2338388"/>
            <a:ext cx="177800" cy="635000"/>
          </a:xfrm>
          <a:prstGeom prst="rightBrace">
            <a:avLst>
              <a:gd name="adj1" fmla="val 29762"/>
              <a:gd name="adj2" fmla="val 30000"/>
            </a:avLst>
          </a:prstGeom>
          <a:noFill/>
          <a:ln w="3810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vert="eaVert"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endParaRPr lang="de-DE" altLang="en-US" sz="2000"/>
          </a:p>
        </p:txBody>
      </p:sp>
      <p:sp>
        <p:nvSpPr>
          <p:cNvPr id="124977" name="Text Box 21"/>
          <p:cNvSpPr txBox="1">
            <a:spLocks noChangeArrowheads="1"/>
          </p:cNvSpPr>
          <p:nvPr/>
        </p:nvSpPr>
        <p:spPr bwMode="auto">
          <a:xfrm>
            <a:off x="6569075" y="4183063"/>
            <a:ext cx="1492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50000"/>
              </a:spcBef>
              <a:buClrTx/>
              <a:buFontTx/>
              <a:buNone/>
            </a:pPr>
            <a:r>
              <a:rPr lang="de-DE" altLang="en-US" sz="1800">
                <a:solidFill>
                  <a:srgbClr val="F96DA6"/>
                </a:solidFill>
              </a:rPr>
              <a:t> </a:t>
            </a:r>
            <a:r>
              <a:rPr lang="de-DE" altLang="en-US" sz="1800">
                <a:solidFill>
                  <a:srgbClr val="66FFFF"/>
                </a:solidFill>
              </a:rPr>
              <a:t>Y</a:t>
            </a:r>
            <a:r>
              <a:rPr lang="de-DE" altLang="en-US" sz="1800" baseline="-25000">
                <a:solidFill>
                  <a:srgbClr val="66FFFF"/>
                </a:solidFill>
              </a:rPr>
              <a:t>1 </a:t>
            </a:r>
            <a:r>
              <a:rPr lang="de-DE" altLang="en-US" sz="1800">
                <a:solidFill>
                  <a:srgbClr val="F96DA6"/>
                </a:solidFill>
              </a:rPr>
              <a:t>=Y(L</a:t>
            </a:r>
            <a:r>
              <a:rPr lang="de-DE" altLang="en-US" sz="1800" baseline="-25000">
                <a:solidFill>
                  <a:srgbClr val="F96DA6"/>
                </a:solidFill>
              </a:rPr>
              <a:t>1</a:t>
            </a:r>
            <a:r>
              <a:rPr lang="de-DE" altLang="en-US" sz="1800">
                <a:solidFill>
                  <a:srgbClr val="F96DA6"/>
                </a:solidFill>
              </a:rPr>
              <a:t>,K</a:t>
            </a:r>
            <a:r>
              <a:rPr lang="de-DE" altLang="en-US" sz="1800" baseline="-25000">
                <a:solidFill>
                  <a:srgbClr val="F96DA6"/>
                </a:solidFill>
              </a:rPr>
              <a:t>1</a:t>
            </a:r>
            <a:r>
              <a:rPr lang="de-DE" altLang="en-US" sz="1800">
                <a:solidFill>
                  <a:srgbClr val="F96DA6"/>
                </a:solidFill>
              </a:rPr>
              <a:t>)</a:t>
            </a:r>
            <a:endParaRPr lang="el-GR" altLang="en-US" sz="1800">
              <a:solidFill>
                <a:srgbClr val="F96DA6"/>
              </a:solidFill>
            </a:endParaRPr>
          </a:p>
        </p:txBody>
      </p:sp>
      <p:sp>
        <p:nvSpPr>
          <p:cNvPr id="124978" name="Line 60"/>
          <p:cNvSpPr>
            <a:spLocks noChangeShapeType="1"/>
          </p:cNvSpPr>
          <p:nvPr/>
        </p:nvSpPr>
        <p:spPr bwMode="auto">
          <a:xfrm flipV="1">
            <a:off x="7189788" y="2506663"/>
            <a:ext cx="4762" cy="1533525"/>
          </a:xfrm>
          <a:prstGeom prst="line">
            <a:avLst/>
          </a:prstGeom>
          <a:noFill/>
          <a:ln w="38100">
            <a:solidFill>
              <a:srgbClr val="FF00FF"/>
            </a:solidFill>
            <a:round/>
            <a:headEnd type="none" w="med" len="lg"/>
            <a:tailEnd type="non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24979" name="Oval 25"/>
          <p:cNvSpPr>
            <a:spLocks noChangeArrowheads="1"/>
          </p:cNvSpPr>
          <p:nvPr/>
        </p:nvSpPr>
        <p:spPr bwMode="auto">
          <a:xfrm>
            <a:off x="7143750" y="28971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endParaRPr lang="de-DE" altLang="en-US" sz="2000" baseline="30000">
              <a:solidFill>
                <a:srgbClr val="66FFFF"/>
              </a:solidFill>
            </a:endParaRPr>
          </a:p>
        </p:txBody>
      </p:sp>
      <p:sp>
        <p:nvSpPr>
          <p:cNvPr id="656434" name="Oval 25"/>
          <p:cNvSpPr>
            <a:spLocks noChangeArrowheads="1"/>
          </p:cNvSpPr>
          <p:nvPr/>
        </p:nvSpPr>
        <p:spPr bwMode="auto">
          <a:xfrm>
            <a:off x="7145338" y="2746375"/>
            <a:ext cx="101600" cy="103188"/>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64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64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64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564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5643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564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564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431" grpId="0"/>
      <p:bldP spid="656432" grpId="0" animBg="1"/>
      <p:bldP spid="656433" grpId="0" animBg="1"/>
      <p:bldP spid="656440" grpId="0" animBg="1"/>
      <p:bldP spid="656441" grpId="0"/>
      <p:bldP spid="656430" grpId="0" animBg="1"/>
      <p:bldP spid="656434" grpId="0" animBg="1"/>
    </p:bldLst>
  </p:timing>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Foliennummernplatzhalter 3"/>
          <p:cNvSpPr>
            <a:spLocks noGrp="1"/>
          </p:cNvSpPr>
          <p:nvPr>
            <p:ph type="sldNum" sz="quarter" idx="11"/>
          </p:nvPr>
        </p:nvSpPr>
        <p:spPr>
          <a:xfrm>
            <a:off x="7038975" y="63769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8AC2E12D-6240-4B68-B588-B2DA3B2EDE44}" type="slidenum">
              <a:rPr lang="de-DE" altLang="en-US" sz="1600" smtClean="0"/>
              <a:pPr>
                <a:spcBef>
                  <a:spcPct val="0"/>
                </a:spcBef>
                <a:buClrTx/>
                <a:buFontTx/>
                <a:buNone/>
              </a:pPr>
              <a:t>123</a:t>
            </a:fld>
            <a:r>
              <a:rPr lang="de-DE" altLang="en-US" sz="1600"/>
              <a:t> -</a:t>
            </a:r>
          </a:p>
        </p:txBody>
      </p:sp>
      <p:sp>
        <p:nvSpPr>
          <p:cNvPr id="125955" name="Fußzeilenplatzhalt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600"/>
              <a:t>Prof. Dr. Rainer Maurer</a:t>
            </a:r>
          </a:p>
        </p:txBody>
      </p:sp>
      <p:sp>
        <p:nvSpPr>
          <p:cNvPr id="125956" name="Rectangle 2"/>
          <p:cNvSpPr>
            <a:spLocks noGrp="1" noChangeArrowheads="1"/>
          </p:cNvSpPr>
          <p:nvPr>
            <p:ph type="title"/>
          </p:nvPr>
        </p:nvSpPr>
        <p:spPr>
          <a:xfrm>
            <a:off x="0" y="-19050"/>
            <a:ext cx="9144000" cy="998538"/>
          </a:xfrm>
          <a:noFill/>
        </p:spPr>
        <p:txBody>
          <a:bodyPr tIns="0"/>
          <a:lstStyle/>
          <a:p>
            <a:pPr eaLnBrk="1" hangingPunct="1"/>
            <a:r>
              <a:rPr lang="en-US" altLang="en-US" sz="2900"/>
              <a:t>3. The Neoclassical Model and its Policy Implications</a:t>
            </a:r>
            <a:br>
              <a:rPr lang="en-US" altLang="en-US" sz="2900"/>
            </a:br>
            <a:r>
              <a:rPr lang="en-US" altLang="en-US" sz="2600"/>
              <a:t> 3.2.2. Fiscal Policy</a:t>
            </a:r>
          </a:p>
        </p:txBody>
      </p:sp>
      <p:sp>
        <p:nvSpPr>
          <p:cNvPr id="168965" name="Rectangle 3"/>
          <p:cNvSpPr>
            <a:spLocks noGrp="1" noChangeArrowheads="1"/>
          </p:cNvSpPr>
          <p:nvPr>
            <p:ph type="body" idx="1"/>
          </p:nvPr>
        </p:nvSpPr>
        <p:spPr>
          <a:xfrm>
            <a:off x="457200" y="1371600"/>
            <a:ext cx="8521700" cy="5275263"/>
          </a:xfrm>
        </p:spPr>
        <p:txBody>
          <a:bodyPr/>
          <a:lstStyle/>
          <a:p>
            <a:pPr eaLnBrk="1" hangingPunct="1"/>
            <a:r>
              <a:rPr lang="en-US" altLang="en-US" dirty="0"/>
              <a:t>To sum up:</a:t>
            </a:r>
          </a:p>
          <a:p>
            <a:pPr lvl="1" eaLnBrk="1" hangingPunct="1"/>
            <a:r>
              <a:rPr lang="en-US" altLang="en-US" dirty="0"/>
              <a:t>Given the assumptions of the neoclassical model, </a:t>
            </a:r>
            <a:r>
              <a:rPr lang="en-US" altLang="en-US" dirty="0">
                <a:solidFill>
                  <a:srgbClr val="00FF00"/>
                </a:solidFill>
              </a:rPr>
              <a:t>fiscal policy is without effect</a:t>
            </a:r>
            <a:r>
              <a:rPr lang="en-US" altLang="en-US" dirty="0"/>
              <a:t>:</a:t>
            </a:r>
          </a:p>
          <a:p>
            <a:pPr lvl="1" eaLnBrk="1" hangingPunct="1">
              <a:lnSpc>
                <a:spcPct val="0"/>
              </a:lnSpc>
            </a:pPr>
            <a:endParaRPr lang="en-US" altLang="en-US" dirty="0"/>
          </a:p>
          <a:p>
            <a:pPr lvl="2" eaLnBrk="1" hangingPunct="1"/>
            <a:r>
              <a:rPr lang="en-US" altLang="en-US" dirty="0">
                <a:solidFill>
                  <a:srgbClr val="00FF00"/>
                </a:solidFill>
              </a:rPr>
              <a:t>Debt financed fiscal policy</a:t>
            </a:r>
            <a:r>
              <a:rPr lang="en-US" altLang="en-US" dirty="0"/>
              <a:t> causes an </a:t>
            </a:r>
            <a:r>
              <a:rPr lang="en-US" altLang="en-US" dirty="0">
                <a:solidFill>
                  <a:srgbClr val="00FF00"/>
                </a:solidFill>
              </a:rPr>
              <a:t>increase </a:t>
            </a:r>
            <a:r>
              <a:rPr lang="en-US" altLang="en-US" dirty="0"/>
              <a:t>in</a:t>
            </a:r>
            <a:r>
              <a:rPr lang="en-US" altLang="en-US" dirty="0">
                <a:solidFill>
                  <a:srgbClr val="FF0000"/>
                </a:solidFill>
              </a:rPr>
              <a:t> </a:t>
            </a:r>
            <a:r>
              <a:rPr lang="en-US" altLang="en-US" dirty="0">
                <a:solidFill>
                  <a:srgbClr val="00FF00"/>
                </a:solidFill>
              </a:rPr>
              <a:t>the interest rate</a:t>
            </a:r>
            <a:r>
              <a:rPr lang="en-US" altLang="en-US" dirty="0"/>
              <a:t>, which decreases private demand by the same amount government consumption grows.</a:t>
            </a:r>
          </a:p>
          <a:p>
            <a:pPr lvl="2" eaLnBrk="1" hangingPunct="1">
              <a:lnSpc>
                <a:spcPct val="20000"/>
              </a:lnSpc>
            </a:pPr>
            <a:endParaRPr lang="en-US" altLang="en-US" dirty="0"/>
          </a:p>
          <a:p>
            <a:pPr lvl="2" eaLnBrk="1" hangingPunct="1"/>
            <a:r>
              <a:rPr lang="en-US" altLang="en-US" dirty="0">
                <a:solidFill>
                  <a:srgbClr val="00FF00"/>
                </a:solidFill>
              </a:rPr>
              <a:t>Tax financed fiscal policy</a:t>
            </a:r>
            <a:r>
              <a:rPr lang="en-US" altLang="en-US" dirty="0"/>
              <a:t> causes a </a:t>
            </a:r>
            <a:r>
              <a:rPr lang="en-US" altLang="en-US" dirty="0">
                <a:solidFill>
                  <a:srgbClr val="00FF00"/>
                </a:solidFill>
              </a:rPr>
              <a:t>decrease </a:t>
            </a:r>
            <a:r>
              <a:rPr lang="en-US" altLang="en-US" dirty="0"/>
              <a:t>in</a:t>
            </a:r>
            <a:r>
              <a:rPr lang="en-US" altLang="en-US" dirty="0">
                <a:solidFill>
                  <a:srgbClr val="FF0000"/>
                </a:solidFill>
              </a:rPr>
              <a:t> </a:t>
            </a:r>
            <a:r>
              <a:rPr lang="en-US" altLang="en-US" dirty="0">
                <a:solidFill>
                  <a:srgbClr val="00FF00"/>
                </a:solidFill>
              </a:rPr>
              <a:t>disposable income</a:t>
            </a:r>
            <a:r>
              <a:rPr lang="en-US" altLang="en-US" dirty="0"/>
              <a:t> of households. This decrease </a:t>
            </a:r>
            <a:r>
              <a:rPr lang="en-US" altLang="en-US" dirty="0">
                <a:solidFill>
                  <a:srgbClr val="00FF00"/>
                </a:solidFill>
              </a:rPr>
              <a:t>causes</a:t>
            </a:r>
            <a:r>
              <a:rPr lang="en-US" altLang="en-US" dirty="0"/>
              <a:t> </a:t>
            </a:r>
            <a:r>
              <a:rPr lang="en-US" altLang="en-US" dirty="0">
                <a:solidFill>
                  <a:srgbClr val="00FF00"/>
                </a:solidFill>
              </a:rPr>
              <a:t>savings and/or consumption</a:t>
            </a:r>
            <a:r>
              <a:rPr lang="en-US" altLang="en-US" dirty="0"/>
              <a:t> to decrease so</a:t>
            </a:r>
            <a:r>
              <a:rPr lang="en-US" altLang="en-US" dirty="0">
                <a:solidFill>
                  <a:srgbClr val="FF0000"/>
                </a:solidFill>
              </a:rPr>
              <a:t> </a:t>
            </a:r>
            <a:r>
              <a:rPr lang="en-US" altLang="en-US" dirty="0"/>
              <a:t>that private demand for goods decreases by the same amount (T) government consumption grows (G=T).</a:t>
            </a:r>
            <a:endParaRPr lang="en-US" altLang="en-US" dirty="0">
              <a:cs typeface="Arial" pitchFamily="34" charset="0"/>
            </a:endParaRPr>
          </a:p>
          <a:p>
            <a:pPr lvl="2" eaLnBrk="1" hangingPunct="1"/>
            <a:endParaRPr lang="en-US" altLang="en-US" dirty="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896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896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89" name="Rectangle 3"/>
          <p:cNvSpPr>
            <a:spLocks noGrp="1" noChangeArrowheads="1"/>
          </p:cNvSpPr>
          <p:nvPr>
            <p:ph type="body" idx="1"/>
          </p:nvPr>
        </p:nvSpPr>
        <p:spPr>
          <a:xfrm>
            <a:off x="457200" y="1371600"/>
            <a:ext cx="8686800" cy="5486400"/>
          </a:xfrm>
        </p:spPr>
        <p:txBody>
          <a:bodyPr/>
          <a:lstStyle/>
          <a:p>
            <a:pPr eaLnBrk="1" hangingPunct="1"/>
            <a:r>
              <a:rPr lang="en-US" altLang="en-US" dirty="0"/>
              <a:t>To sum up:</a:t>
            </a:r>
          </a:p>
          <a:p>
            <a:pPr lvl="1" eaLnBrk="1" hangingPunct="1"/>
            <a:r>
              <a:rPr lang="en-US" altLang="en-US" dirty="0"/>
              <a:t>Given the assumptions of the neoclassical model, </a:t>
            </a:r>
            <a:r>
              <a:rPr lang="en-US" altLang="en-US" dirty="0">
                <a:solidFill>
                  <a:srgbClr val="00FF00"/>
                </a:solidFill>
              </a:rPr>
              <a:t>fiscal policy is without effect</a:t>
            </a:r>
            <a:r>
              <a:rPr lang="en-US" altLang="en-US" dirty="0"/>
              <a:t> but </a:t>
            </a:r>
            <a:r>
              <a:rPr lang="en-US" altLang="en-US" dirty="0">
                <a:solidFill>
                  <a:srgbClr val="00FF00"/>
                </a:solidFill>
              </a:rPr>
              <a:t>not "neutral"</a:t>
            </a:r>
            <a:r>
              <a:rPr lang="en-US" altLang="en-US" dirty="0"/>
              <a:t>:</a:t>
            </a:r>
          </a:p>
          <a:p>
            <a:pPr lvl="2" eaLnBrk="1" hangingPunct="1"/>
            <a:r>
              <a:rPr lang="en-US" altLang="en-US" dirty="0"/>
              <a:t>The permanent increase in</a:t>
            </a:r>
            <a:r>
              <a:rPr lang="en-US" altLang="en-US" dirty="0">
                <a:solidFill>
                  <a:srgbClr val="FF0000"/>
                </a:solidFill>
              </a:rPr>
              <a:t> </a:t>
            </a:r>
            <a:r>
              <a:rPr lang="en-US" altLang="en-US" dirty="0"/>
              <a:t>the interest rate (</a:t>
            </a:r>
            <a:r>
              <a:rPr lang="en-US" altLang="en-US" dirty="0" err="1"/>
              <a:t>i</a:t>
            </a:r>
            <a:r>
              <a:rPr lang="en-US" altLang="en-US" baseline="-25000" dirty="0" err="1"/>
              <a:t>2</a:t>
            </a:r>
            <a:r>
              <a:rPr lang="en-US" altLang="en-US" dirty="0"/>
              <a:t>&gt;</a:t>
            </a:r>
            <a:r>
              <a:rPr lang="en-US" altLang="en-US" dirty="0" err="1"/>
              <a:t>i</a:t>
            </a:r>
            <a:r>
              <a:rPr lang="en-US" altLang="en-US" baseline="-25000" dirty="0" err="1"/>
              <a:t>1</a:t>
            </a:r>
            <a:r>
              <a:rPr lang="en-US" altLang="en-US" dirty="0"/>
              <a:t>), causes a permanent </a:t>
            </a:r>
            <a:r>
              <a:rPr lang="en-US" altLang="en-US" dirty="0">
                <a:solidFill>
                  <a:srgbClr val="00FF00"/>
                </a:solidFill>
              </a:rPr>
              <a:t>decrease </a:t>
            </a:r>
            <a:r>
              <a:rPr lang="en-US" altLang="en-US" dirty="0"/>
              <a:t>in</a:t>
            </a:r>
            <a:r>
              <a:rPr lang="en-US" altLang="en-US" dirty="0">
                <a:solidFill>
                  <a:srgbClr val="FF0000"/>
                </a:solidFill>
              </a:rPr>
              <a:t> </a:t>
            </a:r>
            <a:r>
              <a:rPr lang="en-US" altLang="en-US" dirty="0">
                <a:solidFill>
                  <a:srgbClr val="00FF00"/>
                </a:solidFill>
              </a:rPr>
              <a:t>investment </a:t>
            </a:r>
            <a:r>
              <a:rPr lang="en-US" altLang="en-US" dirty="0"/>
              <a:t>( I(</a:t>
            </a:r>
            <a:r>
              <a:rPr lang="en-US" altLang="en-US" dirty="0" err="1"/>
              <a:t>i</a:t>
            </a:r>
            <a:r>
              <a:rPr lang="en-US" altLang="en-US" baseline="-25000" dirty="0" err="1"/>
              <a:t>2</a:t>
            </a:r>
            <a:r>
              <a:rPr lang="en-US" altLang="en-US" dirty="0"/>
              <a:t>)&lt;I(</a:t>
            </a:r>
            <a:r>
              <a:rPr lang="en-US" altLang="en-US" dirty="0" err="1"/>
              <a:t>i</a:t>
            </a:r>
            <a:r>
              <a:rPr lang="en-US" altLang="en-US" baseline="-25000" dirty="0" err="1"/>
              <a:t>1</a:t>
            </a:r>
            <a:r>
              <a:rPr lang="en-US" altLang="en-US" dirty="0"/>
              <a:t>) ).</a:t>
            </a:r>
          </a:p>
          <a:p>
            <a:pPr lvl="2" eaLnBrk="1" hangingPunct="1"/>
            <a:r>
              <a:rPr lang="en-US" altLang="en-US" dirty="0"/>
              <a:t>The level of </a:t>
            </a:r>
            <a:r>
              <a:rPr lang="en-US" altLang="en-US" dirty="0">
                <a:solidFill>
                  <a:srgbClr val="00FF00"/>
                </a:solidFill>
              </a:rPr>
              <a:t>investment</a:t>
            </a:r>
            <a:r>
              <a:rPr lang="en-US" altLang="en-US" dirty="0"/>
              <a:t> determines the </a:t>
            </a:r>
            <a:r>
              <a:rPr lang="en-US" altLang="en-US" dirty="0">
                <a:solidFill>
                  <a:srgbClr val="00FF00"/>
                </a:solidFill>
              </a:rPr>
              <a:t>growth</a:t>
            </a:r>
            <a:r>
              <a:rPr lang="en-US" altLang="en-US" dirty="0"/>
              <a:t> rate </a:t>
            </a:r>
            <a:r>
              <a:rPr lang="en-US" altLang="en-US" dirty="0">
                <a:solidFill>
                  <a:srgbClr val="00FF00"/>
                </a:solidFill>
              </a:rPr>
              <a:t>of</a:t>
            </a:r>
            <a:r>
              <a:rPr lang="en-US" altLang="en-US" dirty="0"/>
              <a:t> the </a:t>
            </a:r>
            <a:r>
              <a:rPr lang="en-US" altLang="en-US" dirty="0">
                <a:solidFill>
                  <a:srgbClr val="00FF00"/>
                </a:solidFill>
              </a:rPr>
              <a:t>capital stock</a:t>
            </a:r>
            <a:r>
              <a:rPr lang="en-US" altLang="en-US" dirty="0"/>
              <a:t>: </a:t>
            </a:r>
            <a:r>
              <a:rPr lang="en-US" altLang="en-US" dirty="0" err="1"/>
              <a:t>K</a:t>
            </a:r>
            <a:r>
              <a:rPr lang="en-US" altLang="en-US" baseline="-25000" dirty="0" err="1"/>
              <a:t>t+1</a:t>
            </a:r>
            <a:r>
              <a:rPr lang="en-US" altLang="en-US" dirty="0"/>
              <a:t>   = K</a:t>
            </a:r>
            <a:r>
              <a:rPr lang="en-US" altLang="en-US" baseline="-25000" dirty="0"/>
              <a:t>t</a:t>
            </a:r>
            <a:r>
              <a:rPr lang="en-US" altLang="en-US" dirty="0"/>
              <a:t> + I</a:t>
            </a:r>
            <a:r>
              <a:rPr lang="en-US" altLang="en-US" baseline="-25000" dirty="0"/>
              <a:t>t</a:t>
            </a:r>
            <a:r>
              <a:rPr lang="en-US" altLang="en-US" dirty="0"/>
              <a:t>   – </a:t>
            </a:r>
            <a:r>
              <a:rPr lang="el-GR" altLang="en-US" dirty="0">
                <a:cs typeface="Arial" pitchFamily="34" charset="0"/>
              </a:rPr>
              <a:t>λ</a:t>
            </a:r>
            <a:r>
              <a:rPr lang="en-US" altLang="en-US" dirty="0">
                <a:cs typeface="Arial" pitchFamily="34" charset="0"/>
              </a:rPr>
              <a:t>*</a:t>
            </a:r>
            <a:r>
              <a:rPr lang="en-US" altLang="en-US" dirty="0"/>
              <a:t>K</a:t>
            </a:r>
            <a:r>
              <a:rPr lang="en-US" altLang="en-US" baseline="-25000" dirty="0"/>
              <a:t>t</a:t>
            </a:r>
          </a:p>
          <a:p>
            <a:pPr lvl="2" eaLnBrk="1" hangingPunct="1"/>
            <a:r>
              <a:rPr lang="en-US" altLang="en-US" dirty="0"/>
              <a:t>The growth rate of the capital stock has (beside some other factors, s. chapter 2) a strong </a:t>
            </a:r>
            <a:r>
              <a:rPr lang="en-US" altLang="en-US" dirty="0">
                <a:solidFill>
                  <a:srgbClr val="00FF00"/>
                </a:solidFill>
              </a:rPr>
              <a:t>influence on GDP-growth</a:t>
            </a:r>
            <a:r>
              <a:rPr lang="en-US" altLang="en-US" dirty="0"/>
              <a:t>:   </a:t>
            </a:r>
            <a:r>
              <a:rPr lang="en-US" altLang="en-US" dirty="0" err="1"/>
              <a:t>Y</a:t>
            </a:r>
            <a:r>
              <a:rPr lang="en-US" altLang="en-US" baseline="-25000" dirty="0" err="1"/>
              <a:t>t</a:t>
            </a:r>
            <a:r>
              <a:rPr lang="en-US" altLang="en-US" dirty="0"/>
              <a:t>  = Y(L</a:t>
            </a:r>
            <a:r>
              <a:rPr lang="en-US" altLang="en-US" baseline="-25000" dirty="0"/>
              <a:t>t</a:t>
            </a:r>
            <a:r>
              <a:rPr lang="en-US" altLang="en-US" dirty="0"/>
              <a:t>, K</a:t>
            </a:r>
            <a:r>
              <a:rPr lang="en-US" altLang="en-US" baseline="-25000" dirty="0"/>
              <a:t>t  </a:t>
            </a:r>
            <a:r>
              <a:rPr lang="en-US" altLang="en-US" dirty="0"/>
              <a:t>)</a:t>
            </a:r>
          </a:p>
          <a:p>
            <a:pPr lvl="2" eaLnBrk="1" hangingPunct="1"/>
            <a:r>
              <a:rPr lang="en-US" altLang="en-US" dirty="0"/>
              <a:t>A lower growth rate of the capital stock will therefore </a:t>
            </a:r>
            <a:r>
              <a:rPr lang="en-US" altLang="en-US" dirty="0">
                <a:solidFill>
                  <a:srgbClr val="00FF00"/>
                </a:solidFill>
              </a:rPr>
              <a:t>decrease GDP-growth</a:t>
            </a:r>
            <a:r>
              <a:rPr lang="en-US" altLang="en-US" dirty="0"/>
              <a:t>.</a:t>
            </a:r>
          </a:p>
        </p:txBody>
      </p:sp>
      <p:sp>
        <p:nvSpPr>
          <p:cNvPr id="126979" name="Foliennummernplatzhalter 3"/>
          <p:cNvSpPr>
            <a:spLocks noGrp="1"/>
          </p:cNvSpPr>
          <p:nvPr>
            <p:ph type="sldNum" sz="quarter" idx="11"/>
          </p:nvPr>
        </p:nvSpPr>
        <p:spPr>
          <a:xfrm>
            <a:off x="7038975" y="63769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88911AE6-0DC3-4DBB-BCAB-76D98A66AF44}" type="slidenum">
              <a:rPr lang="de-DE" altLang="en-US" sz="1600" smtClean="0"/>
              <a:pPr>
                <a:spcBef>
                  <a:spcPct val="0"/>
                </a:spcBef>
                <a:buClrTx/>
                <a:buFontTx/>
                <a:buNone/>
              </a:pPr>
              <a:t>124</a:t>
            </a:fld>
            <a:r>
              <a:rPr lang="de-DE" altLang="en-US" sz="1600"/>
              <a:t> -</a:t>
            </a:r>
          </a:p>
        </p:txBody>
      </p:sp>
      <p:sp>
        <p:nvSpPr>
          <p:cNvPr id="126980" name="Fußzeilenplatzhalt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600"/>
              <a:t>Prof. Dr. Rainer Maurer</a:t>
            </a:r>
          </a:p>
        </p:txBody>
      </p:sp>
      <p:sp>
        <p:nvSpPr>
          <p:cNvPr id="126981" name="Rectangle 2"/>
          <p:cNvSpPr>
            <a:spLocks noGrp="1" noChangeArrowheads="1"/>
          </p:cNvSpPr>
          <p:nvPr>
            <p:ph type="title"/>
          </p:nvPr>
        </p:nvSpPr>
        <p:spPr>
          <a:xfrm>
            <a:off x="0" y="-19050"/>
            <a:ext cx="9144000" cy="998538"/>
          </a:xfrm>
          <a:noFill/>
        </p:spPr>
        <p:txBody>
          <a:bodyPr tIns="0"/>
          <a:lstStyle/>
          <a:p>
            <a:pPr eaLnBrk="1" hangingPunct="1"/>
            <a:r>
              <a:rPr lang="en-US" altLang="en-US" sz="2900"/>
              <a:t>3. The Neoclassical Model and its Policy Implications</a:t>
            </a:r>
            <a:br>
              <a:rPr lang="en-US" altLang="en-US" sz="2900"/>
            </a:br>
            <a:r>
              <a:rPr lang="en-US" altLang="en-US" sz="2600"/>
              <a:t> 3.2.2. Fiscal Policy</a:t>
            </a:r>
          </a:p>
        </p:txBody>
      </p:sp>
      <p:sp>
        <p:nvSpPr>
          <p:cNvPr id="169991" name="Text Box 7"/>
          <p:cNvSpPr txBox="1">
            <a:spLocks noChangeArrowheads="1"/>
          </p:cNvSpPr>
          <p:nvPr/>
        </p:nvSpPr>
        <p:spPr bwMode="auto">
          <a:xfrm>
            <a:off x="4953000" y="3606800"/>
            <a:ext cx="35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med" len="lg"/>
                <a:tailEnd type="none" w="lg" len="med"/>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en-US" altLang="en-US">
                <a:solidFill>
                  <a:schemeClr val="hlink"/>
                </a:solidFill>
                <a:cs typeface="Arial" pitchFamily="34" charset="0"/>
              </a:rPr>
              <a:t>↓</a:t>
            </a:r>
          </a:p>
        </p:txBody>
      </p:sp>
      <p:sp>
        <p:nvSpPr>
          <p:cNvPr id="169992" name="Text Box 8"/>
          <p:cNvSpPr txBox="1">
            <a:spLocks noChangeArrowheads="1"/>
          </p:cNvSpPr>
          <p:nvPr/>
        </p:nvSpPr>
        <p:spPr bwMode="auto">
          <a:xfrm>
            <a:off x="3748088" y="3595688"/>
            <a:ext cx="35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med" len="lg"/>
                <a:tailEnd type="none" w="lg" len="med"/>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en-US" altLang="en-US" dirty="0">
                <a:solidFill>
                  <a:schemeClr val="hlink"/>
                </a:solidFill>
                <a:cs typeface="Arial" pitchFamily="34" charset="0"/>
              </a:rPr>
              <a:t>↓</a:t>
            </a:r>
          </a:p>
        </p:txBody>
      </p:sp>
      <p:sp>
        <p:nvSpPr>
          <p:cNvPr id="169993" name="Oval 9"/>
          <p:cNvSpPr>
            <a:spLocks noChangeArrowheads="1"/>
          </p:cNvSpPr>
          <p:nvPr/>
        </p:nvSpPr>
        <p:spPr bwMode="auto">
          <a:xfrm>
            <a:off x="2881313" y="4760913"/>
            <a:ext cx="417512" cy="431800"/>
          </a:xfrm>
          <a:prstGeom prst="ellipse">
            <a:avLst/>
          </a:prstGeom>
          <a:noFill/>
          <a:ln w="28575" algn="ctr">
            <a:solidFill>
              <a:srgbClr val="FF0000"/>
            </a:solidFill>
            <a:round/>
            <a:headEnd type="none" w="med" len="lg"/>
            <a:tailEnd type="none" w="lg"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endParaRPr lang="de-DE" altLang="en-US" sz="2000"/>
          </a:p>
        </p:txBody>
      </p:sp>
      <p:sp>
        <p:nvSpPr>
          <p:cNvPr id="169994" name="Oval 10"/>
          <p:cNvSpPr>
            <a:spLocks noChangeArrowheads="1"/>
          </p:cNvSpPr>
          <p:nvPr/>
        </p:nvSpPr>
        <p:spPr bwMode="auto">
          <a:xfrm>
            <a:off x="1600200" y="4762500"/>
            <a:ext cx="417513" cy="431800"/>
          </a:xfrm>
          <a:prstGeom prst="ellipse">
            <a:avLst/>
          </a:prstGeom>
          <a:noFill/>
          <a:ln w="28575" algn="ctr">
            <a:solidFill>
              <a:srgbClr val="FF0000"/>
            </a:solidFill>
            <a:round/>
            <a:headEnd type="none" w="med" len="lg"/>
            <a:tailEnd type="none" w="lg"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endParaRPr lang="de-DE" altLang="en-US" sz="20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998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998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999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999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998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6998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999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99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91" grpId="0"/>
      <p:bldP spid="169992" grpId="0"/>
      <p:bldP spid="169993" grpId="0" animBg="1"/>
      <p:bldP spid="169994" grpId="0" animBg="1"/>
    </p:bldLst>
  </p:timing>
</p:sld>
</file>

<file path=ppt/slides/slide12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8002"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E5E5D900-CC26-446C-AA0F-2F8CE5DD6A2C}" type="slidenum">
              <a:rPr lang="de-DE" altLang="en-US" sz="1600" b="1"/>
              <a:pPr algn="r" eaLnBrk="1" hangingPunct="1">
                <a:spcBef>
                  <a:spcPct val="0"/>
                </a:spcBef>
                <a:buClrTx/>
                <a:buFontTx/>
                <a:buNone/>
              </a:pPr>
              <a:t>125</a:t>
            </a:fld>
            <a:r>
              <a:rPr lang="de-DE" altLang="en-US" sz="1600" b="1"/>
              <a:t> -</a:t>
            </a:r>
          </a:p>
        </p:txBody>
      </p:sp>
      <p:sp>
        <p:nvSpPr>
          <p:cNvPr id="128003"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sp>
        <p:nvSpPr>
          <p:cNvPr id="128004" name="Rectangle 2"/>
          <p:cNvSpPr>
            <a:spLocks noGrp="1" noChangeArrowheads="1"/>
          </p:cNvSpPr>
          <p:nvPr>
            <p:ph type="title" idx="4294967295"/>
          </p:nvPr>
        </p:nvSpPr>
        <p:spPr>
          <a:xfrm>
            <a:off x="0" y="-19050"/>
            <a:ext cx="9144000" cy="998538"/>
          </a:xfrm>
          <a:noFill/>
        </p:spPr>
        <p:txBody>
          <a:bodyPr tIns="0"/>
          <a:lstStyle/>
          <a:p>
            <a:pPr eaLnBrk="1" hangingPunct="1"/>
            <a:r>
              <a:rPr lang="en-US" altLang="en-US" sz="2900"/>
              <a:t>3. The Neoclassical Model and its Policy Implications</a:t>
            </a:r>
            <a:br>
              <a:rPr lang="en-US" altLang="en-US" sz="2900"/>
            </a:br>
            <a:r>
              <a:rPr lang="en-US" altLang="en-US" sz="2600"/>
              <a:t> 3.2.2. Fiscal Policy</a:t>
            </a:r>
          </a:p>
        </p:txBody>
      </p:sp>
      <p:graphicFrame>
        <p:nvGraphicFramePr>
          <p:cNvPr id="128005" name="Object 10"/>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28401" name="Diagramm" r:id="rId4" imgW="9239357" imgH="5753160" progId="Excel.Chart.8">
                  <p:link updateAutomatic="1"/>
                </p:oleObj>
              </mc:Choice>
              <mc:Fallback>
                <p:oleObj name="Diagramm" r:id="rId4" imgW="9239357" imgH="5753160" progId="Excel.Chart.8">
                  <p:link updateAutomatic="1"/>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38100" algn="ctr">
                            <a:solidFill>
                              <a:srgbClr val="FF0000"/>
                            </a:solidFill>
                            <a:miter lim="800000"/>
                            <a:headEnd type="none" w="med" len="lg"/>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9026"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E439D3E3-1F52-4D59-9565-758385290E4D}" type="slidenum">
              <a:rPr lang="de-DE" altLang="en-US" sz="1600" b="1"/>
              <a:pPr algn="r" eaLnBrk="1" hangingPunct="1">
                <a:spcBef>
                  <a:spcPct val="0"/>
                </a:spcBef>
                <a:buClrTx/>
                <a:buFontTx/>
                <a:buNone/>
              </a:pPr>
              <a:t>126</a:t>
            </a:fld>
            <a:r>
              <a:rPr lang="de-DE" altLang="en-US" sz="1600" b="1"/>
              <a:t> -</a:t>
            </a:r>
          </a:p>
        </p:txBody>
      </p:sp>
      <p:sp>
        <p:nvSpPr>
          <p:cNvPr id="129027"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sp>
        <p:nvSpPr>
          <p:cNvPr id="129028" name="Rectangle 2"/>
          <p:cNvSpPr>
            <a:spLocks noGrp="1" noChangeArrowheads="1"/>
          </p:cNvSpPr>
          <p:nvPr>
            <p:ph type="title" idx="4294967295"/>
          </p:nvPr>
        </p:nvSpPr>
        <p:spPr>
          <a:xfrm>
            <a:off x="0" y="-19050"/>
            <a:ext cx="9144000" cy="998538"/>
          </a:xfrm>
          <a:noFill/>
        </p:spPr>
        <p:txBody>
          <a:bodyPr tIns="0"/>
          <a:lstStyle/>
          <a:p>
            <a:pPr eaLnBrk="1" hangingPunct="1"/>
            <a:r>
              <a:rPr lang="en-US" altLang="en-US" sz="2900"/>
              <a:t>3. The Neoclassical Model and its Policy Implications</a:t>
            </a:r>
            <a:br>
              <a:rPr lang="en-US" altLang="en-US" sz="2900"/>
            </a:br>
            <a:r>
              <a:rPr lang="en-US" altLang="en-US" sz="2600"/>
              <a:t> 3.2.2. Fiscal Policy</a:t>
            </a:r>
          </a:p>
        </p:txBody>
      </p:sp>
      <p:graphicFrame>
        <p:nvGraphicFramePr>
          <p:cNvPr id="129029" name="Object 6"/>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29425" name="Diagramm" r:id="rId4" imgW="9239357" imgH="5753160" progId="Excel.Chart.8">
                  <p:link updateAutomatic="1"/>
                </p:oleObj>
              </mc:Choice>
              <mc:Fallback>
                <p:oleObj name="Diagramm" r:id="rId4" imgW="9239357" imgH="5753160" progId="Excel.Chart.8">
                  <p:link updateAutomatic="1"/>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38100" algn="ctr">
                            <a:solidFill>
                              <a:srgbClr val="FF0000"/>
                            </a:solidFill>
                            <a:miter lim="800000"/>
                            <a:headEnd type="none" w="med" len="lg"/>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A7096C19-0749-473E-AFCF-43474230EC04}" type="slidenum">
              <a:rPr lang="de-DE" altLang="en-US" sz="1600" b="1"/>
              <a:pPr algn="r" eaLnBrk="1" hangingPunct="1">
                <a:spcBef>
                  <a:spcPct val="0"/>
                </a:spcBef>
                <a:buClrTx/>
                <a:buFontTx/>
                <a:buNone/>
              </a:pPr>
              <a:t>127</a:t>
            </a:fld>
            <a:r>
              <a:rPr lang="de-DE" altLang="en-US" sz="1600" b="1"/>
              <a:t> -</a:t>
            </a:r>
          </a:p>
        </p:txBody>
      </p:sp>
      <p:sp>
        <p:nvSpPr>
          <p:cNvPr id="130051"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sp>
        <p:nvSpPr>
          <p:cNvPr id="130052" name="Rectangle 2"/>
          <p:cNvSpPr>
            <a:spLocks noGrp="1" noChangeArrowheads="1"/>
          </p:cNvSpPr>
          <p:nvPr>
            <p:ph type="title" idx="4294967295"/>
          </p:nvPr>
        </p:nvSpPr>
        <p:spPr>
          <a:xfrm>
            <a:off x="254000" y="131763"/>
            <a:ext cx="8666163" cy="1143000"/>
          </a:xfrm>
        </p:spPr>
        <p:txBody>
          <a:bodyPr/>
          <a:lstStyle/>
          <a:p>
            <a:pPr eaLnBrk="1" hangingPunct="1"/>
            <a:r>
              <a:rPr lang="en-US" altLang="en-US"/>
              <a:t>Macroeconomics</a:t>
            </a:r>
          </a:p>
        </p:txBody>
      </p:sp>
      <p:sp>
        <p:nvSpPr>
          <p:cNvPr id="130053" name="Rectangle 3"/>
          <p:cNvSpPr>
            <a:spLocks noGrp="1" noChangeArrowheads="1"/>
          </p:cNvSpPr>
          <p:nvPr>
            <p:ph type="body" idx="4294967295"/>
          </p:nvPr>
        </p:nvSpPr>
        <p:spPr>
          <a:xfrm>
            <a:off x="477838" y="1347788"/>
            <a:ext cx="8318500" cy="5213350"/>
          </a:xfrm>
        </p:spPr>
        <p:txBody>
          <a:bodyPr/>
          <a:lstStyle/>
          <a:p>
            <a:pPr marL="571500" indent="-571500" eaLnBrk="1" hangingPunct="1">
              <a:lnSpc>
                <a:spcPct val="90000"/>
              </a:lnSpc>
              <a:buFont typeface="Arial Unicode MS" pitchFamily="34" charset="-128"/>
              <a:buNone/>
            </a:pPr>
            <a:r>
              <a:rPr lang="en-US" altLang="en-US" sz="2200" dirty="0">
                <a:solidFill>
                  <a:srgbClr val="FFFF00"/>
                </a:solidFill>
              </a:rPr>
              <a:t>3. The Neoclassical Model and its Policy Implications</a:t>
            </a:r>
          </a:p>
          <a:p>
            <a:pPr marL="571500" indent="-571500" eaLnBrk="1" hangingPunct="1">
              <a:lnSpc>
                <a:spcPct val="90000"/>
              </a:lnSpc>
              <a:buFont typeface="Arial Unicode MS" pitchFamily="34" charset="-128"/>
              <a:buNone/>
            </a:pPr>
            <a:r>
              <a:rPr lang="en-US" altLang="en-US" sz="2200" dirty="0">
                <a:solidFill>
                  <a:srgbClr val="FFFF00"/>
                </a:solidFill>
              </a:rPr>
              <a:t>	3.1. The Structure of the Neoclassical Model</a:t>
            </a:r>
            <a:endParaRPr lang="en-US" altLang="en-US" dirty="0"/>
          </a:p>
          <a:p>
            <a:pPr marL="571500" indent="-571500" eaLnBrk="1" hangingPunct="1">
              <a:lnSpc>
                <a:spcPct val="90000"/>
              </a:lnSpc>
              <a:buFont typeface="Arial Unicode MS" pitchFamily="34" charset="-128"/>
              <a:buNone/>
            </a:pPr>
            <a:r>
              <a:rPr lang="en-US" altLang="en-US" sz="2200" dirty="0">
                <a:solidFill>
                  <a:srgbClr val="FFFF00"/>
                </a:solidFill>
              </a:rPr>
              <a:t>	3.2. The Neoclassical Model and its Policy Implications</a:t>
            </a:r>
          </a:p>
          <a:p>
            <a:pPr marL="571500" indent="-571500" eaLnBrk="1" hangingPunct="1">
              <a:lnSpc>
                <a:spcPct val="90000"/>
              </a:lnSpc>
              <a:buFont typeface="Arial Unicode MS" pitchFamily="34" charset="-128"/>
              <a:buNone/>
            </a:pPr>
            <a:r>
              <a:rPr lang="en-US" altLang="en-US" sz="2200" dirty="0">
                <a:solidFill>
                  <a:srgbClr val="FFFF00"/>
                </a:solidFill>
              </a:rPr>
              <a:t>		3.2.1. Monetary Policy</a:t>
            </a:r>
          </a:p>
          <a:p>
            <a:pPr marL="571500" indent="-571500" eaLnBrk="1" hangingPunct="1">
              <a:lnSpc>
                <a:spcPct val="90000"/>
              </a:lnSpc>
              <a:buFont typeface="Arial Unicode MS" pitchFamily="34" charset="-128"/>
              <a:buNone/>
            </a:pPr>
            <a:r>
              <a:rPr lang="en-US" altLang="en-US" sz="2200" dirty="0">
                <a:solidFill>
                  <a:srgbClr val="FFFF00"/>
                </a:solidFill>
              </a:rPr>
              <a:t>		3.2.2. Fiscal Policy</a:t>
            </a:r>
          </a:p>
          <a:p>
            <a:pPr marL="571500" indent="-571500" eaLnBrk="1" hangingPunct="1">
              <a:lnSpc>
                <a:spcPct val="90000"/>
              </a:lnSpc>
              <a:buFont typeface="Arial Unicode MS" pitchFamily="34" charset="-128"/>
              <a:buNone/>
            </a:pPr>
            <a:r>
              <a:rPr lang="en-US" altLang="en-US" sz="2200" dirty="0">
                <a:solidFill>
                  <a:srgbClr val="FFFF00"/>
                </a:solidFill>
              </a:rPr>
              <a:t>		3.2.3. Demand-side Shocks</a:t>
            </a:r>
          </a:p>
          <a:p>
            <a:pPr marL="571500" indent="-571500" eaLnBrk="1" hangingPunct="1">
              <a:lnSpc>
                <a:spcPct val="90000"/>
              </a:lnSpc>
              <a:buFont typeface="Arial Unicode MS" pitchFamily="34" charset="-128"/>
              <a:buNone/>
            </a:pPr>
            <a:endParaRPr lang="en-US" altLang="en-US" sz="2200" dirty="0">
              <a:solidFill>
                <a:srgbClr val="FFFF00"/>
              </a:solidFill>
            </a:endParaRPr>
          </a:p>
          <a:p>
            <a:pPr marL="571500" indent="-571500" eaLnBrk="1" hangingPunct="1">
              <a:lnSpc>
                <a:spcPct val="90000"/>
              </a:lnSpc>
              <a:buFont typeface="Arial Unicode MS" pitchFamily="34" charset="-128"/>
              <a:buNone/>
            </a:pPr>
            <a:endParaRPr lang="en-US" altLang="en-US" sz="2200" dirty="0">
              <a:solidFill>
                <a:srgbClr val="FFFF00"/>
              </a:solidFill>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2DE00A5C-C79E-4A4C-9042-583C67FB802D}" type="slidenum">
              <a:rPr lang="de-DE" altLang="en-US" sz="1600" b="1"/>
              <a:pPr algn="r" eaLnBrk="1" hangingPunct="1">
                <a:spcBef>
                  <a:spcPct val="0"/>
                </a:spcBef>
                <a:buClrTx/>
                <a:buFontTx/>
                <a:buNone/>
              </a:pPr>
              <a:t>128</a:t>
            </a:fld>
            <a:r>
              <a:rPr lang="de-DE" altLang="en-US" sz="1600" b="1"/>
              <a:t> -</a:t>
            </a:r>
          </a:p>
        </p:txBody>
      </p:sp>
      <p:sp>
        <p:nvSpPr>
          <p:cNvPr id="131075"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sp>
        <p:nvSpPr>
          <p:cNvPr id="755716" name="Rectangle 3"/>
          <p:cNvSpPr>
            <a:spLocks noGrp="1" noChangeArrowheads="1"/>
          </p:cNvSpPr>
          <p:nvPr>
            <p:ph type="body" idx="4294967295"/>
          </p:nvPr>
        </p:nvSpPr>
        <p:spPr>
          <a:xfrm>
            <a:off x="457200" y="1260475"/>
            <a:ext cx="8229600" cy="5486400"/>
          </a:xfrm>
          <a:noFill/>
        </p:spPr>
        <p:txBody>
          <a:bodyPr/>
          <a:lstStyle/>
          <a:p>
            <a:pPr eaLnBrk="1" hangingPunct="1">
              <a:lnSpc>
                <a:spcPct val="90000"/>
              </a:lnSpc>
            </a:pPr>
            <a:r>
              <a:rPr lang="en-US" altLang="en-US" sz="2000" dirty="0"/>
              <a:t>So far, we have seen that </a:t>
            </a:r>
            <a:r>
              <a:rPr lang="en-US" altLang="en-US" sz="2000" dirty="0">
                <a:solidFill>
                  <a:srgbClr val="00FF00"/>
                </a:solidFill>
              </a:rPr>
              <a:t>economic policy is ineffective</a:t>
            </a:r>
            <a:r>
              <a:rPr lang="en-US" altLang="en-US" sz="2000" dirty="0"/>
              <a:t> under the assumptions of the neoclassical model.</a:t>
            </a:r>
          </a:p>
          <a:p>
            <a:pPr lvl="1" eaLnBrk="1" hangingPunct="1">
              <a:lnSpc>
                <a:spcPct val="90000"/>
              </a:lnSpc>
            </a:pPr>
            <a:r>
              <a:rPr lang="en-US" altLang="en-US" sz="2000" dirty="0"/>
              <a:t>Neither fiscal nor monetary policy can affect the real economy in the short-run.</a:t>
            </a:r>
          </a:p>
          <a:p>
            <a:pPr eaLnBrk="1" hangingPunct="1">
              <a:lnSpc>
                <a:spcPct val="90000"/>
              </a:lnSpc>
            </a:pPr>
            <a:r>
              <a:rPr lang="en-US" altLang="en-US" sz="2000" dirty="0"/>
              <a:t>Therefore the question arises, </a:t>
            </a:r>
            <a:r>
              <a:rPr lang="en-US" altLang="en-US" sz="2000" dirty="0">
                <a:solidFill>
                  <a:srgbClr val="00FF00"/>
                </a:solidFill>
              </a:rPr>
              <a:t>what happens</a:t>
            </a:r>
            <a:r>
              <a:rPr lang="en-US" altLang="en-US" sz="2000" dirty="0"/>
              <a:t> under the assumptions of the neoclassical model, if the economy is hit by a </a:t>
            </a:r>
            <a:r>
              <a:rPr lang="en-US" altLang="en-US" sz="2000" dirty="0">
                <a:solidFill>
                  <a:srgbClr val="00FF00"/>
                </a:solidFill>
              </a:rPr>
              <a:t>negative demand</a:t>
            </a:r>
            <a:r>
              <a:rPr lang="en-US" altLang="en-US" sz="2000" dirty="0"/>
              <a:t> shock?</a:t>
            </a:r>
          </a:p>
          <a:p>
            <a:pPr eaLnBrk="1" hangingPunct="1">
              <a:lnSpc>
                <a:spcPct val="90000"/>
              </a:lnSpc>
            </a:pPr>
            <a:r>
              <a:rPr lang="en-US" altLang="en-US" sz="2000" dirty="0"/>
              <a:t>Does this result in an </a:t>
            </a:r>
            <a:r>
              <a:rPr lang="en-US" altLang="en-US" sz="2000" dirty="0">
                <a:solidFill>
                  <a:srgbClr val="00FF00"/>
                </a:solidFill>
              </a:rPr>
              <a:t>economic downswing</a:t>
            </a:r>
            <a:r>
              <a:rPr lang="en-US" altLang="en-US" sz="2000" dirty="0"/>
              <a:t> (recession) that leaves economic policy helpless?</a:t>
            </a:r>
          </a:p>
          <a:p>
            <a:pPr lvl="1" eaLnBrk="1" hangingPunct="1">
              <a:lnSpc>
                <a:spcPct val="90000"/>
              </a:lnSpc>
            </a:pPr>
            <a:r>
              <a:rPr lang="en-US" altLang="en-US" sz="2000" dirty="0"/>
              <a:t>To analyze this question, we assume that households expect a </a:t>
            </a:r>
            <a:r>
              <a:rPr lang="en-US" altLang="en-US" sz="2000" dirty="0">
                <a:solidFill>
                  <a:srgbClr val="00FF00"/>
                </a:solidFill>
              </a:rPr>
              <a:t>worsening of the economic development</a:t>
            </a:r>
            <a:r>
              <a:rPr lang="en-US" altLang="en-US" sz="2000" dirty="0"/>
              <a:t> (e.g. an increase of the probability to become unemployed). Therefore they </a:t>
            </a:r>
            <a:r>
              <a:rPr lang="en-US" altLang="en-US" sz="2000" dirty="0">
                <a:solidFill>
                  <a:srgbClr val="00FF00"/>
                </a:solidFill>
              </a:rPr>
              <a:t>want to save more</a:t>
            </a:r>
            <a:r>
              <a:rPr lang="en-US" altLang="en-US" sz="2000" dirty="0"/>
              <a:t> to be prepared for a </a:t>
            </a:r>
            <a:r>
              <a:rPr lang="en-US" altLang="en-US" sz="2000" dirty="0">
                <a:solidFill>
                  <a:srgbClr val="00FF00"/>
                </a:solidFill>
              </a:rPr>
              <a:t>loss of income</a:t>
            </a:r>
            <a:r>
              <a:rPr lang="en-US" altLang="en-US" sz="2000" dirty="0"/>
              <a:t> caused by </a:t>
            </a:r>
            <a:r>
              <a:rPr lang="en-US" altLang="en-US" sz="2000" dirty="0">
                <a:solidFill>
                  <a:srgbClr val="00FF00"/>
                </a:solidFill>
              </a:rPr>
              <a:t>unemployment</a:t>
            </a:r>
            <a:r>
              <a:rPr lang="en-US" altLang="en-US" sz="2000" dirty="0"/>
              <a:t>.</a:t>
            </a:r>
          </a:p>
          <a:p>
            <a:pPr lvl="1" eaLnBrk="1" hangingPunct="1">
              <a:lnSpc>
                <a:spcPct val="90000"/>
              </a:lnSpc>
            </a:pPr>
            <a:r>
              <a:rPr lang="en-US" altLang="en-US" sz="2000" dirty="0"/>
              <a:t>If households want to save more, they must </a:t>
            </a:r>
            <a:r>
              <a:rPr lang="en-US" altLang="en-US" sz="2000" dirty="0">
                <a:solidFill>
                  <a:srgbClr val="00FF00"/>
                </a:solidFill>
              </a:rPr>
              <a:t>reduce consumption</a:t>
            </a:r>
            <a:r>
              <a:rPr lang="en-US" altLang="en-US" sz="2000" dirty="0"/>
              <a:t> as their budget constraint </a:t>
            </a:r>
            <a:r>
              <a:rPr lang="de-DE" altLang="en-US" sz="2000" dirty="0">
                <a:solidFill>
                  <a:srgbClr val="00FF00"/>
                </a:solidFill>
              </a:rPr>
              <a:t>S    = Y-C  </a:t>
            </a:r>
            <a:r>
              <a:rPr lang="de-DE" altLang="en-US" sz="2000" dirty="0"/>
              <a:t>  </a:t>
            </a:r>
            <a:r>
              <a:rPr lang="de-DE" altLang="en-US" sz="2000" dirty="0" err="1"/>
              <a:t>shows</a:t>
            </a:r>
            <a:r>
              <a:rPr lang="de-DE" altLang="en-US" sz="2000" dirty="0"/>
              <a:t>.</a:t>
            </a:r>
            <a:endParaRPr lang="en-US" altLang="en-US" sz="2000" dirty="0"/>
          </a:p>
          <a:p>
            <a:pPr lvl="1" eaLnBrk="1" hangingPunct="1">
              <a:lnSpc>
                <a:spcPct val="90000"/>
              </a:lnSpc>
            </a:pPr>
            <a:r>
              <a:rPr lang="en-US" altLang="en-US" sz="2000" dirty="0"/>
              <a:t>Will the neoclassical economy be able to absorb such a demand-side shock without sliding into a </a:t>
            </a:r>
            <a:r>
              <a:rPr lang="en-US" altLang="en-US" sz="2000" dirty="0">
                <a:solidFill>
                  <a:srgbClr val="00FF00"/>
                </a:solidFill>
              </a:rPr>
              <a:t>recession</a:t>
            </a:r>
            <a:r>
              <a:rPr lang="en-US" altLang="en-US" sz="2000" dirty="0"/>
              <a:t>?</a:t>
            </a:r>
          </a:p>
        </p:txBody>
      </p:sp>
      <p:sp>
        <p:nvSpPr>
          <p:cNvPr id="131077" name="Rectangle 6"/>
          <p:cNvSpPr>
            <a:spLocks noGrp="1" noChangeArrowheads="1"/>
          </p:cNvSpPr>
          <p:nvPr>
            <p:ph type="title" idx="4294967295"/>
          </p:nvPr>
        </p:nvSpPr>
        <p:spPr>
          <a:xfrm>
            <a:off x="0" y="-19050"/>
            <a:ext cx="9144000" cy="998538"/>
          </a:xfrm>
          <a:noFill/>
        </p:spPr>
        <p:txBody>
          <a:bodyPr tIns="0"/>
          <a:lstStyle/>
          <a:p>
            <a:pPr eaLnBrk="1" hangingPunct="1"/>
            <a:r>
              <a:rPr lang="en-US" altLang="en-US" sz="2900"/>
              <a:t>3. The Neoclassical Model and its Policy Implications</a:t>
            </a:r>
            <a:br>
              <a:rPr lang="en-US" altLang="en-US" sz="2900"/>
            </a:br>
            <a:r>
              <a:rPr lang="en-US" altLang="en-US" sz="2600"/>
              <a:t> 3.2.3. Demand-side Shocks</a:t>
            </a:r>
          </a:p>
        </p:txBody>
      </p:sp>
      <p:sp>
        <p:nvSpPr>
          <p:cNvPr id="2" name="Textfeld 1">
            <a:extLst>
              <a:ext uri="{FF2B5EF4-FFF2-40B4-BE49-F238E27FC236}">
                <a16:creationId xmlns:a16="http://schemas.microsoft.com/office/drawing/2014/main" id="{2BC2E0FA-F735-4AE4-816F-79EA8C4BF8DA}"/>
              </a:ext>
            </a:extLst>
          </p:cNvPr>
          <p:cNvSpPr txBox="1"/>
          <p:nvPr/>
        </p:nvSpPr>
        <p:spPr>
          <a:xfrm>
            <a:off x="5254171" y="5617226"/>
            <a:ext cx="275772" cy="400110"/>
          </a:xfrm>
          <a:prstGeom prst="rect">
            <a:avLst/>
          </a:prstGeom>
          <a:noFill/>
        </p:spPr>
        <p:txBody>
          <a:bodyPr wrap="square" rtlCol="0">
            <a:spAutoFit/>
          </a:bodyPr>
          <a:lstStyle/>
          <a:p>
            <a:r>
              <a:rPr lang="de-DE" altLang="en-US" dirty="0">
                <a:solidFill>
                  <a:srgbClr val="FFC000"/>
                </a:solidFill>
              </a:rPr>
              <a:t>↓</a:t>
            </a:r>
            <a:endParaRPr lang="en-US" dirty="0">
              <a:solidFill>
                <a:srgbClr val="FFC000"/>
              </a:solidFill>
            </a:endParaRPr>
          </a:p>
        </p:txBody>
      </p:sp>
      <p:sp>
        <p:nvSpPr>
          <p:cNvPr id="3" name="Textfeld 2">
            <a:extLst>
              <a:ext uri="{FF2B5EF4-FFF2-40B4-BE49-F238E27FC236}">
                <a16:creationId xmlns:a16="http://schemas.microsoft.com/office/drawing/2014/main" id="{4261CACF-D2CB-4316-B201-29DFEB7A611B}"/>
              </a:ext>
            </a:extLst>
          </p:cNvPr>
          <p:cNvSpPr txBox="1"/>
          <p:nvPr/>
        </p:nvSpPr>
        <p:spPr>
          <a:xfrm>
            <a:off x="4274912" y="5602712"/>
            <a:ext cx="420914" cy="400110"/>
          </a:xfrm>
          <a:prstGeom prst="rect">
            <a:avLst/>
          </a:prstGeom>
          <a:noFill/>
        </p:spPr>
        <p:txBody>
          <a:bodyPr wrap="square" rtlCol="0">
            <a:spAutoFit/>
          </a:bodyPr>
          <a:lstStyle/>
          <a:p>
            <a:pPr algn="ctr"/>
            <a:r>
              <a:rPr lang="de-DE" altLang="en-US" dirty="0">
                <a:solidFill>
                  <a:srgbClr val="FFC000"/>
                </a:solidFill>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55716">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5571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571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557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32098" name="Object 3"/>
          <p:cNvGraphicFramePr>
            <a:graphicFrameLocks/>
          </p:cNvGraphicFramePr>
          <p:nvPr/>
        </p:nvGraphicFramePr>
        <p:xfrm>
          <a:off x="4513263" y="1411288"/>
          <a:ext cx="3776662" cy="3116262"/>
        </p:xfrm>
        <a:graphic>
          <a:graphicData uri="http://schemas.openxmlformats.org/presentationml/2006/ole">
            <mc:AlternateContent xmlns:mc="http://schemas.openxmlformats.org/markup-compatibility/2006">
              <mc:Choice xmlns:v="urn:schemas-microsoft-com:vml" Requires="v">
                <p:oleObj spid="_x0000_s132934" name="Diagramm" r:id="rId4" imgW="7438924" imgH="5314860" progId="MSGraph.Chart.8">
                  <p:embed followColorScheme="full"/>
                </p:oleObj>
              </mc:Choice>
              <mc:Fallback>
                <p:oleObj name="Diagramm" r:id="rId4" imgW="7438924" imgH="531486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263" y="1411288"/>
                        <a:ext cx="3776662" cy="311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099" name="Object 3"/>
          <p:cNvGraphicFramePr>
            <a:graphicFrameLocks/>
          </p:cNvGraphicFramePr>
          <p:nvPr/>
        </p:nvGraphicFramePr>
        <p:xfrm>
          <a:off x="422275" y="1384300"/>
          <a:ext cx="3776663" cy="3116263"/>
        </p:xfrm>
        <a:graphic>
          <a:graphicData uri="http://schemas.openxmlformats.org/presentationml/2006/ole">
            <mc:AlternateContent xmlns:mc="http://schemas.openxmlformats.org/markup-compatibility/2006">
              <mc:Choice xmlns:v="urn:schemas-microsoft-com:vml" Requires="v">
                <p:oleObj spid="_x0000_s132935" name="Diagramm" r:id="rId6" imgW="7438924" imgH="5314860" progId="MSGraph.Chart.8">
                  <p:embed followColorScheme="full"/>
                </p:oleObj>
              </mc:Choice>
              <mc:Fallback>
                <p:oleObj name="Diagramm" r:id="rId6" imgW="7438924" imgH="531486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275" y="1384300"/>
                        <a:ext cx="3776663" cy="311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2100"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6E41C1E7-4385-41A6-AC72-D85FCAEE0DA9}" type="slidenum">
              <a:rPr lang="de-DE" altLang="en-US" sz="1600" b="1"/>
              <a:pPr algn="r" eaLnBrk="1" hangingPunct="1">
                <a:spcBef>
                  <a:spcPct val="0"/>
                </a:spcBef>
                <a:buClrTx/>
                <a:buFontTx/>
                <a:buNone/>
              </a:pPr>
              <a:t>129</a:t>
            </a:fld>
            <a:r>
              <a:rPr lang="de-DE" altLang="en-US" sz="1600" b="1"/>
              <a:t> -</a:t>
            </a:r>
          </a:p>
        </p:txBody>
      </p:sp>
      <p:sp>
        <p:nvSpPr>
          <p:cNvPr id="132101"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sp>
        <p:nvSpPr>
          <p:cNvPr id="132102" name="Text Box 5"/>
          <p:cNvSpPr txBox="1">
            <a:spLocks noChangeArrowheads="1"/>
          </p:cNvSpPr>
          <p:nvPr/>
        </p:nvSpPr>
        <p:spPr bwMode="auto">
          <a:xfrm>
            <a:off x="4919663" y="1239838"/>
            <a:ext cx="293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t>i</a:t>
            </a:r>
          </a:p>
        </p:txBody>
      </p:sp>
      <p:sp>
        <p:nvSpPr>
          <p:cNvPr id="132103" name="Text Box 7"/>
          <p:cNvSpPr txBox="1">
            <a:spLocks noChangeArrowheads="1"/>
          </p:cNvSpPr>
          <p:nvPr/>
        </p:nvSpPr>
        <p:spPr bwMode="auto">
          <a:xfrm>
            <a:off x="3694113" y="4257675"/>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1800"/>
              <a:t>I,S</a:t>
            </a:r>
          </a:p>
        </p:txBody>
      </p:sp>
      <p:sp>
        <p:nvSpPr>
          <p:cNvPr id="132104" name="Text Box 8"/>
          <p:cNvSpPr txBox="1">
            <a:spLocks noChangeArrowheads="1"/>
          </p:cNvSpPr>
          <p:nvPr/>
        </p:nvSpPr>
        <p:spPr bwMode="auto">
          <a:xfrm>
            <a:off x="825500" y="1233488"/>
            <a:ext cx="331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t>i</a:t>
            </a:r>
          </a:p>
        </p:txBody>
      </p:sp>
      <p:sp>
        <p:nvSpPr>
          <p:cNvPr id="132105" name="Line 9"/>
          <p:cNvSpPr>
            <a:spLocks noChangeShapeType="1"/>
          </p:cNvSpPr>
          <p:nvPr/>
        </p:nvSpPr>
        <p:spPr bwMode="auto">
          <a:xfrm>
            <a:off x="4044950" y="395922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32106" name="Line 10"/>
          <p:cNvSpPr>
            <a:spLocks noChangeShapeType="1"/>
          </p:cNvSpPr>
          <p:nvPr/>
        </p:nvSpPr>
        <p:spPr bwMode="auto">
          <a:xfrm rot="5400000" flipH="1">
            <a:off x="716757" y="15501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32107" name="Line 12"/>
          <p:cNvSpPr>
            <a:spLocks noChangeShapeType="1"/>
          </p:cNvSpPr>
          <p:nvPr/>
        </p:nvSpPr>
        <p:spPr bwMode="auto">
          <a:xfrm>
            <a:off x="8129588" y="399097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32108" name="Line 13"/>
          <p:cNvSpPr>
            <a:spLocks noChangeShapeType="1"/>
          </p:cNvSpPr>
          <p:nvPr/>
        </p:nvSpPr>
        <p:spPr bwMode="auto">
          <a:xfrm rot="5400000" flipH="1">
            <a:off x="4822032" y="15755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32109" name="Text Box 14"/>
          <p:cNvSpPr txBox="1">
            <a:spLocks noChangeArrowheads="1"/>
          </p:cNvSpPr>
          <p:nvPr/>
        </p:nvSpPr>
        <p:spPr bwMode="auto">
          <a:xfrm>
            <a:off x="222250" y="2733675"/>
            <a:ext cx="52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i</a:t>
            </a:r>
            <a:r>
              <a:rPr lang="de-DE" altLang="en-US" sz="1800" baseline="-25000">
                <a:solidFill>
                  <a:srgbClr val="66FFFF"/>
                </a:solidFill>
              </a:rPr>
              <a:t>1</a:t>
            </a:r>
            <a:endParaRPr lang="el-GR" altLang="en-US" sz="1800" baseline="-25000">
              <a:solidFill>
                <a:srgbClr val="66FFFF"/>
              </a:solidFill>
            </a:endParaRPr>
          </a:p>
        </p:txBody>
      </p:sp>
      <p:sp>
        <p:nvSpPr>
          <p:cNvPr id="132110" name="Text Box 18"/>
          <p:cNvSpPr txBox="1">
            <a:spLocks noChangeArrowheads="1"/>
          </p:cNvSpPr>
          <p:nvPr/>
        </p:nvSpPr>
        <p:spPr bwMode="auto">
          <a:xfrm>
            <a:off x="6367463" y="4257675"/>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1800"/>
              <a:t>Y</a:t>
            </a:r>
          </a:p>
        </p:txBody>
      </p:sp>
      <p:sp>
        <p:nvSpPr>
          <p:cNvPr id="132111" name="Line 23"/>
          <p:cNvSpPr>
            <a:spLocks noChangeShapeType="1"/>
          </p:cNvSpPr>
          <p:nvPr/>
        </p:nvSpPr>
        <p:spPr bwMode="auto">
          <a:xfrm>
            <a:off x="4895850" y="2943225"/>
            <a:ext cx="2289175"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32112" name="Line 24"/>
          <p:cNvSpPr>
            <a:spLocks noChangeShapeType="1"/>
          </p:cNvSpPr>
          <p:nvPr/>
        </p:nvSpPr>
        <p:spPr bwMode="auto">
          <a:xfrm rot="5400000" flipH="1">
            <a:off x="6685756" y="3463132"/>
            <a:ext cx="1011237"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32113" name="AutoShape 29"/>
          <p:cNvSpPr>
            <a:spLocks noChangeArrowheads="1"/>
          </p:cNvSpPr>
          <p:nvPr/>
        </p:nvSpPr>
        <p:spPr bwMode="auto">
          <a:xfrm>
            <a:off x="0" y="4664075"/>
            <a:ext cx="9144000" cy="2193925"/>
          </a:xfrm>
          <a:prstGeom prst="roundRect">
            <a:avLst>
              <a:gd name="adj" fmla="val 12495"/>
            </a:avLst>
          </a:prstGeom>
          <a:solidFill>
            <a:srgbClr val="FFFF99"/>
          </a:solidFill>
          <a:ln w="50800">
            <a:solidFill>
              <a:srgbClr val="FF0000"/>
            </a:solidFill>
            <a:round/>
            <a:headEnd/>
            <a:tailEnd/>
          </a:ln>
        </p:spPr>
        <p:txBody>
          <a:bodyPr lIns="0" tIns="0" rIns="0" bIns="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lnSpc>
                <a:spcPct val="90000"/>
              </a:lnSpc>
              <a:spcBef>
                <a:spcPct val="0"/>
              </a:spcBef>
              <a:buClrTx/>
              <a:buFontTx/>
              <a:buNone/>
            </a:pPr>
            <a:r>
              <a:rPr lang="en-US" altLang="en-US" sz="2000" dirty="0">
                <a:solidFill>
                  <a:srgbClr val="FF0000"/>
                </a:solidFill>
              </a:rPr>
              <a:t>Starting point</a:t>
            </a:r>
            <a:r>
              <a:rPr lang="en-US" altLang="en-US" sz="2000" dirty="0">
                <a:solidFill>
                  <a:schemeClr val="bg1"/>
                </a:solidFill>
              </a:rPr>
              <a:t> of the analysis is again a situation where </a:t>
            </a:r>
            <a:r>
              <a:rPr lang="en-US" altLang="en-US" sz="2000" dirty="0">
                <a:solidFill>
                  <a:srgbClr val="FF0000"/>
                </a:solidFill>
              </a:rPr>
              <a:t>all markets are in equilibrium</a:t>
            </a:r>
            <a:r>
              <a:rPr lang="en-US" altLang="en-US" sz="2000" dirty="0">
                <a:solidFill>
                  <a:schemeClr val="bg1"/>
                </a:solidFill>
              </a:rPr>
              <a:t>. For simplicity, let government demand for goods be zero in the following. What happens now, if households suddenly expect a </a:t>
            </a:r>
            <a:r>
              <a:rPr lang="en-US" altLang="en-US" sz="2000" dirty="0">
                <a:solidFill>
                  <a:srgbClr val="FF0000"/>
                </a:solidFill>
              </a:rPr>
              <a:t>worsening of the economic development</a:t>
            </a:r>
            <a:r>
              <a:rPr lang="en-US" altLang="en-US" sz="2000" dirty="0">
                <a:solidFill>
                  <a:schemeClr val="bg1"/>
                </a:solidFill>
              </a:rPr>
              <a:t> (=&gt; increased probability of getting unemployed) and </a:t>
            </a:r>
            <a:r>
              <a:rPr lang="en-US" altLang="en-US" sz="2000" dirty="0">
                <a:solidFill>
                  <a:srgbClr val="FF0000"/>
                </a:solidFill>
              </a:rPr>
              <a:t>increase their savings</a:t>
            </a:r>
            <a:r>
              <a:rPr lang="en-US" altLang="en-US" sz="2000" dirty="0">
                <a:solidFill>
                  <a:schemeClr val="bg1"/>
                </a:solidFill>
              </a:rPr>
              <a:t>, S ↑ = Y  - C↓, such that their </a:t>
            </a:r>
            <a:r>
              <a:rPr lang="en-US" altLang="en-US" sz="2000" dirty="0">
                <a:solidFill>
                  <a:srgbClr val="FF0000"/>
                </a:solidFill>
              </a:rPr>
              <a:t>consumption </a:t>
            </a:r>
            <a:r>
              <a:rPr lang="en-US" altLang="en-US" sz="2000" dirty="0">
                <a:solidFill>
                  <a:schemeClr val="bg1"/>
                </a:solidFill>
              </a:rPr>
              <a:t>falls?</a:t>
            </a:r>
          </a:p>
        </p:txBody>
      </p:sp>
      <p:sp>
        <p:nvSpPr>
          <p:cNvPr id="132114" name="Line 30"/>
          <p:cNvSpPr>
            <a:spLocks noChangeShapeType="1"/>
          </p:cNvSpPr>
          <p:nvPr/>
        </p:nvSpPr>
        <p:spPr bwMode="auto">
          <a:xfrm flipV="1">
            <a:off x="1795463" y="2936875"/>
            <a:ext cx="3130550" cy="3175"/>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32115" name="Rectangle 5"/>
          <p:cNvSpPr>
            <a:spLocks noChangeArrowheads="1"/>
          </p:cNvSpPr>
          <p:nvPr/>
        </p:nvSpPr>
        <p:spPr bwMode="auto">
          <a:xfrm>
            <a:off x="457200" y="31750"/>
            <a:ext cx="82296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a:spcBef>
                <a:spcPct val="0"/>
              </a:spcBef>
              <a:buClrTx/>
              <a:buFontTx/>
              <a:buNone/>
            </a:pPr>
            <a:r>
              <a:rPr lang="en-US" altLang="en-US" sz="2600">
                <a:solidFill>
                  <a:srgbClr val="FFFF00"/>
                </a:solidFill>
              </a:rPr>
              <a:t>3. The Neoclassical Model and its Policy Implications </a:t>
            </a:r>
            <a:br>
              <a:rPr lang="en-US" altLang="en-US" sz="2600">
                <a:solidFill>
                  <a:srgbClr val="FFFF00"/>
                </a:solidFill>
              </a:rPr>
            </a:br>
            <a:r>
              <a:rPr lang="en-US" altLang="en-US" sz="2200">
                <a:solidFill>
                  <a:srgbClr val="FFFF00"/>
                </a:solidFill>
              </a:rPr>
              <a:t>3.2.3. Demand-side Shocks</a:t>
            </a:r>
          </a:p>
        </p:txBody>
      </p:sp>
      <p:sp>
        <p:nvSpPr>
          <p:cNvPr id="132116" name="Line 11"/>
          <p:cNvSpPr>
            <a:spLocks noChangeShapeType="1"/>
          </p:cNvSpPr>
          <p:nvPr/>
        </p:nvSpPr>
        <p:spPr bwMode="auto">
          <a:xfrm rot="5400000" flipV="1">
            <a:off x="5253038" y="1687513"/>
            <a:ext cx="1755775" cy="2428875"/>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32117" name="Line 30"/>
          <p:cNvSpPr>
            <a:spLocks noChangeShapeType="1"/>
          </p:cNvSpPr>
          <p:nvPr/>
        </p:nvSpPr>
        <p:spPr bwMode="auto">
          <a:xfrm flipV="1">
            <a:off x="792163" y="2940050"/>
            <a:ext cx="984250"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32118" name="AutoShape 64"/>
          <p:cNvSpPr>
            <a:spLocks noChangeArrowheads="1"/>
          </p:cNvSpPr>
          <p:nvPr/>
        </p:nvSpPr>
        <p:spPr bwMode="auto">
          <a:xfrm>
            <a:off x="1331913" y="987425"/>
            <a:ext cx="1973262"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en-US" altLang="en-US" sz="2000">
                <a:solidFill>
                  <a:srgbClr val="3333FF"/>
                </a:solidFill>
              </a:rPr>
              <a:t>Capital Market</a:t>
            </a:r>
          </a:p>
        </p:txBody>
      </p:sp>
      <p:sp>
        <p:nvSpPr>
          <p:cNvPr id="132119" name="AutoShape 64"/>
          <p:cNvSpPr>
            <a:spLocks noChangeArrowheads="1"/>
          </p:cNvSpPr>
          <p:nvPr/>
        </p:nvSpPr>
        <p:spPr bwMode="auto">
          <a:xfrm>
            <a:off x="5410200" y="989013"/>
            <a:ext cx="2278063"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en-US" altLang="en-US" sz="2000">
                <a:solidFill>
                  <a:srgbClr val="3333FF"/>
                </a:solidFill>
              </a:rPr>
              <a:t>Demand for Goods</a:t>
            </a:r>
          </a:p>
        </p:txBody>
      </p:sp>
      <p:sp>
        <p:nvSpPr>
          <p:cNvPr id="132120" name="Line 24"/>
          <p:cNvSpPr>
            <a:spLocks noChangeShapeType="1"/>
          </p:cNvSpPr>
          <p:nvPr/>
        </p:nvSpPr>
        <p:spPr bwMode="auto">
          <a:xfrm rot="5400000" flipH="1">
            <a:off x="5711031" y="3428207"/>
            <a:ext cx="1011237"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32121" name="Oval 31"/>
          <p:cNvSpPr>
            <a:spLocks noChangeArrowheads="1"/>
          </p:cNvSpPr>
          <p:nvPr/>
        </p:nvSpPr>
        <p:spPr bwMode="auto">
          <a:xfrm>
            <a:off x="6167438" y="28844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132122" name="Line 11"/>
          <p:cNvSpPr>
            <a:spLocks noChangeShapeType="1"/>
          </p:cNvSpPr>
          <p:nvPr/>
        </p:nvSpPr>
        <p:spPr bwMode="auto">
          <a:xfrm rot="5400000" flipV="1">
            <a:off x="5957094" y="1434307"/>
            <a:ext cx="1004887" cy="2419350"/>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grpSp>
        <p:nvGrpSpPr>
          <p:cNvPr id="132123" name="Group 31"/>
          <p:cNvGrpSpPr>
            <a:grpSpLocks/>
          </p:cNvGrpSpPr>
          <p:nvPr/>
        </p:nvGrpSpPr>
        <p:grpSpPr bwMode="auto">
          <a:xfrm>
            <a:off x="1446213" y="1962150"/>
            <a:ext cx="2417762" cy="2027238"/>
            <a:chOff x="902" y="1227"/>
            <a:chExt cx="1523" cy="1277"/>
          </a:xfrm>
        </p:grpSpPr>
        <p:sp>
          <p:nvSpPr>
            <p:cNvPr id="132134" name="Line 11"/>
            <p:cNvSpPr>
              <a:spLocks noChangeShapeType="1"/>
            </p:cNvSpPr>
            <p:nvPr/>
          </p:nvSpPr>
          <p:spPr bwMode="auto">
            <a:xfrm rot="10800000" flipV="1">
              <a:off x="902" y="1227"/>
              <a:ext cx="1523" cy="104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32135" name="Line 33"/>
            <p:cNvSpPr>
              <a:spLocks noChangeShapeType="1"/>
            </p:cNvSpPr>
            <p:nvPr/>
          </p:nvSpPr>
          <p:spPr bwMode="auto">
            <a:xfrm>
              <a:off x="912" y="2256"/>
              <a:ext cx="0" cy="248"/>
            </a:xfrm>
            <a:prstGeom prst="line">
              <a:avLst/>
            </a:prstGeom>
            <a:noFill/>
            <a:ln w="38100">
              <a:solidFill>
                <a:srgbClr val="33CCCC"/>
              </a:solidFill>
              <a:round/>
              <a:headEnd type="none" w="med" len="lg"/>
              <a:tailEnd type="non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grpSp>
      <p:sp>
        <p:nvSpPr>
          <p:cNvPr id="132124" name="Text Box 19"/>
          <p:cNvSpPr txBox="1">
            <a:spLocks noChangeArrowheads="1"/>
          </p:cNvSpPr>
          <p:nvPr/>
        </p:nvSpPr>
        <p:spPr bwMode="auto">
          <a:xfrm>
            <a:off x="2273300" y="3608388"/>
            <a:ext cx="1466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I(i,L</a:t>
            </a:r>
            <a:r>
              <a:rPr lang="de-DE" altLang="en-US" sz="1800" baseline="-25000">
                <a:solidFill>
                  <a:srgbClr val="66FFFF"/>
                </a:solidFill>
              </a:rPr>
              <a:t>1</a:t>
            </a:r>
            <a:r>
              <a:rPr lang="de-DE" altLang="en-US" sz="1800">
                <a:solidFill>
                  <a:srgbClr val="66FFFF"/>
                </a:solidFill>
              </a:rPr>
              <a:t>)+R</a:t>
            </a:r>
            <a:r>
              <a:rPr lang="de-DE" altLang="en-US" sz="1800" baseline="-25000">
                <a:solidFill>
                  <a:srgbClr val="66FFFF"/>
                </a:solidFill>
              </a:rPr>
              <a:t>D</a:t>
            </a:r>
            <a:r>
              <a:rPr lang="de-DE" altLang="en-US" sz="1800">
                <a:solidFill>
                  <a:srgbClr val="66FFFF"/>
                </a:solidFill>
              </a:rPr>
              <a:t>(Y)</a:t>
            </a:r>
            <a:endParaRPr lang="el-GR" altLang="en-US" sz="1800">
              <a:solidFill>
                <a:srgbClr val="66FFFF"/>
              </a:solidFill>
            </a:endParaRPr>
          </a:p>
        </p:txBody>
      </p:sp>
      <p:sp>
        <p:nvSpPr>
          <p:cNvPr id="132125" name="Line 20"/>
          <p:cNvSpPr>
            <a:spLocks noChangeShapeType="1"/>
          </p:cNvSpPr>
          <p:nvPr/>
        </p:nvSpPr>
        <p:spPr bwMode="auto">
          <a:xfrm>
            <a:off x="1565275" y="2032000"/>
            <a:ext cx="1568450" cy="165576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32126" name="Oval 31"/>
          <p:cNvSpPr>
            <a:spLocks noChangeArrowheads="1"/>
          </p:cNvSpPr>
          <p:nvPr/>
        </p:nvSpPr>
        <p:spPr bwMode="auto">
          <a:xfrm>
            <a:off x="2382838" y="28844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132127" name="Line 38"/>
          <p:cNvSpPr>
            <a:spLocks noChangeShapeType="1"/>
          </p:cNvSpPr>
          <p:nvPr/>
        </p:nvSpPr>
        <p:spPr bwMode="auto">
          <a:xfrm flipV="1">
            <a:off x="7189788" y="2506663"/>
            <a:ext cx="4762" cy="1533525"/>
          </a:xfrm>
          <a:prstGeom prst="line">
            <a:avLst/>
          </a:prstGeom>
          <a:noFill/>
          <a:ln w="38100">
            <a:solidFill>
              <a:srgbClr val="FF00FF"/>
            </a:solidFill>
            <a:round/>
            <a:headEnd type="none" w="med" len="lg"/>
            <a:tailEnd type="non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32128" name="Oval 25"/>
          <p:cNvSpPr>
            <a:spLocks noChangeArrowheads="1"/>
          </p:cNvSpPr>
          <p:nvPr/>
        </p:nvSpPr>
        <p:spPr bwMode="auto">
          <a:xfrm>
            <a:off x="7143750" y="28971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de-DE" altLang="en-US" sz="2000" baseline="30000">
              <a:solidFill>
                <a:srgbClr val="66FFFF"/>
              </a:solidFill>
            </a:endParaRPr>
          </a:p>
        </p:txBody>
      </p:sp>
      <p:sp>
        <p:nvSpPr>
          <p:cNvPr id="132129" name="Text Box 19"/>
          <p:cNvSpPr txBox="1">
            <a:spLocks noChangeArrowheads="1"/>
          </p:cNvSpPr>
          <p:nvPr/>
        </p:nvSpPr>
        <p:spPr bwMode="auto">
          <a:xfrm>
            <a:off x="5845175" y="4208463"/>
            <a:ext cx="717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C(i</a:t>
            </a:r>
            <a:r>
              <a:rPr lang="de-DE" altLang="en-US" sz="1800" baseline="-25000">
                <a:solidFill>
                  <a:srgbClr val="66FFFF"/>
                </a:solidFill>
              </a:rPr>
              <a:t>1</a:t>
            </a:r>
            <a:r>
              <a:rPr lang="de-DE" altLang="en-US" sz="1800">
                <a:solidFill>
                  <a:srgbClr val="66FFFF"/>
                </a:solidFill>
              </a:rPr>
              <a:t>)</a:t>
            </a:r>
            <a:r>
              <a:rPr lang="de-DE" altLang="en-US" sz="1800" baseline="-25000">
                <a:solidFill>
                  <a:srgbClr val="66FFFF"/>
                </a:solidFill>
              </a:rPr>
              <a:t>1</a:t>
            </a:r>
            <a:endParaRPr lang="el-GR" altLang="en-US" sz="1800" baseline="-25000">
              <a:solidFill>
                <a:srgbClr val="66FFFF"/>
              </a:solidFill>
            </a:endParaRPr>
          </a:p>
        </p:txBody>
      </p:sp>
      <p:sp>
        <p:nvSpPr>
          <p:cNvPr id="132130" name="Text Box 21"/>
          <p:cNvSpPr txBox="1">
            <a:spLocks noChangeArrowheads="1"/>
          </p:cNvSpPr>
          <p:nvPr/>
        </p:nvSpPr>
        <p:spPr bwMode="auto">
          <a:xfrm>
            <a:off x="6831013" y="422275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50000"/>
              </a:spcBef>
              <a:buClrTx/>
              <a:buFontTx/>
              <a:buNone/>
            </a:pPr>
            <a:r>
              <a:rPr lang="de-DE" altLang="en-US" sz="1800">
                <a:solidFill>
                  <a:srgbClr val="FF00FF"/>
                </a:solidFill>
              </a:rPr>
              <a:t>Y</a:t>
            </a:r>
            <a:r>
              <a:rPr lang="de-DE" altLang="en-US" sz="1800" baseline="-25000">
                <a:solidFill>
                  <a:srgbClr val="FF00FF"/>
                </a:solidFill>
              </a:rPr>
              <a:t>S</a:t>
            </a:r>
            <a:r>
              <a:rPr lang="de-DE" altLang="en-US" sz="1800">
                <a:solidFill>
                  <a:srgbClr val="FF00FF"/>
                </a:solidFill>
              </a:rPr>
              <a:t>(L</a:t>
            </a:r>
            <a:r>
              <a:rPr lang="de-DE" altLang="en-US" sz="1800" baseline="-25000">
                <a:solidFill>
                  <a:srgbClr val="FF00FF"/>
                </a:solidFill>
              </a:rPr>
              <a:t>1</a:t>
            </a:r>
            <a:r>
              <a:rPr lang="de-DE" altLang="en-US" sz="1800">
                <a:solidFill>
                  <a:srgbClr val="FF00FF"/>
                </a:solidFill>
              </a:rPr>
              <a:t>,K</a:t>
            </a:r>
            <a:r>
              <a:rPr lang="de-DE" altLang="en-US" sz="1800" baseline="-25000">
                <a:solidFill>
                  <a:srgbClr val="FF00FF"/>
                </a:solidFill>
              </a:rPr>
              <a:t>1</a:t>
            </a:r>
            <a:r>
              <a:rPr lang="de-DE" altLang="en-US" sz="1800">
                <a:solidFill>
                  <a:srgbClr val="FF00FF"/>
                </a:solidFill>
              </a:rPr>
              <a:t>)</a:t>
            </a:r>
            <a:endParaRPr lang="el-GR" altLang="en-US" sz="1800">
              <a:solidFill>
                <a:srgbClr val="FF00FF"/>
              </a:solidFill>
            </a:endParaRPr>
          </a:p>
        </p:txBody>
      </p:sp>
      <p:sp>
        <p:nvSpPr>
          <p:cNvPr id="132131" name="Text Box 15"/>
          <p:cNvSpPr txBox="1">
            <a:spLocks noChangeArrowheads="1"/>
          </p:cNvSpPr>
          <p:nvPr/>
        </p:nvSpPr>
        <p:spPr bwMode="auto">
          <a:xfrm>
            <a:off x="7296150" y="3576638"/>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C(i)</a:t>
            </a:r>
            <a:r>
              <a:rPr lang="de-DE" altLang="en-US" sz="1800" baseline="-25000">
                <a:solidFill>
                  <a:srgbClr val="66FFFF"/>
                </a:solidFill>
              </a:rPr>
              <a:t>1</a:t>
            </a:r>
            <a:endParaRPr lang="el-GR" altLang="en-US" sz="1800" baseline="-25000">
              <a:solidFill>
                <a:srgbClr val="00FFFF"/>
              </a:solidFill>
            </a:endParaRPr>
          </a:p>
        </p:txBody>
      </p:sp>
      <p:sp>
        <p:nvSpPr>
          <p:cNvPr id="132132" name="Text Box 15"/>
          <p:cNvSpPr txBox="1">
            <a:spLocks noChangeArrowheads="1"/>
          </p:cNvSpPr>
          <p:nvPr/>
        </p:nvSpPr>
        <p:spPr bwMode="auto">
          <a:xfrm>
            <a:off x="7391400" y="2755900"/>
            <a:ext cx="17526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Y</a:t>
            </a:r>
            <a:r>
              <a:rPr lang="de-DE" altLang="en-US" sz="1800" baseline="-25000">
                <a:solidFill>
                  <a:srgbClr val="66FFFF"/>
                </a:solidFill>
              </a:rPr>
              <a:t>D,1</a:t>
            </a:r>
            <a:r>
              <a:rPr lang="de-DE" altLang="en-US" sz="1800">
                <a:solidFill>
                  <a:srgbClr val="66FFFF"/>
                </a:solidFill>
              </a:rPr>
              <a:t>=C(i)</a:t>
            </a:r>
            <a:r>
              <a:rPr lang="de-DE" altLang="en-US" sz="1800" baseline="-25000">
                <a:solidFill>
                  <a:srgbClr val="66FFFF"/>
                </a:solidFill>
              </a:rPr>
              <a:t>1</a:t>
            </a:r>
            <a:r>
              <a:rPr lang="de-DE" altLang="en-US" sz="1800">
                <a:solidFill>
                  <a:srgbClr val="66FFFF"/>
                </a:solidFill>
              </a:rPr>
              <a:t>+ I(i,L</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p:txBody>
      </p:sp>
      <p:sp>
        <p:nvSpPr>
          <p:cNvPr id="132133" name="Text Box 15"/>
          <p:cNvSpPr txBox="1">
            <a:spLocks noChangeArrowheads="1"/>
          </p:cNvSpPr>
          <p:nvPr/>
        </p:nvSpPr>
        <p:spPr bwMode="auto">
          <a:xfrm>
            <a:off x="2682875" y="1592263"/>
            <a:ext cx="1250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S(i)</a:t>
            </a:r>
            <a:r>
              <a:rPr lang="de-DE" altLang="en-US" sz="1800" baseline="-25000">
                <a:solidFill>
                  <a:srgbClr val="66FFFF"/>
                </a:solidFill>
              </a:rPr>
              <a:t>1</a:t>
            </a:r>
            <a:r>
              <a:rPr lang="de-DE" altLang="en-US" sz="1800">
                <a:solidFill>
                  <a:srgbClr val="66FFFF"/>
                </a:solidFill>
              </a:rPr>
              <a:t>+M/P</a:t>
            </a:r>
            <a:endParaRPr lang="el-GR" altLang="en-US" sz="1800">
              <a:solidFill>
                <a:srgbClr val="00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Foliennummernplatzhalter 3"/>
          <p:cNvSpPr>
            <a:spLocks noGrp="1"/>
          </p:cNvSpPr>
          <p:nvPr>
            <p:ph type="sldNum" sz="quarter" idx="11"/>
          </p:nvPr>
        </p:nvSpPr>
        <p:spPr>
          <a:xfrm>
            <a:off x="7038975" y="63769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03A09427-1CF7-47B2-824C-0A66D2131577}" type="slidenum">
              <a:rPr lang="de-DE" altLang="en-US" sz="1600" smtClean="0"/>
              <a:pPr>
                <a:spcBef>
                  <a:spcPct val="0"/>
                </a:spcBef>
                <a:buClrTx/>
                <a:buFontTx/>
                <a:buNone/>
              </a:pPr>
              <a:t>13</a:t>
            </a:fld>
            <a:r>
              <a:rPr lang="de-DE" altLang="en-US" sz="1600"/>
              <a:t> -</a:t>
            </a:r>
          </a:p>
        </p:txBody>
      </p:sp>
      <p:sp>
        <p:nvSpPr>
          <p:cNvPr id="15363" name="Fußzeilenplatzhalt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600"/>
              <a:t>Prof. Dr. Rainer Maurer</a:t>
            </a:r>
          </a:p>
        </p:txBody>
      </p:sp>
      <p:sp>
        <p:nvSpPr>
          <p:cNvPr id="15364" name="Rectangle 3"/>
          <p:cNvSpPr>
            <a:spLocks noGrp="1" noChangeArrowheads="1"/>
          </p:cNvSpPr>
          <p:nvPr>
            <p:ph type="body" idx="1"/>
          </p:nvPr>
        </p:nvSpPr>
        <p:spPr>
          <a:xfrm>
            <a:off x="457200" y="1128713"/>
            <a:ext cx="8486775" cy="5486400"/>
          </a:xfrm>
          <a:noFill/>
        </p:spPr>
        <p:txBody>
          <a:bodyPr/>
          <a:lstStyle/>
          <a:p>
            <a:pPr marL="457200" indent="-457200" eaLnBrk="1" hangingPunct="1"/>
            <a:r>
              <a:rPr lang="en-US" altLang="en-US" dirty="0"/>
              <a:t>Important assumptions of the neoclassical model:</a:t>
            </a:r>
            <a:endParaRPr lang="en-US" altLang="en-US" sz="2800" dirty="0"/>
          </a:p>
          <a:p>
            <a:pPr marL="895350" lvl="1" indent="-438150" eaLnBrk="1" hangingPunct="1">
              <a:buFont typeface="Arial Unicode MS" pitchFamily="34" charset="-128"/>
              <a:buAutoNum type="arabicPeriod"/>
            </a:pPr>
            <a:r>
              <a:rPr lang="en-US" altLang="en-US" dirty="0"/>
              <a:t>All prices are perfectly flexible:</a:t>
            </a:r>
          </a:p>
          <a:p>
            <a:pPr marL="895350" lvl="1" indent="-438150" eaLnBrk="1" hangingPunct="1">
              <a:lnSpc>
                <a:spcPct val="20000"/>
              </a:lnSpc>
            </a:pPr>
            <a:endParaRPr lang="en-US" altLang="en-US" dirty="0"/>
          </a:p>
          <a:p>
            <a:pPr marL="1333500" lvl="2" indent="-419100" eaLnBrk="1" hangingPunct="1"/>
            <a:r>
              <a:rPr lang="en-US" altLang="en-US" dirty="0">
                <a:solidFill>
                  <a:srgbClr val="00FF00"/>
                </a:solidFill>
              </a:rPr>
              <a:t>Wages, interest rates and goods prices react</a:t>
            </a:r>
            <a:r>
              <a:rPr lang="en-US" altLang="en-US" dirty="0"/>
              <a:t> </a:t>
            </a:r>
            <a:r>
              <a:rPr lang="en-US" altLang="en-US" dirty="0">
                <a:solidFill>
                  <a:srgbClr val="00FF00"/>
                </a:solidFill>
              </a:rPr>
              <a:t>immediately</a:t>
            </a:r>
            <a:r>
              <a:rPr lang="en-US" altLang="en-US" dirty="0"/>
              <a:t> if demand and/or supply changes. </a:t>
            </a:r>
          </a:p>
          <a:p>
            <a:pPr marL="1333500" lvl="2" indent="-419100" eaLnBrk="1" hangingPunct="1"/>
            <a:r>
              <a:rPr lang="en-US" altLang="en-US" dirty="0"/>
              <a:t>As a result, disturbances of the general market equilibrium do not persist. After a shock, the economy finds </a:t>
            </a:r>
            <a:r>
              <a:rPr lang="en-US" altLang="en-US" dirty="0">
                <a:solidFill>
                  <a:srgbClr val="00FF00"/>
                </a:solidFill>
              </a:rPr>
              <a:t>immediately back to a general market equilibrium</a:t>
            </a:r>
            <a:r>
              <a:rPr lang="en-US" altLang="en-US" dirty="0"/>
              <a:t>. </a:t>
            </a:r>
          </a:p>
          <a:p>
            <a:pPr marL="1333500" lvl="2" indent="-419100" eaLnBrk="1" hangingPunct="1"/>
            <a:r>
              <a:rPr lang="en-US" altLang="en-US" dirty="0"/>
              <a:t>This is the fundamental difference between the neoclassical and the </a:t>
            </a:r>
            <a:r>
              <a:rPr lang="en-US" altLang="en-US" dirty="0">
                <a:solidFill>
                  <a:srgbClr val="00FF00"/>
                </a:solidFill>
              </a:rPr>
              <a:t>Keynesian model</a:t>
            </a:r>
            <a:r>
              <a:rPr lang="en-US" altLang="en-US" dirty="0"/>
              <a:t>, where price adjustment is sluggish so</a:t>
            </a:r>
            <a:r>
              <a:rPr lang="en-US" altLang="en-US" dirty="0">
                <a:solidFill>
                  <a:srgbClr val="FF0000"/>
                </a:solidFill>
              </a:rPr>
              <a:t> </a:t>
            </a:r>
            <a:r>
              <a:rPr lang="en-US" altLang="en-US" dirty="0"/>
              <a:t>that shocks persists over a longer span of time.</a:t>
            </a:r>
          </a:p>
          <a:p>
            <a:pPr marL="1333500" lvl="2" indent="-419100" eaLnBrk="1" hangingPunct="1">
              <a:lnSpc>
                <a:spcPct val="20000"/>
              </a:lnSpc>
            </a:pPr>
            <a:endParaRPr lang="en-US" altLang="en-US" dirty="0">
              <a:solidFill>
                <a:srgbClr val="00FF00"/>
              </a:solidFill>
            </a:endParaRPr>
          </a:p>
          <a:p>
            <a:pPr marL="1333500" lvl="2" indent="-419100" eaLnBrk="1" hangingPunct="1">
              <a:lnSpc>
                <a:spcPct val="0"/>
              </a:lnSpc>
            </a:pPr>
            <a:endParaRPr lang="en-US" altLang="en-US" dirty="0">
              <a:solidFill>
                <a:srgbClr val="00FF00"/>
              </a:solidFill>
            </a:endParaRPr>
          </a:p>
        </p:txBody>
      </p:sp>
      <p:sp>
        <p:nvSpPr>
          <p:cNvPr id="15365" name="Rectangle 8"/>
          <p:cNvSpPr>
            <a:spLocks noGrp="1" noChangeArrowheads="1"/>
          </p:cNvSpPr>
          <p:nvPr>
            <p:ph type="title"/>
          </p:nvPr>
        </p:nvSpPr>
        <p:spPr>
          <a:noFill/>
        </p:spPr>
        <p:txBody>
          <a:bodyPr/>
          <a:lstStyle/>
          <a:p>
            <a:pPr eaLnBrk="1" hangingPunct="1"/>
            <a:r>
              <a:rPr lang="en-US" altLang="en-US" sz="2600"/>
              <a:t>3. The Neoclassical Model and its Policy Implications </a:t>
            </a:r>
            <a:br>
              <a:rPr lang="en-US" altLang="en-US" sz="2600"/>
            </a:br>
            <a:r>
              <a:rPr lang="en-US" altLang="en-US" sz="2600"/>
              <a:t>3.1. The Structure of the Neoclassical Model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33122" name="Object 3"/>
          <p:cNvGraphicFramePr>
            <a:graphicFrameLocks/>
          </p:cNvGraphicFramePr>
          <p:nvPr/>
        </p:nvGraphicFramePr>
        <p:xfrm>
          <a:off x="4513263" y="1411288"/>
          <a:ext cx="3776662" cy="3116262"/>
        </p:xfrm>
        <a:graphic>
          <a:graphicData uri="http://schemas.openxmlformats.org/presentationml/2006/ole">
            <mc:AlternateContent xmlns:mc="http://schemas.openxmlformats.org/markup-compatibility/2006">
              <mc:Choice xmlns:v="urn:schemas-microsoft-com:vml" Requires="v">
                <p:oleObj spid="_x0000_s133973" name="Diagramm" r:id="rId4" imgW="7438924" imgH="5314860" progId="MSGraph.Chart.8">
                  <p:embed followColorScheme="full"/>
                </p:oleObj>
              </mc:Choice>
              <mc:Fallback>
                <p:oleObj name="Diagramm" r:id="rId4" imgW="7438924" imgH="531486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263" y="1411288"/>
                        <a:ext cx="3776662" cy="311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23" name="Object 3"/>
          <p:cNvGraphicFramePr>
            <a:graphicFrameLocks/>
          </p:cNvGraphicFramePr>
          <p:nvPr/>
        </p:nvGraphicFramePr>
        <p:xfrm>
          <a:off x="422275" y="1384300"/>
          <a:ext cx="3776663" cy="3116263"/>
        </p:xfrm>
        <a:graphic>
          <a:graphicData uri="http://schemas.openxmlformats.org/presentationml/2006/ole">
            <mc:AlternateContent xmlns:mc="http://schemas.openxmlformats.org/markup-compatibility/2006">
              <mc:Choice xmlns:v="urn:schemas-microsoft-com:vml" Requires="v">
                <p:oleObj spid="_x0000_s133974" name="Diagramm" r:id="rId6" imgW="7438924" imgH="5314860" progId="MSGraph.Chart.8">
                  <p:embed followColorScheme="full"/>
                </p:oleObj>
              </mc:Choice>
              <mc:Fallback>
                <p:oleObj name="Diagramm" r:id="rId6" imgW="7438924" imgH="531486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275" y="1384300"/>
                        <a:ext cx="3776663" cy="311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24"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1B64849C-9C8F-432B-AF85-32369F862501}" type="slidenum">
              <a:rPr lang="de-DE" altLang="en-US" sz="1600" b="1"/>
              <a:pPr algn="r" eaLnBrk="1" hangingPunct="1">
                <a:spcBef>
                  <a:spcPct val="0"/>
                </a:spcBef>
                <a:buClrTx/>
                <a:buFontTx/>
                <a:buNone/>
              </a:pPr>
              <a:t>130</a:t>
            </a:fld>
            <a:r>
              <a:rPr lang="de-DE" altLang="en-US" sz="1600" b="1"/>
              <a:t> -</a:t>
            </a:r>
          </a:p>
        </p:txBody>
      </p:sp>
      <p:sp>
        <p:nvSpPr>
          <p:cNvPr id="133125"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sp>
        <p:nvSpPr>
          <p:cNvPr id="133126" name="Text Box 5"/>
          <p:cNvSpPr txBox="1">
            <a:spLocks noChangeArrowheads="1"/>
          </p:cNvSpPr>
          <p:nvPr/>
        </p:nvSpPr>
        <p:spPr bwMode="auto">
          <a:xfrm>
            <a:off x="4919663" y="1239838"/>
            <a:ext cx="293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t>i</a:t>
            </a:r>
          </a:p>
        </p:txBody>
      </p:sp>
      <p:sp>
        <p:nvSpPr>
          <p:cNvPr id="133127" name="Text Box 7"/>
          <p:cNvSpPr txBox="1">
            <a:spLocks noChangeArrowheads="1"/>
          </p:cNvSpPr>
          <p:nvPr/>
        </p:nvSpPr>
        <p:spPr bwMode="auto">
          <a:xfrm>
            <a:off x="3694113" y="4257675"/>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1800"/>
              <a:t>I,S</a:t>
            </a:r>
          </a:p>
        </p:txBody>
      </p:sp>
      <p:sp>
        <p:nvSpPr>
          <p:cNvPr id="133128" name="Text Box 8"/>
          <p:cNvSpPr txBox="1">
            <a:spLocks noChangeArrowheads="1"/>
          </p:cNvSpPr>
          <p:nvPr/>
        </p:nvSpPr>
        <p:spPr bwMode="auto">
          <a:xfrm>
            <a:off x="825500" y="1233488"/>
            <a:ext cx="331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t>i</a:t>
            </a:r>
          </a:p>
        </p:txBody>
      </p:sp>
      <p:sp>
        <p:nvSpPr>
          <p:cNvPr id="133129" name="Line 9"/>
          <p:cNvSpPr>
            <a:spLocks noChangeShapeType="1"/>
          </p:cNvSpPr>
          <p:nvPr/>
        </p:nvSpPr>
        <p:spPr bwMode="auto">
          <a:xfrm>
            <a:off x="4044950" y="395922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33130" name="Line 10"/>
          <p:cNvSpPr>
            <a:spLocks noChangeShapeType="1"/>
          </p:cNvSpPr>
          <p:nvPr/>
        </p:nvSpPr>
        <p:spPr bwMode="auto">
          <a:xfrm rot="5400000" flipH="1">
            <a:off x="716757" y="15501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33131" name="Line 12"/>
          <p:cNvSpPr>
            <a:spLocks noChangeShapeType="1"/>
          </p:cNvSpPr>
          <p:nvPr/>
        </p:nvSpPr>
        <p:spPr bwMode="auto">
          <a:xfrm>
            <a:off x="8129588" y="399097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33132" name="Line 13"/>
          <p:cNvSpPr>
            <a:spLocks noChangeShapeType="1"/>
          </p:cNvSpPr>
          <p:nvPr/>
        </p:nvSpPr>
        <p:spPr bwMode="auto">
          <a:xfrm rot="5400000" flipH="1">
            <a:off x="4822032" y="15755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33133" name="Text Box 14"/>
          <p:cNvSpPr txBox="1">
            <a:spLocks noChangeArrowheads="1"/>
          </p:cNvSpPr>
          <p:nvPr/>
        </p:nvSpPr>
        <p:spPr bwMode="auto">
          <a:xfrm>
            <a:off x="222250" y="2733675"/>
            <a:ext cx="52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i</a:t>
            </a:r>
            <a:r>
              <a:rPr lang="de-DE" altLang="en-US" sz="1800" baseline="-25000">
                <a:solidFill>
                  <a:srgbClr val="66FFFF"/>
                </a:solidFill>
              </a:rPr>
              <a:t>1</a:t>
            </a:r>
            <a:endParaRPr lang="el-GR" altLang="en-US" sz="1800" baseline="-25000">
              <a:solidFill>
                <a:srgbClr val="66FFFF"/>
              </a:solidFill>
            </a:endParaRPr>
          </a:p>
        </p:txBody>
      </p:sp>
      <p:sp>
        <p:nvSpPr>
          <p:cNvPr id="133134" name="Text Box 15"/>
          <p:cNvSpPr txBox="1">
            <a:spLocks noChangeArrowheads="1"/>
          </p:cNvSpPr>
          <p:nvPr/>
        </p:nvSpPr>
        <p:spPr bwMode="auto">
          <a:xfrm>
            <a:off x="7296150" y="3576638"/>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C(i)</a:t>
            </a:r>
            <a:r>
              <a:rPr lang="de-DE" altLang="en-US" sz="1800" baseline="-25000">
                <a:solidFill>
                  <a:srgbClr val="66FFFF"/>
                </a:solidFill>
              </a:rPr>
              <a:t>1</a:t>
            </a:r>
            <a:endParaRPr lang="el-GR" altLang="en-US" sz="1800" baseline="-25000">
              <a:solidFill>
                <a:srgbClr val="00FFFF"/>
              </a:solidFill>
            </a:endParaRPr>
          </a:p>
        </p:txBody>
      </p:sp>
      <p:sp>
        <p:nvSpPr>
          <p:cNvPr id="133135" name="Text Box 18"/>
          <p:cNvSpPr txBox="1">
            <a:spLocks noChangeArrowheads="1"/>
          </p:cNvSpPr>
          <p:nvPr/>
        </p:nvSpPr>
        <p:spPr bwMode="auto">
          <a:xfrm>
            <a:off x="6367463" y="4257675"/>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1800"/>
              <a:t>Y</a:t>
            </a:r>
          </a:p>
        </p:txBody>
      </p:sp>
      <p:sp>
        <p:nvSpPr>
          <p:cNvPr id="133136" name="Line 23"/>
          <p:cNvSpPr>
            <a:spLocks noChangeShapeType="1"/>
          </p:cNvSpPr>
          <p:nvPr/>
        </p:nvSpPr>
        <p:spPr bwMode="auto">
          <a:xfrm>
            <a:off x="4895850" y="2943225"/>
            <a:ext cx="2289175"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33137" name="Line 24"/>
          <p:cNvSpPr>
            <a:spLocks noChangeShapeType="1"/>
          </p:cNvSpPr>
          <p:nvPr/>
        </p:nvSpPr>
        <p:spPr bwMode="auto">
          <a:xfrm rot="5400000" flipH="1">
            <a:off x="6685756" y="3463132"/>
            <a:ext cx="1011237"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33138" name="AutoShape 29"/>
          <p:cNvSpPr>
            <a:spLocks noChangeArrowheads="1"/>
          </p:cNvSpPr>
          <p:nvPr/>
        </p:nvSpPr>
        <p:spPr bwMode="auto">
          <a:xfrm>
            <a:off x="0" y="4664075"/>
            <a:ext cx="9144000" cy="2193925"/>
          </a:xfrm>
          <a:prstGeom prst="roundRect">
            <a:avLst>
              <a:gd name="adj" fmla="val 12495"/>
            </a:avLst>
          </a:prstGeom>
          <a:solidFill>
            <a:srgbClr val="FFFF99"/>
          </a:solidFill>
          <a:ln w="50800">
            <a:solidFill>
              <a:srgbClr val="FF0000"/>
            </a:solidFill>
            <a:round/>
            <a:headEnd/>
            <a:tailEnd/>
          </a:ln>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lnSpc>
                <a:spcPct val="90000"/>
              </a:lnSpc>
              <a:spcBef>
                <a:spcPct val="0"/>
              </a:spcBef>
              <a:buClrTx/>
              <a:buFontTx/>
              <a:buNone/>
            </a:pPr>
            <a:r>
              <a:rPr lang="en-US" altLang="en-US" sz="2000" dirty="0">
                <a:solidFill>
                  <a:schemeClr val="bg1"/>
                </a:solidFill>
              </a:rPr>
              <a:t>As a consequence, the </a:t>
            </a:r>
            <a:r>
              <a:rPr lang="en-US" altLang="en-US" sz="2000" dirty="0">
                <a:solidFill>
                  <a:srgbClr val="FF0000"/>
                </a:solidFill>
              </a:rPr>
              <a:t>consumption demand curve shifts to the left</a:t>
            </a:r>
            <a:r>
              <a:rPr lang="en-US" altLang="en-US" sz="2000" dirty="0">
                <a:solidFill>
                  <a:schemeClr val="bg1"/>
                </a:solidFill>
              </a:rPr>
              <a:t>, e.g. by the length of one little quad. Does this cause a “demand gap”? </a:t>
            </a:r>
          </a:p>
          <a:p>
            <a:pPr eaLnBrk="1" hangingPunct="1">
              <a:lnSpc>
                <a:spcPct val="90000"/>
              </a:lnSpc>
              <a:spcBef>
                <a:spcPct val="0"/>
              </a:spcBef>
              <a:buClrTx/>
              <a:buFontTx/>
              <a:buNone/>
            </a:pPr>
            <a:endParaRPr lang="en-US" altLang="en-US" sz="2000" dirty="0">
              <a:solidFill>
                <a:schemeClr val="bg1"/>
              </a:solidFill>
            </a:endParaRPr>
          </a:p>
          <a:p>
            <a:pPr eaLnBrk="1" hangingPunct="1">
              <a:lnSpc>
                <a:spcPct val="90000"/>
              </a:lnSpc>
              <a:spcBef>
                <a:spcPct val="0"/>
              </a:spcBef>
              <a:buClrTx/>
              <a:buFontTx/>
              <a:buNone/>
            </a:pPr>
            <a:r>
              <a:rPr lang="en-US" altLang="en-US" sz="2000" dirty="0">
                <a:solidFill>
                  <a:schemeClr val="bg1"/>
                </a:solidFill>
              </a:rPr>
              <a:t>No!</a:t>
            </a:r>
            <a:r>
              <a:rPr lang="en-US" altLang="en-US" sz="2000" dirty="0"/>
              <a:t> </a:t>
            </a:r>
            <a:r>
              <a:rPr lang="en-US" altLang="en-US" sz="2000" dirty="0">
                <a:solidFill>
                  <a:schemeClr val="bg1"/>
                </a:solidFill>
              </a:rPr>
              <a:t>Given the budget constraint of the households, S ↑ = Y-C↓, we must shift the </a:t>
            </a:r>
            <a:r>
              <a:rPr lang="en-US" altLang="en-US" sz="2000" dirty="0">
                <a:solidFill>
                  <a:srgbClr val="FF0000"/>
                </a:solidFill>
              </a:rPr>
              <a:t>saving supply curve to the right</a:t>
            </a:r>
            <a:r>
              <a:rPr lang="en-US" altLang="en-US" sz="2000" dirty="0">
                <a:solidFill>
                  <a:schemeClr val="bg1"/>
                </a:solidFill>
              </a:rPr>
              <a:t> by one little quad.</a:t>
            </a:r>
          </a:p>
        </p:txBody>
      </p:sp>
      <p:sp>
        <p:nvSpPr>
          <p:cNvPr id="133139" name="Line 30"/>
          <p:cNvSpPr>
            <a:spLocks noChangeShapeType="1"/>
          </p:cNvSpPr>
          <p:nvPr/>
        </p:nvSpPr>
        <p:spPr bwMode="auto">
          <a:xfrm flipV="1">
            <a:off x="1795463" y="2936875"/>
            <a:ext cx="3130550" cy="3175"/>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33140" name="Rectangle 5"/>
          <p:cNvSpPr>
            <a:spLocks noChangeArrowheads="1"/>
          </p:cNvSpPr>
          <p:nvPr/>
        </p:nvSpPr>
        <p:spPr bwMode="auto">
          <a:xfrm>
            <a:off x="457200" y="31750"/>
            <a:ext cx="82296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a:spcBef>
                <a:spcPct val="0"/>
              </a:spcBef>
              <a:buClrTx/>
              <a:buFontTx/>
              <a:buNone/>
            </a:pPr>
            <a:r>
              <a:rPr lang="en-US" altLang="en-US" sz="2600">
                <a:solidFill>
                  <a:srgbClr val="FFFF00"/>
                </a:solidFill>
              </a:rPr>
              <a:t>3. The Neoclassical Model and its Policy Implications </a:t>
            </a:r>
            <a:br>
              <a:rPr lang="en-US" altLang="en-US" sz="2600">
                <a:solidFill>
                  <a:srgbClr val="FFFF00"/>
                </a:solidFill>
              </a:rPr>
            </a:br>
            <a:r>
              <a:rPr lang="en-US" altLang="en-US" sz="2200">
                <a:solidFill>
                  <a:srgbClr val="FFFF00"/>
                </a:solidFill>
              </a:rPr>
              <a:t>3.2.3. Demand-side Shocks</a:t>
            </a:r>
          </a:p>
        </p:txBody>
      </p:sp>
      <p:sp>
        <p:nvSpPr>
          <p:cNvPr id="133141" name="Line 11"/>
          <p:cNvSpPr>
            <a:spLocks noChangeShapeType="1"/>
          </p:cNvSpPr>
          <p:nvPr/>
        </p:nvSpPr>
        <p:spPr bwMode="auto">
          <a:xfrm rot="5400000" flipV="1">
            <a:off x="5253038" y="1687513"/>
            <a:ext cx="1755775" cy="2428875"/>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33142" name="Line 30"/>
          <p:cNvSpPr>
            <a:spLocks noChangeShapeType="1"/>
          </p:cNvSpPr>
          <p:nvPr/>
        </p:nvSpPr>
        <p:spPr bwMode="auto">
          <a:xfrm flipV="1">
            <a:off x="792163" y="2940050"/>
            <a:ext cx="984250"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33143" name="Text Box 15"/>
          <p:cNvSpPr txBox="1">
            <a:spLocks noChangeArrowheads="1"/>
          </p:cNvSpPr>
          <p:nvPr/>
        </p:nvSpPr>
        <p:spPr bwMode="auto">
          <a:xfrm>
            <a:off x="7391400" y="2755900"/>
            <a:ext cx="17526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Y</a:t>
            </a:r>
            <a:r>
              <a:rPr lang="de-DE" altLang="en-US" sz="1800" baseline="-25000">
                <a:solidFill>
                  <a:srgbClr val="66FFFF"/>
                </a:solidFill>
              </a:rPr>
              <a:t>D,1</a:t>
            </a:r>
            <a:r>
              <a:rPr lang="de-DE" altLang="en-US" sz="1800">
                <a:solidFill>
                  <a:srgbClr val="66FFFF"/>
                </a:solidFill>
              </a:rPr>
              <a:t>=C(i)</a:t>
            </a:r>
            <a:r>
              <a:rPr lang="de-DE" altLang="en-US" sz="1800" baseline="-25000">
                <a:solidFill>
                  <a:srgbClr val="66FFFF"/>
                </a:solidFill>
              </a:rPr>
              <a:t>1</a:t>
            </a:r>
            <a:r>
              <a:rPr lang="de-DE" altLang="en-US" sz="1800">
                <a:solidFill>
                  <a:srgbClr val="66FFFF"/>
                </a:solidFill>
              </a:rPr>
              <a:t>+ I(i,L</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p:txBody>
      </p:sp>
      <p:sp>
        <p:nvSpPr>
          <p:cNvPr id="133144" name="AutoShape 64"/>
          <p:cNvSpPr>
            <a:spLocks noChangeArrowheads="1"/>
          </p:cNvSpPr>
          <p:nvPr/>
        </p:nvSpPr>
        <p:spPr bwMode="auto">
          <a:xfrm>
            <a:off x="1331913" y="987425"/>
            <a:ext cx="1973262"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en-US" altLang="en-US" sz="2000">
                <a:solidFill>
                  <a:srgbClr val="3333FF"/>
                </a:solidFill>
              </a:rPr>
              <a:t>Capital Market</a:t>
            </a:r>
          </a:p>
        </p:txBody>
      </p:sp>
      <p:sp>
        <p:nvSpPr>
          <p:cNvPr id="133145" name="AutoShape 64"/>
          <p:cNvSpPr>
            <a:spLocks noChangeArrowheads="1"/>
          </p:cNvSpPr>
          <p:nvPr/>
        </p:nvSpPr>
        <p:spPr bwMode="auto">
          <a:xfrm>
            <a:off x="5410200" y="989013"/>
            <a:ext cx="2278063"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en-US" altLang="en-US" sz="2000">
                <a:solidFill>
                  <a:srgbClr val="3333FF"/>
                </a:solidFill>
              </a:rPr>
              <a:t>Demand for Goods</a:t>
            </a:r>
          </a:p>
        </p:txBody>
      </p:sp>
      <p:sp>
        <p:nvSpPr>
          <p:cNvPr id="133146" name="Line 24"/>
          <p:cNvSpPr>
            <a:spLocks noChangeShapeType="1"/>
          </p:cNvSpPr>
          <p:nvPr/>
        </p:nvSpPr>
        <p:spPr bwMode="auto">
          <a:xfrm rot="5400000" flipH="1">
            <a:off x="5711031" y="3459957"/>
            <a:ext cx="1011237"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33147" name="Oval 31"/>
          <p:cNvSpPr>
            <a:spLocks noChangeArrowheads="1"/>
          </p:cNvSpPr>
          <p:nvPr/>
        </p:nvSpPr>
        <p:spPr bwMode="auto">
          <a:xfrm>
            <a:off x="6167438" y="28844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133148" name="Text Box 19"/>
          <p:cNvSpPr txBox="1">
            <a:spLocks noChangeArrowheads="1"/>
          </p:cNvSpPr>
          <p:nvPr/>
        </p:nvSpPr>
        <p:spPr bwMode="auto">
          <a:xfrm>
            <a:off x="5845175" y="4208463"/>
            <a:ext cx="717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C(i</a:t>
            </a:r>
            <a:r>
              <a:rPr lang="de-DE" altLang="en-US" sz="1800" baseline="-25000">
                <a:solidFill>
                  <a:srgbClr val="66FFFF"/>
                </a:solidFill>
              </a:rPr>
              <a:t>1</a:t>
            </a:r>
            <a:r>
              <a:rPr lang="de-DE" altLang="en-US" sz="1800">
                <a:solidFill>
                  <a:srgbClr val="66FFFF"/>
                </a:solidFill>
              </a:rPr>
              <a:t>)</a:t>
            </a:r>
            <a:r>
              <a:rPr lang="de-DE" altLang="en-US" sz="1800" baseline="-25000">
                <a:solidFill>
                  <a:srgbClr val="66FFFF"/>
                </a:solidFill>
              </a:rPr>
              <a:t>1</a:t>
            </a:r>
            <a:endParaRPr lang="el-GR" altLang="en-US" sz="1800" baseline="-25000">
              <a:solidFill>
                <a:srgbClr val="66FFFF"/>
              </a:solidFill>
            </a:endParaRPr>
          </a:p>
        </p:txBody>
      </p:sp>
      <p:sp>
        <p:nvSpPr>
          <p:cNvPr id="133149" name="Line 11"/>
          <p:cNvSpPr>
            <a:spLocks noChangeShapeType="1"/>
          </p:cNvSpPr>
          <p:nvPr/>
        </p:nvSpPr>
        <p:spPr bwMode="auto">
          <a:xfrm rot="5400000" flipV="1">
            <a:off x="5957094" y="1434307"/>
            <a:ext cx="1004887" cy="2419350"/>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grpSp>
        <p:nvGrpSpPr>
          <p:cNvPr id="133150" name="Group 31"/>
          <p:cNvGrpSpPr>
            <a:grpSpLocks/>
          </p:cNvGrpSpPr>
          <p:nvPr/>
        </p:nvGrpSpPr>
        <p:grpSpPr bwMode="auto">
          <a:xfrm>
            <a:off x="1446213" y="1962150"/>
            <a:ext cx="2417762" cy="2027238"/>
            <a:chOff x="902" y="1227"/>
            <a:chExt cx="1523" cy="1277"/>
          </a:xfrm>
        </p:grpSpPr>
        <p:sp>
          <p:nvSpPr>
            <p:cNvPr id="133175" name="Line 11"/>
            <p:cNvSpPr>
              <a:spLocks noChangeShapeType="1"/>
            </p:cNvSpPr>
            <p:nvPr/>
          </p:nvSpPr>
          <p:spPr bwMode="auto">
            <a:xfrm rot="10800000" flipV="1">
              <a:off x="902" y="1227"/>
              <a:ext cx="1523" cy="104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33176" name="Line 33"/>
            <p:cNvSpPr>
              <a:spLocks noChangeShapeType="1"/>
            </p:cNvSpPr>
            <p:nvPr/>
          </p:nvSpPr>
          <p:spPr bwMode="auto">
            <a:xfrm>
              <a:off x="912" y="2256"/>
              <a:ext cx="0" cy="248"/>
            </a:xfrm>
            <a:prstGeom prst="line">
              <a:avLst/>
            </a:prstGeom>
            <a:noFill/>
            <a:ln w="38100">
              <a:solidFill>
                <a:srgbClr val="33CCCC"/>
              </a:solidFill>
              <a:round/>
              <a:headEnd type="none" w="med" len="lg"/>
              <a:tailEnd type="non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grpSp>
      <p:sp>
        <p:nvSpPr>
          <p:cNvPr id="133151" name="Line 20"/>
          <p:cNvSpPr>
            <a:spLocks noChangeShapeType="1"/>
          </p:cNvSpPr>
          <p:nvPr/>
        </p:nvSpPr>
        <p:spPr bwMode="auto">
          <a:xfrm>
            <a:off x="1565275" y="2032000"/>
            <a:ext cx="1568450" cy="165576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759848" name="Line 11"/>
          <p:cNvSpPr>
            <a:spLocks noChangeShapeType="1"/>
          </p:cNvSpPr>
          <p:nvPr/>
        </p:nvSpPr>
        <p:spPr bwMode="auto">
          <a:xfrm rot="5400000" flipV="1">
            <a:off x="5280819" y="1974057"/>
            <a:ext cx="1635125" cy="2262187"/>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33153" name="Line 38"/>
          <p:cNvSpPr>
            <a:spLocks noChangeShapeType="1"/>
          </p:cNvSpPr>
          <p:nvPr/>
        </p:nvSpPr>
        <p:spPr bwMode="auto">
          <a:xfrm flipV="1">
            <a:off x="7189788" y="2516188"/>
            <a:ext cx="4762" cy="1533525"/>
          </a:xfrm>
          <a:prstGeom prst="line">
            <a:avLst/>
          </a:prstGeom>
          <a:noFill/>
          <a:ln w="38100">
            <a:solidFill>
              <a:srgbClr val="FF00FF"/>
            </a:solidFill>
            <a:round/>
            <a:headEnd type="none" w="med" len="lg"/>
            <a:tailEnd type="non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759851" name="Text Box 15"/>
          <p:cNvSpPr txBox="1">
            <a:spLocks noChangeArrowheads="1"/>
          </p:cNvSpPr>
          <p:nvPr/>
        </p:nvSpPr>
        <p:spPr bwMode="auto">
          <a:xfrm>
            <a:off x="7162800" y="3824288"/>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C(i)</a:t>
            </a:r>
            <a:r>
              <a:rPr lang="de-DE" altLang="en-US" sz="1800" baseline="-25000">
                <a:solidFill>
                  <a:srgbClr val="66FFFF"/>
                </a:solidFill>
              </a:rPr>
              <a:t>2</a:t>
            </a:r>
            <a:endParaRPr lang="el-GR" altLang="en-US" sz="1800" baseline="-25000">
              <a:solidFill>
                <a:srgbClr val="00FFFF"/>
              </a:solidFill>
            </a:endParaRPr>
          </a:p>
        </p:txBody>
      </p:sp>
      <p:sp>
        <p:nvSpPr>
          <p:cNvPr id="133155" name="Text Box 15"/>
          <p:cNvSpPr txBox="1">
            <a:spLocks noChangeArrowheads="1"/>
          </p:cNvSpPr>
          <p:nvPr/>
        </p:nvSpPr>
        <p:spPr bwMode="auto">
          <a:xfrm>
            <a:off x="2682875" y="1592263"/>
            <a:ext cx="1250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S(i)</a:t>
            </a:r>
            <a:r>
              <a:rPr lang="de-DE" altLang="en-US" sz="1800" baseline="-25000">
                <a:solidFill>
                  <a:srgbClr val="66FFFF"/>
                </a:solidFill>
              </a:rPr>
              <a:t>1</a:t>
            </a:r>
            <a:r>
              <a:rPr lang="de-DE" altLang="en-US" sz="1800">
                <a:solidFill>
                  <a:srgbClr val="66FFFF"/>
                </a:solidFill>
              </a:rPr>
              <a:t>+M/P</a:t>
            </a:r>
            <a:endParaRPr lang="el-GR" altLang="en-US" sz="1800">
              <a:solidFill>
                <a:srgbClr val="00FFFF"/>
              </a:solidFill>
            </a:endParaRPr>
          </a:p>
        </p:txBody>
      </p:sp>
      <p:sp>
        <p:nvSpPr>
          <p:cNvPr id="759854" name="Line 46"/>
          <p:cNvSpPr>
            <a:spLocks noChangeShapeType="1"/>
          </p:cNvSpPr>
          <p:nvPr/>
        </p:nvSpPr>
        <p:spPr bwMode="auto">
          <a:xfrm flipH="1" flipV="1">
            <a:off x="5929313" y="3408363"/>
            <a:ext cx="228600" cy="0"/>
          </a:xfrm>
          <a:prstGeom prst="line">
            <a:avLst/>
          </a:prstGeom>
          <a:noFill/>
          <a:ln w="254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759855" name="Line 24"/>
          <p:cNvSpPr>
            <a:spLocks noChangeShapeType="1"/>
          </p:cNvSpPr>
          <p:nvPr/>
        </p:nvSpPr>
        <p:spPr bwMode="auto">
          <a:xfrm rot="5400000" flipH="1">
            <a:off x="5374481" y="3456782"/>
            <a:ext cx="1011237"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759856" name="Oval 31"/>
          <p:cNvSpPr>
            <a:spLocks noChangeArrowheads="1"/>
          </p:cNvSpPr>
          <p:nvPr/>
        </p:nvSpPr>
        <p:spPr bwMode="auto">
          <a:xfrm>
            <a:off x="5830888" y="2889250"/>
            <a:ext cx="101600" cy="103188"/>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133159" name="Text Box 19"/>
          <p:cNvSpPr txBox="1">
            <a:spLocks noChangeArrowheads="1"/>
          </p:cNvSpPr>
          <p:nvPr/>
        </p:nvSpPr>
        <p:spPr bwMode="auto">
          <a:xfrm>
            <a:off x="5270500" y="4213225"/>
            <a:ext cx="71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C(i</a:t>
            </a:r>
            <a:r>
              <a:rPr lang="de-DE" altLang="en-US" sz="1800" baseline="-25000">
                <a:solidFill>
                  <a:srgbClr val="66FFFF"/>
                </a:solidFill>
              </a:rPr>
              <a:t>1</a:t>
            </a:r>
            <a:r>
              <a:rPr lang="de-DE" altLang="en-US" sz="1800">
                <a:solidFill>
                  <a:srgbClr val="66FFFF"/>
                </a:solidFill>
              </a:rPr>
              <a:t>)</a:t>
            </a:r>
            <a:r>
              <a:rPr lang="de-DE" altLang="en-US" sz="1800" baseline="-25000">
                <a:solidFill>
                  <a:srgbClr val="66FFFF"/>
                </a:solidFill>
              </a:rPr>
              <a:t>2</a:t>
            </a:r>
            <a:endParaRPr lang="el-GR" altLang="en-US" sz="1800" baseline="-25000">
              <a:solidFill>
                <a:srgbClr val="66FFFF"/>
              </a:solidFill>
            </a:endParaRPr>
          </a:p>
        </p:txBody>
      </p:sp>
      <p:sp>
        <p:nvSpPr>
          <p:cNvPr id="133160" name="Oval 25"/>
          <p:cNvSpPr>
            <a:spLocks noChangeArrowheads="1"/>
          </p:cNvSpPr>
          <p:nvPr/>
        </p:nvSpPr>
        <p:spPr bwMode="auto">
          <a:xfrm>
            <a:off x="7143750" y="28971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de-DE" altLang="en-US" sz="2000" baseline="30000">
              <a:solidFill>
                <a:srgbClr val="66FFFF"/>
              </a:solidFill>
            </a:endParaRPr>
          </a:p>
        </p:txBody>
      </p:sp>
      <p:sp>
        <p:nvSpPr>
          <p:cNvPr id="759849" name="Line 41"/>
          <p:cNvSpPr>
            <a:spLocks noChangeShapeType="1"/>
          </p:cNvSpPr>
          <p:nvPr/>
        </p:nvSpPr>
        <p:spPr bwMode="auto">
          <a:xfrm flipH="1" flipV="1">
            <a:off x="5241925" y="2451100"/>
            <a:ext cx="228600" cy="0"/>
          </a:xfrm>
          <a:prstGeom prst="line">
            <a:avLst/>
          </a:prstGeom>
          <a:noFill/>
          <a:ln w="254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759850" name="Line 42"/>
          <p:cNvSpPr>
            <a:spLocks noChangeShapeType="1"/>
          </p:cNvSpPr>
          <p:nvPr/>
        </p:nvSpPr>
        <p:spPr bwMode="auto">
          <a:xfrm flipH="1" flipV="1">
            <a:off x="6608763" y="3451225"/>
            <a:ext cx="228600" cy="0"/>
          </a:xfrm>
          <a:prstGeom prst="line">
            <a:avLst/>
          </a:prstGeom>
          <a:noFill/>
          <a:ln w="254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33163" name="Line 24"/>
          <p:cNvSpPr>
            <a:spLocks noChangeShapeType="1"/>
          </p:cNvSpPr>
          <p:nvPr/>
        </p:nvSpPr>
        <p:spPr bwMode="auto">
          <a:xfrm rot="5400000" flipH="1">
            <a:off x="1928019" y="3461544"/>
            <a:ext cx="1011238"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33164" name="Oval 31"/>
          <p:cNvSpPr>
            <a:spLocks noChangeArrowheads="1"/>
          </p:cNvSpPr>
          <p:nvPr/>
        </p:nvSpPr>
        <p:spPr bwMode="auto">
          <a:xfrm>
            <a:off x="2382838" y="28844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133165" name="Text Box 19"/>
          <p:cNvSpPr txBox="1">
            <a:spLocks noChangeArrowheads="1"/>
          </p:cNvSpPr>
          <p:nvPr/>
        </p:nvSpPr>
        <p:spPr bwMode="auto">
          <a:xfrm>
            <a:off x="2844800" y="3608388"/>
            <a:ext cx="1466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I(i,L</a:t>
            </a:r>
            <a:r>
              <a:rPr lang="de-DE" altLang="en-US" sz="1800" baseline="-25000">
                <a:solidFill>
                  <a:srgbClr val="66FFFF"/>
                </a:solidFill>
              </a:rPr>
              <a:t>1</a:t>
            </a:r>
            <a:r>
              <a:rPr lang="de-DE" altLang="en-US" sz="1800">
                <a:solidFill>
                  <a:srgbClr val="66FFFF"/>
                </a:solidFill>
              </a:rPr>
              <a:t>)+R</a:t>
            </a:r>
            <a:r>
              <a:rPr lang="de-DE" altLang="en-US" sz="1800" baseline="-25000">
                <a:solidFill>
                  <a:srgbClr val="66FFFF"/>
                </a:solidFill>
              </a:rPr>
              <a:t>D</a:t>
            </a:r>
            <a:r>
              <a:rPr lang="de-DE" altLang="en-US" sz="1800">
                <a:solidFill>
                  <a:srgbClr val="66FFFF"/>
                </a:solidFill>
              </a:rPr>
              <a:t>(Y)</a:t>
            </a:r>
            <a:endParaRPr lang="el-GR" altLang="en-US" sz="1800">
              <a:solidFill>
                <a:srgbClr val="66FFFF"/>
              </a:solidFill>
            </a:endParaRPr>
          </a:p>
        </p:txBody>
      </p:sp>
      <p:sp>
        <p:nvSpPr>
          <p:cNvPr id="759860" name="Line 52"/>
          <p:cNvSpPr>
            <a:spLocks noChangeShapeType="1"/>
          </p:cNvSpPr>
          <p:nvPr/>
        </p:nvSpPr>
        <p:spPr bwMode="auto">
          <a:xfrm flipH="1" flipV="1">
            <a:off x="5699125" y="2439988"/>
            <a:ext cx="228600" cy="0"/>
          </a:xfrm>
          <a:prstGeom prst="line">
            <a:avLst/>
          </a:prstGeom>
          <a:noFill/>
          <a:ln w="254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759861" name="Line 53"/>
          <p:cNvSpPr>
            <a:spLocks noChangeShapeType="1"/>
          </p:cNvSpPr>
          <p:nvPr/>
        </p:nvSpPr>
        <p:spPr bwMode="auto">
          <a:xfrm flipH="1" flipV="1">
            <a:off x="7256463" y="3090863"/>
            <a:ext cx="228600" cy="0"/>
          </a:xfrm>
          <a:prstGeom prst="line">
            <a:avLst/>
          </a:prstGeom>
          <a:noFill/>
          <a:ln w="254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759863" name="Line 11"/>
          <p:cNvSpPr>
            <a:spLocks noChangeShapeType="1"/>
          </p:cNvSpPr>
          <p:nvPr/>
        </p:nvSpPr>
        <p:spPr bwMode="auto">
          <a:xfrm rot="5400000" flipV="1">
            <a:off x="6060281" y="1621632"/>
            <a:ext cx="1004887" cy="2419350"/>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759864" name="Text Box 15"/>
          <p:cNvSpPr txBox="1">
            <a:spLocks noChangeArrowheads="1"/>
          </p:cNvSpPr>
          <p:nvPr/>
        </p:nvSpPr>
        <p:spPr bwMode="auto">
          <a:xfrm>
            <a:off x="7391400" y="3260725"/>
            <a:ext cx="17526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Y</a:t>
            </a:r>
            <a:r>
              <a:rPr lang="de-DE" altLang="en-US" sz="1800" baseline="-25000">
                <a:solidFill>
                  <a:srgbClr val="66FFFF"/>
                </a:solidFill>
              </a:rPr>
              <a:t>D,2</a:t>
            </a:r>
            <a:r>
              <a:rPr lang="de-DE" altLang="en-US" sz="1800">
                <a:solidFill>
                  <a:srgbClr val="66FFFF"/>
                </a:solidFill>
              </a:rPr>
              <a:t>=C(i)</a:t>
            </a:r>
            <a:r>
              <a:rPr lang="de-DE" altLang="en-US" sz="1800" baseline="-25000">
                <a:solidFill>
                  <a:srgbClr val="66FFFF"/>
                </a:solidFill>
              </a:rPr>
              <a:t>2</a:t>
            </a:r>
            <a:r>
              <a:rPr lang="de-DE" altLang="en-US" sz="1800">
                <a:solidFill>
                  <a:srgbClr val="66FFFF"/>
                </a:solidFill>
              </a:rPr>
              <a:t>+ I(i,L</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p:txBody>
      </p:sp>
      <p:sp>
        <p:nvSpPr>
          <p:cNvPr id="759865" name="AutoShape 57"/>
          <p:cNvSpPr>
            <a:spLocks/>
          </p:cNvSpPr>
          <p:nvPr/>
        </p:nvSpPr>
        <p:spPr bwMode="auto">
          <a:xfrm rot="-5400000">
            <a:off x="6917531" y="2653507"/>
            <a:ext cx="233363" cy="260350"/>
          </a:xfrm>
          <a:prstGeom prst="rightBrace">
            <a:avLst>
              <a:gd name="adj1" fmla="val 9297"/>
              <a:gd name="adj2" fmla="val 44509"/>
            </a:avLst>
          </a:prstGeom>
          <a:noFill/>
          <a:ln w="25400">
            <a:solidFill>
              <a:srgbClr val="FF0000"/>
            </a:solidFill>
            <a:round/>
            <a:headEnd type="none" w="med" len="lg"/>
            <a:tailEnd type="none" w="lg"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endParaRPr lang="de-DE" altLang="en-US" sz="2000"/>
          </a:p>
        </p:txBody>
      </p:sp>
      <p:sp>
        <p:nvSpPr>
          <p:cNvPr id="759866" name="AutoShape 64"/>
          <p:cNvSpPr>
            <a:spLocks noChangeArrowheads="1"/>
          </p:cNvSpPr>
          <p:nvPr/>
        </p:nvSpPr>
        <p:spPr bwMode="auto">
          <a:xfrm>
            <a:off x="6807200" y="2352676"/>
            <a:ext cx="1684338" cy="317499"/>
          </a:xfrm>
          <a:prstGeom prst="roundRect">
            <a:avLst>
              <a:gd name="adj" fmla="val 12495"/>
            </a:avLst>
          </a:prstGeom>
          <a:solidFill>
            <a:srgbClr val="FFFF99"/>
          </a:solidFill>
          <a:ln w="254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en-US" altLang="en-US" sz="1800" dirty="0">
                <a:solidFill>
                  <a:srgbClr val="3333FF"/>
                </a:solidFill>
              </a:rPr>
              <a:t>Excess Supply?</a:t>
            </a:r>
          </a:p>
        </p:txBody>
      </p:sp>
      <p:sp>
        <p:nvSpPr>
          <p:cNvPr id="759867" name="Oval 31"/>
          <p:cNvSpPr>
            <a:spLocks noChangeArrowheads="1"/>
          </p:cNvSpPr>
          <p:nvPr/>
        </p:nvSpPr>
        <p:spPr bwMode="auto">
          <a:xfrm>
            <a:off x="6815138" y="2905125"/>
            <a:ext cx="101600" cy="103188"/>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133173" name="Text Box 21"/>
          <p:cNvSpPr txBox="1">
            <a:spLocks noChangeArrowheads="1"/>
          </p:cNvSpPr>
          <p:nvPr/>
        </p:nvSpPr>
        <p:spPr bwMode="auto">
          <a:xfrm>
            <a:off x="6831013" y="422275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50000"/>
              </a:spcBef>
              <a:buClrTx/>
              <a:buFontTx/>
              <a:buNone/>
            </a:pPr>
            <a:r>
              <a:rPr lang="de-DE" altLang="en-US" sz="1800">
                <a:solidFill>
                  <a:srgbClr val="FF00FF"/>
                </a:solidFill>
              </a:rPr>
              <a:t>Y</a:t>
            </a:r>
            <a:r>
              <a:rPr lang="de-DE" altLang="en-US" sz="1800" baseline="-25000">
                <a:solidFill>
                  <a:srgbClr val="FF00FF"/>
                </a:solidFill>
              </a:rPr>
              <a:t>S</a:t>
            </a:r>
            <a:r>
              <a:rPr lang="de-DE" altLang="en-US" sz="1800">
                <a:solidFill>
                  <a:srgbClr val="FF00FF"/>
                </a:solidFill>
              </a:rPr>
              <a:t>(L</a:t>
            </a:r>
            <a:r>
              <a:rPr lang="de-DE" altLang="en-US" sz="1800" baseline="-25000">
                <a:solidFill>
                  <a:srgbClr val="FF00FF"/>
                </a:solidFill>
              </a:rPr>
              <a:t>1</a:t>
            </a:r>
            <a:r>
              <a:rPr lang="de-DE" altLang="en-US" sz="1800">
                <a:solidFill>
                  <a:srgbClr val="FF00FF"/>
                </a:solidFill>
              </a:rPr>
              <a:t>,K</a:t>
            </a:r>
            <a:r>
              <a:rPr lang="de-DE" altLang="en-US" sz="1800" baseline="-25000">
                <a:solidFill>
                  <a:srgbClr val="FF00FF"/>
                </a:solidFill>
              </a:rPr>
              <a:t>1</a:t>
            </a:r>
            <a:r>
              <a:rPr lang="de-DE" altLang="en-US" sz="1800">
                <a:solidFill>
                  <a:srgbClr val="FF00FF"/>
                </a:solidFill>
              </a:rPr>
              <a:t>)</a:t>
            </a:r>
            <a:endParaRPr lang="el-GR" altLang="en-US" sz="1800">
              <a:solidFill>
                <a:srgbClr val="FF00FF"/>
              </a:solidFill>
            </a:endParaRPr>
          </a:p>
        </p:txBody>
      </p:sp>
      <p:sp>
        <p:nvSpPr>
          <p:cNvPr id="759869" name="Rectangle 61"/>
          <p:cNvSpPr>
            <a:spLocks noChangeArrowheads="1"/>
          </p:cNvSpPr>
          <p:nvPr/>
        </p:nvSpPr>
        <p:spPr bwMode="auto">
          <a:xfrm>
            <a:off x="5835650" y="5524500"/>
            <a:ext cx="1304925" cy="342900"/>
          </a:xfrm>
          <a:prstGeom prst="rect">
            <a:avLst/>
          </a:prstGeom>
          <a:noFill/>
          <a:ln w="25400" algn="ctr">
            <a:solidFill>
              <a:srgbClr val="FF0000"/>
            </a:solidFill>
            <a:miter lim="800000"/>
            <a:headEnd type="none" w="med" len="lg"/>
            <a:tailEnd type="none" w="lg"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endParaRPr lang="de-DE" altLang="en-US"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98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984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598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985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5985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5985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5985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5986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5986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5986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5986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5986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5986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5986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598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9848" grpId="0" animBg="1"/>
      <p:bldP spid="759851" grpId="0"/>
      <p:bldP spid="759854" grpId="0" animBg="1"/>
      <p:bldP spid="759855" grpId="0" animBg="1"/>
      <p:bldP spid="759856" grpId="0" animBg="1"/>
      <p:bldP spid="759849" grpId="0" animBg="1"/>
      <p:bldP spid="759850" grpId="0" animBg="1"/>
      <p:bldP spid="759860" grpId="0" animBg="1"/>
      <p:bldP spid="759861" grpId="0" animBg="1"/>
      <p:bldP spid="759863" grpId="0" animBg="1"/>
      <p:bldP spid="759864" grpId="0"/>
      <p:bldP spid="759865" grpId="0" animBg="1"/>
      <p:bldP spid="759866" grpId="0" animBg="1"/>
      <p:bldP spid="759867" grpId="0" animBg="1"/>
      <p:bldP spid="759869" grpId="0" animBg="1"/>
    </p:bldLst>
  </p:timing>
</p:sld>
</file>

<file path=ppt/slides/slide1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34146" name="Object 3"/>
          <p:cNvGraphicFramePr>
            <a:graphicFrameLocks/>
          </p:cNvGraphicFramePr>
          <p:nvPr/>
        </p:nvGraphicFramePr>
        <p:xfrm>
          <a:off x="4513263" y="1411288"/>
          <a:ext cx="3776662" cy="3116262"/>
        </p:xfrm>
        <a:graphic>
          <a:graphicData uri="http://schemas.openxmlformats.org/presentationml/2006/ole">
            <mc:AlternateContent xmlns:mc="http://schemas.openxmlformats.org/markup-compatibility/2006">
              <mc:Choice xmlns:v="urn:schemas-microsoft-com:vml" Requires="v">
                <p:oleObj spid="_x0000_s135004" name="Diagramm" r:id="rId4" imgW="7429466" imgH="5305500" progId="MSGraph.Chart.8">
                  <p:embed followColorScheme="full"/>
                </p:oleObj>
              </mc:Choice>
              <mc:Fallback>
                <p:oleObj name="Diagramm" r:id="rId4" imgW="7429466" imgH="530550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263" y="1411288"/>
                        <a:ext cx="3776662" cy="311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4147" name="Object 3"/>
          <p:cNvGraphicFramePr>
            <a:graphicFrameLocks/>
          </p:cNvGraphicFramePr>
          <p:nvPr/>
        </p:nvGraphicFramePr>
        <p:xfrm>
          <a:off x="422275" y="1384300"/>
          <a:ext cx="3776663" cy="3116263"/>
        </p:xfrm>
        <a:graphic>
          <a:graphicData uri="http://schemas.openxmlformats.org/presentationml/2006/ole">
            <mc:AlternateContent xmlns:mc="http://schemas.openxmlformats.org/markup-compatibility/2006">
              <mc:Choice xmlns:v="urn:schemas-microsoft-com:vml" Requires="v">
                <p:oleObj spid="_x0000_s135005" name="Diagramm" r:id="rId6" imgW="7438924" imgH="5314860" progId="MSGraph.Chart.8">
                  <p:embed followColorScheme="full"/>
                </p:oleObj>
              </mc:Choice>
              <mc:Fallback>
                <p:oleObj name="Diagramm" r:id="rId6" imgW="7438924" imgH="5314860" progId="MSGraph.Chart.8">
                  <p:embed followColorScheme="full"/>
                  <p:pic>
                    <p:nvPicPr>
                      <p:cNvPr id="0" name="Object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275" y="1384300"/>
                        <a:ext cx="3776663" cy="311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4148"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C6997C8B-9EAD-4638-A80C-01CF5DE30192}" type="slidenum">
              <a:rPr lang="de-DE" altLang="en-US" sz="1600" b="1"/>
              <a:pPr algn="r" eaLnBrk="1" hangingPunct="1">
                <a:spcBef>
                  <a:spcPct val="0"/>
                </a:spcBef>
                <a:buClrTx/>
                <a:buFontTx/>
                <a:buNone/>
              </a:pPr>
              <a:t>131</a:t>
            </a:fld>
            <a:r>
              <a:rPr lang="de-DE" altLang="en-US" sz="1600" b="1"/>
              <a:t> -</a:t>
            </a:r>
          </a:p>
        </p:txBody>
      </p:sp>
      <p:sp>
        <p:nvSpPr>
          <p:cNvPr id="134149"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sp>
        <p:nvSpPr>
          <p:cNvPr id="134150" name="Text Box 5"/>
          <p:cNvSpPr txBox="1">
            <a:spLocks noChangeArrowheads="1"/>
          </p:cNvSpPr>
          <p:nvPr/>
        </p:nvSpPr>
        <p:spPr bwMode="auto">
          <a:xfrm>
            <a:off x="4919663" y="1239838"/>
            <a:ext cx="293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t>i</a:t>
            </a:r>
          </a:p>
        </p:txBody>
      </p:sp>
      <p:sp>
        <p:nvSpPr>
          <p:cNvPr id="134151" name="Text Box 7"/>
          <p:cNvSpPr txBox="1">
            <a:spLocks noChangeArrowheads="1"/>
          </p:cNvSpPr>
          <p:nvPr/>
        </p:nvSpPr>
        <p:spPr bwMode="auto">
          <a:xfrm>
            <a:off x="3694113" y="4257675"/>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1800"/>
              <a:t>I,S</a:t>
            </a:r>
          </a:p>
        </p:txBody>
      </p:sp>
      <p:sp>
        <p:nvSpPr>
          <p:cNvPr id="134152" name="Text Box 8"/>
          <p:cNvSpPr txBox="1">
            <a:spLocks noChangeArrowheads="1"/>
          </p:cNvSpPr>
          <p:nvPr/>
        </p:nvSpPr>
        <p:spPr bwMode="auto">
          <a:xfrm>
            <a:off x="825500" y="1233488"/>
            <a:ext cx="331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t>i</a:t>
            </a:r>
          </a:p>
        </p:txBody>
      </p:sp>
      <p:sp>
        <p:nvSpPr>
          <p:cNvPr id="134153" name="Line 9"/>
          <p:cNvSpPr>
            <a:spLocks noChangeShapeType="1"/>
          </p:cNvSpPr>
          <p:nvPr/>
        </p:nvSpPr>
        <p:spPr bwMode="auto">
          <a:xfrm>
            <a:off x="4044950" y="395922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34154" name="Line 10"/>
          <p:cNvSpPr>
            <a:spLocks noChangeShapeType="1"/>
          </p:cNvSpPr>
          <p:nvPr/>
        </p:nvSpPr>
        <p:spPr bwMode="auto">
          <a:xfrm rot="5400000" flipH="1">
            <a:off x="716757" y="15501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34155" name="Line 12"/>
          <p:cNvSpPr>
            <a:spLocks noChangeShapeType="1"/>
          </p:cNvSpPr>
          <p:nvPr/>
        </p:nvSpPr>
        <p:spPr bwMode="auto">
          <a:xfrm>
            <a:off x="8129588" y="399097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34156" name="Line 13"/>
          <p:cNvSpPr>
            <a:spLocks noChangeShapeType="1"/>
          </p:cNvSpPr>
          <p:nvPr/>
        </p:nvSpPr>
        <p:spPr bwMode="auto">
          <a:xfrm rot="5400000" flipH="1">
            <a:off x="4822032" y="15755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34157" name="Text Box 14"/>
          <p:cNvSpPr txBox="1">
            <a:spLocks noChangeArrowheads="1"/>
          </p:cNvSpPr>
          <p:nvPr/>
        </p:nvSpPr>
        <p:spPr bwMode="auto">
          <a:xfrm>
            <a:off x="222250" y="2733675"/>
            <a:ext cx="52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i</a:t>
            </a:r>
            <a:r>
              <a:rPr lang="de-DE" altLang="en-US" sz="1800" baseline="-25000">
                <a:solidFill>
                  <a:srgbClr val="66FFFF"/>
                </a:solidFill>
              </a:rPr>
              <a:t>1</a:t>
            </a:r>
            <a:endParaRPr lang="el-GR" altLang="en-US" sz="1800" baseline="-25000">
              <a:solidFill>
                <a:srgbClr val="66FFFF"/>
              </a:solidFill>
            </a:endParaRPr>
          </a:p>
        </p:txBody>
      </p:sp>
      <p:sp>
        <p:nvSpPr>
          <p:cNvPr id="134158" name="Text Box 18"/>
          <p:cNvSpPr txBox="1">
            <a:spLocks noChangeArrowheads="1"/>
          </p:cNvSpPr>
          <p:nvPr/>
        </p:nvSpPr>
        <p:spPr bwMode="auto">
          <a:xfrm>
            <a:off x="6367463" y="4257675"/>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1800"/>
              <a:t>Y</a:t>
            </a:r>
          </a:p>
        </p:txBody>
      </p:sp>
      <p:sp>
        <p:nvSpPr>
          <p:cNvPr id="134159" name="Line 23"/>
          <p:cNvSpPr>
            <a:spLocks noChangeShapeType="1"/>
          </p:cNvSpPr>
          <p:nvPr/>
        </p:nvSpPr>
        <p:spPr bwMode="auto">
          <a:xfrm>
            <a:off x="4895850" y="2943225"/>
            <a:ext cx="2289175"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34160" name="Line 24"/>
          <p:cNvSpPr>
            <a:spLocks noChangeShapeType="1"/>
          </p:cNvSpPr>
          <p:nvPr/>
        </p:nvSpPr>
        <p:spPr bwMode="auto">
          <a:xfrm rot="5400000" flipH="1">
            <a:off x="6685756" y="3463132"/>
            <a:ext cx="1011237"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34161" name="AutoShape 29"/>
          <p:cNvSpPr>
            <a:spLocks noChangeArrowheads="1"/>
          </p:cNvSpPr>
          <p:nvPr/>
        </p:nvSpPr>
        <p:spPr bwMode="auto">
          <a:xfrm>
            <a:off x="0" y="4664075"/>
            <a:ext cx="9144000" cy="2193925"/>
          </a:xfrm>
          <a:prstGeom prst="roundRect">
            <a:avLst>
              <a:gd name="adj" fmla="val 12495"/>
            </a:avLst>
          </a:prstGeom>
          <a:solidFill>
            <a:srgbClr val="FFFF99"/>
          </a:solidFill>
          <a:ln w="50800">
            <a:solidFill>
              <a:srgbClr val="FF0000"/>
            </a:solidFill>
            <a:round/>
            <a:headEnd/>
            <a:tailEnd/>
          </a:ln>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lnSpc>
                <a:spcPct val="90000"/>
              </a:lnSpc>
              <a:spcBef>
                <a:spcPct val="0"/>
              </a:spcBef>
              <a:buClrTx/>
              <a:buFontTx/>
              <a:buNone/>
            </a:pPr>
            <a:r>
              <a:rPr lang="en-US" altLang="en-US" sz="2000" dirty="0">
                <a:solidFill>
                  <a:schemeClr val="bg1"/>
                </a:solidFill>
              </a:rPr>
              <a:t>This causes a decrease of the interest rate</a:t>
            </a:r>
            <a:r>
              <a:rPr lang="de-DE" altLang="en-US" sz="2000" dirty="0">
                <a:solidFill>
                  <a:schemeClr val="bg1"/>
                </a:solidFill>
              </a:rPr>
              <a:t>, </a:t>
            </a:r>
            <a:r>
              <a:rPr lang="de-DE" altLang="en-US" sz="2000" dirty="0" err="1">
                <a:solidFill>
                  <a:schemeClr val="bg1"/>
                </a:solidFill>
              </a:rPr>
              <a:t>i</a:t>
            </a:r>
            <a:r>
              <a:rPr lang="de-DE" altLang="en-US" sz="2000" baseline="-25000" dirty="0" err="1">
                <a:solidFill>
                  <a:schemeClr val="bg1"/>
                </a:solidFill>
              </a:rPr>
              <a:t>2</a:t>
            </a:r>
            <a:r>
              <a:rPr lang="de-DE" altLang="en-US" sz="2000" dirty="0">
                <a:solidFill>
                  <a:schemeClr val="bg1"/>
                </a:solidFill>
              </a:rPr>
              <a:t> &lt; </a:t>
            </a:r>
            <a:r>
              <a:rPr lang="de-DE" altLang="en-US" sz="2000" dirty="0" err="1">
                <a:solidFill>
                  <a:schemeClr val="bg1"/>
                </a:solidFill>
              </a:rPr>
              <a:t>i</a:t>
            </a:r>
            <a:r>
              <a:rPr lang="de-DE" altLang="en-US" sz="2000" baseline="-25000" dirty="0" err="1">
                <a:solidFill>
                  <a:schemeClr val="bg1"/>
                </a:solidFill>
              </a:rPr>
              <a:t>1</a:t>
            </a:r>
            <a:r>
              <a:rPr lang="en-US" altLang="en-US" sz="2000" dirty="0">
                <a:solidFill>
                  <a:schemeClr val="bg1"/>
                </a:solidFill>
              </a:rPr>
              <a:t>. As a consequence </a:t>
            </a:r>
            <a:r>
              <a:rPr lang="en-US" altLang="en-US" sz="2000" dirty="0">
                <a:solidFill>
                  <a:srgbClr val="FF0000"/>
                </a:solidFill>
              </a:rPr>
              <a:t>investment</a:t>
            </a:r>
            <a:r>
              <a:rPr lang="en-US" altLang="en-US" sz="2000" dirty="0">
                <a:solidFill>
                  <a:schemeClr val="bg1"/>
                </a:solidFill>
              </a:rPr>
              <a:t> demand </a:t>
            </a:r>
            <a:r>
              <a:rPr lang="en-US" altLang="en-US" sz="2000" dirty="0">
                <a:solidFill>
                  <a:srgbClr val="FF0000"/>
                </a:solidFill>
              </a:rPr>
              <a:t>grows</a:t>
            </a:r>
            <a:r>
              <a:rPr lang="en-US" altLang="en-US" sz="2000" dirty="0">
                <a:solidFill>
                  <a:schemeClr val="bg1"/>
                </a:solidFill>
              </a:rPr>
              <a:t> I(</a:t>
            </a:r>
            <a:r>
              <a:rPr lang="en-US" altLang="en-US" sz="2000" dirty="0" err="1">
                <a:solidFill>
                  <a:schemeClr val="bg1"/>
                </a:solidFill>
              </a:rPr>
              <a:t>i</a:t>
            </a:r>
            <a:r>
              <a:rPr lang="en-US" altLang="en-US" sz="2000" baseline="-25000" dirty="0" err="1">
                <a:solidFill>
                  <a:schemeClr val="bg1"/>
                </a:solidFill>
              </a:rPr>
              <a:t>2</a:t>
            </a:r>
            <a:r>
              <a:rPr lang="en-US" altLang="en-US" sz="2000" dirty="0">
                <a:solidFill>
                  <a:schemeClr val="bg1"/>
                </a:solidFill>
              </a:rPr>
              <a:t>) &gt; I(</a:t>
            </a:r>
            <a:r>
              <a:rPr lang="en-US" altLang="en-US" sz="2000" dirty="0" err="1">
                <a:solidFill>
                  <a:schemeClr val="bg1"/>
                </a:solidFill>
              </a:rPr>
              <a:t>i</a:t>
            </a:r>
            <a:r>
              <a:rPr lang="en-US" altLang="en-US" sz="2000" baseline="-25000" dirty="0" err="1">
                <a:solidFill>
                  <a:schemeClr val="bg1"/>
                </a:solidFill>
              </a:rPr>
              <a:t>1</a:t>
            </a:r>
            <a:r>
              <a:rPr lang="en-US" altLang="en-US" sz="2000" dirty="0">
                <a:solidFill>
                  <a:schemeClr val="bg1"/>
                </a:solidFill>
              </a:rPr>
              <a:t>) and (by its negative dependency on the interest rate) </a:t>
            </a:r>
            <a:r>
              <a:rPr lang="en-US" altLang="en-US" sz="2000" dirty="0">
                <a:solidFill>
                  <a:srgbClr val="FF0000"/>
                </a:solidFill>
              </a:rPr>
              <a:t>consumption grows </a:t>
            </a:r>
            <a:r>
              <a:rPr lang="en-US" altLang="en-US" sz="2000" dirty="0">
                <a:solidFill>
                  <a:schemeClr val="bg1"/>
                </a:solidFill>
              </a:rPr>
              <a:t>C(</a:t>
            </a:r>
            <a:r>
              <a:rPr lang="en-US" altLang="en-US" sz="2000" dirty="0" err="1">
                <a:solidFill>
                  <a:schemeClr val="bg1"/>
                </a:solidFill>
              </a:rPr>
              <a:t>i</a:t>
            </a:r>
            <a:r>
              <a:rPr lang="en-US" altLang="en-US" sz="2000" baseline="-25000" dirty="0" err="1">
                <a:solidFill>
                  <a:schemeClr val="bg1"/>
                </a:solidFill>
              </a:rPr>
              <a:t>2</a:t>
            </a:r>
            <a:r>
              <a:rPr lang="en-US" altLang="en-US" sz="2000" dirty="0">
                <a:solidFill>
                  <a:schemeClr val="bg1"/>
                </a:solidFill>
              </a:rPr>
              <a:t>)</a:t>
            </a:r>
            <a:r>
              <a:rPr lang="en-US" altLang="en-US" sz="2000" baseline="-25000" dirty="0">
                <a:solidFill>
                  <a:schemeClr val="bg1"/>
                </a:solidFill>
              </a:rPr>
              <a:t>2</a:t>
            </a:r>
            <a:r>
              <a:rPr lang="en-US" altLang="en-US" sz="2000" dirty="0">
                <a:solidFill>
                  <a:schemeClr val="bg1"/>
                </a:solidFill>
              </a:rPr>
              <a:t> &gt; C(</a:t>
            </a:r>
            <a:r>
              <a:rPr lang="en-US" altLang="en-US" sz="2000" dirty="0" err="1">
                <a:solidFill>
                  <a:schemeClr val="bg1"/>
                </a:solidFill>
              </a:rPr>
              <a:t>i</a:t>
            </a:r>
            <a:r>
              <a:rPr lang="en-US" altLang="en-US" sz="2000" baseline="-25000" dirty="0" err="1">
                <a:solidFill>
                  <a:schemeClr val="bg1"/>
                </a:solidFill>
              </a:rPr>
              <a:t>1</a:t>
            </a:r>
            <a:r>
              <a:rPr lang="en-US" altLang="en-US" sz="2000" dirty="0">
                <a:solidFill>
                  <a:schemeClr val="bg1"/>
                </a:solidFill>
              </a:rPr>
              <a:t>)</a:t>
            </a:r>
            <a:r>
              <a:rPr lang="en-US" altLang="en-US" sz="2000" baseline="-25000" dirty="0">
                <a:solidFill>
                  <a:schemeClr val="bg1"/>
                </a:solidFill>
              </a:rPr>
              <a:t>2</a:t>
            </a:r>
            <a:r>
              <a:rPr lang="en-US" altLang="en-US" sz="2000" dirty="0">
                <a:solidFill>
                  <a:schemeClr val="bg1"/>
                </a:solidFill>
              </a:rPr>
              <a:t>. Both higher demand components finally</a:t>
            </a:r>
            <a:r>
              <a:rPr lang="en-US" altLang="en-US" sz="2000" dirty="0"/>
              <a:t> </a:t>
            </a:r>
            <a:r>
              <a:rPr lang="en-US" altLang="en-US" sz="2000" dirty="0">
                <a:solidFill>
                  <a:srgbClr val="FF0000"/>
                </a:solidFill>
              </a:rPr>
              <a:t>add up </a:t>
            </a:r>
            <a:r>
              <a:rPr lang="en-US" altLang="en-US" sz="2000" dirty="0">
                <a:solidFill>
                  <a:schemeClr val="bg1"/>
                </a:solidFill>
              </a:rPr>
              <a:t>again</a:t>
            </a:r>
            <a:r>
              <a:rPr lang="en-US" altLang="en-US" sz="2000" dirty="0"/>
              <a:t> </a:t>
            </a:r>
            <a:r>
              <a:rPr lang="en-US" altLang="en-US" sz="2000" dirty="0">
                <a:solidFill>
                  <a:schemeClr val="bg1"/>
                </a:solidFill>
              </a:rPr>
              <a:t>to the </a:t>
            </a:r>
            <a:r>
              <a:rPr lang="en-US" altLang="en-US" sz="2000" dirty="0">
                <a:solidFill>
                  <a:srgbClr val="FF0000"/>
                </a:solidFill>
              </a:rPr>
              <a:t>supply of goods </a:t>
            </a:r>
            <a:r>
              <a:rPr lang="de-DE" altLang="en-US" sz="1800" dirty="0">
                <a:solidFill>
                  <a:schemeClr val="bg1"/>
                </a:solidFill>
              </a:rPr>
              <a:t>Y(L</a:t>
            </a:r>
            <a:r>
              <a:rPr lang="de-DE" altLang="en-US" sz="1800" baseline="-25000" dirty="0">
                <a:solidFill>
                  <a:schemeClr val="bg1"/>
                </a:solidFill>
              </a:rPr>
              <a:t>1</a:t>
            </a:r>
            <a:r>
              <a:rPr lang="de-DE" altLang="en-US" sz="1800" dirty="0">
                <a:solidFill>
                  <a:schemeClr val="bg1"/>
                </a:solidFill>
              </a:rPr>
              <a:t>,K</a:t>
            </a:r>
            <a:r>
              <a:rPr lang="de-DE" altLang="en-US" sz="1800" baseline="-25000" dirty="0">
                <a:solidFill>
                  <a:schemeClr val="bg1"/>
                </a:solidFill>
              </a:rPr>
              <a:t>1</a:t>
            </a:r>
            <a:r>
              <a:rPr lang="de-DE" altLang="en-US" sz="1800" dirty="0">
                <a:solidFill>
                  <a:schemeClr val="bg1"/>
                </a:solidFill>
              </a:rPr>
              <a:t>)!</a:t>
            </a:r>
            <a:endParaRPr lang="en-US" altLang="en-US" sz="1800" dirty="0">
              <a:solidFill>
                <a:schemeClr val="bg1"/>
              </a:solidFill>
            </a:endParaRPr>
          </a:p>
        </p:txBody>
      </p:sp>
      <p:sp>
        <p:nvSpPr>
          <p:cNvPr id="134162" name="Line 30"/>
          <p:cNvSpPr>
            <a:spLocks noChangeShapeType="1"/>
          </p:cNvSpPr>
          <p:nvPr/>
        </p:nvSpPr>
        <p:spPr bwMode="auto">
          <a:xfrm flipV="1">
            <a:off x="1795463" y="2936875"/>
            <a:ext cx="3130550" cy="3175"/>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34163" name="Rectangle 5"/>
          <p:cNvSpPr>
            <a:spLocks noChangeArrowheads="1"/>
          </p:cNvSpPr>
          <p:nvPr/>
        </p:nvSpPr>
        <p:spPr bwMode="auto">
          <a:xfrm>
            <a:off x="457200" y="31750"/>
            <a:ext cx="82296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a:spcBef>
                <a:spcPct val="0"/>
              </a:spcBef>
              <a:buClrTx/>
              <a:buFontTx/>
              <a:buNone/>
            </a:pPr>
            <a:r>
              <a:rPr lang="en-US" altLang="en-US" sz="2600">
                <a:solidFill>
                  <a:srgbClr val="FFFF00"/>
                </a:solidFill>
              </a:rPr>
              <a:t>3. The Neoclassical Model and its Policy Implications </a:t>
            </a:r>
            <a:br>
              <a:rPr lang="en-US" altLang="en-US" sz="2600">
                <a:solidFill>
                  <a:srgbClr val="FFFF00"/>
                </a:solidFill>
              </a:rPr>
            </a:br>
            <a:r>
              <a:rPr lang="en-US" altLang="en-US" sz="2200">
                <a:solidFill>
                  <a:srgbClr val="FFFF00"/>
                </a:solidFill>
              </a:rPr>
              <a:t>3.2.3. Demand-side Shocks</a:t>
            </a:r>
          </a:p>
        </p:txBody>
      </p:sp>
      <p:sp>
        <p:nvSpPr>
          <p:cNvPr id="134164" name="Line 30"/>
          <p:cNvSpPr>
            <a:spLocks noChangeShapeType="1"/>
          </p:cNvSpPr>
          <p:nvPr/>
        </p:nvSpPr>
        <p:spPr bwMode="auto">
          <a:xfrm flipV="1">
            <a:off x="792163" y="2940050"/>
            <a:ext cx="984250"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34165" name="Text Box 15"/>
          <p:cNvSpPr txBox="1">
            <a:spLocks noChangeArrowheads="1"/>
          </p:cNvSpPr>
          <p:nvPr/>
        </p:nvSpPr>
        <p:spPr bwMode="auto">
          <a:xfrm>
            <a:off x="2651125" y="1592263"/>
            <a:ext cx="1250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S(i)</a:t>
            </a:r>
            <a:r>
              <a:rPr lang="de-DE" altLang="en-US" sz="1800" baseline="-25000">
                <a:solidFill>
                  <a:srgbClr val="66FFFF"/>
                </a:solidFill>
              </a:rPr>
              <a:t>1</a:t>
            </a:r>
            <a:r>
              <a:rPr lang="de-DE" altLang="en-US" sz="1800">
                <a:solidFill>
                  <a:srgbClr val="66FFFF"/>
                </a:solidFill>
              </a:rPr>
              <a:t>+M/P</a:t>
            </a:r>
            <a:endParaRPr lang="el-GR" altLang="en-US" sz="1800">
              <a:solidFill>
                <a:srgbClr val="00FFFF"/>
              </a:solidFill>
            </a:endParaRPr>
          </a:p>
        </p:txBody>
      </p:sp>
      <p:sp>
        <p:nvSpPr>
          <p:cNvPr id="134166" name="AutoShape 64"/>
          <p:cNvSpPr>
            <a:spLocks noChangeArrowheads="1"/>
          </p:cNvSpPr>
          <p:nvPr/>
        </p:nvSpPr>
        <p:spPr bwMode="auto">
          <a:xfrm>
            <a:off x="1331913" y="987425"/>
            <a:ext cx="1973262"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en-US" altLang="en-US" sz="2000">
                <a:solidFill>
                  <a:srgbClr val="3333FF"/>
                </a:solidFill>
              </a:rPr>
              <a:t>Capital Market</a:t>
            </a:r>
          </a:p>
        </p:txBody>
      </p:sp>
      <p:sp>
        <p:nvSpPr>
          <p:cNvPr id="134167" name="AutoShape 64"/>
          <p:cNvSpPr>
            <a:spLocks noChangeArrowheads="1"/>
          </p:cNvSpPr>
          <p:nvPr/>
        </p:nvSpPr>
        <p:spPr bwMode="auto">
          <a:xfrm>
            <a:off x="5410200" y="989013"/>
            <a:ext cx="2278063"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en-US" altLang="en-US" sz="2000">
                <a:solidFill>
                  <a:srgbClr val="3333FF"/>
                </a:solidFill>
              </a:rPr>
              <a:t>Demand for Goods</a:t>
            </a:r>
          </a:p>
        </p:txBody>
      </p:sp>
      <p:grpSp>
        <p:nvGrpSpPr>
          <p:cNvPr id="134168" name="Group 31"/>
          <p:cNvGrpSpPr>
            <a:grpSpLocks/>
          </p:cNvGrpSpPr>
          <p:nvPr/>
        </p:nvGrpSpPr>
        <p:grpSpPr bwMode="auto">
          <a:xfrm>
            <a:off x="1446213" y="1962150"/>
            <a:ext cx="2417762" cy="2027238"/>
            <a:chOff x="902" y="1227"/>
            <a:chExt cx="1523" cy="1277"/>
          </a:xfrm>
        </p:grpSpPr>
        <p:sp>
          <p:nvSpPr>
            <p:cNvPr id="134204" name="Line 11"/>
            <p:cNvSpPr>
              <a:spLocks noChangeShapeType="1"/>
            </p:cNvSpPr>
            <p:nvPr/>
          </p:nvSpPr>
          <p:spPr bwMode="auto">
            <a:xfrm rot="10800000" flipV="1">
              <a:off x="902" y="1227"/>
              <a:ext cx="1523" cy="104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34205" name="Line 33"/>
            <p:cNvSpPr>
              <a:spLocks noChangeShapeType="1"/>
            </p:cNvSpPr>
            <p:nvPr/>
          </p:nvSpPr>
          <p:spPr bwMode="auto">
            <a:xfrm>
              <a:off x="912" y="2256"/>
              <a:ext cx="0" cy="248"/>
            </a:xfrm>
            <a:prstGeom prst="line">
              <a:avLst/>
            </a:prstGeom>
            <a:noFill/>
            <a:ln w="38100">
              <a:solidFill>
                <a:srgbClr val="33CCCC"/>
              </a:solidFill>
              <a:round/>
              <a:headEnd type="none" w="med" len="lg"/>
              <a:tailEnd type="non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grpSp>
      <p:sp>
        <p:nvSpPr>
          <p:cNvPr id="134169" name="Text Box 19"/>
          <p:cNvSpPr txBox="1">
            <a:spLocks noChangeArrowheads="1"/>
          </p:cNvSpPr>
          <p:nvPr/>
        </p:nvSpPr>
        <p:spPr bwMode="auto">
          <a:xfrm>
            <a:off x="2844800" y="3608388"/>
            <a:ext cx="1466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I(i,L</a:t>
            </a:r>
            <a:r>
              <a:rPr lang="de-DE" altLang="en-US" sz="1800" baseline="-25000">
                <a:solidFill>
                  <a:srgbClr val="66FFFF"/>
                </a:solidFill>
              </a:rPr>
              <a:t>1</a:t>
            </a:r>
            <a:r>
              <a:rPr lang="de-DE" altLang="en-US" sz="1800">
                <a:solidFill>
                  <a:srgbClr val="66FFFF"/>
                </a:solidFill>
              </a:rPr>
              <a:t>)+R</a:t>
            </a:r>
            <a:r>
              <a:rPr lang="de-DE" altLang="en-US" sz="1800" baseline="-25000">
                <a:solidFill>
                  <a:srgbClr val="66FFFF"/>
                </a:solidFill>
              </a:rPr>
              <a:t>D</a:t>
            </a:r>
            <a:r>
              <a:rPr lang="de-DE" altLang="en-US" sz="1800">
                <a:solidFill>
                  <a:srgbClr val="66FFFF"/>
                </a:solidFill>
              </a:rPr>
              <a:t>(Y)</a:t>
            </a:r>
            <a:endParaRPr lang="el-GR" altLang="en-US" sz="1800">
              <a:solidFill>
                <a:srgbClr val="66FFFF"/>
              </a:solidFill>
            </a:endParaRPr>
          </a:p>
        </p:txBody>
      </p:sp>
      <p:sp>
        <p:nvSpPr>
          <p:cNvPr id="134170" name="Line 20"/>
          <p:cNvSpPr>
            <a:spLocks noChangeShapeType="1"/>
          </p:cNvSpPr>
          <p:nvPr/>
        </p:nvSpPr>
        <p:spPr bwMode="auto">
          <a:xfrm>
            <a:off x="1565275" y="2032000"/>
            <a:ext cx="1568450" cy="165576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34171" name="Line 40"/>
          <p:cNvSpPr>
            <a:spLocks noChangeShapeType="1"/>
          </p:cNvSpPr>
          <p:nvPr/>
        </p:nvSpPr>
        <p:spPr bwMode="auto">
          <a:xfrm flipV="1">
            <a:off x="7189788" y="2516188"/>
            <a:ext cx="4762" cy="1533525"/>
          </a:xfrm>
          <a:prstGeom prst="line">
            <a:avLst/>
          </a:prstGeom>
          <a:noFill/>
          <a:ln w="38100">
            <a:solidFill>
              <a:srgbClr val="FF00FF"/>
            </a:solidFill>
            <a:round/>
            <a:headEnd type="none" w="med" len="lg"/>
            <a:tailEnd type="non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34202" name="Line 11"/>
          <p:cNvSpPr>
            <a:spLocks noChangeShapeType="1"/>
          </p:cNvSpPr>
          <p:nvPr/>
        </p:nvSpPr>
        <p:spPr bwMode="auto">
          <a:xfrm rot="10800000" flipV="1">
            <a:off x="1446212" y="1960563"/>
            <a:ext cx="2738438" cy="1872295"/>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761897" name="Line 41"/>
          <p:cNvSpPr>
            <a:spLocks noChangeShapeType="1"/>
          </p:cNvSpPr>
          <p:nvPr/>
        </p:nvSpPr>
        <p:spPr bwMode="auto">
          <a:xfrm flipV="1">
            <a:off x="3495675" y="2238375"/>
            <a:ext cx="228600" cy="0"/>
          </a:xfrm>
          <a:prstGeom prst="line">
            <a:avLst/>
          </a:prstGeom>
          <a:noFill/>
          <a:ln w="254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761898" name="Line 42"/>
          <p:cNvSpPr>
            <a:spLocks noChangeShapeType="1"/>
          </p:cNvSpPr>
          <p:nvPr/>
        </p:nvSpPr>
        <p:spPr bwMode="auto">
          <a:xfrm flipV="1">
            <a:off x="1970088" y="3284538"/>
            <a:ext cx="228600" cy="0"/>
          </a:xfrm>
          <a:prstGeom prst="line">
            <a:avLst/>
          </a:prstGeom>
          <a:noFill/>
          <a:ln w="254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34175" name="Text Box 15"/>
          <p:cNvSpPr txBox="1">
            <a:spLocks noChangeArrowheads="1"/>
          </p:cNvSpPr>
          <p:nvPr/>
        </p:nvSpPr>
        <p:spPr bwMode="auto">
          <a:xfrm>
            <a:off x="3735388" y="1590675"/>
            <a:ext cx="1250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S(i)</a:t>
            </a:r>
            <a:r>
              <a:rPr lang="de-DE" altLang="en-US" sz="1800" baseline="-25000">
                <a:solidFill>
                  <a:srgbClr val="66FFFF"/>
                </a:solidFill>
              </a:rPr>
              <a:t>2</a:t>
            </a:r>
            <a:r>
              <a:rPr lang="de-DE" altLang="en-US" sz="1800">
                <a:solidFill>
                  <a:srgbClr val="66FFFF"/>
                </a:solidFill>
              </a:rPr>
              <a:t>+M/P</a:t>
            </a:r>
            <a:endParaRPr lang="el-GR" altLang="en-US" sz="1800">
              <a:solidFill>
                <a:srgbClr val="00FFFF"/>
              </a:solidFill>
            </a:endParaRPr>
          </a:p>
        </p:txBody>
      </p:sp>
      <p:sp>
        <p:nvSpPr>
          <p:cNvPr id="134176" name="Text Box 19"/>
          <p:cNvSpPr txBox="1">
            <a:spLocks noChangeArrowheads="1"/>
          </p:cNvSpPr>
          <p:nvPr/>
        </p:nvSpPr>
        <p:spPr bwMode="auto">
          <a:xfrm>
            <a:off x="5270500" y="4213225"/>
            <a:ext cx="71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C(i</a:t>
            </a:r>
            <a:r>
              <a:rPr lang="de-DE" altLang="en-US" sz="1800" baseline="-25000">
                <a:solidFill>
                  <a:srgbClr val="66FFFF"/>
                </a:solidFill>
              </a:rPr>
              <a:t>1</a:t>
            </a:r>
            <a:r>
              <a:rPr lang="de-DE" altLang="en-US" sz="1800">
                <a:solidFill>
                  <a:srgbClr val="66FFFF"/>
                </a:solidFill>
              </a:rPr>
              <a:t>)</a:t>
            </a:r>
            <a:r>
              <a:rPr lang="de-DE" altLang="en-US" sz="1800" baseline="-25000">
                <a:solidFill>
                  <a:srgbClr val="66FFFF"/>
                </a:solidFill>
              </a:rPr>
              <a:t>2</a:t>
            </a:r>
            <a:endParaRPr lang="el-GR" altLang="en-US" sz="1800" baseline="-25000">
              <a:solidFill>
                <a:srgbClr val="66FFFF"/>
              </a:solidFill>
            </a:endParaRPr>
          </a:p>
        </p:txBody>
      </p:sp>
      <p:sp>
        <p:nvSpPr>
          <p:cNvPr id="134177" name="Line 11"/>
          <p:cNvSpPr>
            <a:spLocks noChangeShapeType="1"/>
          </p:cNvSpPr>
          <p:nvPr/>
        </p:nvSpPr>
        <p:spPr bwMode="auto">
          <a:xfrm rot="5400000" flipV="1">
            <a:off x="5280819" y="1981994"/>
            <a:ext cx="1635125" cy="2262187"/>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34178" name="Line 24"/>
          <p:cNvSpPr>
            <a:spLocks noChangeShapeType="1"/>
          </p:cNvSpPr>
          <p:nvPr/>
        </p:nvSpPr>
        <p:spPr bwMode="auto">
          <a:xfrm rot="5400000" flipH="1">
            <a:off x="5374481" y="3456782"/>
            <a:ext cx="1011237"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34179" name="Oval 31"/>
          <p:cNvSpPr>
            <a:spLocks noChangeArrowheads="1"/>
          </p:cNvSpPr>
          <p:nvPr/>
        </p:nvSpPr>
        <p:spPr bwMode="auto">
          <a:xfrm>
            <a:off x="5830888" y="2889250"/>
            <a:ext cx="101600" cy="103188"/>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134180" name="Text Box 19"/>
          <p:cNvSpPr txBox="1">
            <a:spLocks noChangeArrowheads="1"/>
          </p:cNvSpPr>
          <p:nvPr/>
        </p:nvSpPr>
        <p:spPr bwMode="auto">
          <a:xfrm>
            <a:off x="5270500" y="4213225"/>
            <a:ext cx="71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C(i</a:t>
            </a:r>
            <a:r>
              <a:rPr lang="de-DE" altLang="en-US" sz="1800" baseline="-25000">
                <a:solidFill>
                  <a:srgbClr val="66FFFF"/>
                </a:solidFill>
              </a:rPr>
              <a:t>1</a:t>
            </a:r>
            <a:r>
              <a:rPr lang="de-DE" altLang="en-US" sz="1800">
                <a:solidFill>
                  <a:srgbClr val="66FFFF"/>
                </a:solidFill>
              </a:rPr>
              <a:t>)</a:t>
            </a:r>
            <a:r>
              <a:rPr lang="de-DE" altLang="en-US" sz="1800" baseline="-25000">
                <a:solidFill>
                  <a:srgbClr val="66FFFF"/>
                </a:solidFill>
              </a:rPr>
              <a:t>2</a:t>
            </a:r>
            <a:endParaRPr lang="el-GR" altLang="en-US" sz="1800" baseline="-25000">
              <a:solidFill>
                <a:srgbClr val="66FFFF"/>
              </a:solidFill>
            </a:endParaRPr>
          </a:p>
        </p:txBody>
      </p:sp>
      <p:sp>
        <p:nvSpPr>
          <p:cNvPr id="134181" name="Line 24"/>
          <p:cNvSpPr>
            <a:spLocks noChangeShapeType="1"/>
          </p:cNvSpPr>
          <p:nvPr/>
        </p:nvSpPr>
        <p:spPr bwMode="auto">
          <a:xfrm rot="5400000" flipH="1">
            <a:off x="1928019" y="3461544"/>
            <a:ext cx="1011238"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34182" name="Oval 31"/>
          <p:cNvSpPr>
            <a:spLocks noChangeArrowheads="1"/>
          </p:cNvSpPr>
          <p:nvPr/>
        </p:nvSpPr>
        <p:spPr bwMode="auto">
          <a:xfrm>
            <a:off x="2382838" y="28844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761918" name="Line 30"/>
          <p:cNvSpPr>
            <a:spLocks noChangeShapeType="1"/>
          </p:cNvSpPr>
          <p:nvPr/>
        </p:nvSpPr>
        <p:spPr bwMode="auto">
          <a:xfrm flipV="1">
            <a:off x="774700" y="3090863"/>
            <a:ext cx="6415088" cy="635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761914" name="Oval 31"/>
          <p:cNvSpPr>
            <a:spLocks noChangeArrowheads="1"/>
          </p:cNvSpPr>
          <p:nvPr/>
        </p:nvSpPr>
        <p:spPr bwMode="auto">
          <a:xfrm>
            <a:off x="2522538" y="3040063"/>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761916" name="Line 60"/>
          <p:cNvSpPr>
            <a:spLocks noChangeShapeType="1"/>
          </p:cNvSpPr>
          <p:nvPr/>
        </p:nvSpPr>
        <p:spPr bwMode="auto">
          <a:xfrm rot="5400000" flipV="1">
            <a:off x="791369" y="3024982"/>
            <a:ext cx="147637" cy="0"/>
          </a:xfrm>
          <a:prstGeom prst="line">
            <a:avLst/>
          </a:prstGeom>
          <a:noFill/>
          <a:ln w="254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761920" name="Line 64"/>
          <p:cNvSpPr>
            <a:spLocks noChangeShapeType="1"/>
          </p:cNvSpPr>
          <p:nvPr/>
        </p:nvSpPr>
        <p:spPr bwMode="auto">
          <a:xfrm rot="5400000" flipV="1">
            <a:off x="4906169" y="3012282"/>
            <a:ext cx="147637" cy="0"/>
          </a:xfrm>
          <a:prstGeom prst="line">
            <a:avLst/>
          </a:prstGeom>
          <a:noFill/>
          <a:ln w="254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761921" name="Line 65"/>
          <p:cNvSpPr>
            <a:spLocks noChangeShapeType="1"/>
          </p:cNvSpPr>
          <p:nvPr/>
        </p:nvSpPr>
        <p:spPr bwMode="auto">
          <a:xfrm flipV="1">
            <a:off x="2474913" y="3424238"/>
            <a:ext cx="93662" cy="0"/>
          </a:xfrm>
          <a:prstGeom prst="line">
            <a:avLst/>
          </a:prstGeom>
          <a:noFill/>
          <a:ln w="254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761922" name="Line 24"/>
          <p:cNvSpPr>
            <a:spLocks noChangeShapeType="1"/>
          </p:cNvSpPr>
          <p:nvPr/>
        </p:nvSpPr>
        <p:spPr bwMode="auto">
          <a:xfrm rot="5400000" flipH="1">
            <a:off x="2155825" y="3521076"/>
            <a:ext cx="835025"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761923" name="Oval 31"/>
          <p:cNvSpPr>
            <a:spLocks noChangeArrowheads="1"/>
          </p:cNvSpPr>
          <p:nvPr/>
        </p:nvSpPr>
        <p:spPr bwMode="auto">
          <a:xfrm>
            <a:off x="5986463" y="3044825"/>
            <a:ext cx="101600" cy="103188"/>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761924" name="Line 68"/>
          <p:cNvSpPr>
            <a:spLocks noChangeShapeType="1"/>
          </p:cNvSpPr>
          <p:nvPr/>
        </p:nvSpPr>
        <p:spPr bwMode="auto">
          <a:xfrm flipV="1">
            <a:off x="5938838" y="3429000"/>
            <a:ext cx="93662" cy="0"/>
          </a:xfrm>
          <a:prstGeom prst="line">
            <a:avLst/>
          </a:prstGeom>
          <a:noFill/>
          <a:ln w="254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761925" name="Line 24"/>
          <p:cNvSpPr>
            <a:spLocks noChangeShapeType="1"/>
          </p:cNvSpPr>
          <p:nvPr/>
        </p:nvSpPr>
        <p:spPr bwMode="auto">
          <a:xfrm rot="5400000" flipH="1">
            <a:off x="5619750" y="3525838"/>
            <a:ext cx="835025"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34192" name="Text Box 19"/>
          <p:cNvSpPr txBox="1">
            <a:spLocks noChangeArrowheads="1"/>
          </p:cNvSpPr>
          <p:nvPr/>
        </p:nvSpPr>
        <p:spPr bwMode="auto">
          <a:xfrm>
            <a:off x="5854700" y="4210050"/>
            <a:ext cx="71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C(i</a:t>
            </a:r>
            <a:r>
              <a:rPr lang="de-DE" altLang="en-US" sz="1800" baseline="-25000">
                <a:solidFill>
                  <a:srgbClr val="66FFFF"/>
                </a:solidFill>
              </a:rPr>
              <a:t>2</a:t>
            </a:r>
            <a:r>
              <a:rPr lang="de-DE" altLang="en-US" sz="1800">
                <a:solidFill>
                  <a:srgbClr val="66FFFF"/>
                </a:solidFill>
              </a:rPr>
              <a:t>)</a:t>
            </a:r>
            <a:r>
              <a:rPr lang="de-DE" altLang="en-US" sz="1800" baseline="-25000">
                <a:solidFill>
                  <a:srgbClr val="66FFFF"/>
                </a:solidFill>
              </a:rPr>
              <a:t>2</a:t>
            </a:r>
            <a:endParaRPr lang="el-GR" altLang="en-US" sz="1800" baseline="-25000">
              <a:solidFill>
                <a:srgbClr val="66FFFF"/>
              </a:solidFill>
            </a:endParaRPr>
          </a:p>
        </p:txBody>
      </p:sp>
      <p:sp>
        <p:nvSpPr>
          <p:cNvPr id="761927" name="Oval 31"/>
          <p:cNvSpPr>
            <a:spLocks noChangeArrowheads="1"/>
          </p:cNvSpPr>
          <p:nvPr/>
        </p:nvSpPr>
        <p:spPr bwMode="auto">
          <a:xfrm>
            <a:off x="7143750" y="3040063"/>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134194" name="Line 11"/>
          <p:cNvSpPr>
            <a:spLocks noChangeShapeType="1"/>
          </p:cNvSpPr>
          <p:nvPr/>
        </p:nvSpPr>
        <p:spPr bwMode="auto">
          <a:xfrm rot="5400000" flipV="1">
            <a:off x="6060281" y="1621632"/>
            <a:ext cx="1004887" cy="2419350"/>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34195" name="Text Box 15"/>
          <p:cNvSpPr txBox="1">
            <a:spLocks noChangeArrowheads="1"/>
          </p:cNvSpPr>
          <p:nvPr/>
        </p:nvSpPr>
        <p:spPr bwMode="auto">
          <a:xfrm>
            <a:off x="7391400" y="3260725"/>
            <a:ext cx="17526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Y</a:t>
            </a:r>
            <a:r>
              <a:rPr lang="de-DE" altLang="en-US" sz="1800" baseline="-25000">
                <a:solidFill>
                  <a:srgbClr val="66FFFF"/>
                </a:solidFill>
              </a:rPr>
              <a:t>D,2</a:t>
            </a:r>
            <a:r>
              <a:rPr lang="de-DE" altLang="en-US" sz="1800">
                <a:solidFill>
                  <a:srgbClr val="66FFFF"/>
                </a:solidFill>
              </a:rPr>
              <a:t>=C(i)</a:t>
            </a:r>
            <a:r>
              <a:rPr lang="de-DE" altLang="en-US" sz="1800" baseline="-25000">
                <a:solidFill>
                  <a:srgbClr val="66FFFF"/>
                </a:solidFill>
              </a:rPr>
              <a:t>2</a:t>
            </a:r>
            <a:r>
              <a:rPr lang="de-DE" altLang="en-US" sz="1800">
                <a:solidFill>
                  <a:srgbClr val="66FFFF"/>
                </a:solidFill>
              </a:rPr>
              <a:t>+ I(i,L</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p:txBody>
      </p:sp>
      <p:sp>
        <p:nvSpPr>
          <p:cNvPr id="761933" name="AutoShape 64"/>
          <p:cNvSpPr>
            <a:spLocks noChangeArrowheads="1"/>
          </p:cNvSpPr>
          <p:nvPr/>
        </p:nvSpPr>
        <p:spPr bwMode="auto">
          <a:xfrm>
            <a:off x="7364413" y="2314575"/>
            <a:ext cx="1504950" cy="474663"/>
          </a:xfrm>
          <a:prstGeom prst="roundRect">
            <a:avLst>
              <a:gd name="adj" fmla="val 12495"/>
            </a:avLst>
          </a:prstGeom>
          <a:solidFill>
            <a:srgbClr val="FFFF99"/>
          </a:solidFill>
          <a:ln w="254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lnSpc>
                <a:spcPct val="80000"/>
              </a:lnSpc>
              <a:spcBef>
                <a:spcPct val="0"/>
              </a:spcBef>
              <a:buClrTx/>
              <a:buFontTx/>
              <a:buNone/>
            </a:pPr>
            <a:r>
              <a:rPr lang="en-US" altLang="en-US" sz="1800">
                <a:solidFill>
                  <a:srgbClr val="3333FF"/>
                </a:solidFill>
              </a:rPr>
              <a:t>Total Demand unchanged!</a:t>
            </a:r>
          </a:p>
        </p:txBody>
      </p:sp>
      <p:sp>
        <p:nvSpPr>
          <p:cNvPr id="761934" name="Text Box 14"/>
          <p:cNvSpPr txBox="1">
            <a:spLocks noChangeArrowheads="1"/>
          </p:cNvSpPr>
          <p:nvPr/>
        </p:nvSpPr>
        <p:spPr bwMode="auto">
          <a:xfrm>
            <a:off x="219075" y="2976563"/>
            <a:ext cx="527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i</a:t>
            </a:r>
            <a:r>
              <a:rPr lang="de-DE" altLang="en-US" sz="1800" baseline="-25000">
                <a:solidFill>
                  <a:srgbClr val="66FFFF"/>
                </a:solidFill>
              </a:rPr>
              <a:t>2</a:t>
            </a:r>
            <a:endParaRPr lang="el-GR" altLang="en-US" sz="1800" baseline="-25000">
              <a:solidFill>
                <a:srgbClr val="66FFFF"/>
              </a:solidFill>
            </a:endParaRPr>
          </a:p>
        </p:txBody>
      </p:sp>
      <p:sp>
        <p:nvSpPr>
          <p:cNvPr id="134198" name="Text Box 21"/>
          <p:cNvSpPr txBox="1">
            <a:spLocks noChangeArrowheads="1"/>
          </p:cNvSpPr>
          <p:nvPr/>
        </p:nvSpPr>
        <p:spPr bwMode="auto">
          <a:xfrm>
            <a:off x="6831013" y="422275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50000"/>
              </a:spcBef>
              <a:buClrTx/>
              <a:buFontTx/>
              <a:buNone/>
            </a:pPr>
            <a:r>
              <a:rPr lang="de-DE" altLang="en-US" sz="1800">
                <a:solidFill>
                  <a:srgbClr val="FF00FF"/>
                </a:solidFill>
              </a:rPr>
              <a:t>Y</a:t>
            </a:r>
            <a:r>
              <a:rPr lang="de-DE" altLang="en-US" sz="1800" baseline="-25000">
                <a:solidFill>
                  <a:srgbClr val="FF00FF"/>
                </a:solidFill>
              </a:rPr>
              <a:t>S</a:t>
            </a:r>
            <a:r>
              <a:rPr lang="de-DE" altLang="en-US" sz="1800">
                <a:solidFill>
                  <a:srgbClr val="FF00FF"/>
                </a:solidFill>
              </a:rPr>
              <a:t>(L</a:t>
            </a:r>
            <a:r>
              <a:rPr lang="de-DE" altLang="en-US" sz="1800" baseline="-25000">
                <a:solidFill>
                  <a:srgbClr val="FF00FF"/>
                </a:solidFill>
              </a:rPr>
              <a:t>1</a:t>
            </a:r>
            <a:r>
              <a:rPr lang="de-DE" altLang="en-US" sz="1800">
                <a:solidFill>
                  <a:srgbClr val="FF00FF"/>
                </a:solidFill>
              </a:rPr>
              <a:t>,K</a:t>
            </a:r>
            <a:r>
              <a:rPr lang="de-DE" altLang="en-US" sz="1800" baseline="-25000">
                <a:solidFill>
                  <a:srgbClr val="FF00FF"/>
                </a:solidFill>
              </a:rPr>
              <a:t>1</a:t>
            </a:r>
            <a:r>
              <a:rPr lang="de-DE" altLang="en-US" sz="1800">
                <a:solidFill>
                  <a:srgbClr val="FF00FF"/>
                </a:solidFill>
              </a:rPr>
              <a:t>)</a:t>
            </a:r>
            <a:endParaRPr lang="el-GR" altLang="en-US" sz="1800">
              <a:solidFill>
                <a:srgbClr val="FF00FF"/>
              </a:solidFill>
            </a:endParaRPr>
          </a:p>
        </p:txBody>
      </p:sp>
      <p:sp>
        <p:nvSpPr>
          <p:cNvPr id="761936" name="Text Box 15"/>
          <p:cNvSpPr txBox="1">
            <a:spLocks noChangeArrowheads="1"/>
          </p:cNvSpPr>
          <p:nvPr/>
        </p:nvSpPr>
        <p:spPr bwMode="auto">
          <a:xfrm>
            <a:off x="7162800" y="3824288"/>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C(i)</a:t>
            </a:r>
            <a:r>
              <a:rPr lang="de-DE" altLang="en-US" sz="1800" baseline="-25000">
                <a:solidFill>
                  <a:srgbClr val="66FFFF"/>
                </a:solidFill>
              </a:rPr>
              <a:t>2</a:t>
            </a:r>
            <a:endParaRPr lang="el-GR" altLang="en-US" sz="1800" baseline="-25000">
              <a:solidFill>
                <a:srgbClr val="00FFFF"/>
              </a:solidFill>
            </a:endParaRPr>
          </a:p>
        </p:txBody>
      </p:sp>
      <p:sp>
        <p:nvSpPr>
          <p:cNvPr id="134200" name="AutoShape 57"/>
          <p:cNvSpPr>
            <a:spLocks/>
          </p:cNvSpPr>
          <p:nvPr/>
        </p:nvSpPr>
        <p:spPr bwMode="auto">
          <a:xfrm rot="-5400000">
            <a:off x="6681788" y="2413000"/>
            <a:ext cx="704850" cy="260350"/>
          </a:xfrm>
          <a:prstGeom prst="rightBrace">
            <a:avLst>
              <a:gd name="adj1" fmla="val 9296"/>
              <a:gd name="adj2" fmla="val 44509"/>
            </a:avLst>
          </a:prstGeom>
          <a:noFill/>
          <a:ln w="25400">
            <a:solidFill>
              <a:srgbClr val="FF0000"/>
            </a:solidFill>
            <a:round/>
            <a:headEnd type="none" w="med" len="lg"/>
            <a:tailEnd type="none" w="lg"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endParaRPr lang="de-DE" altLang="en-US" sz="2000"/>
          </a:p>
        </p:txBody>
      </p:sp>
      <p:sp>
        <p:nvSpPr>
          <p:cNvPr id="134201" name="AutoShape 64"/>
          <p:cNvSpPr>
            <a:spLocks noChangeArrowheads="1"/>
          </p:cNvSpPr>
          <p:nvPr/>
        </p:nvSpPr>
        <p:spPr bwMode="auto">
          <a:xfrm>
            <a:off x="6807200" y="1930400"/>
            <a:ext cx="1797050" cy="263525"/>
          </a:xfrm>
          <a:prstGeom prst="roundRect">
            <a:avLst>
              <a:gd name="adj" fmla="val 12495"/>
            </a:avLst>
          </a:prstGeom>
          <a:solidFill>
            <a:srgbClr val="FFFF99"/>
          </a:solidFill>
          <a:ln w="254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en-US" altLang="en-US" sz="1800" dirty="0">
                <a:solidFill>
                  <a:srgbClr val="3333FF"/>
                </a:solidFill>
              </a:rPr>
              <a:t>Excess Supply?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18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189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420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6191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619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619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619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6193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6192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7619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61922"/>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61923"/>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61924"/>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1" nodeType="clickEffect">
                                  <p:stCondLst>
                                    <p:cond delay="0"/>
                                  </p:stCondLst>
                                  <p:childTnLst>
                                    <p:set>
                                      <p:cBhvr>
                                        <p:cTn id="48" dur="1" fill="hold">
                                          <p:stCondLst>
                                            <p:cond delay="0"/>
                                          </p:stCondLst>
                                        </p:cTn>
                                        <p:tgtEl>
                                          <p:spTgt spid="7619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6192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6192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6193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619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202" grpId="0" animBg="1"/>
      <p:bldP spid="761897" grpId="0" animBg="1"/>
      <p:bldP spid="761898" grpId="0" animBg="1"/>
      <p:bldP spid="761918" grpId="0" animBg="1"/>
      <p:bldP spid="761914" grpId="0" animBg="1"/>
      <p:bldP spid="761916" grpId="0" animBg="1"/>
      <p:bldP spid="761920" grpId="0" animBg="1"/>
      <p:bldP spid="761921" grpId="0" animBg="1"/>
      <p:bldP spid="761921" grpId="1" animBg="1"/>
      <p:bldP spid="761922" grpId="0" animBg="1"/>
      <p:bldP spid="761923" grpId="0" animBg="1"/>
      <p:bldP spid="761924" grpId="0" animBg="1"/>
      <p:bldP spid="761924" grpId="1" animBg="1"/>
      <p:bldP spid="761925" grpId="0" animBg="1"/>
      <p:bldP spid="761927" grpId="0" animBg="1"/>
      <p:bldP spid="761933" grpId="0" animBg="1"/>
      <p:bldP spid="761934" grpId="0"/>
      <p:bldP spid="761936" grpId="0"/>
    </p:bldLst>
  </p:timing>
</p:sld>
</file>

<file path=ppt/slides/slide1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35170" name="Object 3"/>
          <p:cNvGraphicFramePr>
            <a:graphicFrameLocks/>
          </p:cNvGraphicFramePr>
          <p:nvPr/>
        </p:nvGraphicFramePr>
        <p:xfrm>
          <a:off x="4513263" y="1411288"/>
          <a:ext cx="3776662" cy="3116262"/>
        </p:xfrm>
        <a:graphic>
          <a:graphicData uri="http://schemas.openxmlformats.org/presentationml/2006/ole">
            <mc:AlternateContent xmlns:mc="http://schemas.openxmlformats.org/markup-compatibility/2006">
              <mc:Choice xmlns:v="urn:schemas-microsoft-com:vml" Requires="v">
                <p:oleObj spid="_x0000_s136024" name="Diagramm" r:id="rId4" imgW="7429466" imgH="5305500" progId="MSGraph.Chart.8">
                  <p:embed followColorScheme="full"/>
                </p:oleObj>
              </mc:Choice>
              <mc:Fallback>
                <p:oleObj name="Diagramm" r:id="rId4" imgW="7429466" imgH="530550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263" y="1411288"/>
                        <a:ext cx="3776662" cy="311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5171" name="Object 3"/>
          <p:cNvGraphicFramePr>
            <a:graphicFrameLocks/>
          </p:cNvGraphicFramePr>
          <p:nvPr/>
        </p:nvGraphicFramePr>
        <p:xfrm>
          <a:off x="412750" y="1374775"/>
          <a:ext cx="3776663" cy="3116263"/>
        </p:xfrm>
        <a:graphic>
          <a:graphicData uri="http://schemas.openxmlformats.org/presentationml/2006/ole">
            <mc:AlternateContent xmlns:mc="http://schemas.openxmlformats.org/markup-compatibility/2006">
              <mc:Choice xmlns:v="urn:schemas-microsoft-com:vml" Requires="v">
                <p:oleObj spid="_x0000_s136025" name="Diagramm" r:id="rId6" imgW="7438924" imgH="5314860" progId="MSGraph.Chart.8">
                  <p:embed followColorScheme="full"/>
                </p:oleObj>
              </mc:Choice>
              <mc:Fallback>
                <p:oleObj name="Diagramm" r:id="rId6" imgW="7438924" imgH="5314860" progId="MSGraph.Chart.8">
                  <p:embed followColorScheme="full"/>
                  <p:pic>
                    <p:nvPicPr>
                      <p:cNvPr id="0" name="Object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750" y="1374775"/>
                        <a:ext cx="3776663" cy="311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5172"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E1D17481-AAB5-4040-9390-7007416DD237}" type="slidenum">
              <a:rPr lang="de-DE" altLang="en-US" sz="1600" b="1"/>
              <a:pPr algn="r" eaLnBrk="1" hangingPunct="1">
                <a:spcBef>
                  <a:spcPct val="0"/>
                </a:spcBef>
                <a:buClrTx/>
                <a:buFontTx/>
                <a:buNone/>
              </a:pPr>
              <a:t>132</a:t>
            </a:fld>
            <a:r>
              <a:rPr lang="de-DE" altLang="en-US" sz="1600" b="1"/>
              <a:t> -</a:t>
            </a:r>
          </a:p>
        </p:txBody>
      </p:sp>
      <p:sp>
        <p:nvSpPr>
          <p:cNvPr id="135173"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sp>
        <p:nvSpPr>
          <p:cNvPr id="135174" name="Text Box 5"/>
          <p:cNvSpPr txBox="1">
            <a:spLocks noChangeArrowheads="1"/>
          </p:cNvSpPr>
          <p:nvPr/>
        </p:nvSpPr>
        <p:spPr bwMode="auto">
          <a:xfrm>
            <a:off x="4919663" y="1239838"/>
            <a:ext cx="293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t>i</a:t>
            </a:r>
          </a:p>
        </p:txBody>
      </p:sp>
      <p:sp>
        <p:nvSpPr>
          <p:cNvPr id="135175" name="Text Box 7"/>
          <p:cNvSpPr txBox="1">
            <a:spLocks noChangeArrowheads="1"/>
          </p:cNvSpPr>
          <p:nvPr/>
        </p:nvSpPr>
        <p:spPr bwMode="auto">
          <a:xfrm>
            <a:off x="3694113" y="4257675"/>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1800"/>
              <a:t>I,S</a:t>
            </a:r>
          </a:p>
        </p:txBody>
      </p:sp>
      <p:sp>
        <p:nvSpPr>
          <p:cNvPr id="135176" name="Text Box 8"/>
          <p:cNvSpPr txBox="1">
            <a:spLocks noChangeArrowheads="1"/>
          </p:cNvSpPr>
          <p:nvPr/>
        </p:nvSpPr>
        <p:spPr bwMode="auto">
          <a:xfrm>
            <a:off x="825500" y="1233488"/>
            <a:ext cx="331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t>i</a:t>
            </a:r>
          </a:p>
        </p:txBody>
      </p:sp>
      <p:sp>
        <p:nvSpPr>
          <p:cNvPr id="135177" name="Line 9"/>
          <p:cNvSpPr>
            <a:spLocks noChangeShapeType="1"/>
          </p:cNvSpPr>
          <p:nvPr/>
        </p:nvSpPr>
        <p:spPr bwMode="auto">
          <a:xfrm>
            <a:off x="4044950" y="395922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35178" name="Line 10"/>
          <p:cNvSpPr>
            <a:spLocks noChangeShapeType="1"/>
          </p:cNvSpPr>
          <p:nvPr/>
        </p:nvSpPr>
        <p:spPr bwMode="auto">
          <a:xfrm rot="5400000" flipH="1">
            <a:off x="716757" y="15501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35179" name="Line 12"/>
          <p:cNvSpPr>
            <a:spLocks noChangeShapeType="1"/>
          </p:cNvSpPr>
          <p:nvPr/>
        </p:nvSpPr>
        <p:spPr bwMode="auto">
          <a:xfrm>
            <a:off x="8129588" y="399097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35180" name="Line 13"/>
          <p:cNvSpPr>
            <a:spLocks noChangeShapeType="1"/>
          </p:cNvSpPr>
          <p:nvPr/>
        </p:nvSpPr>
        <p:spPr bwMode="auto">
          <a:xfrm rot="5400000" flipH="1">
            <a:off x="4822032" y="15755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35181" name="Text Box 14"/>
          <p:cNvSpPr txBox="1">
            <a:spLocks noChangeArrowheads="1"/>
          </p:cNvSpPr>
          <p:nvPr/>
        </p:nvSpPr>
        <p:spPr bwMode="auto">
          <a:xfrm>
            <a:off x="222250" y="2733675"/>
            <a:ext cx="52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i</a:t>
            </a:r>
            <a:r>
              <a:rPr lang="de-DE" altLang="en-US" sz="1800" baseline="-25000">
                <a:solidFill>
                  <a:srgbClr val="66FFFF"/>
                </a:solidFill>
              </a:rPr>
              <a:t>1</a:t>
            </a:r>
            <a:endParaRPr lang="el-GR" altLang="en-US" sz="1800" baseline="-25000">
              <a:solidFill>
                <a:srgbClr val="66FFFF"/>
              </a:solidFill>
            </a:endParaRPr>
          </a:p>
        </p:txBody>
      </p:sp>
      <p:sp>
        <p:nvSpPr>
          <p:cNvPr id="135182" name="Text Box 18"/>
          <p:cNvSpPr txBox="1">
            <a:spLocks noChangeArrowheads="1"/>
          </p:cNvSpPr>
          <p:nvPr/>
        </p:nvSpPr>
        <p:spPr bwMode="auto">
          <a:xfrm>
            <a:off x="6367463" y="4257675"/>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1800"/>
              <a:t>Y</a:t>
            </a:r>
          </a:p>
        </p:txBody>
      </p:sp>
      <p:sp>
        <p:nvSpPr>
          <p:cNvPr id="135183" name="Line 24"/>
          <p:cNvSpPr>
            <a:spLocks noChangeShapeType="1"/>
          </p:cNvSpPr>
          <p:nvPr/>
        </p:nvSpPr>
        <p:spPr bwMode="auto">
          <a:xfrm rot="5400000" flipH="1">
            <a:off x="6685756" y="3463132"/>
            <a:ext cx="1011237"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35184" name="AutoShape 29"/>
          <p:cNvSpPr>
            <a:spLocks noChangeArrowheads="1"/>
          </p:cNvSpPr>
          <p:nvPr/>
        </p:nvSpPr>
        <p:spPr bwMode="auto">
          <a:xfrm>
            <a:off x="0" y="4664075"/>
            <a:ext cx="9144000" cy="2193925"/>
          </a:xfrm>
          <a:prstGeom prst="roundRect">
            <a:avLst>
              <a:gd name="adj" fmla="val 12495"/>
            </a:avLst>
          </a:prstGeom>
          <a:solidFill>
            <a:srgbClr val="FFFF99"/>
          </a:solidFill>
          <a:ln w="50800">
            <a:solidFill>
              <a:srgbClr val="FF0000"/>
            </a:solidFill>
            <a:round/>
            <a:headEnd/>
            <a:tailEnd/>
          </a:ln>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lnSpc>
                <a:spcPct val="80000"/>
              </a:lnSpc>
              <a:spcBef>
                <a:spcPct val="0"/>
              </a:spcBef>
              <a:buClrTx/>
              <a:buFontTx/>
              <a:buNone/>
            </a:pPr>
            <a:r>
              <a:rPr lang="en-US" altLang="en-US" sz="2000" dirty="0">
                <a:solidFill>
                  <a:schemeClr val="bg1"/>
                </a:solidFill>
              </a:rPr>
              <a:t>Consequently, at the end of the day, </a:t>
            </a:r>
            <a:r>
              <a:rPr lang="en-US" altLang="en-US" sz="2000" dirty="0">
                <a:solidFill>
                  <a:srgbClr val="FF0000"/>
                </a:solidFill>
              </a:rPr>
              <a:t>no demand gap</a:t>
            </a:r>
            <a:r>
              <a:rPr lang="en-US" altLang="en-US" sz="2000" dirty="0">
                <a:solidFill>
                  <a:schemeClr val="bg1"/>
                </a:solidFill>
              </a:rPr>
              <a:t> appears! The economy is again in a general market equilibrium. Other markets are not affected. </a:t>
            </a:r>
            <a:r>
              <a:rPr lang="en-US" altLang="en-US" sz="2000" dirty="0">
                <a:solidFill>
                  <a:srgbClr val="FF0000"/>
                </a:solidFill>
              </a:rPr>
              <a:t>No re-cession appears</a:t>
            </a:r>
            <a:r>
              <a:rPr lang="en-US" altLang="en-US" sz="2000" dirty="0">
                <a:solidFill>
                  <a:schemeClr val="bg1"/>
                </a:solidFill>
              </a:rPr>
              <a:t>. The final </a:t>
            </a:r>
            <a:r>
              <a:rPr lang="en-US" altLang="en-US" sz="2000" dirty="0">
                <a:solidFill>
                  <a:srgbClr val="FF0000"/>
                </a:solidFill>
              </a:rPr>
              <a:t>reduction in consumption demand</a:t>
            </a:r>
            <a:r>
              <a:rPr lang="en-US" altLang="en-US" sz="2000" dirty="0">
                <a:solidFill>
                  <a:schemeClr val="bg1"/>
                </a:solidFill>
              </a:rPr>
              <a:t> (equal to a half quad) is </a:t>
            </a:r>
            <a:r>
              <a:rPr lang="en-US" altLang="en-US" sz="2000" dirty="0">
                <a:solidFill>
                  <a:srgbClr val="FF0000"/>
                </a:solidFill>
              </a:rPr>
              <a:t>filled up by a higher level of investment</a:t>
            </a:r>
            <a:r>
              <a:rPr lang="en-US" altLang="en-US" sz="2000" dirty="0">
                <a:solidFill>
                  <a:schemeClr val="bg1"/>
                </a:solidFill>
              </a:rPr>
              <a:t> (equal to a half quad). The economic situation does not change. Despite of the demand shock, the economy stays in a </a:t>
            </a:r>
            <a:r>
              <a:rPr lang="en-US" altLang="en-US" sz="2000" dirty="0">
                <a:solidFill>
                  <a:srgbClr val="FF0000"/>
                </a:solidFill>
              </a:rPr>
              <a:t>full</a:t>
            </a:r>
            <a:r>
              <a:rPr lang="en-US" altLang="en-US" sz="2000" dirty="0">
                <a:solidFill>
                  <a:schemeClr val="bg1"/>
                </a:solidFill>
              </a:rPr>
              <a:t> </a:t>
            </a:r>
            <a:r>
              <a:rPr lang="en-US" altLang="en-US" sz="2000" dirty="0">
                <a:solidFill>
                  <a:srgbClr val="FF0000"/>
                </a:solidFill>
              </a:rPr>
              <a:t>employment general market equilibrium</a:t>
            </a:r>
            <a:r>
              <a:rPr lang="en-US" altLang="en-US" sz="2000" dirty="0">
                <a:solidFill>
                  <a:schemeClr val="bg1"/>
                </a:solidFill>
              </a:rPr>
              <a:t>. This will not be the case under the assumptions of the Keynesian model. There, a reduction of consumption demand causes a recession – a self-fulfilling prophecy!</a:t>
            </a:r>
          </a:p>
        </p:txBody>
      </p:sp>
      <p:sp>
        <p:nvSpPr>
          <p:cNvPr id="135185" name="Rectangle 5"/>
          <p:cNvSpPr>
            <a:spLocks noChangeArrowheads="1"/>
          </p:cNvSpPr>
          <p:nvPr/>
        </p:nvSpPr>
        <p:spPr bwMode="auto">
          <a:xfrm>
            <a:off x="457200" y="31750"/>
            <a:ext cx="82296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a:spcBef>
                <a:spcPct val="0"/>
              </a:spcBef>
              <a:buClrTx/>
              <a:buFontTx/>
              <a:buNone/>
            </a:pPr>
            <a:r>
              <a:rPr lang="en-US" altLang="en-US" sz="2600">
                <a:solidFill>
                  <a:srgbClr val="FFFF00"/>
                </a:solidFill>
              </a:rPr>
              <a:t>3. The Neoclassical Model and its Policy Implications </a:t>
            </a:r>
            <a:br>
              <a:rPr lang="en-US" altLang="en-US" sz="2600">
                <a:solidFill>
                  <a:srgbClr val="FFFF00"/>
                </a:solidFill>
              </a:rPr>
            </a:br>
            <a:r>
              <a:rPr lang="en-US" altLang="en-US" sz="2200">
                <a:solidFill>
                  <a:srgbClr val="FFFF00"/>
                </a:solidFill>
              </a:rPr>
              <a:t>3.2.3. Demand-side Shocks</a:t>
            </a:r>
          </a:p>
        </p:txBody>
      </p:sp>
      <p:sp>
        <p:nvSpPr>
          <p:cNvPr id="135186" name="Text Box 15"/>
          <p:cNvSpPr txBox="1">
            <a:spLocks noChangeArrowheads="1"/>
          </p:cNvSpPr>
          <p:nvPr/>
        </p:nvSpPr>
        <p:spPr bwMode="auto">
          <a:xfrm>
            <a:off x="2651125" y="1592263"/>
            <a:ext cx="1250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S(i)</a:t>
            </a:r>
            <a:r>
              <a:rPr lang="de-DE" altLang="en-US" sz="1800" baseline="-25000">
                <a:solidFill>
                  <a:srgbClr val="66FFFF"/>
                </a:solidFill>
              </a:rPr>
              <a:t>1</a:t>
            </a:r>
            <a:r>
              <a:rPr lang="de-DE" altLang="en-US" sz="1800">
                <a:solidFill>
                  <a:srgbClr val="66FFFF"/>
                </a:solidFill>
              </a:rPr>
              <a:t>+M/P</a:t>
            </a:r>
            <a:endParaRPr lang="el-GR" altLang="en-US" sz="1800">
              <a:solidFill>
                <a:srgbClr val="00FFFF"/>
              </a:solidFill>
            </a:endParaRPr>
          </a:p>
        </p:txBody>
      </p:sp>
      <p:sp>
        <p:nvSpPr>
          <p:cNvPr id="135187" name="AutoShape 64"/>
          <p:cNvSpPr>
            <a:spLocks noChangeArrowheads="1"/>
          </p:cNvSpPr>
          <p:nvPr/>
        </p:nvSpPr>
        <p:spPr bwMode="auto">
          <a:xfrm>
            <a:off x="1331913" y="987425"/>
            <a:ext cx="1973262"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en-US" altLang="en-US" sz="2000">
                <a:solidFill>
                  <a:srgbClr val="3333FF"/>
                </a:solidFill>
              </a:rPr>
              <a:t>Capital Market</a:t>
            </a:r>
          </a:p>
        </p:txBody>
      </p:sp>
      <p:sp>
        <p:nvSpPr>
          <p:cNvPr id="135188" name="AutoShape 64"/>
          <p:cNvSpPr>
            <a:spLocks noChangeArrowheads="1"/>
          </p:cNvSpPr>
          <p:nvPr/>
        </p:nvSpPr>
        <p:spPr bwMode="auto">
          <a:xfrm>
            <a:off x="5410200" y="989013"/>
            <a:ext cx="2278063"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en-US" altLang="en-US" sz="2000">
                <a:solidFill>
                  <a:srgbClr val="3333FF"/>
                </a:solidFill>
              </a:rPr>
              <a:t>Demand for Goods</a:t>
            </a:r>
          </a:p>
        </p:txBody>
      </p:sp>
      <p:sp>
        <p:nvSpPr>
          <p:cNvPr id="135189" name="Text Box 19"/>
          <p:cNvSpPr txBox="1">
            <a:spLocks noChangeArrowheads="1"/>
          </p:cNvSpPr>
          <p:nvPr/>
        </p:nvSpPr>
        <p:spPr bwMode="auto">
          <a:xfrm>
            <a:off x="2844800" y="3608388"/>
            <a:ext cx="1466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I(i,L</a:t>
            </a:r>
            <a:r>
              <a:rPr lang="de-DE" altLang="en-US" sz="1800" baseline="-25000">
                <a:solidFill>
                  <a:srgbClr val="66FFFF"/>
                </a:solidFill>
              </a:rPr>
              <a:t>1</a:t>
            </a:r>
            <a:r>
              <a:rPr lang="de-DE" altLang="en-US" sz="1800">
                <a:solidFill>
                  <a:srgbClr val="66FFFF"/>
                </a:solidFill>
              </a:rPr>
              <a:t>)+R</a:t>
            </a:r>
            <a:r>
              <a:rPr lang="de-DE" altLang="en-US" sz="1800" baseline="-25000">
                <a:solidFill>
                  <a:srgbClr val="66FFFF"/>
                </a:solidFill>
              </a:rPr>
              <a:t>D</a:t>
            </a:r>
            <a:r>
              <a:rPr lang="de-DE" altLang="en-US" sz="1800">
                <a:solidFill>
                  <a:srgbClr val="66FFFF"/>
                </a:solidFill>
              </a:rPr>
              <a:t>(Y)</a:t>
            </a:r>
            <a:endParaRPr lang="el-GR" altLang="en-US" sz="1800">
              <a:solidFill>
                <a:srgbClr val="66FFFF"/>
              </a:solidFill>
            </a:endParaRPr>
          </a:p>
        </p:txBody>
      </p:sp>
      <p:sp>
        <p:nvSpPr>
          <p:cNvPr id="135190" name="Line 20"/>
          <p:cNvSpPr>
            <a:spLocks noChangeShapeType="1"/>
          </p:cNvSpPr>
          <p:nvPr/>
        </p:nvSpPr>
        <p:spPr bwMode="auto">
          <a:xfrm>
            <a:off x="1565275" y="2032000"/>
            <a:ext cx="1568450" cy="165576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35191" name="Line 31"/>
          <p:cNvSpPr>
            <a:spLocks noChangeShapeType="1"/>
          </p:cNvSpPr>
          <p:nvPr/>
        </p:nvSpPr>
        <p:spPr bwMode="auto">
          <a:xfrm flipV="1">
            <a:off x="7189788" y="2516188"/>
            <a:ext cx="4762" cy="1533525"/>
          </a:xfrm>
          <a:prstGeom prst="line">
            <a:avLst/>
          </a:prstGeom>
          <a:noFill/>
          <a:ln w="38100">
            <a:solidFill>
              <a:srgbClr val="FF00FF"/>
            </a:solidFill>
            <a:round/>
            <a:headEnd type="none" w="med" len="lg"/>
            <a:tailEnd type="non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35226" name="Line 11"/>
          <p:cNvSpPr>
            <a:spLocks noChangeShapeType="1"/>
          </p:cNvSpPr>
          <p:nvPr/>
        </p:nvSpPr>
        <p:spPr bwMode="auto">
          <a:xfrm rot="10800000" flipV="1">
            <a:off x="1449390" y="1960563"/>
            <a:ext cx="2735260" cy="1865312"/>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35193" name="Text Box 15"/>
          <p:cNvSpPr txBox="1">
            <a:spLocks noChangeArrowheads="1"/>
          </p:cNvSpPr>
          <p:nvPr/>
        </p:nvSpPr>
        <p:spPr bwMode="auto">
          <a:xfrm>
            <a:off x="3735388" y="1590675"/>
            <a:ext cx="1250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S(i)</a:t>
            </a:r>
            <a:r>
              <a:rPr lang="de-DE" altLang="en-US" sz="1800" baseline="-25000">
                <a:solidFill>
                  <a:srgbClr val="66FFFF"/>
                </a:solidFill>
              </a:rPr>
              <a:t>2</a:t>
            </a:r>
            <a:r>
              <a:rPr lang="de-DE" altLang="en-US" sz="1800">
                <a:solidFill>
                  <a:srgbClr val="66FFFF"/>
                </a:solidFill>
              </a:rPr>
              <a:t>+M/P</a:t>
            </a:r>
            <a:endParaRPr lang="el-GR" altLang="en-US" sz="1800">
              <a:solidFill>
                <a:srgbClr val="00FFFF"/>
              </a:solidFill>
            </a:endParaRPr>
          </a:p>
        </p:txBody>
      </p:sp>
      <p:sp>
        <p:nvSpPr>
          <p:cNvPr id="135194" name="Line 11"/>
          <p:cNvSpPr>
            <a:spLocks noChangeShapeType="1"/>
          </p:cNvSpPr>
          <p:nvPr/>
        </p:nvSpPr>
        <p:spPr bwMode="auto">
          <a:xfrm rot="5400000" flipV="1">
            <a:off x="5280819" y="1981994"/>
            <a:ext cx="1635125" cy="2262187"/>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35195" name="Line 24"/>
          <p:cNvSpPr>
            <a:spLocks noChangeShapeType="1"/>
          </p:cNvSpPr>
          <p:nvPr/>
        </p:nvSpPr>
        <p:spPr bwMode="auto">
          <a:xfrm rot="5400000" flipH="1">
            <a:off x="1928019" y="3461544"/>
            <a:ext cx="1011238"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35196" name="Oval 31"/>
          <p:cNvSpPr>
            <a:spLocks noChangeArrowheads="1"/>
          </p:cNvSpPr>
          <p:nvPr/>
        </p:nvSpPr>
        <p:spPr bwMode="auto">
          <a:xfrm>
            <a:off x="2382838" y="28844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135197" name="Line 30"/>
          <p:cNvSpPr>
            <a:spLocks noChangeShapeType="1"/>
          </p:cNvSpPr>
          <p:nvPr/>
        </p:nvSpPr>
        <p:spPr bwMode="auto">
          <a:xfrm flipV="1">
            <a:off x="774700" y="3090863"/>
            <a:ext cx="6415088" cy="635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35198" name="Oval 31"/>
          <p:cNvSpPr>
            <a:spLocks noChangeArrowheads="1"/>
          </p:cNvSpPr>
          <p:nvPr/>
        </p:nvSpPr>
        <p:spPr bwMode="auto">
          <a:xfrm>
            <a:off x="2522538" y="3040063"/>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135199" name="Line 47"/>
          <p:cNvSpPr>
            <a:spLocks noChangeShapeType="1"/>
          </p:cNvSpPr>
          <p:nvPr/>
        </p:nvSpPr>
        <p:spPr bwMode="auto">
          <a:xfrm rot="5400000" flipV="1">
            <a:off x="791369" y="3024982"/>
            <a:ext cx="147637" cy="0"/>
          </a:xfrm>
          <a:prstGeom prst="line">
            <a:avLst/>
          </a:prstGeom>
          <a:noFill/>
          <a:ln w="254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35200" name="Line 49"/>
          <p:cNvSpPr>
            <a:spLocks noChangeShapeType="1"/>
          </p:cNvSpPr>
          <p:nvPr/>
        </p:nvSpPr>
        <p:spPr bwMode="auto">
          <a:xfrm flipV="1">
            <a:off x="2474913" y="3424238"/>
            <a:ext cx="93662" cy="0"/>
          </a:xfrm>
          <a:prstGeom prst="line">
            <a:avLst/>
          </a:prstGeom>
          <a:noFill/>
          <a:ln w="254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35201" name="Line 24"/>
          <p:cNvSpPr>
            <a:spLocks noChangeShapeType="1"/>
          </p:cNvSpPr>
          <p:nvPr/>
        </p:nvSpPr>
        <p:spPr bwMode="auto">
          <a:xfrm rot="5400000" flipH="1">
            <a:off x="2155825" y="3521076"/>
            <a:ext cx="835025"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35202" name="Oval 31"/>
          <p:cNvSpPr>
            <a:spLocks noChangeArrowheads="1"/>
          </p:cNvSpPr>
          <p:nvPr/>
        </p:nvSpPr>
        <p:spPr bwMode="auto">
          <a:xfrm>
            <a:off x="5994400" y="3044825"/>
            <a:ext cx="101600" cy="103188"/>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135203" name="Line 24"/>
          <p:cNvSpPr>
            <a:spLocks noChangeShapeType="1"/>
          </p:cNvSpPr>
          <p:nvPr/>
        </p:nvSpPr>
        <p:spPr bwMode="auto">
          <a:xfrm rot="5400000" flipH="1">
            <a:off x="5627687" y="3525838"/>
            <a:ext cx="835025"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35204" name="Oval 31"/>
          <p:cNvSpPr>
            <a:spLocks noChangeArrowheads="1"/>
          </p:cNvSpPr>
          <p:nvPr/>
        </p:nvSpPr>
        <p:spPr bwMode="auto">
          <a:xfrm>
            <a:off x="7143750" y="3040063"/>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135205" name="Line 11"/>
          <p:cNvSpPr>
            <a:spLocks noChangeShapeType="1"/>
          </p:cNvSpPr>
          <p:nvPr/>
        </p:nvSpPr>
        <p:spPr bwMode="auto">
          <a:xfrm rot="5400000" flipV="1">
            <a:off x="6060281" y="1621632"/>
            <a:ext cx="1004887" cy="2419350"/>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35206" name="Text Box 15"/>
          <p:cNvSpPr txBox="1">
            <a:spLocks noChangeArrowheads="1"/>
          </p:cNvSpPr>
          <p:nvPr/>
        </p:nvSpPr>
        <p:spPr bwMode="auto">
          <a:xfrm>
            <a:off x="7391400" y="3260725"/>
            <a:ext cx="17526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Y</a:t>
            </a:r>
            <a:r>
              <a:rPr lang="de-DE" altLang="en-US" sz="1800" baseline="-25000">
                <a:solidFill>
                  <a:srgbClr val="66FFFF"/>
                </a:solidFill>
              </a:rPr>
              <a:t>D,2</a:t>
            </a:r>
            <a:r>
              <a:rPr lang="de-DE" altLang="en-US" sz="1800">
                <a:solidFill>
                  <a:srgbClr val="66FFFF"/>
                </a:solidFill>
              </a:rPr>
              <a:t>=C(i)</a:t>
            </a:r>
            <a:r>
              <a:rPr lang="de-DE" altLang="en-US" sz="1800" baseline="-25000">
                <a:solidFill>
                  <a:srgbClr val="66FFFF"/>
                </a:solidFill>
              </a:rPr>
              <a:t>2</a:t>
            </a:r>
            <a:r>
              <a:rPr lang="de-DE" altLang="en-US" sz="1800">
                <a:solidFill>
                  <a:srgbClr val="66FFFF"/>
                </a:solidFill>
              </a:rPr>
              <a:t>+ I(i,L</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p:txBody>
      </p:sp>
      <p:sp>
        <p:nvSpPr>
          <p:cNvPr id="135207" name="AutoShape 64"/>
          <p:cNvSpPr>
            <a:spLocks noChangeArrowheads="1"/>
          </p:cNvSpPr>
          <p:nvPr/>
        </p:nvSpPr>
        <p:spPr bwMode="auto">
          <a:xfrm>
            <a:off x="7364413" y="2314575"/>
            <a:ext cx="1504950" cy="474663"/>
          </a:xfrm>
          <a:prstGeom prst="roundRect">
            <a:avLst>
              <a:gd name="adj" fmla="val 12495"/>
            </a:avLst>
          </a:prstGeom>
          <a:solidFill>
            <a:srgbClr val="FFFF99"/>
          </a:solidFill>
          <a:ln w="254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lnSpc>
                <a:spcPct val="80000"/>
              </a:lnSpc>
              <a:spcBef>
                <a:spcPct val="0"/>
              </a:spcBef>
              <a:buClrTx/>
              <a:buFontTx/>
              <a:buNone/>
            </a:pPr>
            <a:r>
              <a:rPr lang="en-US" altLang="en-US" sz="1800">
                <a:solidFill>
                  <a:srgbClr val="3333FF"/>
                </a:solidFill>
              </a:rPr>
              <a:t>Total Demand unchanged!</a:t>
            </a:r>
          </a:p>
        </p:txBody>
      </p:sp>
      <p:sp>
        <p:nvSpPr>
          <p:cNvPr id="135208" name="Line 24"/>
          <p:cNvSpPr>
            <a:spLocks noChangeShapeType="1"/>
          </p:cNvSpPr>
          <p:nvPr/>
        </p:nvSpPr>
        <p:spPr bwMode="auto">
          <a:xfrm rot="5400000" flipH="1">
            <a:off x="5711031" y="3459957"/>
            <a:ext cx="1011237"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35209" name="Oval 31"/>
          <p:cNvSpPr>
            <a:spLocks noChangeArrowheads="1"/>
          </p:cNvSpPr>
          <p:nvPr/>
        </p:nvSpPr>
        <p:spPr bwMode="auto">
          <a:xfrm>
            <a:off x="6167438" y="2900363"/>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135210" name="Line 62"/>
          <p:cNvSpPr>
            <a:spLocks noChangeShapeType="1"/>
          </p:cNvSpPr>
          <p:nvPr/>
        </p:nvSpPr>
        <p:spPr bwMode="auto">
          <a:xfrm flipH="1" flipV="1">
            <a:off x="6086475" y="3433763"/>
            <a:ext cx="93663" cy="0"/>
          </a:xfrm>
          <a:prstGeom prst="line">
            <a:avLst/>
          </a:prstGeom>
          <a:noFill/>
          <a:ln w="254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35211" name="Text Box 19"/>
          <p:cNvSpPr txBox="1">
            <a:spLocks noChangeArrowheads="1"/>
          </p:cNvSpPr>
          <p:nvPr/>
        </p:nvSpPr>
        <p:spPr bwMode="auto">
          <a:xfrm>
            <a:off x="6043613" y="4208463"/>
            <a:ext cx="717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C(i</a:t>
            </a:r>
            <a:r>
              <a:rPr lang="de-DE" altLang="en-US" sz="1800" baseline="-25000">
                <a:solidFill>
                  <a:srgbClr val="66FFFF"/>
                </a:solidFill>
              </a:rPr>
              <a:t>1</a:t>
            </a:r>
            <a:r>
              <a:rPr lang="de-DE" altLang="en-US" sz="1800">
                <a:solidFill>
                  <a:srgbClr val="66FFFF"/>
                </a:solidFill>
              </a:rPr>
              <a:t>)</a:t>
            </a:r>
            <a:r>
              <a:rPr lang="de-DE" altLang="en-US" sz="1800" baseline="-25000">
                <a:solidFill>
                  <a:srgbClr val="66FFFF"/>
                </a:solidFill>
              </a:rPr>
              <a:t>1</a:t>
            </a:r>
            <a:endParaRPr lang="el-GR" altLang="en-US" sz="1800" baseline="-25000">
              <a:solidFill>
                <a:srgbClr val="66FFFF"/>
              </a:solidFill>
            </a:endParaRPr>
          </a:p>
        </p:txBody>
      </p:sp>
      <p:sp>
        <p:nvSpPr>
          <p:cNvPr id="135212" name="Text Box 21"/>
          <p:cNvSpPr txBox="1">
            <a:spLocks noChangeArrowheads="1"/>
          </p:cNvSpPr>
          <p:nvPr/>
        </p:nvSpPr>
        <p:spPr bwMode="auto">
          <a:xfrm>
            <a:off x="6831013" y="422275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50000"/>
              </a:spcBef>
              <a:buClrTx/>
              <a:buFontTx/>
              <a:buNone/>
            </a:pPr>
            <a:r>
              <a:rPr lang="de-DE" altLang="en-US" sz="1800">
                <a:solidFill>
                  <a:srgbClr val="FF00FF"/>
                </a:solidFill>
              </a:rPr>
              <a:t>Y</a:t>
            </a:r>
            <a:r>
              <a:rPr lang="de-DE" altLang="en-US" sz="1800" baseline="-25000">
                <a:solidFill>
                  <a:srgbClr val="FF00FF"/>
                </a:solidFill>
              </a:rPr>
              <a:t>S</a:t>
            </a:r>
            <a:r>
              <a:rPr lang="de-DE" altLang="en-US" sz="1800">
                <a:solidFill>
                  <a:srgbClr val="FF00FF"/>
                </a:solidFill>
              </a:rPr>
              <a:t>(L</a:t>
            </a:r>
            <a:r>
              <a:rPr lang="de-DE" altLang="en-US" sz="1800" baseline="-25000">
                <a:solidFill>
                  <a:srgbClr val="FF00FF"/>
                </a:solidFill>
              </a:rPr>
              <a:t>1</a:t>
            </a:r>
            <a:r>
              <a:rPr lang="de-DE" altLang="en-US" sz="1800">
                <a:solidFill>
                  <a:srgbClr val="FF00FF"/>
                </a:solidFill>
              </a:rPr>
              <a:t>,K</a:t>
            </a:r>
            <a:r>
              <a:rPr lang="de-DE" altLang="en-US" sz="1800" baseline="-25000">
                <a:solidFill>
                  <a:srgbClr val="FF00FF"/>
                </a:solidFill>
              </a:rPr>
              <a:t>1</a:t>
            </a:r>
            <a:r>
              <a:rPr lang="de-DE" altLang="en-US" sz="1800">
                <a:solidFill>
                  <a:srgbClr val="FF00FF"/>
                </a:solidFill>
              </a:rPr>
              <a:t>)</a:t>
            </a:r>
            <a:endParaRPr lang="el-GR" altLang="en-US" sz="1800">
              <a:solidFill>
                <a:srgbClr val="FF00FF"/>
              </a:solidFill>
            </a:endParaRPr>
          </a:p>
        </p:txBody>
      </p:sp>
      <p:sp>
        <p:nvSpPr>
          <p:cNvPr id="135213" name="Text Box 19"/>
          <p:cNvSpPr txBox="1">
            <a:spLocks noChangeArrowheads="1"/>
          </p:cNvSpPr>
          <p:nvPr/>
        </p:nvSpPr>
        <p:spPr bwMode="auto">
          <a:xfrm>
            <a:off x="5497513" y="4210050"/>
            <a:ext cx="71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C(i</a:t>
            </a:r>
            <a:r>
              <a:rPr lang="de-DE" altLang="en-US" sz="1800" baseline="-25000">
                <a:solidFill>
                  <a:srgbClr val="66FFFF"/>
                </a:solidFill>
              </a:rPr>
              <a:t>2</a:t>
            </a:r>
            <a:r>
              <a:rPr lang="de-DE" altLang="en-US" sz="1800">
                <a:solidFill>
                  <a:srgbClr val="66FFFF"/>
                </a:solidFill>
              </a:rPr>
              <a:t>)</a:t>
            </a:r>
            <a:r>
              <a:rPr lang="de-DE" altLang="en-US" sz="1800" baseline="-25000">
                <a:solidFill>
                  <a:srgbClr val="66FFFF"/>
                </a:solidFill>
              </a:rPr>
              <a:t>2</a:t>
            </a:r>
            <a:endParaRPr lang="el-GR" altLang="en-US" sz="1800" baseline="-25000">
              <a:solidFill>
                <a:srgbClr val="66FFFF"/>
              </a:solidFill>
            </a:endParaRPr>
          </a:p>
        </p:txBody>
      </p:sp>
      <p:sp>
        <p:nvSpPr>
          <p:cNvPr id="135214" name="Line 11"/>
          <p:cNvSpPr>
            <a:spLocks noChangeShapeType="1"/>
          </p:cNvSpPr>
          <p:nvPr/>
        </p:nvSpPr>
        <p:spPr bwMode="auto">
          <a:xfrm rot="5400000" flipV="1">
            <a:off x="5253038" y="1687513"/>
            <a:ext cx="1755775" cy="2428875"/>
          </a:xfrm>
          <a:prstGeom prst="line">
            <a:avLst/>
          </a:prstGeom>
          <a:noFill/>
          <a:ln w="25400" cap="rnd">
            <a:solidFill>
              <a:srgbClr val="00FFFF"/>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35216" name="Line 41"/>
          <p:cNvSpPr>
            <a:spLocks noChangeShapeType="1"/>
          </p:cNvSpPr>
          <p:nvPr/>
        </p:nvSpPr>
        <p:spPr bwMode="auto">
          <a:xfrm flipV="1">
            <a:off x="3486150" y="2228850"/>
            <a:ext cx="228600" cy="0"/>
          </a:xfrm>
          <a:prstGeom prst="line">
            <a:avLst/>
          </a:prstGeom>
          <a:noFill/>
          <a:ln w="254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35217" name="Line 42"/>
          <p:cNvSpPr>
            <a:spLocks noChangeShapeType="1"/>
          </p:cNvSpPr>
          <p:nvPr/>
        </p:nvSpPr>
        <p:spPr bwMode="auto">
          <a:xfrm flipV="1">
            <a:off x="1960563" y="3275013"/>
            <a:ext cx="228600" cy="0"/>
          </a:xfrm>
          <a:prstGeom prst="line">
            <a:avLst/>
          </a:prstGeom>
          <a:noFill/>
          <a:ln w="254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35218" name="Line 41"/>
          <p:cNvSpPr>
            <a:spLocks noChangeShapeType="1"/>
          </p:cNvSpPr>
          <p:nvPr/>
        </p:nvSpPr>
        <p:spPr bwMode="auto">
          <a:xfrm flipH="1" flipV="1">
            <a:off x="5241925" y="2451100"/>
            <a:ext cx="228600" cy="0"/>
          </a:xfrm>
          <a:prstGeom prst="line">
            <a:avLst/>
          </a:prstGeom>
          <a:noFill/>
          <a:ln w="254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35219" name="Line 42"/>
          <p:cNvSpPr>
            <a:spLocks noChangeShapeType="1"/>
          </p:cNvSpPr>
          <p:nvPr/>
        </p:nvSpPr>
        <p:spPr bwMode="auto">
          <a:xfrm flipH="1" flipV="1">
            <a:off x="6608763" y="3441700"/>
            <a:ext cx="228600" cy="0"/>
          </a:xfrm>
          <a:prstGeom prst="line">
            <a:avLst/>
          </a:prstGeom>
          <a:noFill/>
          <a:ln w="254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35221" name="Line 42"/>
          <p:cNvSpPr>
            <a:spLocks noChangeShapeType="1"/>
          </p:cNvSpPr>
          <p:nvPr/>
        </p:nvSpPr>
        <p:spPr bwMode="auto">
          <a:xfrm flipV="1">
            <a:off x="1960563" y="3275013"/>
            <a:ext cx="228600" cy="0"/>
          </a:xfrm>
          <a:prstGeom prst="line">
            <a:avLst/>
          </a:prstGeom>
          <a:noFill/>
          <a:ln w="254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lIns="90000" tIns="46800" rIns="90000" bIns="46800"/>
          <a:lstStyle/>
          <a:p>
            <a:endParaRPr lang="en-US"/>
          </a:p>
        </p:txBody>
      </p:sp>
      <p:grpSp>
        <p:nvGrpSpPr>
          <p:cNvPr id="61" name="Group 31">
            <a:extLst>
              <a:ext uri="{FF2B5EF4-FFF2-40B4-BE49-F238E27FC236}">
                <a16:creationId xmlns:a16="http://schemas.microsoft.com/office/drawing/2014/main" id="{2B1E3A30-F8BE-40E3-8778-CD3162916627}"/>
              </a:ext>
            </a:extLst>
          </p:cNvPr>
          <p:cNvGrpSpPr>
            <a:grpSpLocks/>
          </p:cNvGrpSpPr>
          <p:nvPr/>
        </p:nvGrpSpPr>
        <p:grpSpPr bwMode="auto">
          <a:xfrm>
            <a:off x="-13375" y="1962150"/>
            <a:ext cx="3848775" cy="2027238"/>
            <a:chOff x="912" y="1227"/>
            <a:chExt cx="3848775" cy="1277"/>
          </a:xfrm>
        </p:grpSpPr>
        <p:sp>
          <p:nvSpPr>
            <p:cNvPr id="63" name="Line 33">
              <a:extLst>
                <a:ext uri="{FF2B5EF4-FFF2-40B4-BE49-F238E27FC236}">
                  <a16:creationId xmlns:a16="http://schemas.microsoft.com/office/drawing/2014/main" id="{FE38176A-055F-4BC3-A672-C7713B0CD993}"/>
                </a:ext>
              </a:extLst>
            </p:cNvPr>
            <p:cNvSpPr>
              <a:spLocks noChangeShapeType="1"/>
            </p:cNvSpPr>
            <p:nvPr/>
          </p:nvSpPr>
          <p:spPr bwMode="auto">
            <a:xfrm>
              <a:off x="912" y="2256"/>
              <a:ext cx="0" cy="248"/>
            </a:xfrm>
            <a:prstGeom prst="line">
              <a:avLst/>
            </a:prstGeom>
            <a:noFill/>
            <a:ln w="25400" cap="rnd">
              <a:solidFill>
                <a:srgbClr val="00FFFF"/>
              </a:solidFill>
              <a:prstDash val="sysDot"/>
              <a:round/>
              <a:headEnd type="none" w="med" len="lg"/>
              <a:tailEnd type="non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62" name="Line 11">
              <a:extLst>
                <a:ext uri="{FF2B5EF4-FFF2-40B4-BE49-F238E27FC236}">
                  <a16:creationId xmlns:a16="http://schemas.microsoft.com/office/drawing/2014/main" id="{9A104B95-B1E2-42B9-89F4-40538C93D7AD}"/>
                </a:ext>
              </a:extLst>
            </p:cNvPr>
            <p:cNvSpPr>
              <a:spLocks noChangeShapeType="1"/>
            </p:cNvSpPr>
            <p:nvPr/>
          </p:nvSpPr>
          <p:spPr bwMode="auto">
            <a:xfrm rot="10800000" flipV="1">
              <a:off x="902" y="1227"/>
              <a:ext cx="1523" cy="1043"/>
            </a:xfrm>
            <a:prstGeom prst="line">
              <a:avLst/>
            </a:prstGeom>
            <a:noFill/>
            <a:ln w="25400" cap="rnd">
              <a:solidFill>
                <a:srgbClr val="00FFFF"/>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grpSp>
      <p:sp>
        <p:nvSpPr>
          <p:cNvPr id="135227" name="Line 34"/>
          <p:cNvSpPr>
            <a:spLocks noChangeShapeType="1"/>
          </p:cNvSpPr>
          <p:nvPr/>
        </p:nvSpPr>
        <p:spPr bwMode="auto">
          <a:xfrm flipH="1">
            <a:off x="1446209" y="3832859"/>
            <a:ext cx="1" cy="139700"/>
          </a:xfrm>
          <a:prstGeom prst="line">
            <a:avLst/>
          </a:prstGeom>
          <a:noFill/>
          <a:ln w="38100">
            <a:solidFill>
              <a:srgbClr val="33CCCC"/>
            </a:solidFill>
            <a:round/>
            <a:headEnd type="none" w="med" len="lg"/>
            <a:tailEnd type="non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64" name="Line 33">
            <a:extLst>
              <a:ext uri="{FF2B5EF4-FFF2-40B4-BE49-F238E27FC236}">
                <a16:creationId xmlns:a16="http://schemas.microsoft.com/office/drawing/2014/main" id="{B239BE04-0402-4626-99DC-B30AD0D6FB1C}"/>
              </a:ext>
            </a:extLst>
          </p:cNvPr>
          <p:cNvSpPr>
            <a:spLocks noChangeShapeType="1"/>
          </p:cNvSpPr>
          <p:nvPr/>
        </p:nvSpPr>
        <p:spPr bwMode="auto">
          <a:xfrm>
            <a:off x="1446848" y="3580448"/>
            <a:ext cx="0" cy="393700"/>
          </a:xfrm>
          <a:prstGeom prst="line">
            <a:avLst/>
          </a:prstGeom>
          <a:noFill/>
          <a:ln w="25400" cap="rnd">
            <a:solidFill>
              <a:srgbClr val="00FFFF"/>
            </a:solidFill>
            <a:prstDash val="sysDot"/>
            <a:round/>
            <a:headEnd type="none" w="med" len="lg"/>
            <a:tailEnd type="non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4"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64708F6C-2A32-44B2-AF45-9A04F64B8B44}" type="slidenum">
              <a:rPr lang="de-DE" altLang="en-US" sz="1600" b="1"/>
              <a:pPr algn="r" eaLnBrk="1" hangingPunct="1">
                <a:spcBef>
                  <a:spcPct val="0"/>
                </a:spcBef>
                <a:buClrTx/>
                <a:buFontTx/>
                <a:buNone/>
              </a:pPr>
              <a:t>133</a:t>
            </a:fld>
            <a:r>
              <a:rPr lang="de-DE" altLang="en-US" sz="1600" b="1"/>
              <a:t> -</a:t>
            </a:r>
          </a:p>
        </p:txBody>
      </p:sp>
      <p:sp>
        <p:nvSpPr>
          <p:cNvPr id="136195"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sp>
        <p:nvSpPr>
          <p:cNvPr id="136196" name="Rectangle 3"/>
          <p:cNvSpPr>
            <a:spLocks noGrp="1" noChangeArrowheads="1"/>
          </p:cNvSpPr>
          <p:nvPr>
            <p:ph type="body" idx="4294967295"/>
          </p:nvPr>
        </p:nvSpPr>
        <p:spPr>
          <a:xfrm>
            <a:off x="457200" y="781504"/>
            <a:ext cx="8229600" cy="5486400"/>
          </a:xfrm>
          <a:noFill/>
        </p:spPr>
        <p:txBody>
          <a:bodyPr/>
          <a:lstStyle/>
          <a:p>
            <a:pPr eaLnBrk="1" hangingPunct="1"/>
            <a:r>
              <a:rPr lang="en-US" altLang="en-US" sz="2200" dirty="0"/>
              <a:t>To sum up:</a:t>
            </a:r>
          </a:p>
          <a:p>
            <a:pPr lvl="1" eaLnBrk="1" hangingPunct="1"/>
            <a:r>
              <a:rPr lang="en-US" altLang="en-US" sz="2000" dirty="0"/>
              <a:t>If the economy is hit by a </a:t>
            </a:r>
            <a:r>
              <a:rPr lang="en-US" altLang="en-US" sz="2000" dirty="0">
                <a:solidFill>
                  <a:srgbClr val="00FF00"/>
                </a:solidFill>
              </a:rPr>
              <a:t>negative demand-side </a:t>
            </a:r>
            <a:r>
              <a:rPr lang="en-US" altLang="en-US" sz="2000" dirty="0"/>
              <a:t>shock in form of a sudden reduction in the consumption demand by households, this does </a:t>
            </a:r>
            <a:r>
              <a:rPr lang="en-US" altLang="en-US" sz="2000" dirty="0">
                <a:solidFill>
                  <a:srgbClr val="00FF00"/>
                </a:solidFill>
              </a:rPr>
              <a:t>not</a:t>
            </a:r>
            <a:r>
              <a:rPr lang="en-US" altLang="en-US" sz="2000" dirty="0"/>
              <a:t> result in </a:t>
            </a:r>
            <a:r>
              <a:rPr lang="en-US" altLang="en-US" sz="2000" dirty="0">
                <a:solidFill>
                  <a:srgbClr val="00FF00"/>
                </a:solidFill>
              </a:rPr>
              <a:t>excess supply </a:t>
            </a:r>
            <a:r>
              <a:rPr lang="en-US" altLang="en-US" sz="2000" dirty="0"/>
              <a:t>on the market for goods.</a:t>
            </a:r>
          </a:p>
          <a:p>
            <a:pPr lvl="1" eaLnBrk="1" hangingPunct="1"/>
            <a:r>
              <a:rPr lang="en-US" altLang="en-US" sz="2000" dirty="0"/>
              <a:t>The reduction of households consumption leads to </a:t>
            </a:r>
            <a:r>
              <a:rPr lang="en-US" altLang="en-US" sz="2000" dirty="0">
                <a:solidFill>
                  <a:srgbClr val="00FF00"/>
                </a:solidFill>
              </a:rPr>
              <a:t>more savings</a:t>
            </a:r>
            <a:r>
              <a:rPr lang="en-US" altLang="en-US" sz="2000" dirty="0"/>
              <a:t>, which cause a lower interest rate and hence an </a:t>
            </a:r>
            <a:r>
              <a:rPr lang="en-US" altLang="en-US" sz="2000" dirty="0">
                <a:solidFill>
                  <a:srgbClr val="00FF00"/>
                </a:solidFill>
              </a:rPr>
              <a:t>increase</a:t>
            </a:r>
            <a:r>
              <a:rPr lang="en-US" altLang="en-US" sz="2000" dirty="0"/>
              <a:t> of </a:t>
            </a:r>
            <a:r>
              <a:rPr lang="en-US" altLang="en-US" sz="2000" dirty="0">
                <a:solidFill>
                  <a:srgbClr val="00FF00"/>
                </a:solidFill>
              </a:rPr>
              <a:t>investment</a:t>
            </a:r>
            <a:r>
              <a:rPr lang="en-US" altLang="en-US" sz="2000" dirty="0"/>
              <a:t> demand.</a:t>
            </a:r>
          </a:p>
          <a:p>
            <a:pPr lvl="1" eaLnBrk="1" hangingPunct="1"/>
            <a:r>
              <a:rPr lang="en-US" altLang="en-US" sz="2000" dirty="0"/>
              <a:t>This increase in investment demand keeps </a:t>
            </a:r>
            <a:r>
              <a:rPr lang="en-US" altLang="en-US" sz="2000" dirty="0">
                <a:solidFill>
                  <a:srgbClr val="00FF00"/>
                </a:solidFill>
              </a:rPr>
              <a:t>total demand constant</a:t>
            </a:r>
            <a:r>
              <a:rPr lang="en-US" altLang="en-US" sz="2000" dirty="0"/>
              <a:t>, such that no excess supply results.</a:t>
            </a:r>
          </a:p>
          <a:p>
            <a:pPr lvl="1" eaLnBrk="1" hangingPunct="1"/>
            <a:r>
              <a:rPr lang="en-US" altLang="en-US" sz="2000" dirty="0"/>
              <a:t>In the following production period: </a:t>
            </a:r>
          </a:p>
          <a:p>
            <a:pPr lvl="2" eaLnBrk="1" hangingPunct="1"/>
            <a:r>
              <a:rPr lang="en-US" altLang="en-US" sz="2000" dirty="0"/>
              <a:t>Since investment grows, the capital stock growth increases:</a:t>
            </a:r>
          </a:p>
          <a:p>
            <a:pPr marL="914400" lvl="2" indent="0" eaLnBrk="1" hangingPunct="1">
              <a:buNone/>
            </a:pPr>
            <a:r>
              <a:rPr lang="en-US" altLang="en-US" sz="2000" dirty="0"/>
              <a:t>                          </a:t>
            </a:r>
            <a:r>
              <a:rPr lang="en-US" altLang="en-US" sz="2000" dirty="0" err="1"/>
              <a:t>K</a:t>
            </a:r>
            <a:r>
              <a:rPr lang="en-US" altLang="en-US" sz="2000" baseline="-25000" dirty="0" err="1"/>
              <a:t>t+1</a:t>
            </a:r>
            <a:r>
              <a:rPr lang="en-US" altLang="en-US" sz="2000" dirty="0"/>
              <a:t>   = K</a:t>
            </a:r>
            <a:r>
              <a:rPr lang="en-US" altLang="en-US" sz="2000" baseline="-25000" dirty="0"/>
              <a:t>t</a:t>
            </a:r>
            <a:r>
              <a:rPr lang="en-US" altLang="en-US" sz="2000" dirty="0"/>
              <a:t> + I</a:t>
            </a:r>
            <a:r>
              <a:rPr lang="en-US" altLang="en-US" sz="2000" baseline="-25000" dirty="0"/>
              <a:t>t</a:t>
            </a:r>
            <a:r>
              <a:rPr lang="en-US" altLang="en-US" sz="2000" dirty="0"/>
              <a:t>   – </a:t>
            </a:r>
            <a:r>
              <a:rPr lang="el-GR" altLang="en-US" sz="2000" dirty="0">
                <a:cs typeface="Arial" pitchFamily="34" charset="0"/>
              </a:rPr>
              <a:t>λ</a:t>
            </a:r>
            <a:r>
              <a:rPr lang="en-US" altLang="en-US" sz="2000" dirty="0">
                <a:cs typeface="Arial" pitchFamily="34" charset="0"/>
              </a:rPr>
              <a:t>*</a:t>
            </a:r>
            <a:r>
              <a:rPr lang="en-US" altLang="en-US" sz="2000" dirty="0"/>
              <a:t>K</a:t>
            </a:r>
            <a:r>
              <a:rPr lang="en-US" altLang="en-US" sz="2000" baseline="-25000" dirty="0"/>
              <a:t>t</a:t>
            </a:r>
          </a:p>
          <a:p>
            <a:pPr lvl="2" eaLnBrk="1" hangingPunct="1"/>
            <a:r>
              <a:rPr lang="en-US" altLang="en-US" sz="2000" dirty="0"/>
              <a:t>As a result GDP growth will also increase:</a:t>
            </a:r>
          </a:p>
          <a:p>
            <a:pPr marL="914400" lvl="2" indent="0" eaLnBrk="1" hangingPunct="1">
              <a:buNone/>
            </a:pPr>
            <a:r>
              <a:rPr lang="en-US" altLang="en-US" sz="2000" dirty="0"/>
              <a:t>                           </a:t>
            </a:r>
            <a:r>
              <a:rPr lang="en-US" altLang="en-US" sz="2000" dirty="0" err="1"/>
              <a:t>Y</a:t>
            </a:r>
            <a:r>
              <a:rPr lang="en-US" altLang="en-US" sz="2000" baseline="-25000" dirty="0" err="1"/>
              <a:t>t+1</a:t>
            </a:r>
            <a:r>
              <a:rPr lang="en-US" altLang="en-US" sz="2000" dirty="0"/>
              <a:t>   = Y(</a:t>
            </a:r>
            <a:r>
              <a:rPr lang="en-US" altLang="en-US" sz="2000" dirty="0" err="1"/>
              <a:t>L</a:t>
            </a:r>
            <a:r>
              <a:rPr lang="en-US" altLang="en-US" sz="2000" baseline="-25000" dirty="0" err="1"/>
              <a:t>t+1</a:t>
            </a:r>
            <a:r>
              <a:rPr lang="en-US" altLang="en-US" sz="2000" dirty="0"/>
              <a:t>, </a:t>
            </a:r>
            <a:r>
              <a:rPr lang="en-US" altLang="en-US" sz="2000" dirty="0" err="1"/>
              <a:t>K</a:t>
            </a:r>
            <a:r>
              <a:rPr lang="en-US" altLang="en-US" sz="2000" baseline="-25000" dirty="0" err="1"/>
              <a:t>t+1</a:t>
            </a:r>
            <a:r>
              <a:rPr lang="en-US" altLang="en-US" sz="2000" baseline="-25000" dirty="0"/>
              <a:t>   </a:t>
            </a:r>
            <a:r>
              <a:rPr lang="en-US" altLang="en-US" sz="2000" dirty="0"/>
              <a:t>)</a:t>
            </a:r>
          </a:p>
          <a:p>
            <a:pPr marL="857250" lvl="1" indent="-342900" eaLnBrk="1" hangingPunct="1"/>
            <a:r>
              <a:rPr lang="en-US" altLang="en-US" sz="2000" dirty="0"/>
              <a:t>Consequently, the </a:t>
            </a:r>
            <a:r>
              <a:rPr lang="en-US" altLang="en-US" sz="2000" dirty="0">
                <a:solidFill>
                  <a:srgbClr val="00FF00"/>
                </a:solidFill>
              </a:rPr>
              <a:t>opposite</a:t>
            </a:r>
            <a:r>
              <a:rPr lang="en-US" altLang="en-US" sz="2000" dirty="0"/>
              <a:t> of what households have expected actually happens!</a:t>
            </a:r>
          </a:p>
          <a:p>
            <a:pPr lvl="2" eaLnBrk="1" hangingPunct="1"/>
            <a:endParaRPr lang="en-US" altLang="en-US" sz="2100" dirty="0"/>
          </a:p>
        </p:txBody>
      </p:sp>
      <p:sp>
        <p:nvSpPr>
          <p:cNvPr id="136197" name="Rectangle 6"/>
          <p:cNvSpPr>
            <a:spLocks noGrp="1" noChangeArrowheads="1"/>
          </p:cNvSpPr>
          <p:nvPr>
            <p:ph type="title" idx="4294967295"/>
          </p:nvPr>
        </p:nvSpPr>
        <p:spPr>
          <a:xfrm>
            <a:off x="0" y="-19050"/>
            <a:ext cx="9144000" cy="998538"/>
          </a:xfrm>
          <a:noFill/>
        </p:spPr>
        <p:txBody>
          <a:bodyPr tIns="0"/>
          <a:lstStyle/>
          <a:p>
            <a:pPr eaLnBrk="1" hangingPunct="1"/>
            <a:r>
              <a:rPr lang="en-US" altLang="en-US" sz="2900"/>
              <a:t>3. The Neoclassical Model and its Policy Implications</a:t>
            </a:r>
            <a:br>
              <a:rPr lang="en-US" altLang="en-US" sz="2900"/>
            </a:br>
            <a:r>
              <a:rPr lang="en-US" altLang="en-US" sz="2600"/>
              <a:t> 3.2.3. Demand-side Shocks</a:t>
            </a:r>
          </a:p>
        </p:txBody>
      </p:sp>
      <p:sp>
        <p:nvSpPr>
          <p:cNvPr id="6" name="Text Box 7">
            <a:extLst>
              <a:ext uri="{FF2B5EF4-FFF2-40B4-BE49-F238E27FC236}">
                <a16:creationId xmlns:a16="http://schemas.microsoft.com/office/drawing/2014/main" id="{B175A5B8-5EEE-4352-81A6-D63A24670AD2}"/>
              </a:ext>
            </a:extLst>
          </p:cNvPr>
          <p:cNvSpPr txBox="1">
            <a:spLocks noChangeArrowheads="1"/>
          </p:cNvSpPr>
          <p:nvPr/>
        </p:nvSpPr>
        <p:spPr bwMode="auto">
          <a:xfrm flipV="1">
            <a:off x="4633690" y="4550224"/>
            <a:ext cx="35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med" len="lg"/>
                <a:tailEnd type="none" w="lg" len="med"/>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en-US" altLang="en-US" dirty="0">
                <a:solidFill>
                  <a:schemeClr val="hlink"/>
                </a:solidFill>
                <a:cs typeface="Arial" pitchFamily="34" charset="0"/>
              </a:rPr>
              <a:t>↓</a:t>
            </a:r>
          </a:p>
        </p:txBody>
      </p:sp>
      <p:sp>
        <p:nvSpPr>
          <p:cNvPr id="7" name="Text Box 8">
            <a:extLst>
              <a:ext uri="{FF2B5EF4-FFF2-40B4-BE49-F238E27FC236}">
                <a16:creationId xmlns:a16="http://schemas.microsoft.com/office/drawing/2014/main" id="{CA0E102A-5632-4F6E-AB3E-38FC3A467439}"/>
              </a:ext>
            </a:extLst>
          </p:cNvPr>
          <p:cNvSpPr txBox="1">
            <a:spLocks noChangeArrowheads="1"/>
          </p:cNvSpPr>
          <p:nvPr/>
        </p:nvSpPr>
        <p:spPr bwMode="auto">
          <a:xfrm flipV="1">
            <a:off x="3602950" y="4582654"/>
            <a:ext cx="35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med" len="lg"/>
                <a:tailEnd type="none" w="lg" len="med"/>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en-US" altLang="en-US" dirty="0">
                <a:solidFill>
                  <a:schemeClr val="hlink"/>
                </a:solidFill>
                <a:cs typeface="Arial" pitchFamily="34" charset="0"/>
              </a:rPr>
              <a:t>↓</a:t>
            </a:r>
          </a:p>
        </p:txBody>
      </p:sp>
      <p:sp>
        <p:nvSpPr>
          <p:cNvPr id="10" name="Text Box 7">
            <a:extLst>
              <a:ext uri="{FF2B5EF4-FFF2-40B4-BE49-F238E27FC236}">
                <a16:creationId xmlns:a16="http://schemas.microsoft.com/office/drawing/2014/main" id="{9F59CA81-7C3A-42A3-AD6A-C4E668D5FF68}"/>
              </a:ext>
            </a:extLst>
          </p:cNvPr>
          <p:cNvSpPr txBox="1">
            <a:spLocks noChangeArrowheads="1"/>
          </p:cNvSpPr>
          <p:nvPr/>
        </p:nvSpPr>
        <p:spPr bwMode="auto">
          <a:xfrm flipV="1">
            <a:off x="5239291" y="5299500"/>
            <a:ext cx="35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med" len="lg"/>
                <a:tailEnd type="none" w="lg" len="med"/>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en-US" altLang="en-US" dirty="0">
                <a:solidFill>
                  <a:schemeClr val="hlink"/>
                </a:solidFill>
                <a:cs typeface="Arial" pitchFamily="34" charset="0"/>
              </a:rPr>
              <a:t>↓</a:t>
            </a:r>
          </a:p>
        </p:txBody>
      </p:sp>
      <p:sp>
        <p:nvSpPr>
          <p:cNvPr id="11" name="Text Box 8">
            <a:extLst>
              <a:ext uri="{FF2B5EF4-FFF2-40B4-BE49-F238E27FC236}">
                <a16:creationId xmlns:a16="http://schemas.microsoft.com/office/drawing/2014/main" id="{71B8E05B-A9C3-4E78-A251-8492A24FA937}"/>
              </a:ext>
            </a:extLst>
          </p:cNvPr>
          <p:cNvSpPr txBox="1">
            <a:spLocks noChangeArrowheads="1"/>
          </p:cNvSpPr>
          <p:nvPr/>
        </p:nvSpPr>
        <p:spPr bwMode="auto">
          <a:xfrm flipV="1">
            <a:off x="3698694" y="5280916"/>
            <a:ext cx="300872"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med" len="lg"/>
                <a:tailEnd type="none" w="lg" len="med"/>
              </a14:hiddenLine>
            </a:ext>
          </a:extLst>
        </p:spPr>
        <p:txBody>
          <a:bodyPr wrap="square"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en-US" altLang="en-US" dirty="0">
                <a:solidFill>
                  <a:schemeClr val="hlink"/>
                </a:solidFill>
                <a:cs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19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619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619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619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619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619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6196">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6196">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619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Lst>
  </p:timing>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B5B88545-C404-44E9-87B8-B7DAB21234C7}" type="slidenum">
              <a:rPr lang="de-DE" altLang="en-US" sz="1600" b="1"/>
              <a:pPr algn="r" eaLnBrk="1" hangingPunct="1">
                <a:spcBef>
                  <a:spcPct val="0"/>
                </a:spcBef>
                <a:buClrTx/>
                <a:buFontTx/>
                <a:buNone/>
              </a:pPr>
              <a:t>134</a:t>
            </a:fld>
            <a:r>
              <a:rPr lang="de-DE" altLang="en-US" sz="1600" b="1"/>
              <a:t> -</a:t>
            </a:r>
          </a:p>
        </p:txBody>
      </p:sp>
      <p:sp>
        <p:nvSpPr>
          <p:cNvPr id="137219"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sp>
        <p:nvSpPr>
          <p:cNvPr id="137220" name="Rectangle 2"/>
          <p:cNvSpPr>
            <a:spLocks noGrp="1" noChangeArrowheads="1"/>
          </p:cNvSpPr>
          <p:nvPr>
            <p:ph type="title" idx="4294967295"/>
          </p:nvPr>
        </p:nvSpPr>
        <p:spPr>
          <a:xfrm>
            <a:off x="254000" y="131763"/>
            <a:ext cx="8666163" cy="1143000"/>
          </a:xfrm>
        </p:spPr>
        <p:txBody>
          <a:bodyPr/>
          <a:lstStyle/>
          <a:p>
            <a:pPr eaLnBrk="1" hangingPunct="1"/>
            <a:r>
              <a:rPr lang="en-US" altLang="en-US"/>
              <a:t>Macroeconomics</a:t>
            </a:r>
          </a:p>
        </p:txBody>
      </p:sp>
      <p:sp>
        <p:nvSpPr>
          <p:cNvPr id="137221" name="Rectangle 3"/>
          <p:cNvSpPr>
            <a:spLocks noGrp="1" noChangeArrowheads="1"/>
          </p:cNvSpPr>
          <p:nvPr>
            <p:ph type="body" idx="4294967295"/>
          </p:nvPr>
        </p:nvSpPr>
        <p:spPr>
          <a:xfrm>
            <a:off x="477838" y="1347788"/>
            <a:ext cx="8318500" cy="5213350"/>
          </a:xfrm>
        </p:spPr>
        <p:txBody>
          <a:bodyPr/>
          <a:lstStyle/>
          <a:p>
            <a:pPr marL="571500" indent="-571500" eaLnBrk="1" hangingPunct="1">
              <a:lnSpc>
                <a:spcPct val="90000"/>
              </a:lnSpc>
              <a:buFont typeface="Arial Unicode MS" pitchFamily="34" charset="-128"/>
              <a:buNone/>
            </a:pPr>
            <a:r>
              <a:rPr lang="en-US" altLang="en-US" sz="2200" dirty="0">
                <a:solidFill>
                  <a:srgbClr val="FFFF00"/>
                </a:solidFill>
              </a:rPr>
              <a:t>3. The Neoclassical Model and its Policy Implications</a:t>
            </a:r>
          </a:p>
          <a:p>
            <a:pPr marL="571500" indent="-571500" eaLnBrk="1" hangingPunct="1">
              <a:lnSpc>
                <a:spcPct val="90000"/>
              </a:lnSpc>
              <a:buFont typeface="Arial Unicode MS" pitchFamily="34" charset="-128"/>
              <a:buNone/>
            </a:pPr>
            <a:r>
              <a:rPr lang="en-US" altLang="en-US" sz="2200" dirty="0">
                <a:solidFill>
                  <a:srgbClr val="FFFF00"/>
                </a:solidFill>
              </a:rPr>
              <a:t>	3.1. The Structure of the Neoclassical Model</a:t>
            </a:r>
            <a:endParaRPr lang="en-US" altLang="en-US" dirty="0"/>
          </a:p>
          <a:p>
            <a:pPr marL="571500" indent="-571500" eaLnBrk="1" hangingPunct="1">
              <a:lnSpc>
                <a:spcPct val="90000"/>
              </a:lnSpc>
              <a:buFont typeface="Arial Unicode MS" pitchFamily="34" charset="-128"/>
              <a:buNone/>
            </a:pPr>
            <a:r>
              <a:rPr lang="en-US" altLang="en-US" sz="2200" dirty="0">
                <a:solidFill>
                  <a:srgbClr val="FFFF00"/>
                </a:solidFill>
              </a:rPr>
              <a:t>	3.2. The Neoclassical Model and its Policy Implications</a:t>
            </a:r>
          </a:p>
          <a:p>
            <a:pPr marL="571500" indent="-571500" eaLnBrk="1" hangingPunct="1">
              <a:lnSpc>
                <a:spcPct val="90000"/>
              </a:lnSpc>
              <a:buFont typeface="Arial Unicode MS" pitchFamily="34" charset="-128"/>
              <a:buNone/>
            </a:pPr>
            <a:r>
              <a:rPr lang="en-US" altLang="en-US" sz="2200" dirty="0">
                <a:solidFill>
                  <a:srgbClr val="FFFF00"/>
                </a:solidFill>
              </a:rPr>
              <a:t>		3.2.1. Monetary Policy</a:t>
            </a:r>
          </a:p>
          <a:p>
            <a:pPr marL="571500" indent="-571500" eaLnBrk="1" hangingPunct="1">
              <a:lnSpc>
                <a:spcPct val="90000"/>
              </a:lnSpc>
              <a:buFont typeface="Arial Unicode MS" pitchFamily="34" charset="-128"/>
              <a:buNone/>
            </a:pPr>
            <a:r>
              <a:rPr lang="en-US" altLang="en-US" sz="2200" dirty="0">
                <a:solidFill>
                  <a:srgbClr val="FFFF00"/>
                </a:solidFill>
              </a:rPr>
              <a:t>		3.2.2. Fiscal Policy</a:t>
            </a:r>
          </a:p>
          <a:p>
            <a:pPr marL="571500" indent="-571500" eaLnBrk="1" hangingPunct="1">
              <a:lnSpc>
                <a:spcPct val="90000"/>
              </a:lnSpc>
              <a:buFont typeface="Arial Unicode MS" pitchFamily="34" charset="-128"/>
              <a:buNone/>
            </a:pPr>
            <a:r>
              <a:rPr lang="en-US" altLang="en-US" sz="2200" dirty="0">
                <a:solidFill>
                  <a:srgbClr val="FFFF00"/>
                </a:solidFill>
              </a:rPr>
              <a:t>		3.2.3. Demand-side Shocks</a:t>
            </a:r>
          </a:p>
          <a:p>
            <a:pPr marL="571500" indent="-571500" eaLnBrk="1" hangingPunct="1">
              <a:lnSpc>
                <a:spcPct val="90000"/>
              </a:lnSpc>
              <a:buFont typeface="Arial Unicode MS" pitchFamily="34" charset="-128"/>
              <a:buNone/>
            </a:pPr>
            <a:r>
              <a:rPr lang="en-US" altLang="en-US" sz="2200" dirty="0">
                <a:solidFill>
                  <a:srgbClr val="FFFF00"/>
                </a:solidFill>
              </a:rPr>
              <a:t>	     3.2.4. Supply-side Shocks</a:t>
            </a:r>
          </a:p>
          <a:p>
            <a:pPr marL="571500" indent="-571500" eaLnBrk="1" hangingPunct="1">
              <a:lnSpc>
                <a:spcPct val="90000"/>
              </a:lnSpc>
              <a:buFont typeface="Arial Unicode MS" pitchFamily="34" charset="-128"/>
              <a:buNone/>
            </a:pPr>
            <a:endParaRPr lang="en-US" altLang="en-US" sz="2200" dirty="0">
              <a:solidFill>
                <a:srgbClr val="FFFF00"/>
              </a:solidFill>
            </a:endParaRPr>
          </a:p>
          <a:p>
            <a:pPr marL="571500" indent="-571500" eaLnBrk="1" hangingPunct="1">
              <a:lnSpc>
                <a:spcPct val="90000"/>
              </a:lnSpc>
              <a:buFont typeface="Arial Unicode MS" pitchFamily="34" charset="-128"/>
              <a:buNone/>
            </a:pPr>
            <a:endParaRPr lang="en-US" altLang="en-US" sz="2200" dirty="0">
              <a:solidFill>
                <a:srgbClr val="FFFF00"/>
              </a:solidFill>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3D4E7E81-B1F4-4177-9698-C300D2E241DD}" type="slidenum">
              <a:rPr lang="de-DE" altLang="en-US" sz="1600" b="1"/>
              <a:pPr algn="r" eaLnBrk="1" hangingPunct="1">
                <a:spcBef>
                  <a:spcPct val="0"/>
                </a:spcBef>
                <a:buClrTx/>
                <a:buFontTx/>
                <a:buNone/>
              </a:pPr>
              <a:t>135</a:t>
            </a:fld>
            <a:r>
              <a:rPr lang="de-DE" altLang="en-US" sz="1600" b="1"/>
              <a:t> -</a:t>
            </a:r>
          </a:p>
        </p:txBody>
      </p:sp>
      <p:sp>
        <p:nvSpPr>
          <p:cNvPr id="138243"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sp>
        <p:nvSpPr>
          <p:cNvPr id="137220" name="Rectangle 3"/>
          <p:cNvSpPr>
            <a:spLocks noGrp="1" noChangeArrowheads="1"/>
          </p:cNvSpPr>
          <p:nvPr>
            <p:ph type="body" idx="4294967295"/>
          </p:nvPr>
        </p:nvSpPr>
        <p:spPr>
          <a:xfrm>
            <a:off x="457200" y="1260475"/>
            <a:ext cx="8440057" cy="5597525"/>
          </a:xfrm>
          <a:noFill/>
        </p:spPr>
        <p:txBody>
          <a:bodyPr/>
          <a:lstStyle/>
          <a:p>
            <a:pPr eaLnBrk="1" hangingPunct="1"/>
            <a:r>
              <a:rPr lang="en-US" altLang="en-US" sz="2000" dirty="0"/>
              <a:t>As the previous analysis has shown, </a:t>
            </a:r>
            <a:r>
              <a:rPr lang="en-US" altLang="en-US" sz="2000" dirty="0">
                <a:solidFill>
                  <a:srgbClr val="00FF00"/>
                </a:solidFill>
              </a:rPr>
              <a:t>demand-side shocks cannot</a:t>
            </a:r>
            <a:r>
              <a:rPr lang="en-US" altLang="en-US" sz="2000" dirty="0"/>
              <a:t> cause </a:t>
            </a:r>
            <a:r>
              <a:rPr lang="en-US" altLang="en-US" sz="2000" dirty="0">
                <a:solidFill>
                  <a:srgbClr val="00FF00"/>
                </a:solidFill>
              </a:rPr>
              <a:t>business cycle fluctuations </a:t>
            </a:r>
            <a:r>
              <a:rPr lang="en-US" altLang="en-US" sz="2000" dirty="0"/>
              <a:t>under the assumptions of the neoclassical model: </a:t>
            </a:r>
          </a:p>
          <a:p>
            <a:pPr lvl="1" eaLnBrk="1" hangingPunct="1"/>
            <a:r>
              <a:rPr lang="en-US" altLang="en-US" sz="1900" dirty="0"/>
              <a:t>A </a:t>
            </a:r>
            <a:r>
              <a:rPr lang="en-US" altLang="en-US" sz="1900" dirty="0">
                <a:solidFill>
                  <a:srgbClr val="00FF00"/>
                </a:solidFill>
              </a:rPr>
              <a:t>lowering of the interest rate </a:t>
            </a:r>
            <a:r>
              <a:rPr lang="en-US" altLang="en-US" sz="1900" dirty="0"/>
              <a:t>transforms a </a:t>
            </a:r>
            <a:r>
              <a:rPr lang="en-US" altLang="en-US" sz="1900" dirty="0">
                <a:solidFill>
                  <a:srgbClr val="00FF00"/>
                </a:solidFill>
              </a:rPr>
              <a:t>decrease of consumption </a:t>
            </a:r>
            <a:r>
              <a:rPr lang="en-US" altLang="en-US" sz="1900" dirty="0"/>
              <a:t>demand into an </a:t>
            </a:r>
            <a:r>
              <a:rPr lang="en-US" altLang="en-US" sz="1900" dirty="0">
                <a:solidFill>
                  <a:srgbClr val="00FF00"/>
                </a:solidFill>
              </a:rPr>
              <a:t>increase of investment </a:t>
            </a:r>
            <a:r>
              <a:rPr lang="en-US" altLang="en-US" sz="1900" dirty="0"/>
              <a:t>demand and vice versa.</a:t>
            </a:r>
          </a:p>
          <a:p>
            <a:pPr eaLnBrk="1" hangingPunct="1">
              <a:lnSpc>
                <a:spcPts val="400"/>
              </a:lnSpc>
            </a:pPr>
            <a:endParaRPr lang="en-US" altLang="en-US" sz="2000" dirty="0"/>
          </a:p>
          <a:p>
            <a:pPr eaLnBrk="1" hangingPunct="1"/>
            <a:r>
              <a:rPr lang="en-US" altLang="en-US" sz="2000" dirty="0"/>
              <a:t>As we will see, the "weak point" of the neoclassical economy are </a:t>
            </a:r>
            <a:r>
              <a:rPr lang="en-US" altLang="en-US" sz="2000" dirty="0">
                <a:solidFill>
                  <a:srgbClr val="00FF00"/>
                </a:solidFill>
              </a:rPr>
              <a:t>supply-side shocks</a:t>
            </a:r>
            <a:r>
              <a:rPr lang="en-US" altLang="en-US" sz="2000" dirty="0"/>
              <a:t>:</a:t>
            </a:r>
          </a:p>
          <a:p>
            <a:pPr eaLnBrk="1" hangingPunct="1">
              <a:lnSpc>
                <a:spcPts val="200"/>
              </a:lnSpc>
            </a:pPr>
            <a:endParaRPr lang="en-US" altLang="en-US" sz="2000" dirty="0"/>
          </a:p>
          <a:p>
            <a:pPr lvl="1" eaLnBrk="1" hangingPunct="1"/>
            <a:r>
              <a:rPr lang="en-US" altLang="en-US" sz="1900" dirty="0"/>
              <a:t>Supply-side shocks are typically caused by a </a:t>
            </a:r>
            <a:r>
              <a:rPr lang="en-US" altLang="en-US" sz="1900" dirty="0">
                <a:solidFill>
                  <a:srgbClr val="00FF00"/>
                </a:solidFill>
              </a:rPr>
              <a:t>sudden change in the supply</a:t>
            </a:r>
            <a:r>
              <a:rPr lang="en-US" altLang="en-US" sz="1900" dirty="0"/>
              <a:t> of production factors. </a:t>
            </a:r>
          </a:p>
          <a:p>
            <a:pPr lvl="1" eaLnBrk="1" hangingPunct="1"/>
            <a:r>
              <a:rPr lang="en-US" altLang="en-US" sz="1900" dirty="0"/>
              <a:t>We have already analyzed in section 3.1. the consequences of </a:t>
            </a:r>
            <a:r>
              <a:rPr lang="en-US" altLang="en-US" sz="1900" dirty="0">
                <a:solidFill>
                  <a:srgbClr val="00FF00"/>
                </a:solidFill>
              </a:rPr>
              <a:t>population growth </a:t>
            </a:r>
            <a:r>
              <a:rPr lang="en-US" altLang="en-US" sz="1900" dirty="0"/>
              <a:t>and of </a:t>
            </a:r>
            <a:r>
              <a:rPr lang="en-US" altLang="en-US" sz="1900" dirty="0">
                <a:solidFill>
                  <a:srgbClr val="00FF00"/>
                </a:solidFill>
              </a:rPr>
              <a:t>an increase in the capital stock.</a:t>
            </a:r>
          </a:p>
          <a:p>
            <a:pPr lvl="1" eaLnBrk="1" hangingPunct="1"/>
            <a:r>
              <a:rPr lang="en-US" altLang="en-US" sz="1900" dirty="0">
                <a:solidFill>
                  <a:srgbClr val="00FF00"/>
                </a:solidFill>
              </a:rPr>
              <a:t> </a:t>
            </a:r>
            <a:r>
              <a:rPr lang="en-US" altLang="en-US" sz="1900" dirty="0"/>
              <a:t>However these variables </a:t>
            </a:r>
            <a:r>
              <a:rPr lang="en-US" altLang="en-US" sz="1900" dirty="0">
                <a:solidFill>
                  <a:srgbClr val="00FF00"/>
                </a:solidFill>
              </a:rPr>
              <a:t>typically</a:t>
            </a:r>
            <a:r>
              <a:rPr lang="en-US" altLang="en-US" sz="1900" dirty="0"/>
              <a:t> don’t display sudden jumps but follow more or less </a:t>
            </a:r>
            <a:r>
              <a:rPr lang="en-US" altLang="en-US" sz="1900" dirty="0">
                <a:solidFill>
                  <a:srgbClr val="00FF00"/>
                </a:solidFill>
              </a:rPr>
              <a:t>smooth trends</a:t>
            </a:r>
            <a:r>
              <a:rPr lang="en-US" altLang="en-US" sz="1900" dirty="0"/>
              <a:t>.</a:t>
            </a:r>
          </a:p>
          <a:p>
            <a:pPr eaLnBrk="1" hangingPunct="1">
              <a:lnSpc>
                <a:spcPct val="80000"/>
              </a:lnSpc>
            </a:pPr>
            <a:endParaRPr lang="de-DE" altLang="en-US" sz="1900" dirty="0"/>
          </a:p>
        </p:txBody>
      </p:sp>
      <p:sp>
        <p:nvSpPr>
          <p:cNvPr id="138245" name="Rectangle 6"/>
          <p:cNvSpPr>
            <a:spLocks noGrp="1" noChangeArrowheads="1"/>
          </p:cNvSpPr>
          <p:nvPr>
            <p:ph type="title" idx="4294967295"/>
          </p:nvPr>
        </p:nvSpPr>
        <p:spPr>
          <a:xfrm>
            <a:off x="0" y="-19050"/>
            <a:ext cx="9144000" cy="998538"/>
          </a:xfrm>
          <a:noFill/>
        </p:spPr>
        <p:txBody>
          <a:bodyPr tIns="0"/>
          <a:lstStyle/>
          <a:p>
            <a:pPr eaLnBrk="1" hangingPunct="1"/>
            <a:r>
              <a:rPr lang="en-US" altLang="en-US" sz="2900"/>
              <a:t>3. The Neoclassical Model and its Policy Implications</a:t>
            </a:r>
            <a:br>
              <a:rPr lang="en-US" altLang="en-US" sz="2900"/>
            </a:br>
            <a:r>
              <a:rPr lang="en-US" altLang="en-US" sz="2600"/>
              <a:t> 3.2.4. Supply-side Shocks</a:t>
            </a:r>
          </a:p>
        </p:txBody>
      </p:sp>
    </p:spTree>
    <p:extLst>
      <p:ext uri="{BB962C8B-B14F-4D97-AF65-F5344CB8AC3E}">
        <p14:creationId xmlns:p14="http://schemas.microsoft.com/office/powerpoint/2010/main" val="91071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2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722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722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722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722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3D4E7E81-B1F4-4177-9698-C300D2E241DD}" type="slidenum">
              <a:rPr lang="de-DE" altLang="en-US" sz="1600" b="1"/>
              <a:pPr algn="r" eaLnBrk="1" hangingPunct="1">
                <a:spcBef>
                  <a:spcPct val="0"/>
                </a:spcBef>
                <a:buClrTx/>
                <a:buFontTx/>
                <a:buNone/>
              </a:pPr>
              <a:t>136</a:t>
            </a:fld>
            <a:r>
              <a:rPr lang="de-DE" altLang="en-US" sz="1600" b="1"/>
              <a:t> -</a:t>
            </a:r>
          </a:p>
        </p:txBody>
      </p:sp>
      <p:sp>
        <p:nvSpPr>
          <p:cNvPr id="138243"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sp>
        <p:nvSpPr>
          <p:cNvPr id="137220" name="Rectangle 3"/>
          <p:cNvSpPr>
            <a:spLocks noGrp="1" noChangeArrowheads="1"/>
          </p:cNvSpPr>
          <p:nvPr>
            <p:ph type="body" idx="4294967295"/>
          </p:nvPr>
        </p:nvSpPr>
        <p:spPr>
          <a:xfrm>
            <a:off x="457200" y="1201738"/>
            <a:ext cx="8686800" cy="5597525"/>
          </a:xfrm>
          <a:noFill/>
        </p:spPr>
        <p:txBody>
          <a:bodyPr/>
          <a:lstStyle/>
          <a:p>
            <a:pPr lvl="1" eaLnBrk="1" hangingPunct="1"/>
            <a:r>
              <a:rPr lang="en-US" altLang="en-US" sz="1900" dirty="0"/>
              <a:t>Sudden jumps are very often observed for the prices of </a:t>
            </a:r>
            <a:r>
              <a:rPr lang="en-US" altLang="en-US" sz="1900" dirty="0">
                <a:solidFill>
                  <a:srgbClr val="00FF00"/>
                </a:solidFill>
              </a:rPr>
              <a:t>raw materials </a:t>
            </a:r>
            <a:r>
              <a:rPr lang="en-US" altLang="en-US" sz="1900" dirty="0"/>
              <a:t>(especially crude oil) or the availability of </a:t>
            </a:r>
            <a:r>
              <a:rPr lang="en-US" altLang="en-US" sz="1900" dirty="0">
                <a:solidFill>
                  <a:srgbClr val="00FF00"/>
                </a:solidFill>
              </a:rPr>
              <a:t>technological knowledge </a:t>
            </a:r>
            <a:r>
              <a:rPr lang="en-US" altLang="en-US" sz="1900" dirty="0"/>
              <a:t>(e.g. inventions of new production technologies).</a:t>
            </a:r>
          </a:p>
          <a:p>
            <a:pPr lvl="1" eaLnBrk="1" hangingPunct="1">
              <a:lnSpc>
                <a:spcPts val="800"/>
              </a:lnSpc>
            </a:pPr>
            <a:endParaRPr lang="en-US" altLang="en-US" sz="1900" dirty="0"/>
          </a:p>
          <a:p>
            <a:pPr lvl="1" eaLnBrk="1" hangingPunct="1"/>
            <a:r>
              <a:rPr lang="en-US" altLang="en-US" sz="1900" dirty="0"/>
              <a:t> While the availability of knowledge typically displays positive sudden jumps, the availability of raw materials can also suffer from a sudden </a:t>
            </a:r>
            <a:r>
              <a:rPr lang="en-US" altLang="en-US" sz="1900" dirty="0">
                <a:solidFill>
                  <a:srgbClr val="00FF00"/>
                </a:solidFill>
              </a:rPr>
              <a:t>reduction of supply</a:t>
            </a:r>
            <a:r>
              <a:rPr lang="en-US" altLang="en-US" sz="1900" dirty="0"/>
              <a:t>, i.e. an </a:t>
            </a:r>
            <a:r>
              <a:rPr lang="en-US" altLang="en-US" sz="1900" dirty="0">
                <a:solidFill>
                  <a:srgbClr val="00FF00"/>
                </a:solidFill>
              </a:rPr>
              <a:t>increase in the prices </a:t>
            </a:r>
            <a:r>
              <a:rPr lang="en-US" altLang="en-US" sz="1900" dirty="0"/>
              <a:t>of raw materials.</a:t>
            </a:r>
          </a:p>
          <a:p>
            <a:pPr lvl="1" eaLnBrk="1" hangingPunct="1">
              <a:lnSpc>
                <a:spcPts val="800"/>
              </a:lnSpc>
            </a:pPr>
            <a:endParaRPr lang="en-US" altLang="en-US" sz="1900" dirty="0"/>
          </a:p>
          <a:p>
            <a:pPr lvl="1" eaLnBrk="1" hangingPunct="1"/>
            <a:r>
              <a:rPr lang="en-US" altLang="en-US" sz="1900" dirty="0"/>
              <a:t>In the following we will supplement the production function with a third </a:t>
            </a:r>
            <a:r>
              <a:rPr lang="en-US" altLang="en-US" sz="1900" dirty="0">
                <a:solidFill>
                  <a:srgbClr val="00FF00"/>
                </a:solidFill>
              </a:rPr>
              <a:t>production factor R</a:t>
            </a:r>
            <a:r>
              <a:rPr lang="en-US" altLang="en-US" sz="1900" dirty="0"/>
              <a:t>, which represents a raw material. </a:t>
            </a:r>
          </a:p>
          <a:p>
            <a:pPr lvl="1" eaLnBrk="1" hangingPunct="1">
              <a:lnSpc>
                <a:spcPts val="800"/>
              </a:lnSpc>
            </a:pPr>
            <a:endParaRPr lang="en-US" altLang="en-US" sz="1900" dirty="0"/>
          </a:p>
          <a:p>
            <a:pPr lvl="1" eaLnBrk="1" hangingPunct="1"/>
            <a:r>
              <a:rPr lang="en-US" altLang="en-US" sz="1900" dirty="0"/>
              <a:t>We make the assumption that a “normal production relationship” (see section 3.1.) to the other production factors exists</a:t>
            </a:r>
            <a:r>
              <a:rPr lang="de-DE" altLang="en-US" sz="1900" dirty="0"/>
              <a:t>: </a:t>
            </a:r>
          </a:p>
          <a:p>
            <a:pPr marL="457200" lvl="1" indent="0" eaLnBrk="1" hangingPunct="1">
              <a:buNone/>
            </a:pPr>
            <a:r>
              <a:rPr lang="de-DE" altLang="en-US" sz="1900" dirty="0">
                <a:solidFill>
                  <a:srgbClr val="00FF00"/>
                </a:solidFill>
              </a:rPr>
              <a:t>                                </a:t>
            </a:r>
            <a:r>
              <a:rPr lang="de-DE" altLang="en-US" sz="2000" dirty="0" err="1">
                <a:solidFill>
                  <a:srgbClr val="00FF00"/>
                </a:solidFill>
              </a:rPr>
              <a:t>Y</a:t>
            </a:r>
            <a:r>
              <a:rPr lang="de-DE" altLang="en-US" sz="2000" baseline="-25000" dirty="0" err="1">
                <a:solidFill>
                  <a:srgbClr val="00FF00"/>
                </a:solidFill>
              </a:rPr>
              <a:t>1</a:t>
            </a:r>
            <a:r>
              <a:rPr lang="de-DE" altLang="en-US" sz="2000" dirty="0">
                <a:solidFill>
                  <a:srgbClr val="00FF00"/>
                </a:solidFill>
              </a:rPr>
              <a:t> = Y(</a:t>
            </a:r>
            <a:r>
              <a:rPr lang="de-DE" altLang="en-US" sz="2000" dirty="0" err="1">
                <a:solidFill>
                  <a:srgbClr val="00FF00"/>
                </a:solidFill>
              </a:rPr>
              <a:t>L</a:t>
            </a:r>
            <a:r>
              <a:rPr lang="de-DE" altLang="en-US" sz="2000" baseline="-25000" dirty="0" err="1">
                <a:solidFill>
                  <a:srgbClr val="00FF00"/>
                </a:solidFill>
              </a:rPr>
              <a:t>1</a:t>
            </a:r>
            <a:r>
              <a:rPr lang="de-DE" altLang="en-US" sz="2000" dirty="0">
                <a:solidFill>
                  <a:srgbClr val="00FF00"/>
                </a:solidFill>
              </a:rPr>
              <a:t>, </a:t>
            </a:r>
            <a:r>
              <a:rPr lang="de-DE" altLang="en-US" sz="2000" dirty="0" err="1">
                <a:solidFill>
                  <a:srgbClr val="00FF00"/>
                </a:solidFill>
              </a:rPr>
              <a:t>K</a:t>
            </a:r>
            <a:r>
              <a:rPr lang="de-DE" altLang="en-US" sz="2000" baseline="-25000" dirty="0" err="1">
                <a:solidFill>
                  <a:srgbClr val="00FF00"/>
                </a:solidFill>
              </a:rPr>
              <a:t>1</a:t>
            </a:r>
            <a:r>
              <a:rPr lang="de-DE" altLang="en-US" sz="2000" dirty="0">
                <a:solidFill>
                  <a:srgbClr val="00FF00"/>
                </a:solidFill>
              </a:rPr>
              <a:t>, </a:t>
            </a:r>
            <a:r>
              <a:rPr lang="de-DE" altLang="en-US" sz="2000" dirty="0" err="1">
                <a:solidFill>
                  <a:srgbClr val="00FF00"/>
                </a:solidFill>
              </a:rPr>
              <a:t>R</a:t>
            </a:r>
            <a:r>
              <a:rPr lang="de-DE" altLang="en-US" sz="2000" baseline="-25000" dirty="0" err="1">
                <a:solidFill>
                  <a:srgbClr val="00FF00"/>
                </a:solidFill>
              </a:rPr>
              <a:t>1</a:t>
            </a:r>
            <a:r>
              <a:rPr lang="de-DE" altLang="en-US" sz="2000" dirty="0">
                <a:solidFill>
                  <a:srgbClr val="00FF00"/>
                </a:solidFill>
              </a:rPr>
              <a:t>)</a:t>
            </a:r>
          </a:p>
          <a:p>
            <a:pPr lvl="1" eaLnBrk="1" hangingPunct="1">
              <a:lnSpc>
                <a:spcPts val="800"/>
              </a:lnSpc>
            </a:pPr>
            <a:endParaRPr lang="de-DE" altLang="en-US" sz="2000" dirty="0">
              <a:solidFill>
                <a:srgbClr val="00FF00"/>
              </a:solidFill>
            </a:endParaRPr>
          </a:p>
          <a:p>
            <a:pPr lvl="1" eaLnBrk="1" hangingPunct="1"/>
            <a:r>
              <a:rPr lang="en-US" altLang="en-US" sz="1900" dirty="0"/>
              <a:t>We will analyze what happens, if an </a:t>
            </a:r>
            <a:r>
              <a:rPr lang="en-US" altLang="en-US" sz="1900" dirty="0">
                <a:solidFill>
                  <a:srgbClr val="00FF00"/>
                </a:solidFill>
              </a:rPr>
              <a:t>increase in the price </a:t>
            </a:r>
            <a:r>
              <a:rPr lang="en-US" altLang="en-US" sz="1900" dirty="0"/>
              <a:t>of this raw material causes a </a:t>
            </a:r>
            <a:r>
              <a:rPr lang="en-US" altLang="en-US" sz="1900" dirty="0">
                <a:solidFill>
                  <a:srgbClr val="00FF00"/>
                </a:solidFill>
              </a:rPr>
              <a:t>reduction of its production input </a:t>
            </a:r>
            <a:r>
              <a:rPr lang="de-DE" altLang="en-US" sz="2000" dirty="0" err="1">
                <a:solidFill>
                  <a:srgbClr val="00FF00"/>
                </a:solidFill>
              </a:rPr>
              <a:t>R</a:t>
            </a:r>
            <a:r>
              <a:rPr lang="de-DE" altLang="en-US" sz="2000" baseline="-25000" dirty="0" err="1">
                <a:solidFill>
                  <a:srgbClr val="00FF00"/>
                </a:solidFill>
              </a:rPr>
              <a:t>2</a:t>
            </a:r>
            <a:r>
              <a:rPr lang="de-DE" altLang="en-US" sz="2000" dirty="0">
                <a:solidFill>
                  <a:srgbClr val="00FF00"/>
                </a:solidFill>
              </a:rPr>
              <a:t> &lt; </a:t>
            </a:r>
            <a:r>
              <a:rPr lang="de-DE" altLang="en-US" sz="2000" dirty="0" err="1">
                <a:solidFill>
                  <a:srgbClr val="00FF00"/>
                </a:solidFill>
              </a:rPr>
              <a:t>R</a:t>
            </a:r>
            <a:r>
              <a:rPr lang="de-DE" altLang="en-US" sz="2000" baseline="-25000" dirty="0" err="1">
                <a:solidFill>
                  <a:srgbClr val="00FF00"/>
                </a:solidFill>
              </a:rPr>
              <a:t>1</a:t>
            </a:r>
            <a:r>
              <a:rPr lang="de-DE" altLang="en-US" sz="2400" dirty="0"/>
              <a:t>.</a:t>
            </a:r>
            <a:endParaRPr lang="en-US" altLang="en-US" sz="1900" dirty="0"/>
          </a:p>
          <a:p>
            <a:pPr eaLnBrk="1" hangingPunct="1">
              <a:lnSpc>
                <a:spcPct val="80000"/>
              </a:lnSpc>
            </a:pPr>
            <a:endParaRPr lang="de-DE" altLang="en-US" sz="1900" dirty="0"/>
          </a:p>
        </p:txBody>
      </p:sp>
      <p:sp>
        <p:nvSpPr>
          <p:cNvPr id="138245" name="Rectangle 6"/>
          <p:cNvSpPr>
            <a:spLocks noGrp="1" noChangeArrowheads="1"/>
          </p:cNvSpPr>
          <p:nvPr>
            <p:ph type="title" idx="4294967295"/>
          </p:nvPr>
        </p:nvSpPr>
        <p:spPr>
          <a:xfrm>
            <a:off x="0" y="-19050"/>
            <a:ext cx="9144000" cy="998538"/>
          </a:xfrm>
          <a:noFill/>
        </p:spPr>
        <p:txBody>
          <a:bodyPr tIns="0"/>
          <a:lstStyle/>
          <a:p>
            <a:pPr eaLnBrk="1" hangingPunct="1"/>
            <a:r>
              <a:rPr lang="en-US" altLang="en-US" sz="2900"/>
              <a:t>3. The Neoclassical Model and its Policy Implications</a:t>
            </a:r>
            <a:br>
              <a:rPr lang="en-US" altLang="en-US" sz="2900"/>
            </a:br>
            <a:r>
              <a:rPr lang="en-US" altLang="en-US" sz="2600"/>
              <a:t> 3.2.4. Supply-side Shocks</a:t>
            </a:r>
          </a:p>
        </p:txBody>
      </p:sp>
      <p:sp>
        <p:nvSpPr>
          <p:cNvPr id="138246" name="Interaktive Schaltfläche: Informationen 1">
            <a:hlinkClick r:id="rId3" highlightClick="1"/>
          </p:cNvPr>
          <p:cNvSpPr>
            <a:spLocks noChangeArrowheads="1"/>
          </p:cNvSpPr>
          <p:nvPr/>
        </p:nvSpPr>
        <p:spPr bwMode="auto">
          <a:xfrm>
            <a:off x="217713" y="2506434"/>
            <a:ext cx="570933" cy="352879"/>
          </a:xfrm>
          <a:prstGeom prst="actionButtonInformation">
            <a:avLst/>
          </a:prstGeom>
          <a:solidFill>
            <a:srgbClr val="FFFF99"/>
          </a:solidFill>
          <a:ln w="38100" algn="ctr">
            <a:solidFill>
              <a:srgbClr val="FF0000"/>
            </a:solidFill>
            <a:round/>
            <a:headEnd type="none" w="med" len="lg"/>
            <a:tailEnd type="none" w="lg" len="lg"/>
          </a:ln>
        </p:spPr>
        <p:txBody>
          <a:bodyPr lIns="18000" tIns="10800" rIns="18000" bIns="1080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de-DE" altLang="de-DE"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7220">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82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7220">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7220">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7220">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3722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6" grpId="0" animBg="1"/>
    </p:bldLst>
  </p:timing>
</p:sld>
</file>

<file path=ppt/slides/slide1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39266" name="Group 2"/>
          <p:cNvGrpSpPr>
            <a:grpSpLocks/>
          </p:cNvGrpSpPr>
          <p:nvPr/>
        </p:nvGrpSpPr>
        <p:grpSpPr bwMode="auto">
          <a:xfrm>
            <a:off x="0" y="4284663"/>
            <a:ext cx="544513" cy="946150"/>
            <a:chOff x="0" y="2947"/>
            <a:chExt cx="343" cy="596"/>
          </a:xfrm>
        </p:grpSpPr>
        <p:grpSp>
          <p:nvGrpSpPr>
            <p:cNvPr id="139301" name="Group 3"/>
            <p:cNvGrpSpPr>
              <a:grpSpLocks/>
            </p:cNvGrpSpPr>
            <p:nvPr/>
          </p:nvGrpSpPr>
          <p:grpSpPr bwMode="auto">
            <a:xfrm>
              <a:off x="0" y="3017"/>
              <a:ext cx="336" cy="526"/>
              <a:chOff x="8" y="3017"/>
              <a:chExt cx="336" cy="526"/>
            </a:xfrm>
          </p:grpSpPr>
          <p:sp>
            <p:nvSpPr>
              <p:cNvPr id="139303" name="Text Box 10"/>
              <p:cNvSpPr txBox="1">
                <a:spLocks noChangeArrowheads="1"/>
              </p:cNvSpPr>
              <p:nvPr/>
            </p:nvSpPr>
            <p:spPr bwMode="auto">
              <a:xfrm>
                <a:off x="8" y="3274"/>
                <a:ext cx="33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P</a:t>
                </a:r>
                <a:r>
                  <a:rPr lang="de-DE" altLang="en-US" sz="2200" baseline="-25000">
                    <a:solidFill>
                      <a:srgbClr val="66FFFF"/>
                    </a:solidFill>
                  </a:rPr>
                  <a:t>1</a:t>
                </a:r>
              </a:p>
            </p:txBody>
          </p:sp>
          <p:sp>
            <p:nvSpPr>
              <p:cNvPr id="139304" name="Text Box 10"/>
              <p:cNvSpPr txBox="1">
                <a:spLocks noChangeArrowheads="1"/>
              </p:cNvSpPr>
              <p:nvPr/>
            </p:nvSpPr>
            <p:spPr bwMode="auto">
              <a:xfrm>
                <a:off x="8" y="3017"/>
                <a:ext cx="33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w</a:t>
                </a:r>
                <a:r>
                  <a:rPr lang="de-DE" altLang="en-US" sz="2200" baseline="-25000">
                    <a:solidFill>
                      <a:srgbClr val="66FFFF"/>
                    </a:solidFill>
                  </a:rPr>
                  <a:t>1</a:t>
                </a:r>
              </a:p>
            </p:txBody>
          </p:sp>
        </p:grpSp>
        <p:sp>
          <p:nvSpPr>
            <p:cNvPr id="139302" name="Text Box 10"/>
            <p:cNvSpPr txBox="1">
              <a:spLocks noChangeArrowheads="1"/>
            </p:cNvSpPr>
            <p:nvPr/>
          </p:nvSpPr>
          <p:spPr bwMode="auto">
            <a:xfrm>
              <a:off x="79" y="2947"/>
              <a:ext cx="264"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4400" baseline="-25000">
                  <a:solidFill>
                    <a:srgbClr val="66FFFF"/>
                  </a:solidFill>
                </a:rPr>
                <a:t>_</a:t>
              </a:r>
            </a:p>
          </p:txBody>
        </p:sp>
      </p:grpSp>
      <p:graphicFrame>
        <p:nvGraphicFramePr>
          <p:cNvPr id="139267" name="Object 2"/>
          <p:cNvGraphicFramePr>
            <a:graphicFrameLocks/>
          </p:cNvGraphicFramePr>
          <p:nvPr/>
        </p:nvGraphicFramePr>
        <p:xfrm>
          <a:off x="401638" y="0"/>
          <a:ext cx="4448175" cy="3219450"/>
        </p:xfrm>
        <a:graphic>
          <a:graphicData uri="http://schemas.openxmlformats.org/presentationml/2006/ole">
            <mc:AlternateContent xmlns:mc="http://schemas.openxmlformats.org/markup-compatibility/2006">
              <mc:Choice xmlns:v="urn:schemas-microsoft-com:vml" Requires="v">
                <p:oleObj spid="_x0000_s140099" name="Diagramm" r:id="rId4" imgW="7439031" imgH="5324440" progId="MSGraph.Chart.8">
                  <p:embed followColorScheme="full"/>
                </p:oleObj>
              </mc:Choice>
              <mc:Fallback>
                <p:oleObj name="Diagramm" r:id="rId4" imgW="7439031" imgH="5324440"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638" y="0"/>
                        <a:ext cx="4448175"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9268" name="Object 3"/>
          <p:cNvGraphicFramePr>
            <a:graphicFrameLocks/>
          </p:cNvGraphicFramePr>
          <p:nvPr/>
        </p:nvGraphicFramePr>
        <p:xfrm>
          <a:off x="403225" y="3346450"/>
          <a:ext cx="4448175" cy="3219450"/>
        </p:xfrm>
        <a:graphic>
          <a:graphicData uri="http://schemas.openxmlformats.org/presentationml/2006/ole">
            <mc:AlternateContent xmlns:mc="http://schemas.openxmlformats.org/markup-compatibility/2006">
              <mc:Choice xmlns:v="urn:schemas-microsoft-com:vml" Requires="v">
                <p:oleObj spid="_x0000_s140100" name="Diagramm" r:id="rId6" imgW="7439031" imgH="5324440" progId="MSGraph.Chart.8">
                  <p:embed followColorScheme="full"/>
                </p:oleObj>
              </mc:Choice>
              <mc:Fallback>
                <p:oleObj name="Diagramm" r:id="rId6" imgW="7439031" imgH="5324440" progId="MSGraph.Chart.8">
                  <p:embed followColorScheme="full"/>
                  <p:pic>
                    <p:nvPicPr>
                      <p:cNvPr id="0" name="Object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225" y="3346450"/>
                        <a:ext cx="4448175"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9269" name="Text Box 15"/>
          <p:cNvSpPr txBox="1">
            <a:spLocks noChangeArrowheads="1"/>
          </p:cNvSpPr>
          <p:nvPr/>
        </p:nvSpPr>
        <p:spPr bwMode="auto">
          <a:xfrm>
            <a:off x="4673600" y="3005138"/>
            <a:ext cx="4254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2200" b="1"/>
              <a:t>L  </a:t>
            </a:r>
          </a:p>
        </p:txBody>
      </p:sp>
      <p:sp>
        <p:nvSpPr>
          <p:cNvPr id="20486" name="Arc 16"/>
          <p:cNvSpPr>
            <a:spLocks/>
          </p:cNvSpPr>
          <p:nvPr/>
        </p:nvSpPr>
        <p:spPr bwMode="auto">
          <a:xfrm flipH="1">
            <a:off x="527050" y="1206500"/>
            <a:ext cx="4492625" cy="2082800"/>
          </a:xfrm>
          <a:custGeom>
            <a:avLst/>
            <a:gdLst>
              <a:gd name="T0" fmla="*/ 2147483647 w 21450"/>
              <a:gd name="T1" fmla="*/ 0 h 21034"/>
              <a:gd name="T2" fmla="*/ 2147483647 w 21450"/>
              <a:gd name="T3" fmla="*/ 2147483647 h 21034"/>
              <a:gd name="T4" fmla="*/ 0 w 21450"/>
              <a:gd name="T5" fmla="*/ 2147483647 h 21034"/>
              <a:gd name="T6" fmla="*/ 0 60000 65536"/>
              <a:gd name="T7" fmla="*/ 0 60000 65536"/>
              <a:gd name="T8" fmla="*/ 0 60000 65536"/>
              <a:gd name="T9" fmla="*/ 0 w 21450"/>
              <a:gd name="T10" fmla="*/ 0 h 21034"/>
              <a:gd name="T11" fmla="*/ 21450 w 21450"/>
              <a:gd name="T12" fmla="*/ 21034 h 21034"/>
            </a:gdLst>
            <a:ahLst/>
            <a:cxnLst>
              <a:cxn ang="T6">
                <a:pos x="T0" y="T1"/>
              </a:cxn>
              <a:cxn ang="T7">
                <a:pos x="T2" y="T3"/>
              </a:cxn>
              <a:cxn ang="T8">
                <a:pos x="T4" y="T5"/>
              </a:cxn>
            </a:cxnLst>
            <a:rect l="T9" t="T10" r="T11" b="T12"/>
            <a:pathLst>
              <a:path w="21450" h="21034" fill="none" extrusionOk="0">
                <a:moveTo>
                  <a:pt x="4912" y="0"/>
                </a:moveTo>
                <a:cubicBezTo>
                  <a:pt x="13770" y="2068"/>
                  <a:pt x="20382" y="9464"/>
                  <a:pt x="21450" y="18496"/>
                </a:cubicBezTo>
              </a:path>
              <a:path w="21450" h="21034" stroke="0" extrusionOk="0">
                <a:moveTo>
                  <a:pt x="4912" y="0"/>
                </a:moveTo>
                <a:cubicBezTo>
                  <a:pt x="13770" y="2068"/>
                  <a:pt x="20382" y="9464"/>
                  <a:pt x="21450" y="18496"/>
                </a:cubicBezTo>
                <a:lnTo>
                  <a:pt x="0" y="21034"/>
                </a:lnTo>
                <a:lnTo>
                  <a:pt x="4912" y="0"/>
                </a:lnTo>
                <a:close/>
              </a:path>
            </a:pathLst>
          </a:custGeom>
          <a:noFill/>
          <a:ln w="38100">
            <a:solidFill>
              <a:srgbClr val="00FFFF"/>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lstStyle/>
          <a:p>
            <a:endParaRPr lang="en-US"/>
          </a:p>
        </p:txBody>
      </p:sp>
      <p:sp>
        <p:nvSpPr>
          <p:cNvPr id="139271" name="Text Box 18"/>
          <p:cNvSpPr txBox="1">
            <a:spLocks noChangeArrowheads="1"/>
          </p:cNvSpPr>
          <p:nvPr/>
        </p:nvSpPr>
        <p:spPr bwMode="auto">
          <a:xfrm>
            <a:off x="106363" y="55563"/>
            <a:ext cx="722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b="1"/>
              <a:t>Y</a:t>
            </a:r>
            <a:r>
              <a:rPr lang="de-DE" altLang="en-US" sz="1800" b="1"/>
              <a:t>  </a:t>
            </a:r>
          </a:p>
        </p:txBody>
      </p:sp>
      <p:sp>
        <p:nvSpPr>
          <p:cNvPr id="139272" name="Line 16"/>
          <p:cNvSpPr>
            <a:spLocks noChangeShapeType="1"/>
          </p:cNvSpPr>
          <p:nvPr/>
        </p:nvSpPr>
        <p:spPr bwMode="auto">
          <a:xfrm rot="5400000" flipH="1">
            <a:off x="1211263" y="3311525"/>
            <a:ext cx="3714750" cy="1270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39273" name="Text Box 15"/>
          <p:cNvSpPr txBox="1">
            <a:spLocks noChangeArrowheads="1"/>
          </p:cNvSpPr>
          <p:nvPr/>
        </p:nvSpPr>
        <p:spPr bwMode="auto">
          <a:xfrm>
            <a:off x="4700588" y="6338888"/>
            <a:ext cx="4254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2200" b="1"/>
              <a:t>L  </a:t>
            </a:r>
          </a:p>
        </p:txBody>
      </p:sp>
      <p:sp>
        <p:nvSpPr>
          <p:cNvPr id="20490" name="Line 16"/>
          <p:cNvSpPr>
            <a:spLocks noChangeShapeType="1"/>
          </p:cNvSpPr>
          <p:nvPr/>
        </p:nvSpPr>
        <p:spPr bwMode="auto">
          <a:xfrm flipH="1">
            <a:off x="476250" y="1362075"/>
            <a:ext cx="2609850" cy="1588"/>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20491" name="Text Box 10"/>
          <p:cNvSpPr txBox="1">
            <a:spLocks noChangeArrowheads="1"/>
          </p:cNvSpPr>
          <p:nvPr/>
        </p:nvSpPr>
        <p:spPr bwMode="auto">
          <a:xfrm>
            <a:off x="0" y="1155700"/>
            <a:ext cx="5969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Y</a:t>
            </a:r>
            <a:r>
              <a:rPr lang="de-DE" altLang="en-US" sz="2200" baseline="-25000">
                <a:solidFill>
                  <a:srgbClr val="66FFFF"/>
                </a:solidFill>
              </a:rPr>
              <a:t>1</a:t>
            </a:r>
          </a:p>
        </p:txBody>
      </p:sp>
      <p:sp>
        <p:nvSpPr>
          <p:cNvPr id="139276" name="Text Box 10"/>
          <p:cNvSpPr txBox="1">
            <a:spLocks noChangeArrowheads="1"/>
          </p:cNvSpPr>
          <p:nvPr/>
        </p:nvSpPr>
        <p:spPr bwMode="auto">
          <a:xfrm>
            <a:off x="2959100" y="6430963"/>
            <a:ext cx="3683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1</a:t>
            </a:r>
          </a:p>
        </p:txBody>
      </p:sp>
      <p:sp>
        <p:nvSpPr>
          <p:cNvPr id="139277" name="Line 32"/>
          <p:cNvSpPr>
            <a:spLocks noChangeShapeType="1"/>
          </p:cNvSpPr>
          <p:nvPr/>
        </p:nvSpPr>
        <p:spPr bwMode="auto">
          <a:xfrm flipV="1">
            <a:off x="1292225" y="4098925"/>
            <a:ext cx="2743200" cy="21590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39278" name="Line 16"/>
          <p:cNvSpPr>
            <a:spLocks noChangeShapeType="1"/>
          </p:cNvSpPr>
          <p:nvPr/>
        </p:nvSpPr>
        <p:spPr bwMode="auto">
          <a:xfrm rot="10800000">
            <a:off x="487363" y="4838700"/>
            <a:ext cx="2589212"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39279" name="Line 16"/>
          <p:cNvSpPr>
            <a:spLocks noChangeShapeType="1"/>
          </p:cNvSpPr>
          <p:nvPr/>
        </p:nvSpPr>
        <p:spPr bwMode="auto">
          <a:xfrm rot="5400000" flipH="1">
            <a:off x="2460625" y="5856288"/>
            <a:ext cx="1225550"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39280" name="Text Box 10"/>
          <p:cNvSpPr txBox="1">
            <a:spLocks noChangeArrowheads="1"/>
          </p:cNvSpPr>
          <p:nvPr/>
        </p:nvSpPr>
        <p:spPr bwMode="auto">
          <a:xfrm>
            <a:off x="2452688" y="3003550"/>
            <a:ext cx="5969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1</a:t>
            </a:r>
          </a:p>
        </p:txBody>
      </p:sp>
      <p:sp>
        <p:nvSpPr>
          <p:cNvPr id="20497" name="Text Box 10"/>
          <p:cNvSpPr txBox="1">
            <a:spLocks noChangeArrowheads="1"/>
          </p:cNvSpPr>
          <p:nvPr/>
        </p:nvSpPr>
        <p:spPr bwMode="auto">
          <a:xfrm>
            <a:off x="4038600" y="992188"/>
            <a:ext cx="11557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Y(L,K</a:t>
            </a:r>
            <a:r>
              <a:rPr lang="de-DE" altLang="en-US" sz="2200" baseline="-25000">
                <a:solidFill>
                  <a:srgbClr val="66FFFF"/>
                </a:solidFill>
              </a:rPr>
              <a:t>1</a:t>
            </a:r>
            <a:r>
              <a:rPr lang="de-DE" altLang="en-US" sz="2200">
                <a:solidFill>
                  <a:srgbClr val="66FFFF"/>
                </a:solidFill>
              </a:rPr>
              <a:t>,R</a:t>
            </a:r>
            <a:r>
              <a:rPr lang="de-DE" altLang="en-US" sz="2200" baseline="-25000">
                <a:solidFill>
                  <a:srgbClr val="66FFFF"/>
                </a:solidFill>
              </a:rPr>
              <a:t>2</a:t>
            </a:r>
            <a:r>
              <a:rPr lang="de-DE" altLang="en-US" sz="2200">
                <a:solidFill>
                  <a:srgbClr val="66FFFF"/>
                </a:solidFill>
              </a:rPr>
              <a:t>)</a:t>
            </a:r>
          </a:p>
        </p:txBody>
      </p:sp>
      <p:sp>
        <p:nvSpPr>
          <p:cNvPr id="139282" name="Text Box 13"/>
          <p:cNvSpPr txBox="1">
            <a:spLocks noChangeArrowheads="1"/>
          </p:cNvSpPr>
          <p:nvPr/>
        </p:nvSpPr>
        <p:spPr bwMode="auto">
          <a:xfrm>
            <a:off x="4111625" y="3916363"/>
            <a:ext cx="99377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S</a:t>
            </a:r>
            <a:r>
              <a:rPr lang="de-DE" altLang="en-US" sz="2200">
                <a:solidFill>
                  <a:srgbClr val="66FFFF"/>
                </a:solidFill>
              </a:rPr>
              <a:t>(w/p)</a:t>
            </a:r>
          </a:p>
        </p:txBody>
      </p:sp>
      <p:sp>
        <p:nvSpPr>
          <p:cNvPr id="20499" name="Line 32"/>
          <p:cNvSpPr>
            <a:spLocks noChangeShapeType="1"/>
          </p:cNvSpPr>
          <p:nvPr/>
        </p:nvSpPr>
        <p:spPr bwMode="auto">
          <a:xfrm rot="5400000" flipV="1">
            <a:off x="1328738" y="3919538"/>
            <a:ext cx="2425700" cy="22987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20500" name="Text Box 9"/>
          <p:cNvSpPr txBox="1">
            <a:spLocks noChangeArrowheads="1"/>
          </p:cNvSpPr>
          <p:nvPr/>
        </p:nvSpPr>
        <p:spPr bwMode="auto">
          <a:xfrm>
            <a:off x="3575050" y="5826125"/>
            <a:ext cx="16637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D </a:t>
            </a:r>
            <a:r>
              <a:rPr lang="de-DE" altLang="en-US" sz="2200">
                <a:solidFill>
                  <a:srgbClr val="66FFFF"/>
                </a:solidFill>
              </a:rPr>
              <a:t>(w/p,K</a:t>
            </a:r>
            <a:r>
              <a:rPr lang="de-DE" altLang="en-US" sz="2200" baseline="-25000">
                <a:solidFill>
                  <a:srgbClr val="66FFFF"/>
                </a:solidFill>
              </a:rPr>
              <a:t>1</a:t>
            </a:r>
            <a:r>
              <a:rPr lang="de-DE" altLang="en-US" sz="2200">
                <a:solidFill>
                  <a:srgbClr val="66FFFF"/>
                </a:solidFill>
              </a:rPr>
              <a:t>,R</a:t>
            </a:r>
            <a:r>
              <a:rPr lang="de-DE" altLang="en-US" sz="2200" baseline="-25000">
                <a:solidFill>
                  <a:srgbClr val="66FFFF"/>
                </a:solidFill>
              </a:rPr>
              <a:t>2</a:t>
            </a:r>
            <a:r>
              <a:rPr lang="de-DE" altLang="en-US" sz="2200">
                <a:solidFill>
                  <a:srgbClr val="66FFFF"/>
                </a:solidFill>
              </a:rPr>
              <a:t>)</a:t>
            </a:r>
          </a:p>
        </p:txBody>
      </p:sp>
      <p:sp>
        <p:nvSpPr>
          <p:cNvPr id="139285" name="Text Box 10"/>
          <p:cNvSpPr txBox="1">
            <a:spLocks noChangeArrowheads="1"/>
          </p:cNvSpPr>
          <p:nvPr/>
        </p:nvSpPr>
        <p:spPr bwMode="auto">
          <a:xfrm>
            <a:off x="4040188" y="384175"/>
            <a:ext cx="11557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Y(L,K</a:t>
            </a:r>
            <a:r>
              <a:rPr lang="de-DE" altLang="en-US" sz="2200" baseline="-25000">
                <a:solidFill>
                  <a:srgbClr val="66FFFF"/>
                </a:solidFill>
              </a:rPr>
              <a:t>1</a:t>
            </a:r>
            <a:r>
              <a:rPr lang="de-DE" altLang="en-US" sz="2200">
                <a:solidFill>
                  <a:srgbClr val="66FFFF"/>
                </a:solidFill>
              </a:rPr>
              <a:t>,R</a:t>
            </a:r>
            <a:r>
              <a:rPr lang="de-DE" altLang="en-US" sz="2200" baseline="-25000">
                <a:solidFill>
                  <a:srgbClr val="66FFFF"/>
                </a:solidFill>
              </a:rPr>
              <a:t>1</a:t>
            </a:r>
            <a:r>
              <a:rPr lang="de-DE" altLang="en-US" sz="2200">
                <a:solidFill>
                  <a:srgbClr val="66FFFF"/>
                </a:solidFill>
              </a:rPr>
              <a:t>)</a:t>
            </a:r>
          </a:p>
        </p:txBody>
      </p:sp>
      <p:sp>
        <p:nvSpPr>
          <p:cNvPr id="139286" name="AutoShape 64"/>
          <p:cNvSpPr>
            <a:spLocks noChangeArrowheads="1"/>
          </p:cNvSpPr>
          <p:nvPr/>
        </p:nvSpPr>
        <p:spPr bwMode="auto">
          <a:xfrm>
            <a:off x="5329238" y="514350"/>
            <a:ext cx="3814762" cy="6343650"/>
          </a:xfrm>
          <a:prstGeom prst="roundRect">
            <a:avLst>
              <a:gd name="adj" fmla="val 12495"/>
            </a:avLst>
          </a:prstGeom>
          <a:solidFill>
            <a:srgbClr val="FFFF99"/>
          </a:solidFill>
          <a:ln w="50800">
            <a:solidFill>
              <a:srgbClr val="FF0000"/>
            </a:solidFill>
            <a:round/>
            <a:headEnd/>
            <a:tailEnd/>
          </a:ln>
        </p:spPr>
        <p:txBody>
          <a:bodyPr lIns="0" tIns="0" rIns="0" bIns="0"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en-US" altLang="en-US" sz="2000" dirty="0">
                <a:solidFill>
                  <a:srgbClr val="3333FF"/>
                </a:solidFill>
              </a:rPr>
              <a:t>Given a „normal production relationship” the </a:t>
            </a:r>
            <a:r>
              <a:rPr lang="en-US" altLang="en-US" sz="2000" dirty="0" err="1">
                <a:solidFill>
                  <a:srgbClr val="3333FF"/>
                </a:solidFill>
              </a:rPr>
              <a:t>complemen-tarity</a:t>
            </a:r>
            <a:r>
              <a:rPr lang="en-US" altLang="en-US" sz="2000" dirty="0">
                <a:solidFill>
                  <a:srgbClr val="3333FF"/>
                </a:solidFill>
              </a:rPr>
              <a:t> effect of a reduction in the input of raw materials will not only shift the </a:t>
            </a:r>
            <a:r>
              <a:rPr lang="en-US" altLang="en-US" sz="2000" dirty="0">
                <a:solidFill>
                  <a:srgbClr val="FF0000"/>
                </a:solidFill>
              </a:rPr>
              <a:t>production function downward </a:t>
            </a:r>
            <a:r>
              <a:rPr lang="en-US" altLang="en-US" sz="2000" dirty="0">
                <a:solidFill>
                  <a:srgbClr val="3333FF"/>
                </a:solidFill>
              </a:rPr>
              <a:t>(=primary effect) but also cause a reduction of  labor productivity.</a:t>
            </a:r>
          </a:p>
          <a:p>
            <a:pPr eaLnBrk="1" hangingPunct="1">
              <a:spcBef>
                <a:spcPct val="0"/>
              </a:spcBef>
              <a:buClrTx/>
              <a:buFontTx/>
              <a:buNone/>
            </a:pPr>
            <a:r>
              <a:rPr lang="en-US" altLang="en-US" sz="2000" dirty="0">
                <a:solidFill>
                  <a:srgbClr val="3333FF"/>
                </a:solidFill>
              </a:rPr>
              <a:t>As a result the </a:t>
            </a:r>
            <a:r>
              <a:rPr lang="en-US" altLang="en-US" sz="2000" dirty="0">
                <a:solidFill>
                  <a:srgbClr val="FF0000"/>
                </a:solidFill>
              </a:rPr>
              <a:t>labor demand curve</a:t>
            </a:r>
            <a:r>
              <a:rPr lang="en-US" altLang="en-US" sz="2000" dirty="0">
                <a:solidFill>
                  <a:srgbClr val="3333FF"/>
                </a:solidFill>
              </a:rPr>
              <a:t> will shift </a:t>
            </a:r>
            <a:r>
              <a:rPr lang="en-US" altLang="en-US" sz="2000" dirty="0">
                <a:solidFill>
                  <a:srgbClr val="FF0000"/>
                </a:solidFill>
              </a:rPr>
              <a:t>downward</a:t>
            </a:r>
            <a:r>
              <a:rPr lang="en-US" altLang="en-US" sz="2000" dirty="0">
                <a:solidFill>
                  <a:srgbClr val="3333FF"/>
                </a:solidFill>
              </a:rPr>
              <a:t>.</a:t>
            </a:r>
          </a:p>
        </p:txBody>
      </p:sp>
      <p:sp>
        <p:nvSpPr>
          <p:cNvPr id="569373" name="Line 29"/>
          <p:cNvSpPr>
            <a:spLocks noChangeShapeType="1"/>
          </p:cNvSpPr>
          <p:nvPr/>
        </p:nvSpPr>
        <p:spPr bwMode="auto">
          <a:xfrm>
            <a:off x="3708400" y="711200"/>
            <a:ext cx="0" cy="41910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569374" name="Line 30"/>
          <p:cNvSpPr>
            <a:spLocks noChangeShapeType="1"/>
          </p:cNvSpPr>
          <p:nvPr/>
        </p:nvSpPr>
        <p:spPr bwMode="auto">
          <a:xfrm>
            <a:off x="1574800" y="1524000"/>
            <a:ext cx="0" cy="33020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39289" name="Line 16"/>
          <p:cNvSpPr>
            <a:spLocks noChangeShapeType="1"/>
          </p:cNvSpPr>
          <p:nvPr/>
        </p:nvSpPr>
        <p:spPr bwMode="auto">
          <a:xfrm rot="5400000" flipH="1">
            <a:off x="2707481" y="1119982"/>
            <a:ext cx="715963"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39290" name="Line 16"/>
          <p:cNvSpPr>
            <a:spLocks noChangeShapeType="1"/>
          </p:cNvSpPr>
          <p:nvPr/>
        </p:nvSpPr>
        <p:spPr bwMode="auto">
          <a:xfrm flipH="1">
            <a:off x="457200" y="752475"/>
            <a:ext cx="2619375"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39291" name="Text Box 10"/>
          <p:cNvSpPr txBox="1">
            <a:spLocks noChangeArrowheads="1"/>
          </p:cNvSpPr>
          <p:nvPr/>
        </p:nvSpPr>
        <p:spPr bwMode="auto">
          <a:xfrm>
            <a:off x="1588" y="541338"/>
            <a:ext cx="5969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Y</a:t>
            </a:r>
            <a:r>
              <a:rPr lang="de-DE" altLang="en-US" sz="2200" baseline="-25000">
                <a:solidFill>
                  <a:srgbClr val="66FFFF"/>
                </a:solidFill>
              </a:rPr>
              <a:t>2</a:t>
            </a:r>
          </a:p>
        </p:txBody>
      </p:sp>
      <p:sp>
        <p:nvSpPr>
          <p:cNvPr id="569378" name="Line 34"/>
          <p:cNvSpPr>
            <a:spLocks noChangeShapeType="1"/>
          </p:cNvSpPr>
          <p:nvPr/>
        </p:nvSpPr>
        <p:spPr bwMode="auto">
          <a:xfrm flipH="1">
            <a:off x="628650" y="766763"/>
            <a:ext cx="4763" cy="519112"/>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569379" name="Line 35"/>
          <p:cNvSpPr>
            <a:spLocks noChangeShapeType="1"/>
          </p:cNvSpPr>
          <p:nvPr/>
        </p:nvSpPr>
        <p:spPr bwMode="auto">
          <a:xfrm>
            <a:off x="2222500" y="4038600"/>
            <a:ext cx="0" cy="59690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569380" name="Line 36"/>
          <p:cNvSpPr>
            <a:spLocks noChangeShapeType="1"/>
          </p:cNvSpPr>
          <p:nvPr/>
        </p:nvSpPr>
        <p:spPr bwMode="auto">
          <a:xfrm>
            <a:off x="3506788" y="5437188"/>
            <a:ext cx="0" cy="52070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39295" name="Line 32"/>
          <p:cNvSpPr>
            <a:spLocks noChangeShapeType="1"/>
          </p:cNvSpPr>
          <p:nvPr/>
        </p:nvSpPr>
        <p:spPr bwMode="auto">
          <a:xfrm rot="5400000" flipV="1">
            <a:off x="1647825" y="3463925"/>
            <a:ext cx="2425700" cy="22987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39296" name="Text Box 9"/>
          <p:cNvSpPr txBox="1">
            <a:spLocks noChangeArrowheads="1"/>
          </p:cNvSpPr>
          <p:nvPr/>
        </p:nvSpPr>
        <p:spPr bwMode="auto">
          <a:xfrm>
            <a:off x="3576638" y="5002213"/>
            <a:ext cx="158591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D </a:t>
            </a:r>
            <a:r>
              <a:rPr lang="de-DE" altLang="en-US" sz="2200">
                <a:solidFill>
                  <a:srgbClr val="66FFFF"/>
                </a:solidFill>
              </a:rPr>
              <a:t>(w/p,K</a:t>
            </a:r>
            <a:r>
              <a:rPr lang="de-DE" altLang="en-US" sz="2200" baseline="-25000">
                <a:solidFill>
                  <a:srgbClr val="66FFFF"/>
                </a:solidFill>
              </a:rPr>
              <a:t>1</a:t>
            </a:r>
            <a:r>
              <a:rPr lang="de-DE" altLang="en-US" sz="2200">
                <a:solidFill>
                  <a:srgbClr val="66FFFF"/>
                </a:solidFill>
              </a:rPr>
              <a:t>,R</a:t>
            </a:r>
            <a:r>
              <a:rPr lang="de-DE" altLang="en-US" sz="2200" baseline="-25000">
                <a:solidFill>
                  <a:srgbClr val="66FFFF"/>
                </a:solidFill>
              </a:rPr>
              <a:t>1</a:t>
            </a:r>
            <a:r>
              <a:rPr lang="de-DE" altLang="en-US" sz="2200">
                <a:solidFill>
                  <a:srgbClr val="66FFFF"/>
                </a:solidFill>
              </a:rPr>
              <a:t>)</a:t>
            </a:r>
          </a:p>
        </p:txBody>
      </p:sp>
      <p:sp>
        <p:nvSpPr>
          <p:cNvPr id="139297" name="Arc 16"/>
          <p:cNvSpPr>
            <a:spLocks/>
          </p:cNvSpPr>
          <p:nvPr/>
        </p:nvSpPr>
        <p:spPr bwMode="auto">
          <a:xfrm flipH="1">
            <a:off x="515938" y="560388"/>
            <a:ext cx="4492625" cy="2819400"/>
          </a:xfrm>
          <a:custGeom>
            <a:avLst/>
            <a:gdLst>
              <a:gd name="T0" fmla="*/ 2147483647 w 21450"/>
              <a:gd name="T1" fmla="*/ 0 h 21034"/>
              <a:gd name="T2" fmla="*/ 2147483647 w 21450"/>
              <a:gd name="T3" fmla="*/ 2147483647 h 21034"/>
              <a:gd name="T4" fmla="*/ 0 w 21450"/>
              <a:gd name="T5" fmla="*/ 2147483647 h 21034"/>
              <a:gd name="T6" fmla="*/ 0 60000 65536"/>
              <a:gd name="T7" fmla="*/ 0 60000 65536"/>
              <a:gd name="T8" fmla="*/ 0 60000 65536"/>
              <a:gd name="T9" fmla="*/ 0 w 21450"/>
              <a:gd name="T10" fmla="*/ 0 h 21034"/>
              <a:gd name="T11" fmla="*/ 21450 w 21450"/>
              <a:gd name="T12" fmla="*/ 21034 h 21034"/>
            </a:gdLst>
            <a:ahLst/>
            <a:cxnLst>
              <a:cxn ang="T6">
                <a:pos x="T0" y="T1"/>
              </a:cxn>
              <a:cxn ang="T7">
                <a:pos x="T2" y="T3"/>
              </a:cxn>
              <a:cxn ang="T8">
                <a:pos x="T4" y="T5"/>
              </a:cxn>
            </a:cxnLst>
            <a:rect l="T9" t="T10" r="T11" b="T12"/>
            <a:pathLst>
              <a:path w="21450" h="21034" fill="none" extrusionOk="0">
                <a:moveTo>
                  <a:pt x="4912" y="0"/>
                </a:moveTo>
                <a:cubicBezTo>
                  <a:pt x="13770" y="2068"/>
                  <a:pt x="20382" y="9464"/>
                  <a:pt x="21450" y="18496"/>
                </a:cubicBezTo>
              </a:path>
              <a:path w="21450" h="21034" stroke="0" extrusionOk="0">
                <a:moveTo>
                  <a:pt x="4912" y="0"/>
                </a:moveTo>
                <a:cubicBezTo>
                  <a:pt x="13770" y="2068"/>
                  <a:pt x="20382" y="9464"/>
                  <a:pt x="21450" y="18496"/>
                </a:cubicBezTo>
                <a:lnTo>
                  <a:pt x="0" y="21034"/>
                </a:lnTo>
                <a:lnTo>
                  <a:pt x="4912" y="0"/>
                </a:lnTo>
                <a:close/>
              </a:path>
            </a:pathLst>
          </a:custGeom>
          <a:noFill/>
          <a:ln w="38100">
            <a:solidFill>
              <a:srgbClr val="00FFFF"/>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lstStyle/>
          <a:p>
            <a:endParaRPr lang="en-US"/>
          </a:p>
        </p:txBody>
      </p:sp>
      <p:sp>
        <p:nvSpPr>
          <p:cNvPr id="20514" name="Rectangle 2"/>
          <p:cNvSpPr>
            <a:spLocks noChangeArrowheads="1"/>
          </p:cNvSpPr>
          <p:nvPr/>
        </p:nvSpPr>
        <p:spPr bwMode="auto">
          <a:xfrm>
            <a:off x="5003800" y="0"/>
            <a:ext cx="4140200" cy="573088"/>
          </a:xfrm>
          <a:prstGeom prst="rect">
            <a:avLst/>
          </a:prstGeom>
          <a:noFill/>
          <a:ln w="9525">
            <a:noFill/>
            <a:miter lim="800000"/>
            <a:headEnd/>
            <a:tailEnd/>
          </a:ln>
        </p:spPr>
        <p:txBody>
          <a:bodyPr anchor="ctr"/>
          <a:lstStyle/>
          <a:p>
            <a:pPr algn="ctr" eaLnBrk="1" hangingPunct="1">
              <a:defRPr/>
            </a:pPr>
            <a:r>
              <a:rPr lang="en-US" sz="2600" kern="0" dirty="0">
                <a:solidFill>
                  <a:srgbClr val="FFFF00"/>
                </a:solidFill>
                <a:latin typeface="Arial"/>
                <a:ea typeface="+mj-ea"/>
                <a:cs typeface="+mj-cs"/>
              </a:rPr>
              <a:t>Supply-side Shocks</a:t>
            </a:r>
            <a:endParaRPr lang="de-DE" sz="2400" dirty="0">
              <a:solidFill>
                <a:srgbClr val="FFFF00"/>
              </a:solidFill>
            </a:endParaRPr>
          </a:p>
        </p:txBody>
      </p:sp>
      <p:sp>
        <p:nvSpPr>
          <p:cNvPr id="139299" name="AutoShape 64"/>
          <p:cNvSpPr>
            <a:spLocks noChangeArrowheads="1"/>
          </p:cNvSpPr>
          <p:nvPr/>
        </p:nvSpPr>
        <p:spPr bwMode="auto">
          <a:xfrm>
            <a:off x="546100" y="144463"/>
            <a:ext cx="1973263" cy="360362"/>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2000">
                <a:solidFill>
                  <a:srgbClr val="3333FF"/>
                </a:solidFill>
              </a:rPr>
              <a:t>GDP-production</a:t>
            </a:r>
          </a:p>
        </p:txBody>
      </p:sp>
      <p:sp>
        <p:nvSpPr>
          <p:cNvPr id="139300" name="AutoShape 64"/>
          <p:cNvSpPr>
            <a:spLocks noChangeArrowheads="1"/>
          </p:cNvSpPr>
          <p:nvPr/>
        </p:nvSpPr>
        <p:spPr bwMode="auto">
          <a:xfrm>
            <a:off x="538163" y="3482975"/>
            <a:ext cx="1973262" cy="37465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2000">
                <a:solidFill>
                  <a:srgbClr val="3333FF"/>
                </a:solidFill>
              </a:rPr>
              <a:t>Labor Market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93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937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48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49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937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9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49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6938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6937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49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5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animBg="1"/>
      <p:bldP spid="20490" grpId="0" animBg="1"/>
      <p:bldP spid="20491" grpId="0"/>
      <p:bldP spid="20497" grpId="0"/>
      <p:bldP spid="20499" grpId="0" animBg="1"/>
      <p:bldP spid="20500" grpId="0"/>
      <p:bldP spid="569373" grpId="0" animBg="1"/>
      <p:bldP spid="569374" grpId="0" animBg="1"/>
      <p:bldP spid="569378" grpId="0" animBg="1"/>
      <p:bldP spid="569379" grpId="0" animBg="1"/>
      <p:bldP spid="569380" grpId="0" animBg="1"/>
    </p:bldLst>
  </p:timing>
</p:sld>
</file>

<file path=ppt/slides/slide1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40290" name="Group 2"/>
          <p:cNvGrpSpPr>
            <a:grpSpLocks/>
          </p:cNvGrpSpPr>
          <p:nvPr/>
        </p:nvGrpSpPr>
        <p:grpSpPr bwMode="auto">
          <a:xfrm>
            <a:off x="0" y="4284663"/>
            <a:ext cx="544513" cy="946150"/>
            <a:chOff x="0" y="2947"/>
            <a:chExt cx="343" cy="596"/>
          </a:xfrm>
        </p:grpSpPr>
        <p:grpSp>
          <p:nvGrpSpPr>
            <p:cNvPr id="140332" name="Group 3"/>
            <p:cNvGrpSpPr>
              <a:grpSpLocks/>
            </p:cNvGrpSpPr>
            <p:nvPr/>
          </p:nvGrpSpPr>
          <p:grpSpPr bwMode="auto">
            <a:xfrm>
              <a:off x="0" y="3017"/>
              <a:ext cx="336" cy="526"/>
              <a:chOff x="8" y="3017"/>
              <a:chExt cx="336" cy="526"/>
            </a:xfrm>
          </p:grpSpPr>
          <p:sp>
            <p:nvSpPr>
              <p:cNvPr id="140334" name="Text Box 10"/>
              <p:cNvSpPr txBox="1">
                <a:spLocks noChangeArrowheads="1"/>
              </p:cNvSpPr>
              <p:nvPr/>
            </p:nvSpPr>
            <p:spPr bwMode="auto">
              <a:xfrm>
                <a:off x="8" y="3274"/>
                <a:ext cx="33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P</a:t>
                </a:r>
                <a:r>
                  <a:rPr lang="de-DE" altLang="en-US" sz="2200" baseline="-25000">
                    <a:solidFill>
                      <a:srgbClr val="66FFFF"/>
                    </a:solidFill>
                  </a:rPr>
                  <a:t>1</a:t>
                </a:r>
              </a:p>
            </p:txBody>
          </p:sp>
          <p:sp>
            <p:nvSpPr>
              <p:cNvPr id="140335" name="Text Box 10"/>
              <p:cNvSpPr txBox="1">
                <a:spLocks noChangeArrowheads="1"/>
              </p:cNvSpPr>
              <p:nvPr/>
            </p:nvSpPr>
            <p:spPr bwMode="auto">
              <a:xfrm>
                <a:off x="8" y="3017"/>
                <a:ext cx="33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w</a:t>
                </a:r>
                <a:r>
                  <a:rPr lang="de-DE" altLang="en-US" sz="2200" baseline="-25000">
                    <a:solidFill>
                      <a:srgbClr val="66FFFF"/>
                    </a:solidFill>
                  </a:rPr>
                  <a:t>1</a:t>
                </a:r>
              </a:p>
            </p:txBody>
          </p:sp>
        </p:grpSp>
        <p:sp>
          <p:nvSpPr>
            <p:cNvPr id="140333" name="Text Box 10"/>
            <p:cNvSpPr txBox="1">
              <a:spLocks noChangeArrowheads="1"/>
            </p:cNvSpPr>
            <p:nvPr/>
          </p:nvSpPr>
          <p:spPr bwMode="auto">
            <a:xfrm>
              <a:off x="79" y="2947"/>
              <a:ext cx="264"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4400" baseline="-25000">
                  <a:solidFill>
                    <a:srgbClr val="66FFFF"/>
                  </a:solidFill>
                </a:rPr>
                <a:t>_</a:t>
              </a:r>
            </a:p>
          </p:txBody>
        </p:sp>
      </p:grpSp>
      <p:graphicFrame>
        <p:nvGraphicFramePr>
          <p:cNvPr id="140291" name="Object 2"/>
          <p:cNvGraphicFramePr>
            <a:graphicFrameLocks/>
          </p:cNvGraphicFramePr>
          <p:nvPr/>
        </p:nvGraphicFramePr>
        <p:xfrm>
          <a:off x="401638" y="0"/>
          <a:ext cx="4448175" cy="3219450"/>
        </p:xfrm>
        <a:graphic>
          <a:graphicData uri="http://schemas.openxmlformats.org/presentationml/2006/ole">
            <mc:AlternateContent xmlns:mc="http://schemas.openxmlformats.org/markup-compatibility/2006">
              <mc:Choice xmlns:v="urn:schemas-microsoft-com:vml" Requires="v">
                <p:oleObj spid="_x0000_s141130" name="Diagramm" r:id="rId4" imgW="7439031" imgH="5324440" progId="MSGraph.Chart.8">
                  <p:embed followColorScheme="full"/>
                </p:oleObj>
              </mc:Choice>
              <mc:Fallback>
                <p:oleObj name="Diagramm" r:id="rId4" imgW="7439031" imgH="5324440"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638" y="0"/>
                        <a:ext cx="4448175"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0292" name="Object 3"/>
          <p:cNvGraphicFramePr>
            <a:graphicFrameLocks/>
          </p:cNvGraphicFramePr>
          <p:nvPr/>
        </p:nvGraphicFramePr>
        <p:xfrm>
          <a:off x="403225" y="3346450"/>
          <a:ext cx="4448175" cy="3219450"/>
        </p:xfrm>
        <a:graphic>
          <a:graphicData uri="http://schemas.openxmlformats.org/presentationml/2006/ole">
            <mc:AlternateContent xmlns:mc="http://schemas.openxmlformats.org/markup-compatibility/2006">
              <mc:Choice xmlns:v="urn:schemas-microsoft-com:vml" Requires="v">
                <p:oleObj spid="_x0000_s141131" name="Diagramm" r:id="rId6" imgW="7439031" imgH="5324440" progId="MSGraph.Chart.8">
                  <p:embed followColorScheme="full"/>
                </p:oleObj>
              </mc:Choice>
              <mc:Fallback>
                <p:oleObj name="Diagramm" r:id="rId6" imgW="7439031" imgH="5324440" progId="MSGraph.Chart.8">
                  <p:embed followColorScheme="full"/>
                  <p:pic>
                    <p:nvPicPr>
                      <p:cNvPr id="0" name="Object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225" y="3346450"/>
                        <a:ext cx="4448175"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0293" name="Text Box 15"/>
          <p:cNvSpPr txBox="1">
            <a:spLocks noChangeArrowheads="1"/>
          </p:cNvSpPr>
          <p:nvPr/>
        </p:nvSpPr>
        <p:spPr bwMode="auto">
          <a:xfrm>
            <a:off x="4673600" y="3005138"/>
            <a:ext cx="4254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2200" b="1"/>
              <a:t>L  </a:t>
            </a:r>
          </a:p>
        </p:txBody>
      </p:sp>
      <p:sp>
        <p:nvSpPr>
          <p:cNvPr id="140294" name="Arc 16"/>
          <p:cNvSpPr>
            <a:spLocks/>
          </p:cNvSpPr>
          <p:nvPr/>
        </p:nvSpPr>
        <p:spPr bwMode="auto">
          <a:xfrm flipH="1">
            <a:off x="527050" y="1206500"/>
            <a:ext cx="4492625" cy="2082800"/>
          </a:xfrm>
          <a:custGeom>
            <a:avLst/>
            <a:gdLst>
              <a:gd name="T0" fmla="*/ 2147483647 w 21450"/>
              <a:gd name="T1" fmla="*/ 0 h 21034"/>
              <a:gd name="T2" fmla="*/ 2147483647 w 21450"/>
              <a:gd name="T3" fmla="*/ 2147483647 h 21034"/>
              <a:gd name="T4" fmla="*/ 0 w 21450"/>
              <a:gd name="T5" fmla="*/ 2147483647 h 21034"/>
              <a:gd name="T6" fmla="*/ 0 60000 65536"/>
              <a:gd name="T7" fmla="*/ 0 60000 65536"/>
              <a:gd name="T8" fmla="*/ 0 60000 65536"/>
              <a:gd name="T9" fmla="*/ 0 w 21450"/>
              <a:gd name="T10" fmla="*/ 0 h 21034"/>
              <a:gd name="T11" fmla="*/ 21450 w 21450"/>
              <a:gd name="T12" fmla="*/ 21034 h 21034"/>
            </a:gdLst>
            <a:ahLst/>
            <a:cxnLst>
              <a:cxn ang="T6">
                <a:pos x="T0" y="T1"/>
              </a:cxn>
              <a:cxn ang="T7">
                <a:pos x="T2" y="T3"/>
              </a:cxn>
              <a:cxn ang="T8">
                <a:pos x="T4" y="T5"/>
              </a:cxn>
            </a:cxnLst>
            <a:rect l="T9" t="T10" r="T11" b="T12"/>
            <a:pathLst>
              <a:path w="21450" h="21034" fill="none" extrusionOk="0">
                <a:moveTo>
                  <a:pt x="4912" y="0"/>
                </a:moveTo>
                <a:cubicBezTo>
                  <a:pt x="13770" y="2068"/>
                  <a:pt x="20382" y="9464"/>
                  <a:pt x="21450" y="18496"/>
                </a:cubicBezTo>
              </a:path>
              <a:path w="21450" h="21034" stroke="0" extrusionOk="0">
                <a:moveTo>
                  <a:pt x="4912" y="0"/>
                </a:moveTo>
                <a:cubicBezTo>
                  <a:pt x="13770" y="2068"/>
                  <a:pt x="20382" y="9464"/>
                  <a:pt x="21450" y="18496"/>
                </a:cubicBezTo>
                <a:lnTo>
                  <a:pt x="0" y="21034"/>
                </a:lnTo>
                <a:lnTo>
                  <a:pt x="4912" y="0"/>
                </a:lnTo>
                <a:close/>
              </a:path>
            </a:pathLst>
          </a:custGeom>
          <a:noFill/>
          <a:ln w="38100">
            <a:solidFill>
              <a:srgbClr val="00FFFF"/>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lstStyle/>
          <a:p>
            <a:endParaRPr lang="en-US"/>
          </a:p>
        </p:txBody>
      </p:sp>
      <p:sp>
        <p:nvSpPr>
          <p:cNvPr id="140295" name="Text Box 18"/>
          <p:cNvSpPr txBox="1">
            <a:spLocks noChangeArrowheads="1"/>
          </p:cNvSpPr>
          <p:nvPr/>
        </p:nvSpPr>
        <p:spPr bwMode="auto">
          <a:xfrm>
            <a:off x="106363" y="55563"/>
            <a:ext cx="722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b="1"/>
              <a:t>Y</a:t>
            </a:r>
            <a:r>
              <a:rPr lang="de-DE" altLang="en-US" sz="1800" b="1"/>
              <a:t>  </a:t>
            </a:r>
          </a:p>
        </p:txBody>
      </p:sp>
      <p:sp>
        <p:nvSpPr>
          <p:cNvPr id="140296" name="Line 16"/>
          <p:cNvSpPr>
            <a:spLocks noChangeShapeType="1"/>
          </p:cNvSpPr>
          <p:nvPr/>
        </p:nvSpPr>
        <p:spPr bwMode="auto">
          <a:xfrm rot="5400000" flipH="1">
            <a:off x="1211263" y="3311525"/>
            <a:ext cx="3714750" cy="1270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40297" name="Text Box 15"/>
          <p:cNvSpPr txBox="1">
            <a:spLocks noChangeArrowheads="1"/>
          </p:cNvSpPr>
          <p:nvPr/>
        </p:nvSpPr>
        <p:spPr bwMode="auto">
          <a:xfrm>
            <a:off x="4700588" y="6338888"/>
            <a:ext cx="4254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2200" b="1"/>
              <a:t>L  </a:t>
            </a:r>
          </a:p>
        </p:txBody>
      </p:sp>
      <p:sp>
        <p:nvSpPr>
          <p:cNvPr id="140298" name="Line 16"/>
          <p:cNvSpPr>
            <a:spLocks noChangeShapeType="1"/>
          </p:cNvSpPr>
          <p:nvPr/>
        </p:nvSpPr>
        <p:spPr bwMode="auto">
          <a:xfrm flipH="1">
            <a:off x="476250" y="1362075"/>
            <a:ext cx="2609850" cy="1588"/>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40299" name="Text Box 10"/>
          <p:cNvSpPr txBox="1">
            <a:spLocks noChangeArrowheads="1"/>
          </p:cNvSpPr>
          <p:nvPr/>
        </p:nvSpPr>
        <p:spPr bwMode="auto">
          <a:xfrm>
            <a:off x="0" y="1022350"/>
            <a:ext cx="5969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Y</a:t>
            </a:r>
            <a:r>
              <a:rPr lang="de-DE" altLang="en-US" sz="2200" baseline="-25000">
                <a:solidFill>
                  <a:srgbClr val="66FFFF"/>
                </a:solidFill>
              </a:rPr>
              <a:t>2</a:t>
            </a:r>
          </a:p>
        </p:txBody>
      </p:sp>
      <p:sp>
        <p:nvSpPr>
          <p:cNvPr id="140300" name="Text Box 10"/>
          <p:cNvSpPr txBox="1">
            <a:spLocks noChangeArrowheads="1"/>
          </p:cNvSpPr>
          <p:nvPr/>
        </p:nvSpPr>
        <p:spPr bwMode="auto">
          <a:xfrm>
            <a:off x="2959100" y="6430963"/>
            <a:ext cx="3683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1</a:t>
            </a:r>
          </a:p>
        </p:txBody>
      </p:sp>
      <p:sp>
        <p:nvSpPr>
          <p:cNvPr id="140301" name="Line 32"/>
          <p:cNvSpPr>
            <a:spLocks noChangeShapeType="1"/>
          </p:cNvSpPr>
          <p:nvPr/>
        </p:nvSpPr>
        <p:spPr bwMode="auto">
          <a:xfrm flipV="1">
            <a:off x="1292225" y="4098925"/>
            <a:ext cx="2743200" cy="21590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40302" name="Line 16"/>
          <p:cNvSpPr>
            <a:spLocks noChangeShapeType="1"/>
          </p:cNvSpPr>
          <p:nvPr/>
        </p:nvSpPr>
        <p:spPr bwMode="auto">
          <a:xfrm rot="10800000">
            <a:off x="487363" y="4838700"/>
            <a:ext cx="2589212"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40303" name="Line 16"/>
          <p:cNvSpPr>
            <a:spLocks noChangeShapeType="1"/>
          </p:cNvSpPr>
          <p:nvPr/>
        </p:nvSpPr>
        <p:spPr bwMode="auto">
          <a:xfrm rot="5400000" flipH="1">
            <a:off x="2460625" y="5856288"/>
            <a:ext cx="1225550"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40304" name="Text Box 10"/>
          <p:cNvSpPr txBox="1">
            <a:spLocks noChangeArrowheads="1"/>
          </p:cNvSpPr>
          <p:nvPr/>
        </p:nvSpPr>
        <p:spPr bwMode="auto">
          <a:xfrm>
            <a:off x="2452688" y="3003550"/>
            <a:ext cx="5969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1</a:t>
            </a:r>
          </a:p>
        </p:txBody>
      </p:sp>
      <p:sp>
        <p:nvSpPr>
          <p:cNvPr id="140305" name="Text Box 10"/>
          <p:cNvSpPr txBox="1">
            <a:spLocks noChangeArrowheads="1"/>
          </p:cNvSpPr>
          <p:nvPr/>
        </p:nvSpPr>
        <p:spPr bwMode="auto">
          <a:xfrm>
            <a:off x="4038600" y="992188"/>
            <a:ext cx="11557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Y(L,K</a:t>
            </a:r>
            <a:r>
              <a:rPr lang="de-DE" altLang="en-US" sz="2200" baseline="-25000">
                <a:solidFill>
                  <a:srgbClr val="66FFFF"/>
                </a:solidFill>
              </a:rPr>
              <a:t>1</a:t>
            </a:r>
            <a:r>
              <a:rPr lang="de-DE" altLang="en-US" sz="2200">
                <a:solidFill>
                  <a:srgbClr val="66FFFF"/>
                </a:solidFill>
              </a:rPr>
              <a:t>,R</a:t>
            </a:r>
            <a:r>
              <a:rPr lang="de-DE" altLang="en-US" sz="2200" baseline="-25000">
                <a:solidFill>
                  <a:srgbClr val="66FFFF"/>
                </a:solidFill>
              </a:rPr>
              <a:t>2</a:t>
            </a:r>
            <a:r>
              <a:rPr lang="de-DE" altLang="en-US" sz="2200">
                <a:solidFill>
                  <a:srgbClr val="66FFFF"/>
                </a:solidFill>
              </a:rPr>
              <a:t>)</a:t>
            </a:r>
          </a:p>
        </p:txBody>
      </p:sp>
      <p:sp>
        <p:nvSpPr>
          <p:cNvPr id="140306" name="Text Box 13"/>
          <p:cNvSpPr txBox="1">
            <a:spLocks noChangeArrowheads="1"/>
          </p:cNvSpPr>
          <p:nvPr/>
        </p:nvSpPr>
        <p:spPr bwMode="auto">
          <a:xfrm>
            <a:off x="4111625" y="3916363"/>
            <a:ext cx="99377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S</a:t>
            </a:r>
            <a:r>
              <a:rPr lang="de-DE" altLang="en-US" sz="2200">
                <a:solidFill>
                  <a:srgbClr val="66FFFF"/>
                </a:solidFill>
              </a:rPr>
              <a:t>(w/p)</a:t>
            </a:r>
          </a:p>
        </p:txBody>
      </p:sp>
      <p:sp>
        <p:nvSpPr>
          <p:cNvPr id="140307" name="Line 32"/>
          <p:cNvSpPr>
            <a:spLocks noChangeShapeType="1"/>
          </p:cNvSpPr>
          <p:nvPr/>
        </p:nvSpPr>
        <p:spPr bwMode="auto">
          <a:xfrm rot="5400000" flipV="1">
            <a:off x="1328738" y="3919538"/>
            <a:ext cx="2425700" cy="22987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40308" name="Text Box 9"/>
          <p:cNvSpPr txBox="1">
            <a:spLocks noChangeArrowheads="1"/>
          </p:cNvSpPr>
          <p:nvPr/>
        </p:nvSpPr>
        <p:spPr bwMode="auto">
          <a:xfrm>
            <a:off x="3575050" y="5826125"/>
            <a:ext cx="16637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D </a:t>
            </a:r>
            <a:r>
              <a:rPr lang="de-DE" altLang="en-US" sz="2200">
                <a:solidFill>
                  <a:srgbClr val="66FFFF"/>
                </a:solidFill>
              </a:rPr>
              <a:t>(w/p,K</a:t>
            </a:r>
            <a:r>
              <a:rPr lang="de-DE" altLang="en-US" sz="2200" baseline="-25000">
                <a:solidFill>
                  <a:srgbClr val="66FFFF"/>
                </a:solidFill>
              </a:rPr>
              <a:t>1</a:t>
            </a:r>
            <a:r>
              <a:rPr lang="de-DE" altLang="en-US" sz="2200">
                <a:solidFill>
                  <a:srgbClr val="66FFFF"/>
                </a:solidFill>
              </a:rPr>
              <a:t>,R</a:t>
            </a:r>
            <a:r>
              <a:rPr lang="de-DE" altLang="en-US" sz="2200" baseline="-25000">
                <a:solidFill>
                  <a:srgbClr val="66FFFF"/>
                </a:solidFill>
              </a:rPr>
              <a:t>2</a:t>
            </a:r>
            <a:r>
              <a:rPr lang="de-DE" altLang="en-US" sz="2200">
                <a:solidFill>
                  <a:srgbClr val="66FFFF"/>
                </a:solidFill>
              </a:rPr>
              <a:t>)</a:t>
            </a:r>
          </a:p>
        </p:txBody>
      </p:sp>
      <p:sp>
        <p:nvSpPr>
          <p:cNvPr id="140309" name="Text Box 10"/>
          <p:cNvSpPr txBox="1">
            <a:spLocks noChangeArrowheads="1"/>
          </p:cNvSpPr>
          <p:nvPr/>
        </p:nvSpPr>
        <p:spPr bwMode="auto">
          <a:xfrm>
            <a:off x="4040188" y="384175"/>
            <a:ext cx="11557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Y(L,K</a:t>
            </a:r>
            <a:r>
              <a:rPr lang="de-DE" altLang="en-US" sz="2200" baseline="-25000">
                <a:solidFill>
                  <a:srgbClr val="66FFFF"/>
                </a:solidFill>
              </a:rPr>
              <a:t>1</a:t>
            </a:r>
            <a:r>
              <a:rPr lang="de-DE" altLang="en-US" sz="2200">
                <a:solidFill>
                  <a:srgbClr val="66FFFF"/>
                </a:solidFill>
              </a:rPr>
              <a:t>,R</a:t>
            </a:r>
            <a:r>
              <a:rPr lang="de-DE" altLang="en-US" sz="2200" baseline="-25000">
                <a:solidFill>
                  <a:srgbClr val="66FFFF"/>
                </a:solidFill>
              </a:rPr>
              <a:t>1</a:t>
            </a:r>
            <a:r>
              <a:rPr lang="de-DE" altLang="en-US" sz="2200">
                <a:solidFill>
                  <a:srgbClr val="66FFFF"/>
                </a:solidFill>
              </a:rPr>
              <a:t>)</a:t>
            </a:r>
          </a:p>
        </p:txBody>
      </p:sp>
      <p:sp>
        <p:nvSpPr>
          <p:cNvPr id="140310" name="AutoShape 64"/>
          <p:cNvSpPr>
            <a:spLocks noChangeArrowheads="1"/>
          </p:cNvSpPr>
          <p:nvPr/>
        </p:nvSpPr>
        <p:spPr bwMode="auto">
          <a:xfrm>
            <a:off x="5329238" y="514350"/>
            <a:ext cx="3814762" cy="6343650"/>
          </a:xfrm>
          <a:prstGeom prst="roundRect">
            <a:avLst>
              <a:gd name="adj" fmla="val 12495"/>
            </a:avLst>
          </a:prstGeom>
          <a:solidFill>
            <a:srgbClr val="FFFF99"/>
          </a:solidFill>
          <a:ln w="50800">
            <a:solidFill>
              <a:srgbClr val="FF0000"/>
            </a:solidFill>
            <a:round/>
            <a:headEnd/>
            <a:tailEnd/>
          </a:ln>
        </p:spPr>
        <p:txBody>
          <a:bodyPr lIns="0" tIns="0" rIns="0" bIns="0"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en-US" altLang="en-US" sz="2000" dirty="0">
                <a:solidFill>
                  <a:srgbClr val="3333FF"/>
                </a:solidFill>
              </a:rPr>
              <a:t>This causes a decrease of labor input, which is somewhat damped by a decrease in the real wage.</a:t>
            </a:r>
            <a:endParaRPr lang="de-DE" altLang="en-US" sz="2000" dirty="0">
              <a:solidFill>
                <a:srgbClr val="3333FF"/>
              </a:solidFill>
            </a:endParaRPr>
          </a:p>
        </p:txBody>
      </p:sp>
      <p:sp>
        <p:nvSpPr>
          <p:cNvPr id="140311" name="Line 29"/>
          <p:cNvSpPr>
            <a:spLocks noChangeShapeType="1"/>
          </p:cNvSpPr>
          <p:nvPr/>
        </p:nvSpPr>
        <p:spPr bwMode="auto">
          <a:xfrm>
            <a:off x="3708400" y="711200"/>
            <a:ext cx="0" cy="41910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40312" name="Line 30"/>
          <p:cNvSpPr>
            <a:spLocks noChangeShapeType="1"/>
          </p:cNvSpPr>
          <p:nvPr/>
        </p:nvSpPr>
        <p:spPr bwMode="auto">
          <a:xfrm>
            <a:off x="1574800" y="1524000"/>
            <a:ext cx="0" cy="33020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40313" name="Line 16"/>
          <p:cNvSpPr>
            <a:spLocks noChangeShapeType="1"/>
          </p:cNvSpPr>
          <p:nvPr/>
        </p:nvSpPr>
        <p:spPr bwMode="auto">
          <a:xfrm rot="5400000" flipH="1">
            <a:off x="2707481" y="1119982"/>
            <a:ext cx="715963"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40314" name="Line 16"/>
          <p:cNvSpPr>
            <a:spLocks noChangeShapeType="1"/>
          </p:cNvSpPr>
          <p:nvPr/>
        </p:nvSpPr>
        <p:spPr bwMode="auto">
          <a:xfrm flipH="1">
            <a:off x="457200" y="752475"/>
            <a:ext cx="2619375"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40315" name="Text Box 10"/>
          <p:cNvSpPr txBox="1">
            <a:spLocks noChangeArrowheads="1"/>
          </p:cNvSpPr>
          <p:nvPr/>
        </p:nvSpPr>
        <p:spPr bwMode="auto">
          <a:xfrm>
            <a:off x="1588" y="541338"/>
            <a:ext cx="5969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Y</a:t>
            </a:r>
            <a:r>
              <a:rPr lang="de-DE" altLang="en-US" sz="2200" baseline="-25000">
                <a:solidFill>
                  <a:srgbClr val="66FFFF"/>
                </a:solidFill>
              </a:rPr>
              <a:t>1</a:t>
            </a:r>
          </a:p>
        </p:txBody>
      </p:sp>
      <p:sp>
        <p:nvSpPr>
          <p:cNvPr id="140316" name="Line 34"/>
          <p:cNvSpPr>
            <a:spLocks noChangeShapeType="1"/>
          </p:cNvSpPr>
          <p:nvPr/>
        </p:nvSpPr>
        <p:spPr bwMode="auto">
          <a:xfrm flipH="1">
            <a:off x="628650" y="785813"/>
            <a:ext cx="4763" cy="519112"/>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40317" name="Line 35"/>
          <p:cNvSpPr>
            <a:spLocks noChangeShapeType="1"/>
          </p:cNvSpPr>
          <p:nvPr/>
        </p:nvSpPr>
        <p:spPr bwMode="auto">
          <a:xfrm>
            <a:off x="2222500" y="4038600"/>
            <a:ext cx="0" cy="59690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40318" name="Line 36"/>
          <p:cNvSpPr>
            <a:spLocks noChangeShapeType="1"/>
          </p:cNvSpPr>
          <p:nvPr/>
        </p:nvSpPr>
        <p:spPr bwMode="auto">
          <a:xfrm>
            <a:off x="3506788" y="5437188"/>
            <a:ext cx="0" cy="52070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40319" name="Line 32"/>
          <p:cNvSpPr>
            <a:spLocks noChangeShapeType="1"/>
          </p:cNvSpPr>
          <p:nvPr/>
        </p:nvSpPr>
        <p:spPr bwMode="auto">
          <a:xfrm rot="5400000" flipV="1">
            <a:off x="1647825" y="3463925"/>
            <a:ext cx="2425700" cy="22987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40320" name="Text Box 9"/>
          <p:cNvSpPr txBox="1">
            <a:spLocks noChangeArrowheads="1"/>
          </p:cNvSpPr>
          <p:nvPr/>
        </p:nvSpPr>
        <p:spPr bwMode="auto">
          <a:xfrm>
            <a:off x="3576638" y="5002213"/>
            <a:ext cx="158591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D </a:t>
            </a:r>
            <a:r>
              <a:rPr lang="de-DE" altLang="en-US" sz="2200">
                <a:solidFill>
                  <a:srgbClr val="66FFFF"/>
                </a:solidFill>
              </a:rPr>
              <a:t>(w/p,K</a:t>
            </a:r>
            <a:r>
              <a:rPr lang="de-DE" altLang="en-US" sz="2200" baseline="-25000">
                <a:solidFill>
                  <a:srgbClr val="66FFFF"/>
                </a:solidFill>
              </a:rPr>
              <a:t>1</a:t>
            </a:r>
            <a:r>
              <a:rPr lang="de-DE" altLang="en-US" sz="2200">
                <a:solidFill>
                  <a:srgbClr val="66FFFF"/>
                </a:solidFill>
              </a:rPr>
              <a:t>,R</a:t>
            </a:r>
            <a:r>
              <a:rPr lang="de-DE" altLang="en-US" sz="2200" baseline="-25000">
                <a:solidFill>
                  <a:srgbClr val="66FFFF"/>
                </a:solidFill>
              </a:rPr>
              <a:t>1</a:t>
            </a:r>
            <a:r>
              <a:rPr lang="de-DE" altLang="en-US" sz="2200">
                <a:solidFill>
                  <a:srgbClr val="66FFFF"/>
                </a:solidFill>
              </a:rPr>
              <a:t>)</a:t>
            </a:r>
          </a:p>
        </p:txBody>
      </p:sp>
      <p:sp>
        <p:nvSpPr>
          <p:cNvPr id="140321" name="Arc 16"/>
          <p:cNvSpPr>
            <a:spLocks/>
          </p:cNvSpPr>
          <p:nvPr/>
        </p:nvSpPr>
        <p:spPr bwMode="auto">
          <a:xfrm flipH="1">
            <a:off x="515938" y="560388"/>
            <a:ext cx="4492625" cy="2819400"/>
          </a:xfrm>
          <a:custGeom>
            <a:avLst/>
            <a:gdLst>
              <a:gd name="T0" fmla="*/ 2147483647 w 21450"/>
              <a:gd name="T1" fmla="*/ 0 h 21034"/>
              <a:gd name="T2" fmla="*/ 2147483647 w 21450"/>
              <a:gd name="T3" fmla="*/ 2147483647 h 21034"/>
              <a:gd name="T4" fmla="*/ 0 w 21450"/>
              <a:gd name="T5" fmla="*/ 2147483647 h 21034"/>
              <a:gd name="T6" fmla="*/ 0 60000 65536"/>
              <a:gd name="T7" fmla="*/ 0 60000 65536"/>
              <a:gd name="T8" fmla="*/ 0 60000 65536"/>
              <a:gd name="T9" fmla="*/ 0 w 21450"/>
              <a:gd name="T10" fmla="*/ 0 h 21034"/>
              <a:gd name="T11" fmla="*/ 21450 w 21450"/>
              <a:gd name="T12" fmla="*/ 21034 h 21034"/>
            </a:gdLst>
            <a:ahLst/>
            <a:cxnLst>
              <a:cxn ang="T6">
                <a:pos x="T0" y="T1"/>
              </a:cxn>
              <a:cxn ang="T7">
                <a:pos x="T2" y="T3"/>
              </a:cxn>
              <a:cxn ang="T8">
                <a:pos x="T4" y="T5"/>
              </a:cxn>
            </a:cxnLst>
            <a:rect l="T9" t="T10" r="T11" b="T12"/>
            <a:pathLst>
              <a:path w="21450" h="21034" fill="none" extrusionOk="0">
                <a:moveTo>
                  <a:pt x="4912" y="0"/>
                </a:moveTo>
                <a:cubicBezTo>
                  <a:pt x="13770" y="2068"/>
                  <a:pt x="20382" y="9464"/>
                  <a:pt x="21450" y="18496"/>
                </a:cubicBezTo>
              </a:path>
              <a:path w="21450" h="21034" stroke="0" extrusionOk="0">
                <a:moveTo>
                  <a:pt x="4912" y="0"/>
                </a:moveTo>
                <a:cubicBezTo>
                  <a:pt x="13770" y="2068"/>
                  <a:pt x="20382" y="9464"/>
                  <a:pt x="21450" y="18496"/>
                </a:cubicBezTo>
                <a:lnTo>
                  <a:pt x="0" y="21034"/>
                </a:lnTo>
                <a:lnTo>
                  <a:pt x="4912" y="0"/>
                </a:lnTo>
                <a:close/>
              </a:path>
            </a:pathLst>
          </a:custGeom>
          <a:noFill/>
          <a:ln w="38100">
            <a:solidFill>
              <a:srgbClr val="00FFFF"/>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lstStyle/>
          <a:p>
            <a:endParaRPr lang="en-US"/>
          </a:p>
        </p:txBody>
      </p:sp>
      <p:sp>
        <p:nvSpPr>
          <p:cNvPr id="20514" name="Rectangle 2"/>
          <p:cNvSpPr>
            <a:spLocks noChangeArrowheads="1"/>
          </p:cNvSpPr>
          <p:nvPr/>
        </p:nvSpPr>
        <p:spPr bwMode="auto">
          <a:xfrm>
            <a:off x="5003800" y="0"/>
            <a:ext cx="4140200" cy="573088"/>
          </a:xfrm>
          <a:prstGeom prst="rect">
            <a:avLst/>
          </a:prstGeom>
          <a:noFill/>
          <a:ln w="9525">
            <a:noFill/>
            <a:miter lim="800000"/>
            <a:headEnd/>
            <a:tailEnd/>
          </a:ln>
        </p:spPr>
        <p:txBody>
          <a:bodyPr anchor="ctr"/>
          <a:lstStyle/>
          <a:p>
            <a:pPr algn="ctr" eaLnBrk="1" hangingPunct="1">
              <a:defRPr/>
            </a:pPr>
            <a:r>
              <a:rPr lang="en-US" sz="2400" kern="0" dirty="0">
                <a:solidFill>
                  <a:srgbClr val="FFFF00"/>
                </a:solidFill>
                <a:latin typeface="Arial"/>
              </a:rPr>
              <a:t>Supply-side Shocks</a:t>
            </a:r>
            <a:endParaRPr lang="de-DE" sz="2400" dirty="0">
              <a:solidFill>
                <a:srgbClr val="FFFF00"/>
              </a:solidFill>
            </a:endParaRPr>
          </a:p>
        </p:txBody>
      </p:sp>
      <p:sp>
        <p:nvSpPr>
          <p:cNvPr id="140325" name="AutoShape 64"/>
          <p:cNvSpPr>
            <a:spLocks noChangeArrowheads="1"/>
          </p:cNvSpPr>
          <p:nvPr/>
        </p:nvSpPr>
        <p:spPr bwMode="auto">
          <a:xfrm>
            <a:off x="546100" y="144463"/>
            <a:ext cx="1973263" cy="360362"/>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2000">
                <a:solidFill>
                  <a:srgbClr val="3333FF"/>
                </a:solidFill>
              </a:rPr>
              <a:t>GDP-production</a:t>
            </a:r>
          </a:p>
        </p:txBody>
      </p:sp>
      <p:sp>
        <p:nvSpPr>
          <p:cNvPr id="140326" name="AutoShape 64"/>
          <p:cNvSpPr>
            <a:spLocks noChangeArrowheads="1"/>
          </p:cNvSpPr>
          <p:nvPr/>
        </p:nvSpPr>
        <p:spPr bwMode="auto">
          <a:xfrm>
            <a:off x="538163" y="3482975"/>
            <a:ext cx="1973262" cy="37465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2000">
                <a:solidFill>
                  <a:srgbClr val="3333FF"/>
                </a:solidFill>
              </a:rPr>
              <a:t>Labor Market</a:t>
            </a:r>
          </a:p>
        </p:txBody>
      </p:sp>
      <p:sp>
        <p:nvSpPr>
          <p:cNvPr id="45" name="Line 44"/>
          <p:cNvSpPr>
            <a:spLocks noChangeShapeType="1"/>
          </p:cNvSpPr>
          <p:nvPr/>
        </p:nvSpPr>
        <p:spPr bwMode="auto">
          <a:xfrm>
            <a:off x="612775" y="4867275"/>
            <a:ext cx="0" cy="29210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46" name="Line 16"/>
          <p:cNvSpPr>
            <a:spLocks noChangeShapeType="1"/>
          </p:cNvSpPr>
          <p:nvPr/>
        </p:nvSpPr>
        <p:spPr bwMode="auto">
          <a:xfrm rot="10800000">
            <a:off x="487363" y="5219700"/>
            <a:ext cx="2165350"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48" name="Line 16"/>
          <p:cNvSpPr>
            <a:spLocks noChangeShapeType="1"/>
          </p:cNvSpPr>
          <p:nvPr/>
        </p:nvSpPr>
        <p:spPr bwMode="auto">
          <a:xfrm rot="5400000" flipH="1">
            <a:off x="2032000" y="5856288"/>
            <a:ext cx="1225550"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49" name="Text Box 10"/>
          <p:cNvSpPr txBox="1">
            <a:spLocks noChangeArrowheads="1"/>
          </p:cNvSpPr>
          <p:nvPr/>
        </p:nvSpPr>
        <p:spPr bwMode="auto">
          <a:xfrm>
            <a:off x="2471738" y="6419850"/>
            <a:ext cx="3683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2</a:t>
            </a:r>
          </a:p>
        </p:txBody>
      </p:sp>
      <p:sp>
        <p:nvSpPr>
          <p:cNvPr id="53" name="Line 53"/>
          <p:cNvSpPr>
            <a:spLocks noChangeShapeType="1"/>
          </p:cNvSpPr>
          <p:nvPr/>
        </p:nvSpPr>
        <p:spPr bwMode="auto">
          <a:xfrm flipH="1">
            <a:off x="2724150" y="6197600"/>
            <a:ext cx="311150" cy="3175"/>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8" grpId="0" animBg="1"/>
      <p:bldP spid="49" grpId="0"/>
      <p:bldP spid="53" grpId="0" animBg="1"/>
    </p:bldLst>
  </p:timing>
</p:sld>
</file>

<file path=ppt/slides/slide1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41314" name="Group 2"/>
          <p:cNvGrpSpPr>
            <a:grpSpLocks/>
          </p:cNvGrpSpPr>
          <p:nvPr/>
        </p:nvGrpSpPr>
        <p:grpSpPr bwMode="auto">
          <a:xfrm>
            <a:off x="0" y="4284663"/>
            <a:ext cx="544513" cy="946150"/>
            <a:chOff x="0" y="2947"/>
            <a:chExt cx="343" cy="596"/>
          </a:xfrm>
        </p:grpSpPr>
        <p:grpSp>
          <p:nvGrpSpPr>
            <p:cNvPr id="141358" name="Group 3"/>
            <p:cNvGrpSpPr>
              <a:grpSpLocks/>
            </p:cNvGrpSpPr>
            <p:nvPr/>
          </p:nvGrpSpPr>
          <p:grpSpPr bwMode="auto">
            <a:xfrm>
              <a:off x="0" y="3017"/>
              <a:ext cx="336" cy="526"/>
              <a:chOff x="8" y="3017"/>
              <a:chExt cx="336" cy="526"/>
            </a:xfrm>
          </p:grpSpPr>
          <p:sp>
            <p:nvSpPr>
              <p:cNvPr id="141360" name="Text Box 10"/>
              <p:cNvSpPr txBox="1">
                <a:spLocks noChangeArrowheads="1"/>
              </p:cNvSpPr>
              <p:nvPr/>
            </p:nvSpPr>
            <p:spPr bwMode="auto">
              <a:xfrm>
                <a:off x="8" y="3274"/>
                <a:ext cx="33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P</a:t>
                </a:r>
                <a:r>
                  <a:rPr lang="de-DE" altLang="en-US" sz="2200" baseline="-25000">
                    <a:solidFill>
                      <a:srgbClr val="66FFFF"/>
                    </a:solidFill>
                  </a:rPr>
                  <a:t>1</a:t>
                </a:r>
              </a:p>
            </p:txBody>
          </p:sp>
          <p:sp>
            <p:nvSpPr>
              <p:cNvPr id="141361" name="Text Box 10"/>
              <p:cNvSpPr txBox="1">
                <a:spLocks noChangeArrowheads="1"/>
              </p:cNvSpPr>
              <p:nvPr/>
            </p:nvSpPr>
            <p:spPr bwMode="auto">
              <a:xfrm>
                <a:off x="8" y="3017"/>
                <a:ext cx="33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w</a:t>
                </a:r>
                <a:r>
                  <a:rPr lang="de-DE" altLang="en-US" sz="2200" baseline="-25000">
                    <a:solidFill>
                      <a:srgbClr val="66FFFF"/>
                    </a:solidFill>
                  </a:rPr>
                  <a:t>1</a:t>
                </a:r>
              </a:p>
            </p:txBody>
          </p:sp>
        </p:grpSp>
        <p:sp>
          <p:nvSpPr>
            <p:cNvPr id="141359" name="Text Box 10"/>
            <p:cNvSpPr txBox="1">
              <a:spLocks noChangeArrowheads="1"/>
            </p:cNvSpPr>
            <p:nvPr/>
          </p:nvSpPr>
          <p:spPr bwMode="auto">
            <a:xfrm>
              <a:off x="79" y="2947"/>
              <a:ext cx="264"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4400" baseline="-25000">
                  <a:solidFill>
                    <a:srgbClr val="66FFFF"/>
                  </a:solidFill>
                </a:rPr>
                <a:t>_</a:t>
              </a:r>
            </a:p>
          </p:txBody>
        </p:sp>
      </p:grpSp>
      <p:graphicFrame>
        <p:nvGraphicFramePr>
          <p:cNvPr id="141315" name="Object 2"/>
          <p:cNvGraphicFramePr>
            <a:graphicFrameLocks/>
          </p:cNvGraphicFramePr>
          <p:nvPr/>
        </p:nvGraphicFramePr>
        <p:xfrm>
          <a:off x="401638" y="0"/>
          <a:ext cx="4448175" cy="3219450"/>
        </p:xfrm>
        <a:graphic>
          <a:graphicData uri="http://schemas.openxmlformats.org/presentationml/2006/ole">
            <mc:AlternateContent xmlns:mc="http://schemas.openxmlformats.org/markup-compatibility/2006">
              <mc:Choice xmlns:v="urn:schemas-microsoft-com:vml" Requires="v">
                <p:oleObj spid="_x0000_s142156" name="Diagramm" r:id="rId4" imgW="7439031" imgH="5324440" progId="MSGraph.Chart.8">
                  <p:embed followColorScheme="full"/>
                </p:oleObj>
              </mc:Choice>
              <mc:Fallback>
                <p:oleObj name="Diagramm" r:id="rId4" imgW="7439031" imgH="5324440"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638" y="0"/>
                        <a:ext cx="4448175"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1316" name="Object 3"/>
          <p:cNvGraphicFramePr>
            <a:graphicFrameLocks/>
          </p:cNvGraphicFramePr>
          <p:nvPr/>
        </p:nvGraphicFramePr>
        <p:xfrm>
          <a:off x="403225" y="3346450"/>
          <a:ext cx="4448175" cy="3219450"/>
        </p:xfrm>
        <a:graphic>
          <a:graphicData uri="http://schemas.openxmlformats.org/presentationml/2006/ole">
            <mc:AlternateContent xmlns:mc="http://schemas.openxmlformats.org/markup-compatibility/2006">
              <mc:Choice xmlns:v="urn:schemas-microsoft-com:vml" Requires="v">
                <p:oleObj spid="_x0000_s142157" name="Diagramm" r:id="rId6" imgW="7439031" imgH="5324440" progId="MSGraph.Chart.8">
                  <p:embed followColorScheme="full"/>
                </p:oleObj>
              </mc:Choice>
              <mc:Fallback>
                <p:oleObj name="Diagramm" r:id="rId6" imgW="7439031" imgH="5324440" progId="MSGraph.Chart.8">
                  <p:embed followColorScheme="full"/>
                  <p:pic>
                    <p:nvPicPr>
                      <p:cNvPr id="0" name="Object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225" y="3346450"/>
                        <a:ext cx="4448175"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1317" name="Text Box 15"/>
          <p:cNvSpPr txBox="1">
            <a:spLocks noChangeArrowheads="1"/>
          </p:cNvSpPr>
          <p:nvPr/>
        </p:nvSpPr>
        <p:spPr bwMode="auto">
          <a:xfrm>
            <a:off x="4673600" y="3005138"/>
            <a:ext cx="4254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2200" b="1"/>
              <a:t>L  </a:t>
            </a:r>
          </a:p>
        </p:txBody>
      </p:sp>
      <p:sp>
        <p:nvSpPr>
          <p:cNvPr id="141318" name="Arc 16"/>
          <p:cNvSpPr>
            <a:spLocks/>
          </p:cNvSpPr>
          <p:nvPr/>
        </p:nvSpPr>
        <p:spPr bwMode="auto">
          <a:xfrm flipH="1">
            <a:off x="527050" y="1206500"/>
            <a:ext cx="4492625" cy="2082800"/>
          </a:xfrm>
          <a:custGeom>
            <a:avLst/>
            <a:gdLst>
              <a:gd name="T0" fmla="*/ 2147483647 w 21450"/>
              <a:gd name="T1" fmla="*/ 0 h 21034"/>
              <a:gd name="T2" fmla="*/ 2147483647 w 21450"/>
              <a:gd name="T3" fmla="*/ 2147483647 h 21034"/>
              <a:gd name="T4" fmla="*/ 0 w 21450"/>
              <a:gd name="T5" fmla="*/ 2147483647 h 21034"/>
              <a:gd name="T6" fmla="*/ 0 60000 65536"/>
              <a:gd name="T7" fmla="*/ 0 60000 65536"/>
              <a:gd name="T8" fmla="*/ 0 60000 65536"/>
              <a:gd name="T9" fmla="*/ 0 w 21450"/>
              <a:gd name="T10" fmla="*/ 0 h 21034"/>
              <a:gd name="T11" fmla="*/ 21450 w 21450"/>
              <a:gd name="T12" fmla="*/ 21034 h 21034"/>
            </a:gdLst>
            <a:ahLst/>
            <a:cxnLst>
              <a:cxn ang="T6">
                <a:pos x="T0" y="T1"/>
              </a:cxn>
              <a:cxn ang="T7">
                <a:pos x="T2" y="T3"/>
              </a:cxn>
              <a:cxn ang="T8">
                <a:pos x="T4" y="T5"/>
              </a:cxn>
            </a:cxnLst>
            <a:rect l="T9" t="T10" r="T11" b="T12"/>
            <a:pathLst>
              <a:path w="21450" h="21034" fill="none" extrusionOk="0">
                <a:moveTo>
                  <a:pt x="4912" y="0"/>
                </a:moveTo>
                <a:cubicBezTo>
                  <a:pt x="13770" y="2068"/>
                  <a:pt x="20382" y="9464"/>
                  <a:pt x="21450" y="18496"/>
                </a:cubicBezTo>
              </a:path>
              <a:path w="21450" h="21034" stroke="0" extrusionOk="0">
                <a:moveTo>
                  <a:pt x="4912" y="0"/>
                </a:moveTo>
                <a:cubicBezTo>
                  <a:pt x="13770" y="2068"/>
                  <a:pt x="20382" y="9464"/>
                  <a:pt x="21450" y="18496"/>
                </a:cubicBezTo>
                <a:lnTo>
                  <a:pt x="0" y="21034"/>
                </a:lnTo>
                <a:lnTo>
                  <a:pt x="4912" y="0"/>
                </a:lnTo>
                <a:close/>
              </a:path>
            </a:pathLst>
          </a:custGeom>
          <a:noFill/>
          <a:ln w="38100">
            <a:solidFill>
              <a:srgbClr val="00FFFF"/>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lstStyle/>
          <a:p>
            <a:endParaRPr lang="en-US"/>
          </a:p>
        </p:txBody>
      </p:sp>
      <p:sp>
        <p:nvSpPr>
          <p:cNvPr id="141319" name="Text Box 18"/>
          <p:cNvSpPr txBox="1">
            <a:spLocks noChangeArrowheads="1"/>
          </p:cNvSpPr>
          <p:nvPr/>
        </p:nvSpPr>
        <p:spPr bwMode="auto">
          <a:xfrm>
            <a:off x="106363" y="55563"/>
            <a:ext cx="722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b="1"/>
              <a:t>Y</a:t>
            </a:r>
            <a:r>
              <a:rPr lang="de-DE" altLang="en-US" sz="1800" b="1"/>
              <a:t>  </a:t>
            </a:r>
          </a:p>
        </p:txBody>
      </p:sp>
      <p:sp>
        <p:nvSpPr>
          <p:cNvPr id="141320" name="Line 16"/>
          <p:cNvSpPr>
            <a:spLocks noChangeShapeType="1"/>
          </p:cNvSpPr>
          <p:nvPr/>
        </p:nvSpPr>
        <p:spPr bwMode="auto">
          <a:xfrm rot="5400000" flipH="1">
            <a:off x="1211263" y="3311525"/>
            <a:ext cx="3714750" cy="1270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41321" name="Text Box 15"/>
          <p:cNvSpPr txBox="1">
            <a:spLocks noChangeArrowheads="1"/>
          </p:cNvSpPr>
          <p:nvPr/>
        </p:nvSpPr>
        <p:spPr bwMode="auto">
          <a:xfrm>
            <a:off x="4700588" y="6338888"/>
            <a:ext cx="4254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2200" b="1"/>
              <a:t>L  </a:t>
            </a:r>
          </a:p>
        </p:txBody>
      </p:sp>
      <p:sp>
        <p:nvSpPr>
          <p:cNvPr id="141322" name="Line 16"/>
          <p:cNvSpPr>
            <a:spLocks noChangeShapeType="1"/>
          </p:cNvSpPr>
          <p:nvPr/>
        </p:nvSpPr>
        <p:spPr bwMode="auto">
          <a:xfrm flipH="1">
            <a:off x="476250" y="1362075"/>
            <a:ext cx="2609850" cy="1588"/>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41323" name="Text Box 10"/>
          <p:cNvSpPr txBox="1">
            <a:spLocks noChangeArrowheads="1"/>
          </p:cNvSpPr>
          <p:nvPr/>
        </p:nvSpPr>
        <p:spPr bwMode="auto">
          <a:xfrm>
            <a:off x="0" y="1022350"/>
            <a:ext cx="5969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Y</a:t>
            </a:r>
            <a:r>
              <a:rPr lang="de-DE" altLang="en-US" sz="2200" baseline="-25000">
                <a:solidFill>
                  <a:srgbClr val="66FFFF"/>
                </a:solidFill>
              </a:rPr>
              <a:t>2</a:t>
            </a:r>
          </a:p>
        </p:txBody>
      </p:sp>
      <p:sp>
        <p:nvSpPr>
          <p:cNvPr id="141324" name="Text Box 10"/>
          <p:cNvSpPr txBox="1">
            <a:spLocks noChangeArrowheads="1"/>
          </p:cNvSpPr>
          <p:nvPr/>
        </p:nvSpPr>
        <p:spPr bwMode="auto">
          <a:xfrm>
            <a:off x="2959100" y="6430963"/>
            <a:ext cx="3683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1</a:t>
            </a:r>
          </a:p>
        </p:txBody>
      </p:sp>
      <p:sp>
        <p:nvSpPr>
          <p:cNvPr id="141325" name="Line 32"/>
          <p:cNvSpPr>
            <a:spLocks noChangeShapeType="1"/>
          </p:cNvSpPr>
          <p:nvPr/>
        </p:nvSpPr>
        <p:spPr bwMode="auto">
          <a:xfrm flipV="1">
            <a:off x="1292225" y="4098925"/>
            <a:ext cx="2743200" cy="21590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41326" name="Line 16"/>
          <p:cNvSpPr>
            <a:spLocks noChangeShapeType="1"/>
          </p:cNvSpPr>
          <p:nvPr/>
        </p:nvSpPr>
        <p:spPr bwMode="auto">
          <a:xfrm rot="10800000">
            <a:off x="487363" y="4838700"/>
            <a:ext cx="2589212"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41327" name="Line 16"/>
          <p:cNvSpPr>
            <a:spLocks noChangeShapeType="1"/>
          </p:cNvSpPr>
          <p:nvPr/>
        </p:nvSpPr>
        <p:spPr bwMode="auto">
          <a:xfrm rot="5400000" flipH="1">
            <a:off x="2460625" y="5856288"/>
            <a:ext cx="1225550"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41328" name="Text Box 10"/>
          <p:cNvSpPr txBox="1">
            <a:spLocks noChangeArrowheads="1"/>
          </p:cNvSpPr>
          <p:nvPr/>
        </p:nvSpPr>
        <p:spPr bwMode="auto">
          <a:xfrm>
            <a:off x="2452688" y="3003550"/>
            <a:ext cx="5969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1</a:t>
            </a:r>
          </a:p>
        </p:txBody>
      </p:sp>
      <p:sp>
        <p:nvSpPr>
          <p:cNvPr id="141329" name="Text Box 10"/>
          <p:cNvSpPr txBox="1">
            <a:spLocks noChangeArrowheads="1"/>
          </p:cNvSpPr>
          <p:nvPr/>
        </p:nvSpPr>
        <p:spPr bwMode="auto">
          <a:xfrm>
            <a:off x="4038600" y="992188"/>
            <a:ext cx="11557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Y(L,K</a:t>
            </a:r>
            <a:r>
              <a:rPr lang="de-DE" altLang="en-US" sz="2200" baseline="-25000">
                <a:solidFill>
                  <a:srgbClr val="66FFFF"/>
                </a:solidFill>
              </a:rPr>
              <a:t>1</a:t>
            </a:r>
            <a:r>
              <a:rPr lang="de-DE" altLang="en-US" sz="2200">
                <a:solidFill>
                  <a:srgbClr val="66FFFF"/>
                </a:solidFill>
              </a:rPr>
              <a:t>,R</a:t>
            </a:r>
            <a:r>
              <a:rPr lang="de-DE" altLang="en-US" sz="2200" baseline="-25000">
                <a:solidFill>
                  <a:srgbClr val="66FFFF"/>
                </a:solidFill>
              </a:rPr>
              <a:t>2</a:t>
            </a:r>
            <a:r>
              <a:rPr lang="de-DE" altLang="en-US" sz="2200">
                <a:solidFill>
                  <a:srgbClr val="66FFFF"/>
                </a:solidFill>
              </a:rPr>
              <a:t>)</a:t>
            </a:r>
          </a:p>
        </p:txBody>
      </p:sp>
      <p:sp>
        <p:nvSpPr>
          <p:cNvPr id="141330" name="Text Box 13"/>
          <p:cNvSpPr txBox="1">
            <a:spLocks noChangeArrowheads="1"/>
          </p:cNvSpPr>
          <p:nvPr/>
        </p:nvSpPr>
        <p:spPr bwMode="auto">
          <a:xfrm>
            <a:off x="4111625" y="3916363"/>
            <a:ext cx="99377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S</a:t>
            </a:r>
            <a:r>
              <a:rPr lang="de-DE" altLang="en-US" sz="2200">
                <a:solidFill>
                  <a:srgbClr val="66FFFF"/>
                </a:solidFill>
              </a:rPr>
              <a:t>(w/p)</a:t>
            </a:r>
          </a:p>
        </p:txBody>
      </p:sp>
      <p:sp>
        <p:nvSpPr>
          <p:cNvPr id="141331" name="Line 32"/>
          <p:cNvSpPr>
            <a:spLocks noChangeShapeType="1"/>
          </p:cNvSpPr>
          <p:nvPr/>
        </p:nvSpPr>
        <p:spPr bwMode="auto">
          <a:xfrm rot="5400000" flipV="1">
            <a:off x="1328738" y="3919538"/>
            <a:ext cx="2425700" cy="22987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41332" name="Text Box 9"/>
          <p:cNvSpPr txBox="1">
            <a:spLocks noChangeArrowheads="1"/>
          </p:cNvSpPr>
          <p:nvPr/>
        </p:nvSpPr>
        <p:spPr bwMode="auto">
          <a:xfrm>
            <a:off x="3575050" y="5826125"/>
            <a:ext cx="16637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D </a:t>
            </a:r>
            <a:r>
              <a:rPr lang="de-DE" altLang="en-US" sz="2200">
                <a:solidFill>
                  <a:srgbClr val="66FFFF"/>
                </a:solidFill>
              </a:rPr>
              <a:t>(w/p,K</a:t>
            </a:r>
            <a:r>
              <a:rPr lang="de-DE" altLang="en-US" sz="2200" baseline="-25000">
                <a:solidFill>
                  <a:srgbClr val="66FFFF"/>
                </a:solidFill>
              </a:rPr>
              <a:t>1</a:t>
            </a:r>
            <a:r>
              <a:rPr lang="de-DE" altLang="en-US" sz="2200">
                <a:solidFill>
                  <a:srgbClr val="66FFFF"/>
                </a:solidFill>
              </a:rPr>
              <a:t>,R</a:t>
            </a:r>
            <a:r>
              <a:rPr lang="de-DE" altLang="en-US" sz="2200" baseline="-25000">
                <a:solidFill>
                  <a:srgbClr val="66FFFF"/>
                </a:solidFill>
              </a:rPr>
              <a:t>2</a:t>
            </a:r>
            <a:r>
              <a:rPr lang="de-DE" altLang="en-US" sz="2200">
                <a:solidFill>
                  <a:srgbClr val="66FFFF"/>
                </a:solidFill>
              </a:rPr>
              <a:t>)</a:t>
            </a:r>
          </a:p>
        </p:txBody>
      </p:sp>
      <p:sp>
        <p:nvSpPr>
          <p:cNvPr id="141333" name="Text Box 10"/>
          <p:cNvSpPr txBox="1">
            <a:spLocks noChangeArrowheads="1"/>
          </p:cNvSpPr>
          <p:nvPr/>
        </p:nvSpPr>
        <p:spPr bwMode="auto">
          <a:xfrm>
            <a:off x="4040188" y="384175"/>
            <a:ext cx="11557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Y(L,K</a:t>
            </a:r>
            <a:r>
              <a:rPr lang="de-DE" altLang="en-US" sz="2200" baseline="-25000">
                <a:solidFill>
                  <a:srgbClr val="66FFFF"/>
                </a:solidFill>
              </a:rPr>
              <a:t>1</a:t>
            </a:r>
            <a:r>
              <a:rPr lang="de-DE" altLang="en-US" sz="2200">
                <a:solidFill>
                  <a:srgbClr val="66FFFF"/>
                </a:solidFill>
              </a:rPr>
              <a:t>,R</a:t>
            </a:r>
            <a:r>
              <a:rPr lang="de-DE" altLang="en-US" sz="2200" baseline="-25000">
                <a:solidFill>
                  <a:srgbClr val="66FFFF"/>
                </a:solidFill>
              </a:rPr>
              <a:t>1</a:t>
            </a:r>
            <a:r>
              <a:rPr lang="de-DE" altLang="en-US" sz="2200">
                <a:solidFill>
                  <a:srgbClr val="66FFFF"/>
                </a:solidFill>
              </a:rPr>
              <a:t>)</a:t>
            </a:r>
          </a:p>
        </p:txBody>
      </p:sp>
      <p:sp>
        <p:nvSpPr>
          <p:cNvPr id="141334" name="AutoShape 64"/>
          <p:cNvSpPr>
            <a:spLocks noChangeArrowheads="1"/>
          </p:cNvSpPr>
          <p:nvPr/>
        </p:nvSpPr>
        <p:spPr bwMode="auto">
          <a:xfrm>
            <a:off x="5329238" y="514350"/>
            <a:ext cx="3814762" cy="6343650"/>
          </a:xfrm>
          <a:prstGeom prst="roundRect">
            <a:avLst>
              <a:gd name="adj" fmla="val 12495"/>
            </a:avLst>
          </a:prstGeom>
          <a:solidFill>
            <a:srgbClr val="FFFF99"/>
          </a:solidFill>
          <a:ln w="50800">
            <a:solidFill>
              <a:srgbClr val="FF0000"/>
            </a:solidFill>
            <a:round/>
            <a:headEnd/>
            <a:tailEnd/>
          </a:ln>
        </p:spPr>
        <p:txBody>
          <a:bodyPr lIns="0" tIns="0" rIns="0" bIns="0"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en-US" altLang="en-US" sz="2000" dirty="0">
                <a:solidFill>
                  <a:srgbClr val="3333FF"/>
                </a:solidFill>
              </a:rPr>
              <a:t>Given this lower labor input, the production level will fall once again (secondary effect).</a:t>
            </a:r>
          </a:p>
          <a:p>
            <a:pPr eaLnBrk="1" hangingPunct="1">
              <a:spcBef>
                <a:spcPct val="0"/>
              </a:spcBef>
              <a:buClrTx/>
              <a:buFontTx/>
              <a:buNone/>
            </a:pPr>
            <a:endParaRPr lang="de-DE" altLang="en-US" sz="2000" dirty="0">
              <a:solidFill>
                <a:srgbClr val="3333FF"/>
              </a:solidFill>
            </a:endParaRPr>
          </a:p>
        </p:txBody>
      </p:sp>
      <p:sp>
        <p:nvSpPr>
          <p:cNvPr id="141335" name="Line 29"/>
          <p:cNvSpPr>
            <a:spLocks noChangeShapeType="1"/>
          </p:cNvSpPr>
          <p:nvPr/>
        </p:nvSpPr>
        <p:spPr bwMode="auto">
          <a:xfrm>
            <a:off x="3708400" y="711200"/>
            <a:ext cx="0" cy="41910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41336" name="Line 30"/>
          <p:cNvSpPr>
            <a:spLocks noChangeShapeType="1"/>
          </p:cNvSpPr>
          <p:nvPr/>
        </p:nvSpPr>
        <p:spPr bwMode="auto">
          <a:xfrm>
            <a:off x="1574800" y="1524000"/>
            <a:ext cx="0" cy="33020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41337" name="Line 16"/>
          <p:cNvSpPr>
            <a:spLocks noChangeShapeType="1"/>
          </p:cNvSpPr>
          <p:nvPr/>
        </p:nvSpPr>
        <p:spPr bwMode="auto">
          <a:xfrm rot="5400000" flipH="1">
            <a:off x="2707481" y="1119982"/>
            <a:ext cx="715963"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41338" name="Line 16"/>
          <p:cNvSpPr>
            <a:spLocks noChangeShapeType="1"/>
          </p:cNvSpPr>
          <p:nvPr/>
        </p:nvSpPr>
        <p:spPr bwMode="auto">
          <a:xfrm flipH="1">
            <a:off x="457200" y="752475"/>
            <a:ext cx="2619375"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41339" name="Text Box 10"/>
          <p:cNvSpPr txBox="1">
            <a:spLocks noChangeArrowheads="1"/>
          </p:cNvSpPr>
          <p:nvPr/>
        </p:nvSpPr>
        <p:spPr bwMode="auto">
          <a:xfrm>
            <a:off x="1588" y="541338"/>
            <a:ext cx="5969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Y</a:t>
            </a:r>
            <a:r>
              <a:rPr lang="de-DE" altLang="en-US" sz="2200" baseline="-25000">
                <a:solidFill>
                  <a:srgbClr val="66FFFF"/>
                </a:solidFill>
              </a:rPr>
              <a:t>1</a:t>
            </a:r>
          </a:p>
        </p:txBody>
      </p:sp>
      <p:sp>
        <p:nvSpPr>
          <p:cNvPr id="141340" name="Line 34"/>
          <p:cNvSpPr>
            <a:spLocks noChangeShapeType="1"/>
          </p:cNvSpPr>
          <p:nvPr/>
        </p:nvSpPr>
        <p:spPr bwMode="auto">
          <a:xfrm flipH="1">
            <a:off x="628650" y="785813"/>
            <a:ext cx="4763" cy="519112"/>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41341" name="Line 35"/>
          <p:cNvSpPr>
            <a:spLocks noChangeShapeType="1"/>
          </p:cNvSpPr>
          <p:nvPr/>
        </p:nvSpPr>
        <p:spPr bwMode="auto">
          <a:xfrm>
            <a:off x="2222500" y="4038600"/>
            <a:ext cx="0" cy="59690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41342" name="Line 36"/>
          <p:cNvSpPr>
            <a:spLocks noChangeShapeType="1"/>
          </p:cNvSpPr>
          <p:nvPr/>
        </p:nvSpPr>
        <p:spPr bwMode="auto">
          <a:xfrm>
            <a:off x="3506788" y="5437188"/>
            <a:ext cx="0" cy="52070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41343" name="Line 32"/>
          <p:cNvSpPr>
            <a:spLocks noChangeShapeType="1"/>
          </p:cNvSpPr>
          <p:nvPr/>
        </p:nvSpPr>
        <p:spPr bwMode="auto">
          <a:xfrm rot="5400000" flipV="1">
            <a:off x="1647825" y="3463925"/>
            <a:ext cx="2425700" cy="22987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41344" name="Text Box 9"/>
          <p:cNvSpPr txBox="1">
            <a:spLocks noChangeArrowheads="1"/>
          </p:cNvSpPr>
          <p:nvPr/>
        </p:nvSpPr>
        <p:spPr bwMode="auto">
          <a:xfrm>
            <a:off x="3576638" y="5002213"/>
            <a:ext cx="158591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D </a:t>
            </a:r>
            <a:r>
              <a:rPr lang="de-DE" altLang="en-US" sz="2200">
                <a:solidFill>
                  <a:srgbClr val="66FFFF"/>
                </a:solidFill>
              </a:rPr>
              <a:t>(w/p,K</a:t>
            </a:r>
            <a:r>
              <a:rPr lang="de-DE" altLang="en-US" sz="2200" baseline="-25000">
                <a:solidFill>
                  <a:srgbClr val="66FFFF"/>
                </a:solidFill>
              </a:rPr>
              <a:t>1</a:t>
            </a:r>
            <a:r>
              <a:rPr lang="de-DE" altLang="en-US" sz="2200">
                <a:solidFill>
                  <a:srgbClr val="66FFFF"/>
                </a:solidFill>
              </a:rPr>
              <a:t>,R</a:t>
            </a:r>
            <a:r>
              <a:rPr lang="de-DE" altLang="en-US" sz="2200" baseline="-25000">
                <a:solidFill>
                  <a:srgbClr val="66FFFF"/>
                </a:solidFill>
              </a:rPr>
              <a:t>1</a:t>
            </a:r>
            <a:r>
              <a:rPr lang="de-DE" altLang="en-US" sz="2200">
                <a:solidFill>
                  <a:srgbClr val="66FFFF"/>
                </a:solidFill>
              </a:rPr>
              <a:t>)</a:t>
            </a:r>
          </a:p>
        </p:txBody>
      </p:sp>
      <p:sp>
        <p:nvSpPr>
          <p:cNvPr id="141345" name="Arc 16"/>
          <p:cNvSpPr>
            <a:spLocks/>
          </p:cNvSpPr>
          <p:nvPr/>
        </p:nvSpPr>
        <p:spPr bwMode="auto">
          <a:xfrm flipH="1">
            <a:off x="515938" y="560388"/>
            <a:ext cx="4492625" cy="2819400"/>
          </a:xfrm>
          <a:custGeom>
            <a:avLst/>
            <a:gdLst>
              <a:gd name="T0" fmla="*/ 2147483647 w 21450"/>
              <a:gd name="T1" fmla="*/ 0 h 21034"/>
              <a:gd name="T2" fmla="*/ 2147483647 w 21450"/>
              <a:gd name="T3" fmla="*/ 2147483647 h 21034"/>
              <a:gd name="T4" fmla="*/ 0 w 21450"/>
              <a:gd name="T5" fmla="*/ 2147483647 h 21034"/>
              <a:gd name="T6" fmla="*/ 0 60000 65536"/>
              <a:gd name="T7" fmla="*/ 0 60000 65536"/>
              <a:gd name="T8" fmla="*/ 0 60000 65536"/>
              <a:gd name="T9" fmla="*/ 0 w 21450"/>
              <a:gd name="T10" fmla="*/ 0 h 21034"/>
              <a:gd name="T11" fmla="*/ 21450 w 21450"/>
              <a:gd name="T12" fmla="*/ 21034 h 21034"/>
            </a:gdLst>
            <a:ahLst/>
            <a:cxnLst>
              <a:cxn ang="T6">
                <a:pos x="T0" y="T1"/>
              </a:cxn>
              <a:cxn ang="T7">
                <a:pos x="T2" y="T3"/>
              </a:cxn>
              <a:cxn ang="T8">
                <a:pos x="T4" y="T5"/>
              </a:cxn>
            </a:cxnLst>
            <a:rect l="T9" t="T10" r="T11" b="T12"/>
            <a:pathLst>
              <a:path w="21450" h="21034" fill="none" extrusionOk="0">
                <a:moveTo>
                  <a:pt x="4912" y="0"/>
                </a:moveTo>
                <a:cubicBezTo>
                  <a:pt x="13770" y="2068"/>
                  <a:pt x="20382" y="9464"/>
                  <a:pt x="21450" y="18496"/>
                </a:cubicBezTo>
              </a:path>
              <a:path w="21450" h="21034" stroke="0" extrusionOk="0">
                <a:moveTo>
                  <a:pt x="4912" y="0"/>
                </a:moveTo>
                <a:cubicBezTo>
                  <a:pt x="13770" y="2068"/>
                  <a:pt x="20382" y="9464"/>
                  <a:pt x="21450" y="18496"/>
                </a:cubicBezTo>
                <a:lnTo>
                  <a:pt x="0" y="21034"/>
                </a:lnTo>
                <a:lnTo>
                  <a:pt x="4912" y="0"/>
                </a:lnTo>
                <a:close/>
              </a:path>
            </a:pathLst>
          </a:custGeom>
          <a:noFill/>
          <a:ln w="38100">
            <a:solidFill>
              <a:srgbClr val="00FFFF"/>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lstStyle/>
          <a:p>
            <a:endParaRPr lang="en-US"/>
          </a:p>
        </p:txBody>
      </p:sp>
      <p:sp>
        <p:nvSpPr>
          <p:cNvPr id="20514" name="Rectangle 2"/>
          <p:cNvSpPr>
            <a:spLocks noChangeArrowheads="1"/>
          </p:cNvSpPr>
          <p:nvPr/>
        </p:nvSpPr>
        <p:spPr bwMode="auto">
          <a:xfrm>
            <a:off x="5003800" y="0"/>
            <a:ext cx="4140200" cy="573088"/>
          </a:xfrm>
          <a:prstGeom prst="rect">
            <a:avLst/>
          </a:prstGeom>
          <a:noFill/>
          <a:ln w="9525">
            <a:noFill/>
            <a:miter lim="800000"/>
            <a:headEnd/>
            <a:tailEnd/>
          </a:ln>
        </p:spPr>
        <p:txBody>
          <a:bodyPr anchor="ctr"/>
          <a:lstStyle/>
          <a:p>
            <a:pPr algn="ctr" eaLnBrk="1" hangingPunct="1">
              <a:defRPr/>
            </a:pPr>
            <a:r>
              <a:rPr lang="en-US" sz="2400" kern="0" dirty="0">
                <a:solidFill>
                  <a:srgbClr val="FFFF00"/>
                </a:solidFill>
                <a:latin typeface="Arial"/>
              </a:rPr>
              <a:t>Supply-side Shocks</a:t>
            </a:r>
            <a:endParaRPr lang="de-DE" sz="2400" dirty="0">
              <a:solidFill>
                <a:srgbClr val="FFFF00"/>
              </a:solidFill>
            </a:endParaRPr>
          </a:p>
        </p:txBody>
      </p:sp>
      <p:sp>
        <p:nvSpPr>
          <p:cNvPr id="141347" name="AutoShape 64"/>
          <p:cNvSpPr>
            <a:spLocks noChangeArrowheads="1"/>
          </p:cNvSpPr>
          <p:nvPr/>
        </p:nvSpPr>
        <p:spPr bwMode="auto">
          <a:xfrm>
            <a:off x="546100" y="144463"/>
            <a:ext cx="1973263" cy="360362"/>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2000">
                <a:solidFill>
                  <a:srgbClr val="3333FF"/>
                </a:solidFill>
              </a:rPr>
              <a:t>GDP-production</a:t>
            </a:r>
          </a:p>
        </p:txBody>
      </p:sp>
      <p:sp>
        <p:nvSpPr>
          <p:cNvPr id="141348" name="AutoShape 64"/>
          <p:cNvSpPr>
            <a:spLocks noChangeArrowheads="1"/>
          </p:cNvSpPr>
          <p:nvPr/>
        </p:nvSpPr>
        <p:spPr bwMode="auto">
          <a:xfrm>
            <a:off x="538163" y="3482975"/>
            <a:ext cx="1973262" cy="37465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2000">
                <a:solidFill>
                  <a:srgbClr val="3333FF"/>
                </a:solidFill>
              </a:rPr>
              <a:t>Labor Market</a:t>
            </a:r>
          </a:p>
        </p:txBody>
      </p:sp>
      <p:sp>
        <p:nvSpPr>
          <p:cNvPr id="141349" name="Line 44"/>
          <p:cNvSpPr>
            <a:spLocks noChangeShapeType="1"/>
          </p:cNvSpPr>
          <p:nvPr/>
        </p:nvSpPr>
        <p:spPr bwMode="auto">
          <a:xfrm>
            <a:off x="612775" y="4867275"/>
            <a:ext cx="0" cy="29210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41350" name="Line 16"/>
          <p:cNvSpPr>
            <a:spLocks noChangeShapeType="1"/>
          </p:cNvSpPr>
          <p:nvPr/>
        </p:nvSpPr>
        <p:spPr bwMode="auto">
          <a:xfrm rot="10800000">
            <a:off x="487363" y="5219700"/>
            <a:ext cx="2165350"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47" name="Line 16"/>
          <p:cNvSpPr>
            <a:spLocks noChangeShapeType="1"/>
          </p:cNvSpPr>
          <p:nvPr/>
        </p:nvSpPr>
        <p:spPr bwMode="auto">
          <a:xfrm rot="5400000" flipH="1">
            <a:off x="773113" y="3324225"/>
            <a:ext cx="3714750" cy="1270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41352" name="Line 16"/>
          <p:cNvSpPr>
            <a:spLocks noChangeShapeType="1"/>
          </p:cNvSpPr>
          <p:nvPr/>
        </p:nvSpPr>
        <p:spPr bwMode="auto">
          <a:xfrm rot="5400000" flipH="1">
            <a:off x="2032000" y="5856288"/>
            <a:ext cx="1225550"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41353" name="Text Box 10"/>
          <p:cNvSpPr txBox="1">
            <a:spLocks noChangeArrowheads="1"/>
          </p:cNvSpPr>
          <p:nvPr/>
        </p:nvSpPr>
        <p:spPr bwMode="auto">
          <a:xfrm>
            <a:off x="2471738" y="6419850"/>
            <a:ext cx="3683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2</a:t>
            </a:r>
          </a:p>
        </p:txBody>
      </p:sp>
      <p:sp>
        <p:nvSpPr>
          <p:cNvPr id="50" name="Line 16"/>
          <p:cNvSpPr>
            <a:spLocks noChangeShapeType="1"/>
          </p:cNvSpPr>
          <p:nvPr/>
        </p:nvSpPr>
        <p:spPr bwMode="auto">
          <a:xfrm flipH="1">
            <a:off x="466725" y="1495425"/>
            <a:ext cx="2171700" cy="11113"/>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1" name="Text Box 10"/>
          <p:cNvSpPr txBox="1">
            <a:spLocks noChangeArrowheads="1"/>
          </p:cNvSpPr>
          <p:nvPr/>
        </p:nvSpPr>
        <p:spPr bwMode="auto">
          <a:xfrm>
            <a:off x="19050" y="1317625"/>
            <a:ext cx="5969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Y</a:t>
            </a:r>
            <a:r>
              <a:rPr lang="de-DE" altLang="en-US" sz="2200" baseline="-25000">
                <a:solidFill>
                  <a:srgbClr val="66FFFF"/>
                </a:solidFill>
              </a:rPr>
              <a:t>3</a:t>
            </a:r>
          </a:p>
        </p:txBody>
      </p:sp>
      <p:sp>
        <p:nvSpPr>
          <p:cNvPr id="52" name="Line 57"/>
          <p:cNvSpPr>
            <a:spLocks noChangeShapeType="1"/>
          </p:cNvSpPr>
          <p:nvPr/>
        </p:nvSpPr>
        <p:spPr bwMode="auto">
          <a:xfrm rot="5400000" flipV="1">
            <a:off x="553244" y="1477169"/>
            <a:ext cx="153988" cy="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41357" name="Line 53"/>
          <p:cNvSpPr>
            <a:spLocks noChangeShapeType="1"/>
          </p:cNvSpPr>
          <p:nvPr/>
        </p:nvSpPr>
        <p:spPr bwMode="auto">
          <a:xfrm flipH="1">
            <a:off x="2724150" y="6197600"/>
            <a:ext cx="311150" cy="3175"/>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0" grpId="0" animBg="1"/>
      <p:bldP spid="51" grpId="0"/>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Foliennummernplatzhalter 3"/>
          <p:cNvSpPr>
            <a:spLocks noGrp="1"/>
          </p:cNvSpPr>
          <p:nvPr>
            <p:ph type="sldNum" sz="quarter" idx="11"/>
          </p:nvPr>
        </p:nvSpPr>
        <p:spPr>
          <a:xfrm>
            <a:off x="7038975" y="63769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34D72609-2311-4D50-9369-433BA38F9011}" type="slidenum">
              <a:rPr lang="de-DE" altLang="en-US" sz="1600" smtClean="0"/>
              <a:pPr>
                <a:spcBef>
                  <a:spcPct val="0"/>
                </a:spcBef>
                <a:buClrTx/>
                <a:buFontTx/>
                <a:buNone/>
              </a:pPr>
              <a:t>14</a:t>
            </a:fld>
            <a:r>
              <a:rPr lang="de-DE" altLang="en-US" sz="1600"/>
              <a:t> -</a:t>
            </a:r>
          </a:p>
        </p:txBody>
      </p:sp>
      <p:sp>
        <p:nvSpPr>
          <p:cNvPr id="16387" name="Fußzeilenplatzhalt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600"/>
              <a:t>Prof. Dr. Rainer Maurer</a:t>
            </a:r>
          </a:p>
        </p:txBody>
      </p:sp>
      <p:sp>
        <p:nvSpPr>
          <p:cNvPr id="16388" name="Rectangle 3"/>
          <p:cNvSpPr>
            <a:spLocks noGrp="1" noChangeArrowheads="1"/>
          </p:cNvSpPr>
          <p:nvPr>
            <p:ph type="body" idx="1"/>
          </p:nvPr>
        </p:nvSpPr>
        <p:spPr>
          <a:xfrm>
            <a:off x="457200" y="1193800"/>
            <a:ext cx="8382000" cy="5253038"/>
          </a:xfrm>
          <a:noFill/>
        </p:spPr>
        <p:txBody>
          <a:bodyPr/>
          <a:lstStyle/>
          <a:p>
            <a:pPr marL="457200" indent="-457200" eaLnBrk="1" hangingPunct="1"/>
            <a:r>
              <a:rPr lang="en-US" altLang="en-US" dirty="0"/>
              <a:t>Important assumptions of the neoclassical model:</a:t>
            </a:r>
          </a:p>
          <a:p>
            <a:pPr marL="457200" indent="-457200" eaLnBrk="1" hangingPunct="1">
              <a:buFont typeface="Arial Unicode MS" pitchFamily="34" charset="-128"/>
              <a:buAutoNum type="arabicPeriod" startAt="2"/>
            </a:pPr>
            <a:r>
              <a:rPr lang="en-US" altLang="en-US" dirty="0"/>
              <a:t>Only one type of good exists</a:t>
            </a:r>
            <a:r>
              <a:rPr lang="en-US" altLang="en-US" dirty="0">
                <a:solidFill>
                  <a:srgbClr val="FF0000"/>
                </a:solidFill>
              </a:rPr>
              <a:t> </a:t>
            </a:r>
            <a:r>
              <a:rPr lang="en-US" altLang="en-US" dirty="0"/>
              <a:t>= </a:t>
            </a:r>
            <a:r>
              <a:rPr lang="en-US" altLang="en-US" dirty="0">
                <a:solidFill>
                  <a:srgbClr val="00FF00"/>
                </a:solidFill>
              </a:rPr>
              <a:t>Y = GDP</a:t>
            </a:r>
          </a:p>
          <a:p>
            <a:pPr marL="457200" indent="-457200" eaLnBrk="1" hangingPunct="1">
              <a:lnSpc>
                <a:spcPct val="0"/>
              </a:lnSpc>
              <a:buFont typeface="Arial Unicode MS" pitchFamily="34" charset="-128"/>
              <a:buNone/>
            </a:pPr>
            <a:endParaRPr lang="en-US" altLang="en-US" dirty="0"/>
          </a:p>
          <a:p>
            <a:pPr marL="895350" lvl="1" indent="-438150" eaLnBrk="1" hangingPunct="1"/>
            <a:r>
              <a:rPr lang="en-US" altLang="en-US" sz="2200" dirty="0">
                <a:solidFill>
                  <a:srgbClr val="00FF00"/>
                </a:solidFill>
              </a:rPr>
              <a:t>Y</a:t>
            </a:r>
            <a:r>
              <a:rPr lang="en-US" altLang="en-US" sz="2200" dirty="0"/>
              <a:t> can be used for </a:t>
            </a:r>
            <a:r>
              <a:rPr lang="en-US" altLang="en-US" sz="2200" dirty="0">
                <a:solidFill>
                  <a:srgbClr val="00FF00"/>
                </a:solidFill>
              </a:rPr>
              <a:t>consumption</a:t>
            </a:r>
            <a:r>
              <a:rPr lang="en-US" altLang="en-US" sz="2200" dirty="0"/>
              <a:t> (</a:t>
            </a:r>
            <a:r>
              <a:rPr lang="en-US" altLang="en-US" sz="2200" dirty="0">
                <a:solidFill>
                  <a:srgbClr val="00FF00"/>
                </a:solidFill>
              </a:rPr>
              <a:t>C</a:t>
            </a:r>
            <a:r>
              <a:rPr lang="en-US" altLang="en-US" sz="2200" dirty="0"/>
              <a:t>=consumption goods) as well </a:t>
            </a:r>
            <a:r>
              <a:rPr lang="en-US" altLang="en-US" sz="2200" dirty="0">
                <a:solidFill>
                  <a:srgbClr val="00FF00"/>
                </a:solidFill>
              </a:rPr>
              <a:t>as for investment</a:t>
            </a:r>
            <a:r>
              <a:rPr lang="en-US" altLang="en-US" sz="2200" dirty="0"/>
              <a:t> (</a:t>
            </a:r>
            <a:r>
              <a:rPr lang="en-US" altLang="en-US" sz="2200" dirty="0">
                <a:solidFill>
                  <a:srgbClr val="00FF00"/>
                </a:solidFill>
              </a:rPr>
              <a:t>I</a:t>
            </a:r>
            <a:r>
              <a:rPr lang="en-US" altLang="en-US" sz="2200" dirty="0"/>
              <a:t> = investment goods = machines; buildings etc.):</a:t>
            </a:r>
          </a:p>
          <a:p>
            <a:pPr marL="1333500" lvl="2" indent="-419100" eaLnBrk="1" hangingPunct="1"/>
            <a:endParaRPr lang="en-US" altLang="en-US" sz="2000" dirty="0">
              <a:cs typeface="Arial" pitchFamily="34" charset="0"/>
            </a:endParaRPr>
          </a:p>
          <a:p>
            <a:pPr marL="1333500" lvl="2" indent="-419100" eaLnBrk="1" hangingPunct="1"/>
            <a:r>
              <a:rPr lang="en-US" altLang="en-US" sz="2000" dirty="0">
                <a:cs typeface="Arial" pitchFamily="34" charset="0"/>
              </a:rPr>
              <a:t>Consequently, the neoclassical model assumes that the transformation of consumption goods to investment goods is immediately possible. </a:t>
            </a:r>
          </a:p>
          <a:p>
            <a:pPr marL="1333500" lvl="2" indent="-419100" eaLnBrk="1" hangingPunct="1"/>
            <a:endParaRPr lang="en-US" altLang="en-US" sz="2000" dirty="0">
              <a:cs typeface="Arial" pitchFamily="34" charset="0"/>
            </a:endParaRPr>
          </a:p>
          <a:p>
            <a:pPr marL="1333500" lvl="2" indent="-419100" eaLnBrk="1" hangingPunct="1"/>
            <a:r>
              <a:rPr lang="en-US" altLang="en-US" sz="2000" dirty="0">
                <a:cs typeface="Arial" pitchFamily="34" charset="0"/>
              </a:rPr>
              <a:t>This assumption helps primarily to keep the graphical exposition of the model simple.</a:t>
            </a:r>
          </a:p>
        </p:txBody>
      </p:sp>
      <p:sp>
        <p:nvSpPr>
          <p:cNvPr id="16389" name="Rectangle 6"/>
          <p:cNvSpPr>
            <a:spLocks noGrp="1" noChangeArrowheads="1"/>
          </p:cNvSpPr>
          <p:nvPr>
            <p:ph type="title"/>
          </p:nvPr>
        </p:nvSpPr>
        <p:spPr>
          <a:noFill/>
        </p:spPr>
        <p:txBody>
          <a:bodyPr/>
          <a:lstStyle/>
          <a:p>
            <a:pPr eaLnBrk="1" hangingPunct="1"/>
            <a:r>
              <a:rPr lang="en-US" altLang="en-US" sz="2600"/>
              <a:t>3. The Neoclassical Model and its Policy Implications </a:t>
            </a:r>
            <a:br>
              <a:rPr lang="en-US" altLang="en-US" sz="2600"/>
            </a:br>
            <a:r>
              <a:rPr lang="en-US" altLang="en-US" sz="2600"/>
              <a:t>3.1. The Structure of the Neoclassical Model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8">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42338" name="Group 2"/>
          <p:cNvGrpSpPr>
            <a:grpSpLocks/>
          </p:cNvGrpSpPr>
          <p:nvPr/>
        </p:nvGrpSpPr>
        <p:grpSpPr bwMode="auto">
          <a:xfrm>
            <a:off x="0" y="4284663"/>
            <a:ext cx="544513" cy="946150"/>
            <a:chOff x="0" y="2947"/>
            <a:chExt cx="343" cy="596"/>
          </a:xfrm>
        </p:grpSpPr>
        <p:grpSp>
          <p:nvGrpSpPr>
            <p:cNvPr id="142386" name="Group 3"/>
            <p:cNvGrpSpPr>
              <a:grpSpLocks/>
            </p:cNvGrpSpPr>
            <p:nvPr/>
          </p:nvGrpSpPr>
          <p:grpSpPr bwMode="auto">
            <a:xfrm>
              <a:off x="0" y="3017"/>
              <a:ext cx="336" cy="526"/>
              <a:chOff x="8" y="3017"/>
              <a:chExt cx="336" cy="526"/>
            </a:xfrm>
          </p:grpSpPr>
          <p:sp>
            <p:nvSpPr>
              <p:cNvPr id="142388" name="Text Box 10"/>
              <p:cNvSpPr txBox="1">
                <a:spLocks noChangeArrowheads="1"/>
              </p:cNvSpPr>
              <p:nvPr/>
            </p:nvSpPr>
            <p:spPr bwMode="auto">
              <a:xfrm>
                <a:off x="8" y="3274"/>
                <a:ext cx="33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P</a:t>
                </a:r>
                <a:r>
                  <a:rPr lang="de-DE" altLang="en-US" sz="2200" baseline="-25000">
                    <a:solidFill>
                      <a:srgbClr val="66FFFF"/>
                    </a:solidFill>
                  </a:rPr>
                  <a:t>1</a:t>
                </a:r>
              </a:p>
            </p:txBody>
          </p:sp>
          <p:sp>
            <p:nvSpPr>
              <p:cNvPr id="142389" name="Text Box 10"/>
              <p:cNvSpPr txBox="1">
                <a:spLocks noChangeArrowheads="1"/>
              </p:cNvSpPr>
              <p:nvPr/>
            </p:nvSpPr>
            <p:spPr bwMode="auto">
              <a:xfrm>
                <a:off x="8" y="3017"/>
                <a:ext cx="33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w</a:t>
                </a:r>
                <a:r>
                  <a:rPr lang="de-DE" altLang="en-US" sz="2200" baseline="-25000">
                    <a:solidFill>
                      <a:srgbClr val="66FFFF"/>
                    </a:solidFill>
                  </a:rPr>
                  <a:t>1</a:t>
                </a:r>
              </a:p>
            </p:txBody>
          </p:sp>
        </p:grpSp>
        <p:sp>
          <p:nvSpPr>
            <p:cNvPr id="142387" name="Text Box 10"/>
            <p:cNvSpPr txBox="1">
              <a:spLocks noChangeArrowheads="1"/>
            </p:cNvSpPr>
            <p:nvPr/>
          </p:nvSpPr>
          <p:spPr bwMode="auto">
            <a:xfrm>
              <a:off x="79" y="2947"/>
              <a:ext cx="264"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4400" baseline="-25000">
                  <a:solidFill>
                    <a:srgbClr val="66FFFF"/>
                  </a:solidFill>
                </a:rPr>
                <a:t>_</a:t>
              </a:r>
            </a:p>
          </p:txBody>
        </p:sp>
      </p:grpSp>
      <p:graphicFrame>
        <p:nvGraphicFramePr>
          <p:cNvPr id="142339" name="Object 2"/>
          <p:cNvGraphicFramePr>
            <a:graphicFrameLocks/>
          </p:cNvGraphicFramePr>
          <p:nvPr/>
        </p:nvGraphicFramePr>
        <p:xfrm>
          <a:off x="401638" y="0"/>
          <a:ext cx="4448175" cy="3219450"/>
        </p:xfrm>
        <a:graphic>
          <a:graphicData uri="http://schemas.openxmlformats.org/presentationml/2006/ole">
            <mc:AlternateContent xmlns:mc="http://schemas.openxmlformats.org/markup-compatibility/2006">
              <mc:Choice xmlns:v="urn:schemas-microsoft-com:vml" Requires="v">
                <p:oleObj spid="_x0000_s143184" name="Diagramm" r:id="rId4" imgW="7439031" imgH="5324440" progId="MSGraph.Chart.8">
                  <p:embed followColorScheme="full"/>
                </p:oleObj>
              </mc:Choice>
              <mc:Fallback>
                <p:oleObj name="Diagramm" r:id="rId4" imgW="7439031" imgH="5324440"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638" y="0"/>
                        <a:ext cx="4448175"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2340" name="Object 3"/>
          <p:cNvGraphicFramePr>
            <a:graphicFrameLocks/>
          </p:cNvGraphicFramePr>
          <p:nvPr/>
        </p:nvGraphicFramePr>
        <p:xfrm>
          <a:off x="403225" y="3346450"/>
          <a:ext cx="4448175" cy="3219450"/>
        </p:xfrm>
        <a:graphic>
          <a:graphicData uri="http://schemas.openxmlformats.org/presentationml/2006/ole">
            <mc:AlternateContent xmlns:mc="http://schemas.openxmlformats.org/markup-compatibility/2006">
              <mc:Choice xmlns:v="urn:schemas-microsoft-com:vml" Requires="v">
                <p:oleObj spid="_x0000_s143185" name="Diagramm" r:id="rId6" imgW="7439031" imgH="5324440" progId="MSGraph.Chart.8">
                  <p:embed followColorScheme="full"/>
                </p:oleObj>
              </mc:Choice>
              <mc:Fallback>
                <p:oleObj name="Diagramm" r:id="rId6" imgW="7439031" imgH="5324440" progId="MSGraph.Chart.8">
                  <p:embed followColorScheme="full"/>
                  <p:pic>
                    <p:nvPicPr>
                      <p:cNvPr id="0" name="Object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225" y="3346450"/>
                        <a:ext cx="4448175"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2341" name="Text Box 15"/>
          <p:cNvSpPr txBox="1">
            <a:spLocks noChangeArrowheads="1"/>
          </p:cNvSpPr>
          <p:nvPr/>
        </p:nvSpPr>
        <p:spPr bwMode="auto">
          <a:xfrm>
            <a:off x="4673600" y="3005138"/>
            <a:ext cx="4254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2200" b="1"/>
              <a:t>L  </a:t>
            </a:r>
          </a:p>
        </p:txBody>
      </p:sp>
      <p:sp>
        <p:nvSpPr>
          <p:cNvPr id="142342" name="Arc 16"/>
          <p:cNvSpPr>
            <a:spLocks/>
          </p:cNvSpPr>
          <p:nvPr/>
        </p:nvSpPr>
        <p:spPr bwMode="auto">
          <a:xfrm flipH="1">
            <a:off x="527050" y="1206500"/>
            <a:ext cx="4492625" cy="2082800"/>
          </a:xfrm>
          <a:custGeom>
            <a:avLst/>
            <a:gdLst>
              <a:gd name="T0" fmla="*/ 2147483647 w 21450"/>
              <a:gd name="T1" fmla="*/ 0 h 21034"/>
              <a:gd name="T2" fmla="*/ 2147483647 w 21450"/>
              <a:gd name="T3" fmla="*/ 2147483647 h 21034"/>
              <a:gd name="T4" fmla="*/ 0 w 21450"/>
              <a:gd name="T5" fmla="*/ 2147483647 h 21034"/>
              <a:gd name="T6" fmla="*/ 0 60000 65536"/>
              <a:gd name="T7" fmla="*/ 0 60000 65536"/>
              <a:gd name="T8" fmla="*/ 0 60000 65536"/>
              <a:gd name="T9" fmla="*/ 0 w 21450"/>
              <a:gd name="T10" fmla="*/ 0 h 21034"/>
              <a:gd name="T11" fmla="*/ 21450 w 21450"/>
              <a:gd name="T12" fmla="*/ 21034 h 21034"/>
            </a:gdLst>
            <a:ahLst/>
            <a:cxnLst>
              <a:cxn ang="T6">
                <a:pos x="T0" y="T1"/>
              </a:cxn>
              <a:cxn ang="T7">
                <a:pos x="T2" y="T3"/>
              </a:cxn>
              <a:cxn ang="T8">
                <a:pos x="T4" y="T5"/>
              </a:cxn>
            </a:cxnLst>
            <a:rect l="T9" t="T10" r="T11" b="T12"/>
            <a:pathLst>
              <a:path w="21450" h="21034" fill="none" extrusionOk="0">
                <a:moveTo>
                  <a:pt x="4912" y="0"/>
                </a:moveTo>
                <a:cubicBezTo>
                  <a:pt x="13770" y="2068"/>
                  <a:pt x="20382" y="9464"/>
                  <a:pt x="21450" y="18496"/>
                </a:cubicBezTo>
              </a:path>
              <a:path w="21450" h="21034" stroke="0" extrusionOk="0">
                <a:moveTo>
                  <a:pt x="4912" y="0"/>
                </a:moveTo>
                <a:cubicBezTo>
                  <a:pt x="13770" y="2068"/>
                  <a:pt x="20382" y="9464"/>
                  <a:pt x="21450" y="18496"/>
                </a:cubicBezTo>
                <a:lnTo>
                  <a:pt x="0" y="21034"/>
                </a:lnTo>
                <a:lnTo>
                  <a:pt x="4912" y="0"/>
                </a:lnTo>
                <a:close/>
              </a:path>
            </a:pathLst>
          </a:custGeom>
          <a:noFill/>
          <a:ln w="38100">
            <a:solidFill>
              <a:srgbClr val="00FFFF"/>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lstStyle/>
          <a:p>
            <a:endParaRPr lang="en-US"/>
          </a:p>
        </p:txBody>
      </p:sp>
      <p:sp>
        <p:nvSpPr>
          <p:cNvPr id="142343" name="Text Box 18"/>
          <p:cNvSpPr txBox="1">
            <a:spLocks noChangeArrowheads="1"/>
          </p:cNvSpPr>
          <p:nvPr/>
        </p:nvSpPr>
        <p:spPr bwMode="auto">
          <a:xfrm>
            <a:off x="106363" y="55563"/>
            <a:ext cx="722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b="1"/>
              <a:t>Y</a:t>
            </a:r>
            <a:r>
              <a:rPr lang="de-DE" altLang="en-US" sz="1800" b="1"/>
              <a:t>  </a:t>
            </a:r>
          </a:p>
        </p:txBody>
      </p:sp>
      <p:sp>
        <p:nvSpPr>
          <p:cNvPr id="142344" name="Line 16"/>
          <p:cNvSpPr>
            <a:spLocks noChangeShapeType="1"/>
          </p:cNvSpPr>
          <p:nvPr/>
        </p:nvSpPr>
        <p:spPr bwMode="auto">
          <a:xfrm rot="5400000" flipH="1">
            <a:off x="1211263" y="3311525"/>
            <a:ext cx="3714750" cy="1270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42345" name="Text Box 15"/>
          <p:cNvSpPr txBox="1">
            <a:spLocks noChangeArrowheads="1"/>
          </p:cNvSpPr>
          <p:nvPr/>
        </p:nvSpPr>
        <p:spPr bwMode="auto">
          <a:xfrm>
            <a:off x="4700588" y="6338888"/>
            <a:ext cx="4254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2200" b="1"/>
              <a:t>L  </a:t>
            </a:r>
          </a:p>
        </p:txBody>
      </p:sp>
      <p:sp>
        <p:nvSpPr>
          <p:cNvPr id="142346" name="Line 16"/>
          <p:cNvSpPr>
            <a:spLocks noChangeShapeType="1"/>
          </p:cNvSpPr>
          <p:nvPr/>
        </p:nvSpPr>
        <p:spPr bwMode="auto">
          <a:xfrm flipH="1">
            <a:off x="476250" y="1362075"/>
            <a:ext cx="2609850" cy="1588"/>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42347" name="Text Box 10"/>
          <p:cNvSpPr txBox="1">
            <a:spLocks noChangeArrowheads="1"/>
          </p:cNvSpPr>
          <p:nvPr/>
        </p:nvSpPr>
        <p:spPr bwMode="auto">
          <a:xfrm>
            <a:off x="0" y="1022350"/>
            <a:ext cx="5969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Y</a:t>
            </a:r>
            <a:r>
              <a:rPr lang="de-DE" altLang="en-US" sz="2200" baseline="-25000">
                <a:solidFill>
                  <a:srgbClr val="66FFFF"/>
                </a:solidFill>
              </a:rPr>
              <a:t>2</a:t>
            </a:r>
          </a:p>
        </p:txBody>
      </p:sp>
      <p:sp>
        <p:nvSpPr>
          <p:cNvPr id="142348" name="Text Box 10"/>
          <p:cNvSpPr txBox="1">
            <a:spLocks noChangeArrowheads="1"/>
          </p:cNvSpPr>
          <p:nvPr/>
        </p:nvSpPr>
        <p:spPr bwMode="auto">
          <a:xfrm>
            <a:off x="2959100" y="6430963"/>
            <a:ext cx="3683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1</a:t>
            </a:r>
          </a:p>
        </p:txBody>
      </p:sp>
      <p:sp>
        <p:nvSpPr>
          <p:cNvPr id="142349" name="Line 32"/>
          <p:cNvSpPr>
            <a:spLocks noChangeShapeType="1"/>
          </p:cNvSpPr>
          <p:nvPr/>
        </p:nvSpPr>
        <p:spPr bwMode="auto">
          <a:xfrm flipV="1">
            <a:off x="1292225" y="4098925"/>
            <a:ext cx="2743200" cy="21590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42350" name="Line 16"/>
          <p:cNvSpPr>
            <a:spLocks noChangeShapeType="1"/>
          </p:cNvSpPr>
          <p:nvPr/>
        </p:nvSpPr>
        <p:spPr bwMode="auto">
          <a:xfrm rot="10800000">
            <a:off x="487363" y="4838700"/>
            <a:ext cx="2589212"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42351" name="Line 16"/>
          <p:cNvSpPr>
            <a:spLocks noChangeShapeType="1"/>
          </p:cNvSpPr>
          <p:nvPr/>
        </p:nvSpPr>
        <p:spPr bwMode="auto">
          <a:xfrm rot="5400000" flipH="1">
            <a:off x="2460625" y="5856288"/>
            <a:ext cx="1225550"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42352" name="Text Box 10"/>
          <p:cNvSpPr txBox="1">
            <a:spLocks noChangeArrowheads="1"/>
          </p:cNvSpPr>
          <p:nvPr/>
        </p:nvSpPr>
        <p:spPr bwMode="auto">
          <a:xfrm>
            <a:off x="2452688" y="3003550"/>
            <a:ext cx="5969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1</a:t>
            </a:r>
          </a:p>
        </p:txBody>
      </p:sp>
      <p:sp>
        <p:nvSpPr>
          <p:cNvPr id="142353" name="Text Box 10"/>
          <p:cNvSpPr txBox="1">
            <a:spLocks noChangeArrowheads="1"/>
          </p:cNvSpPr>
          <p:nvPr/>
        </p:nvSpPr>
        <p:spPr bwMode="auto">
          <a:xfrm>
            <a:off x="4038600" y="992188"/>
            <a:ext cx="11557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Y(L,K</a:t>
            </a:r>
            <a:r>
              <a:rPr lang="de-DE" altLang="en-US" sz="2200" baseline="-25000">
                <a:solidFill>
                  <a:srgbClr val="66FFFF"/>
                </a:solidFill>
              </a:rPr>
              <a:t>1</a:t>
            </a:r>
            <a:r>
              <a:rPr lang="de-DE" altLang="en-US" sz="2200">
                <a:solidFill>
                  <a:srgbClr val="66FFFF"/>
                </a:solidFill>
              </a:rPr>
              <a:t>,R</a:t>
            </a:r>
            <a:r>
              <a:rPr lang="de-DE" altLang="en-US" sz="2200" baseline="-25000">
                <a:solidFill>
                  <a:srgbClr val="66FFFF"/>
                </a:solidFill>
              </a:rPr>
              <a:t>2</a:t>
            </a:r>
            <a:r>
              <a:rPr lang="de-DE" altLang="en-US" sz="2200">
                <a:solidFill>
                  <a:srgbClr val="66FFFF"/>
                </a:solidFill>
              </a:rPr>
              <a:t>)</a:t>
            </a:r>
          </a:p>
        </p:txBody>
      </p:sp>
      <p:sp>
        <p:nvSpPr>
          <p:cNvPr id="142354" name="Text Box 13"/>
          <p:cNvSpPr txBox="1">
            <a:spLocks noChangeArrowheads="1"/>
          </p:cNvSpPr>
          <p:nvPr/>
        </p:nvSpPr>
        <p:spPr bwMode="auto">
          <a:xfrm>
            <a:off x="4111625" y="3916363"/>
            <a:ext cx="99377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S</a:t>
            </a:r>
            <a:r>
              <a:rPr lang="de-DE" altLang="en-US" sz="2200">
                <a:solidFill>
                  <a:srgbClr val="66FFFF"/>
                </a:solidFill>
              </a:rPr>
              <a:t>(w/p)</a:t>
            </a:r>
          </a:p>
        </p:txBody>
      </p:sp>
      <p:sp>
        <p:nvSpPr>
          <p:cNvPr id="142355" name="Line 32"/>
          <p:cNvSpPr>
            <a:spLocks noChangeShapeType="1"/>
          </p:cNvSpPr>
          <p:nvPr/>
        </p:nvSpPr>
        <p:spPr bwMode="auto">
          <a:xfrm rot="5400000" flipV="1">
            <a:off x="1328738" y="3919538"/>
            <a:ext cx="2425700" cy="22987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42356" name="Text Box 9"/>
          <p:cNvSpPr txBox="1">
            <a:spLocks noChangeArrowheads="1"/>
          </p:cNvSpPr>
          <p:nvPr/>
        </p:nvSpPr>
        <p:spPr bwMode="auto">
          <a:xfrm>
            <a:off x="3575050" y="5826125"/>
            <a:ext cx="16637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D </a:t>
            </a:r>
            <a:r>
              <a:rPr lang="de-DE" altLang="en-US" sz="2200">
                <a:solidFill>
                  <a:srgbClr val="66FFFF"/>
                </a:solidFill>
              </a:rPr>
              <a:t>(w/p,K</a:t>
            </a:r>
            <a:r>
              <a:rPr lang="de-DE" altLang="en-US" sz="2200" baseline="-25000">
                <a:solidFill>
                  <a:srgbClr val="66FFFF"/>
                </a:solidFill>
              </a:rPr>
              <a:t>1</a:t>
            </a:r>
            <a:r>
              <a:rPr lang="de-DE" altLang="en-US" sz="2200">
                <a:solidFill>
                  <a:srgbClr val="66FFFF"/>
                </a:solidFill>
              </a:rPr>
              <a:t>,R</a:t>
            </a:r>
            <a:r>
              <a:rPr lang="de-DE" altLang="en-US" sz="2200" baseline="-25000">
                <a:solidFill>
                  <a:srgbClr val="66FFFF"/>
                </a:solidFill>
              </a:rPr>
              <a:t>2</a:t>
            </a:r>
            <a:r>
              <a:rPr lang="de-DE" altLang="en-US" sz="2200">
                <a:solidFill>
                  <a:srgbClr val="66FFFF"/>
                </a:solidFill>
              </a:rPr>
              <a:t>)</a:t>
            </a:r>
          </a:p>
        </p:txBody>
      </p:sp>
      <p:sp>
        <p:nvSpPr>
          <p:cNvPr id="142357" name="Text Box 10"/>
          <p:cNvSpPr txBox="1">
            <a:spLocks noChangeArrowheads="1"/>
          </p:cNvSpPr>
          <p:nvPr/>
        </p:nvSpPr>
        <p:spPr bwMode="auto">
          <a:xfrm>
            <a:off x="4040188" y="384175"/>
            <a:ext cx="11557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Y(L,K</a:t>
            </a:r>
            <a:r>
              <a:rPr lang="de-DE" altLang="en-US" sz="2200" baseline="-25000">
                <a:solidFill>
                  <a:srgbClr val="66FFFF"/>
                </a:solidFill>
              </a:rPr>
              <a:t>1</a:t>
            </a:r>
            <a:r>
              <a:rPr lang="de-DE" altLang="en-US" sz="2200">
                <a:solidFill>
                  <a:srgbClr val="66FFFF"/>
                </a:solidFill>
              </a:rPr>
              <a:t>,R</a:t>
            </a:r>
            <a:r>
              <a:rPr lang="de-DE" altLang="en-US" sz="2200" baseline="-25000">
                <a:solidFill>
                  <a:srgbClr val="66FFFF"/>
                </a:solidFill>
              </a:rPr>
              <a:t>1</a:t>
            </a:r>
            <a:r>
              <a:rPr lang="de-DE" altLang="en-US" sz="2200">
                <a:solidFill>
                  <a:srgbClr val="66FFFF"/>
                </a:solidFill>
              </a:rPr>
              <a:t>)</a:t>
            </a:r>
          </a:p>
        </p:txBody>
      </p:sp>
      <p:sp>
        <p:nvSpPr>
          <p:cNvPr id="142358" name="AutoShape 64"/>
          <p:cNvSpPr>
            <a:spLocks noChangeArrowheads="1"/>
          </p:cNvSpPr>
          <p:nvPr/>
        </p:nvSpPr>
        <p:spPr bwMode="auto">
          <a:xfrm>
            <a:off x="5329238" y="514350"/>
            <a:ext cx="3814762" cy="6343650"/>
          </a:xfrm>
          <a:prstGeom prst="roundRect">
            <a:avLst>
              <a:gd name="adj" fmla="val 12495"/>
            </a:avLst>
          </a:prstGeom>
          <a:solidFill>
            <a:srgbClr val="FFFF99"/>
          </a:solidFill>
          <a:ln w="50800">
            <a:solidFill>
              <a:srgbClr val="FF0000"/>
            </a:solidFill>
            <a:round/>
            <a:headEnd/>
            <a:tailEnd/>
          </a:ln>
        </p:spPr>
        <p:txBody>
          <a:bodyPr lIns="0" tIns="0" rIns="0" bIns="0"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en-US" altLang="en-US" sz="2000" dirty="0">
                <a:solidFill>
                  <a:srgbClr val="3333FF"/>
                </a:solidFill>
              </a:rPr>
              <a:t>As in section 3.1. we can subdivide the whole effect of a change in the supply of a production factor in a primary effect and a secondary effect.</a:t>
            </a:r>
          </a:p>
          <a:p>
            <a:pPr eaLnBrk="1" hangingPunct="1">
              <a:spcBef>
                <a:spcPct val="0"/>
              </a:spcBef>
              <a:buClrTx/>
              <a:buFontTx/>
              <a:buNone/>
            </a:pPr>
            <a:endParaRPr lang="de-DE" altLang="en-US" sz="2000" dirty="0">
              <a:solidFill>
                <a:srgbClr val="3333FF"/>
              </a:solidFill>
            </a:endParaRPr>
          </a:p>
        </p:txBody>
      </p:sp>
      <p:sp>
        <p:nvSpPr>
          <p:cNvPr id="142359" name="Line 29"/>
          <p:cNvSpPr>
            <a:spLocks noChangeShapeType="1"/>
          </p:cNvSpPr>
          <p:nvPr/>
        </p:nvSpPr>
        <p:spPr bwMode="auto">
          <a:xfrm>
            <a:off x="3708400" y="711200"/>
            <a:ext cx="0" cy="41910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42360" name="Line 30"/>
          <p:cNvSpPr>
            <a:spLocks noChangeShapeType="1"/>
          </p:cNvSpPr>
          <p:nvPr/>
        </p:nvSpPr>
        <p:spPr bwMode="auto">
          <a:xfrm>
            <a:off x="1574800" y="1524000"/>
            <a:ext cx="0" cy="33020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42361" name="Line 16"/>
          <p:cNvSpPr>
            <a:spLocks noChangeShapeType="1"/>
          </p:cNvSpPr>
          <p:nvPr/>
        </p:nvSpPr>
        <p:spPr bwMode="auto">
          <a:xfrm rot="5400000" flipH="1">
            <a:off x="2707481" y="1119982"/>
            <a:ext cx="715963"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42362" name="Line 16"/>
          <p:cNvSpPr>
            <a:spLocks noChangeShapeType="1"/>
          </p:cNvSpPr>
          <p:nvPr/>
        </p:nvSpPr>
        <p:spPr bwMode="auto">
          <a:xfrm flipH="1">
            <a:off x="457200" y="752475"/>
            <a:ext cx="2619375"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42363" name="Text Box 10"/>
          <p:cNvSpPr txBox="1">
            <a:spLocks noChangeArrowheads="1"/>
          </p:cNvSpPr>
          <p:nvPr/>
        </p:nvSpPr>
        <p:spPr bwMode="auto">
          <a:xfrm>
            <a:off x="1588" y="541338"/>
            <a:ext cx="5969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Y</a:t>
            </a:r>
            <a:r>
              <a:rPr lang="de-DE" altLang="en-US" sz="2200" baseline="-25000">
                <a:solidFill>
                  <a:srgbClr val="66FFFF"/>
                </a:solidFill>
              </a:rPr>
              <a:t>1</a:t>
            </a:r>
          </a:p>
        </p:txBody>
      </p:sp>
      <p:sp>
        <p:nvSpPr>
          <p:cNvPr id="142364" name="Line 34"/>
          <p:cNvSpPr>
            <a:spLocks noChangeShapeType="1"/>
          </p:cNvSpPr>
          <p:nvPr/>
        </p:nvSpPr>
        <p:spPr bwMode="auto">
          <a:xfrm flipH="1">
            <a:off x="628650" y="785813"/>
            <a:ext cx="4763" cy="519112"/>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42365" name="Line 35"/>
          <p:cNvSpPr>
            <a:spLocks noChangeShapeType="1"/>
          </p:cNvSpPr>
          <p:nvPr/>
        </p:nvSpPr>
        <p:spPr bwMode="auto">
          <a:xfrm>
            <a:off x="2222500" y="4038600"/>
            <a:ext cx="0" cy="59690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42366" name="Line 36"/>
          <p:cNvSpPr>
            <a:spLocks noChangeShapeType="1"/>
          </p:cNvSpPr>
          <p:nvPr/>
        </p:nvSpPr>
        <p:spPr bwMode="auto">
          <a:xfrm>
            <a:off x="3506788" y="5437188"/>
            <a:ext cx="0" cy="52070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42367" name="Line 32"/>
          <p:cNvSpPr>
            <a:spLocks noChangeShapeType="1"/>
          </p:cNvSpPr>
          <p:nvPr/>
        </p:nvSpPr>
        <p:spPr bwMode="auto">
          <a:xfrm rot="5400000" flipV="1">
            <a:off x="1647825" y="3463925"/>
            <a:ext cx="2425700" cy="22987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42368" name="Text Box 9"/>
          <p:cNvSpPr txBox="1">
            <a:spLocks noChangeArrowheads="1"/>
          </p:cNvSpPr>
          <p:nvPr/>
        </p:nvSpPr>
        <p:spPr bwMode="auto">
          <a:xfrm>
            <a:off x="3576638" y="5002213"/>
            <a:ext cx="158591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D </a:t>
            </a:r>
            <a:r>
              <a:rPr lang="de-DE" altLang="en-US" sz="2200">
                <a:solidFill>
                  <a:srgbClr val="66FFFF"/>
                </a:solidFill>
              </a:rPr>
              <a:t>(w/p,K</a:t>
            </a:r>
            <a:r>
              <a:rPr lang="de-DE" altLang="en-US" sz="2200" baseline="-25000">
                <a:solidFill>
                  <a:srgbClr val="66FFFF"/>
                </a:solidFill>
              </a:rPr>
              <a:t>1</a:t>
            </a:r>
            <a:r>
              <a:rPr lang="de-DE" altLang="en-US" sz="2200">
                <a:solidFill>
                  <a:srgbClr val="66FFFF"/>
                </a:solidFill>
              </a:rPr>
              <a:t>,R</a:t>
            </a:r>
            <a:r>
              <a:rPr lang="de-DE" altLang="en-US" sz="2200" baseline="-25000">
                <a:solidFill>
                  <a:srgbClr val="66FFFF"/>
                </a:solidFill>
              </a:rPr>
              <a:t>1</a:t>
            </a:r>
            <a:r>
              <a:rPr lang="de-DE" altLang="en-US" sz="2200">
                <a:solidFill>
                  <a:srgbClr val="66FFFF"/>
                </a:solidFill>
              </a:rPr>
              <a:t>)</a:t>
            </a:r>
          </a:p>
        </p:txBody>
      </p:sp>
      <p:sp>
        <p:nvSpPr>
          <p:cNvPr id="142369" name="Arc 16"/>
          <p:cNvSpPr>
            <a:spLocks/>
          </p:cNvSpPr>
          <p:nvPr/>
        </p:nvSpPr>
        <p:spPr bwMode="auto">
          <a:xfrm flipH="1">
            <a:off x="515938" y="560388"/>
            <a:ext cx="4492625" cy="2819400"/>
          </a:xfrm>
          <a:custGeom>
            <a:avLst/>
            <a:gdLst>
              <a:gd name="T0" fmla="*/ 2147483647 w 21450"/>
              <a:gd name="T1" fmla="*/ 0 h 21034"/>
              <a:gd name="T2" fmla="*/ 2147483647 w 21450"/>
              <a:gd name="T3" fmla="*/ 2147483647 h 21034"/>
              <a:gd name="T4" fmla="*/ 0 w 21450"/>
              <a:gd name="T5" fmla="*/ 2147483647 h 21034"/>
              <a:gd name="T6" fmla="*/ 0 60000 65536"/>
              <a:gd name="T7" fmla="*/ 0 60000 65536"/>
              <a:gd name="T8" fmla="*/ 0 60000 65536"/>
              <a:gd name="T9" fmla="*/ 0 w 21450"/>
              <a:gd name="T10" fmla="*/ 0 h 21034"/>
              <a:gd name="T11" fmla="*/ 21450 w 21450"/>
              <a:gd name="T12" fmla="*/ 21034 h 21034"/>
            </a:gdLst>
            <a:ahLst/>
            <a:cxnLst>
              <a:cxn ang="T6">
                <a:pos x="T0" y="T1"/>
              </a:cxn>
              <a:cxn ang="T7">
                <a:pos x="T2" y="T3"/>
              </a:cxn>
              <a:cxn ang="T8">
                <a:pos x="T4" y="T5"/>
              </a:cxn>
            </a:cxnLst>
            <a:rect l="T9" t="T10" r="T11" b="T12"/>
            <a:pathLst>
              <a:path w="21450" h="21034" fill="none" extrusionOk="0">
                <a:moveTo>
                  <a:pt x="4912" y="0"/>
                </a:moveTo>
                <a:cubicBezTo>
                  <a:pt x="13770" y="2068"/>
                  <a:pt x="20382" y="9464"/>
                  <a:pt x="21450" y="18496"/>
                </a:cubicBezTo>
              </a:path>
              <a:path w="21450" h="21034" stroke="0" extrusionOk="0">
                <a:moveTo>
                  <a:pt x="4912" y="0"/>
                </a:moveTo>
                <a:cubicBezTo>
                  <a:pt x="13770" y="2068"/>
                  <a:pt x="20382" y="9464"/>
                  <a:pt x="21450" y="18496"/>
                </a:cubicBezTo>
                <a:lnTo>
                  <a:pt x="0" y="21034"/>
                </a:lnTo>
                <a:lnTo>
                  <a:pt x="4912" y="0"/>
                </a:lnTo>
                <a:close/>
              </a:path>
            </a:pathLst>
          </a:custGeom>
          <a:noFill/>
          <a:ln w="38100">
            <a:solidFill>
              <a:srgbClr val="00FFFF"/>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lstStyle/>
          <a:p>
            <a:endParaRPr lang="en-US"/>
          </a:p>
        </p:txBody>
      </p:sp>
      <p:sp>
        <p:nvSpPr>
          <p:cNvPr id="20514" name="Rectangle 2"/>
          <p:cNvSpPr>
            <a:spLocks noChangeArrowheads="1"/>
          </p:cNvSpPr>
          <p:nvPr/>
        </p:nvSpPr>
        <p:spPr bwMode="auto">
          <a:xfrm>
            <a:off x="5003800" y="0"/>
            <a:ext cx="4140200" cy="573088"/>
          </a:xfrm>
          <a:prstGeom prst="rect">
            <a:avLst/>
          </a:prstGeom>
          <a:noFill/>
          <a:ln w="9525">
            <a:noFill/>
            <a:miter lim="800000"/>
            <a:headEnd/>
            <a:tailEnd/>
          </a:ln>
        </p:spPr>
        <p:txBody>
          <a:bodyPr anchor="ctr"/>
          <a:lstStyle/>
          <a:p>
            <a:pPr algn="ctr" eaLnBrk="1" hangingPunct="1">
              <a:defRPr/>
            </a:pPr>
            <a:r>
              <a:rPr lang="en-US" sz="2400" kern="0" dirty="0">
                <a:solidFill>
                  <a:srgbClr val="FFFF00"/>
                </a:solidFill>
                <a:latin typeface="Arial"/>
              </a:rPr>
              <a:t>Supply-side Shocks</a:t>
            </a:r>
            <a:endParaRPr lang="de-DE" sz="2400" dirty="0">
              <a:solidFill>
                <a:srgbClr val="FFFF00"/>
              </a:solidFill>
            </a:endParaRPr>
          </a:p>
        </p:txBody>
      </p:sp>
      <p:sp>
        <p:nvSpPr>
          <p:cNvPr id="142371" name="AutoShape 64"/>
          <p:cNvSpPr>
            <a:spLocks noChangeArrowheads="1"/>
          </p:cNvSpPr>
          <p:nvPr/>
        </p:nvSpPr>
        <p:spPr bwMode="auto">
          <a:xfrm>
            <a:off x="546100" y="144463"/>
            <a:ext cx="1973263" cy="360362"/>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2000">
                <a:solidFill>
                  <a:srgbClr val="3333FF"/>
                </a:solidFill>
              </a:rPr>
              <a:t>GDP-production</a:t>
            </a:r>
          </a:p>
        </p:txBody>
      </p:sp>
      <p:sp>
        <p:nvSpPr>
          <p:cNvPr id="142372" name="AutoShape 64"/>
          <p:cNvSpPr>
            <a:spLocks noChangeArrowheads="1"/>
          </p:cNvSpPr>
          <p:nvPr/>
        </p:nvSpPr>
        <p:spPr bwMode="auto">
          <a:xfrm>
            <a:off x="538163" y="3482975"/>
            <a:ext cx="1973262" cy="37465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2000">
                <a:solidFill>
                  <a:srgbClr val="3333FF"/>
                </a:solidFill>
              </a:rPr>
              <a:t>Labor Market</a:t>
            </a:r>
          </a:p>
        </p:txBody>
      </p:sp>
      <p:sp>
        <p:nvSpPr>
          <p:cNvPr id="142373" name="Line 44"/>
          <p:cNvSpPr>
            <a:spLocks noChangeShapeType="1"/>
          </p:cNvSpPr>
          <p:nvPr/>
        </p:nvSpPr>
        <p:spPr bwMode="auto">
          <a:xfrm>
            <a:off x="612775" y="4867275"/>
            <a:ext cx="0" cy="29210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42374" name="Line 16"/>
          <p:cNvSpPr>
            <a:spLocks noChangeShapeType="1"/>
          </p:cNvSpPr>
          <p:nvPr/>
        </p:nvSpPr>
        <p:spPr bwMode="auto">
          <a:xfrm rot="10800000">
            <a:off x="487363" y="5219700"/>
            <a:ext cx="2165350"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42375" name="Line 16"/>
          <p:cNvSpPr>
            <a:spLocks noChangeShapeType="1"/>
          </p:cNvSpPr>
          <p:nvPr/>
        </p:nvSpPr>
        <p:spPr bwMode="auto">
          <a:xfrm rot="5400000" flipH="1">
            <a:off x="773113" y="3324225"/>
            <a:ext cx="3714750" cy="1270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42376" name="Line 16"/>
          <p:cNvSpPr>
            <a:spLocks noChangeShapeType="1"/>
          </p:cNvSpPr>
          <p:nvPr/>
        </p:nvSpPr>
        <p:spPr bwMode="auto">
          <a:xfrm rot="5400000" flipH="1">
            <a:off x="2032000" y="5856288"/>
            <a:ext cx="1225550"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42377" name="Text Box 10"/>
          <p:cNvSpPr txBox="1">
            <a:spLocks noChangeArrowheads="1"/>
          </p:cNvSpPr>
          <p:nvPr/>
        </p:nvSpPr>
        <p:spPr bwMode="auto">
          <a:xfrm>
            <a:off x="2471738" y="6419850"/>
            <a:ext cx="3683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2</a:t>
            </a:r>
          </a:p>
        </p:txBody>
      </p:sp>
      <p:sp>
        <p:nvSpPr>
          <p:cNvPr id="142378" name="Line 16"/>
          <p:cNvSpPr>
            <a:spLocks noChangeShapeType="1"/>
          </p:cNvSpPr>
          <p:nvPr/>
        </p:nvSpPr>
        <p:spPr bwMode="auto">
          <a:xfrm flipH="1">
            <a:off x="466725" y="1495425"/>
            <a:ext cx="2171700" cy="11113"/>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42379" name="Text Box 10"/>
          <p:cNvSpPr txBox="1">
            <a:spLocks noChangeArrowheads="1"/>
          </p:cNvSpPr>
          <p:nvPr/>
        </p:nvSpPr>
        <p:spPr bwMode="auto">
          <a:xfrm>
            <a:off x="19050" y="1317625"/>
            <a:ext cx="5969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Y</a:t>
            </a:r>
            <a:r>
              <a:rPr lang="de-DE" altLang="en-US" sz="2200" baseline="-25000">
                <a:solidFill>
                  <a:srgbClr val="66FFFF"/>
                </a:solidFill>
              </a:rPr>
              <a:t>3</a:t>
            </a:r>
          </a:p>
        </p:txBody>
      </p:sp>
      <p:sp>
        <p:nvSpPr>
          <p:cNvPr id="142380" name="Line 57"/>
          <p:cNvSpPr>
            <a:spLocks noChangeShapeType="1"/>
          </p:cNvSpPr>
          <p:nvPr/>
        </p:nvSpPr>
        <p:spPr bwMode="auto">
          <a:xfrm rot="5400000" flipV="1">
            <a:off x="553244" y="1477169"/>
            <a:ext cx="153988" cy="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42381" name="Line 53"/>
          <p:cNvSpPr>
            <a:spLocks noChangeShapeType="1"/>
          </p:cNvSpPr>
          <p:nvPr/>
        </p:nvSpPr>
        <p:spPr bwMode="auto">
          <a:xfrm flipH="1">
            <a:off x="2724150" y="6197600"/>
            <a:ext cx="311150" cy="3175"/>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53" name="Geschweifte Klammer rechts 52"/>
          <p:cNvSpPr>
            <a:spLocks/>
          </p:cNvSpPr>
          <p:nvPr/>
        </p:nvSpPr>
        <p:spPr bwMode="auto">
          <a:xfrm>
            <a:off x="895350" y="762000"/>
            <a:ext cx="257175" cy="565150"/>
          </a:xfrm>
          <a:prstGeom prst="rightBrace">
            <a:avLst>
              <a:gd name="adj1" fmla="val 8332"/>
              <a:gd name="adj2" fmla="val 50000"/>
            </a:avLst>
          </a:prstGeom>
          <a:noFill/>
          <a:ln w="34925" algn="ctr">
            <a:solidFill>
              <a:srgbClr val="FF0066"/>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a:p>
        </p:txBody>
      </p:sp>
      <p:sp>
        <p:nvSpPr>
          <p:cNvPr id="54" name="AutoShape 64"/>
          <p:cNvSpPr>
            <a:spLocks noChangeArrowheads="1"/>
          </p:cNvSpPr>
          <p:nvPr/>
        </p:nvSpPr>
        <p:spPr bwMode="auto">
          <a:xfrm>
            <a:off x="1169988" y="838200"/>
            <a:ext cx="1973262" cy="37465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2000">
                <a:solidFill>
                  <a:srgbClr val="3333FF"/>
                </a:solidFill>
              </a:rPr>
              <a:t>Primary Effect</a:t>
            </a:r>
          </a:p>
        </p:txBody>
      </p:sp>
      <p:sp>
        <p:nvSpPr>
          <p:cNvPr id="55" name="AutoShape 64"/>
          <p:cNvSpPr>
            <a:spLocks noChangeArrowheads="1"/>
          </p:cNvSpPr>
          <p:nvPr/>
        </p:nvSpPr>
        <p:spPr bwMode="auto">
          <a:xfrm>
            <a:off x="1169988" y="1304925"/>
            <a:ext cx="1973262" cy="37465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2000">
                <a:solidFill>
                  <a:srgbClr val="3333FF"/>
                </a:solidFill>
              </a:rPr>
              <a:t>Secondary Effect</a:t>
            </a:r>
          </a:p>
        </p:txBody>
      </p:sp>
      <p:sp>
        <p:nvSpPr>
          <p:cNvPr id="56" name="Geschweifte Klammer rechts 55"/>
          <p:cNvSpPr>
            <a:spLocks/>
          </p:cNvSpPr>
          <p:nvPr/>
        </p:nvSpPr>
        <p:spPr bwMode="auto">
          <a:xfrm>
            <a:off x="895350" y="1327150"/>
            <a:ext cx="257175" cy="152400"/>
          </a:xfrm>
          <a:prstGeom prst="rightBrace">
            <a:avLst>
              <a:gd name="adj1" fmla="val 8333"/>
              <a:gd name="adj2" fmla="val 50000"/>
            </a:avLst>
          </a:prstGeom>
          <a:noFill/>
          <a:ln w="34925" algn="ctr">
            <a:solidFill>
              <a:srgbClr val="FF0066"/>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Lst>
  </p:timing>
</p:sld>
</file>

<file path=ppt/slides/slide1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2" name="Line 20"/>
          <p:cNvSpPr>
            <a:spLocks noChangeShapeType="1"/>
          </p:cNvSpPr>
          <p:nvPr/>
        </p:nvSpPr>
        <p:spPr bwMode="auto">
          <a:xfrm>
            <a:off x="1508125" y="1965325"/>
            <a:ext cx="1568450" cy="165576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graphicFrame>
        <p:nvGraphicFramePr>
          <p:cNvPr id="143363" name="Object 3"/>
          <p:cNvGraphicFramePr>
            <a:graphicFrameLocks/>
          </p:cNvGraphicFramePr>
          <p:nvPr/>
        </p:nvGraphicFramePr>
        <p:xfrm>
          <a:off x="4513263" y="1411288"/>
          <a:ext cx="3776662" cy="3116262"/>
        </p:xfrm>
        <a:graphic>
          <a:graphicData uri="http://schemas.openxmlformats.org/presentationml/2006/ole">
            <mc:AlternateContent xmlns:mc="http://schemas.openxmlformats.org/markup-compatibility/2006">
              <mc:Choice xmlns:v="urn:schemas-microsoft-com:vml" Requires="v">
                <p:oleObj spid="_x0000_s144194" name="Diagramm" r:id="rId4" imgW="7439031" imgH="5314992" progId="MSGraph.Chart.8">
                  <p:embed followColorScheme="full"/>
                </p:oleObj>
              </mc:Choice>
              <mc:Fallback>
                <p:oleObj name="Diagramm" r:id="rId4" imgW="7439031" imgH="5314992"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263" y="1411288"/>
                        <a:ext cx="3776662" cy="311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64" name="Object 3"/>
          <p:cNvGraphicFramePr>
            <a:graphicFrameLocks/>
          </p:cNvGraphicFramePr>
          <p:nvPr/>
        </p:nvGraphicFramePr>
        <p:xfrm>
          <a:off x="422275" y="1384300"/>
          <a:ext cx="3776663" cy="3116263"/>
        </p:xfrm>
        <a:graphic>
          <a:graphicData uri="http://schemas.openxmlformats.org/presentationml/2006/ole">
            <mc:AlternateContent xmlns:mc="http://schemas.openxmlformats.org/markup-compatibility/2006">
              <mc:Choice xmlns:v="urn:schemas-microsoft-com:vml" Requires="v">
                <p:oleObj spid="_x0000_s144195" name="Diagramm" r:id="rId6" imgW="7439031" imgH="5314992" progId="MSGraph.Chart.8">
                  <p:embed followColorScheme="full"/>
                </p:oleObj>
              </mc:Choice>
              <mc:Fallback>
                <p:oleObj name="Diagramm" r:id="rId6" imgW="7439031" imgH="5314992" progId="MSGraph.Chart.8">
                  <p:embed followColorScheme="full"/>
                  <p:pic>
                    <p:nvPicPr>
                      <p:cNvPr id="0" name="Object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275" y="1384300"/>
                        <a:ext cx="3776663" cy="311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365"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3D0CD860-CD8A-4480-9586-913C0B522D47}" type="slidenum">
              <a:rPr lang="de-DE" altLang="en-US" sz="1600" b="1"/>
              <a:pPr algn="r" eaLnBrk="1" hangingPunct="1">
                <a:spcBef>
                  <a:spcPct val="0"/>
                </a:spcBef>
                <a:buClrTx/>
                <a:buFontTx/>
                <a:buNone/>
              </a:pPr>
              <a:t>141</a:t>
            </a:fld>
            <a:r>
              <a:rPr lang="de-DE" altLang="en-US" sz="1600" b="1"/>
              <a:t> -</a:t>
            </a:r>
          </a:p>
        </p:txBody>
      </p:sp>
      <p:sp>
        <p:nvSpPr>
          <p:cNvPr id="143366"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sp>
        <p:nvSpPr>
          <p:cNvPr id="143367" name="Text Box 5"/>
          <p:cNvSpPr txBox="1">
            <a:spLocks noChangeArrowheads="1"/>
          </p:cNvSpPr>
          <p:nvPr/>
        </p:nvSpPr>
        <p:spPr bwMode="auto">
          <a:xfrm>
            <a:off x="4919663" y="1239838"/>
            <a:ext cx="293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t>i</a:t>
            </a:r>
          </a:p>
        </p:txBody>
      </p:sp>
      <p:sp>
        <p:nvSpPr>
          <p:cNvPr id="143368" name="Text Box 7"/>
          <p:cNvSpPr txBox="1">
            <a:spLocks noChangeArrowheads="1"/>
          </p:cNvSpPr>
          <p:nvPr/>
        </p:nvSpPr>
        <p:spPr bwMode="auto">
          <a:xfrm>
            <a:off x="3694113" y="4257675"/>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1800"/>
              <a:t>I,S</a:t>
            </a:r>
          </a:p>
        </p:txBody>
      </p:sp>
      <p:sp>
        <p:nvSpPr>
          <p:cNvPr id="143369" name="Text Box 8"/>
          <p:cNvSpPr txBox="1">
            <a:spLocks noChangeArrowheads="1"/>
          </p:cNvSpPr>
          <p:nvPr/>
        </p:nvSpPr>
        <p:spPr bwMode="auto">
          <a:xfrm>
            <a:off x="825500" y="1233488"/>
            <a:ext cx="331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t>i</a:t>
            </a:r>
          </a:p>
        </p:txBody>
      </p:sp>
      <p:sp>
        <p:nvSpPr>
          <p:cNvPr id="143370" name="Line 9"/>
          <p:cNvSpPr>
            <a:spLocks noChangeShapeType="1"/>
          </p:cNvSpPr>
          <p:nvPr/>
        </p:nvSpPr>
        <p:spPr bwMode="auto">
          <a:xfrm>
            <a:off x="4044950" y="395922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43371" name="Line 10"/>
          <p:cNvSpPr>
            <a:spLocks noChangeShapeType="1"/>
          </p:cNvSpPr>
          <p:nvPr/>
        </p:nvSpPr>
        <p:spPr bwMode="auto">
          <a:xfrm rot="5400000" flipH="1">
            <a:off x="716757" y="15501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43372" name="Line 12"/>
          <p:cNvSpPr>
            <a:spLocks noChangeShapeType="1"/>
          </p:cNvSpPr>
          <p:nvPr/>
        </p:nvSpPr>
        <p:spPr bwMode="auto">
          <a:xfrm>
            <a:off x="8129588" y="399097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43373" name="Line 13"/>
          <p:cNvSpPr>
            <a:spLocks noChangeShapeType="1"/>
          </p:cNvSpPr>
          <p:nvPr/>
        </p:nvSpPr>
        <p:spPr bwMode="auto">
          <a:xfrm rot="5400000" flipH="1">
            <a:off x="4822032" y="15755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43374" name="Text Box 14"/>
          <p:cNvSpPr txBox="1">
            <a:spLocks noChangeArrowheads="1"/>
          </p:cNvSpPr>
          <p:nvPr/>
        </p:nvSpPr>
        <p:spPr bwMode="auto">
          <a:xfrm>
            <a:off x="222250" y="2733675"/>
            <a:ext cx="52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i</a:t>
            </a:r>
            <a:r>
              <a:rPr lang="de-DE" altLang="en-US" sz="1800" baseline="-25000">
                <a:solidFill>
                  <a:srgbClr val="66FFFF"/>
                </a:solidFill>
              </a:rPr>
              <a:t>1</a:t>
            </a:r>
            <a:endParaRPr lang="el-GR" altLang="en-US" sz="1800" baseline="-25000">
              <a:solidFill>
                <a:srgbClr val="66FFFF"/>
              </a:solidFill>
            </a:endParaRPr>
          </a:p>
        </p:txBody>
      </p:sp>
      <p:sp>
        <p:nvSpPr>
          <p:cNvPr id="143375" name="Text Box 18"/>
          <p:cNvSpPr txBox="1">
            <a:spLocks noChangeArrowheads="1"/>
          </p:cNvSpPr>
          <p:nvPr/>
        </p:nvSpPr>
        <p:spPr bwMode="auto">
          <a:xfrm>
            <a:off x="8210550" y="3790950"/>
            <a:ext cx="33813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1800"/>
              <a:t>Y</a:t>
            </a:r>
          </a:p>
        </p:txBody>
      </p:sp>
      <p:sp>
        <p:nvSpPr>
          <p:cNvPr id="143376" name="Line 23"/>
          <p:cNvSpPr>
            <a:spLocks noChangeShapeType="1"/>
          </p:cNvSpPr>
          <p:nvPr/>
        </p:nvSpPr>
        <p:spPr bwMode="auto">
          <a:xfrm>
            <a:off x="4895850" y="2943225"/>
            <a:ext cx="2289175"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43377" name="Line 24"/>
          <p:cNvSpPr>
            <a:spLocks noChangeShapeType="1"/>
          </p:cNvSpPr>
          <p:nvPr/>
        </p:nvSpPr>
        <p:spPr bwMode="auto">
          <a:xfrm rot="5400000" flipH="1">
            <a:off x="6685756" y="3463132"/>
            <a:ext cx="1011237"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43378" name="AutoShape 29"/>
          <p:cNvSpPr>
            <a:spLocks noChangeArrowheads="1"/>
          </p:cNvSpPr>
          <p:nvPr/>
        </p:nvSpPr>
        <p:spPr bwMode="auto">
          <a:xfrm>
            <a:off x="0" y="4664075"/>
            <a:ext cx="9144000" cy="2193925"/>
          </a:xfrm>
          <a:prstGeom prst="roundRect">
            <a:avLst>
              <a:gd name="adj" fmla="val 12495"/>
            </a:avLst>
          </a:prstGeom>
          <a:solidFill>
            <a:srgbClr val="FFFF99"/>
          </a:solidFill>
          <a:ln w="50800">
            <a:solidFill>
              <a:srgbClr val="FF0000"/>
            </a:solidFill>
            <a:round/>
            <a:headEnd/>
            <a:tailEnd/>
          </a:ln>
        </p:spPr>
        <p:txBody>
          <a:bodyPr lIns="0" tIns="0" rIns="0" bIns="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lnSpc>
                <a:spcPct val="90000"/>
              </a:lnSpc>
              <a:spcBef>
                <a:spcPct val="0"/>
              </a:spcBef>
              <a:buClrTx/>
              <a:buFontTx/>
              <a:buNone/>
            </a:pPr>
            <a:r>
              <a:rPr lang="en-US" altLang="en-US" sz="2000">
                <a:solidFill>
                  <a:schemeClr val="bg1"/>
                </a:solidFill>
              </a:rPr>
              <a:t>Demand side module: Situation before the shock happens.</a:t>
            </a:r>
          </a:p>
        </p:txBody>
      </p:sp>
      <p:sp>
        <p:nvSpPr>
          <p:cNvPr id="143379" name="Line 30"/>
          <p:cNvSpPr>
            <a:spLocks noChangeShapeType="1"/>
          </p:cNvSpPr>
          <p:nvPr/>
        </p:nvSpPr>
        <p:spPr bwMode="auto">
          <a:xfrm flipV="1">
            <a:off x="1795463" y="2936875"/>
            <a:ext cx="3130550" cy="3175"/>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43380" name="Line 11"/>
          <p:cNvSpPr>
            <a:spLocks noChangeShapeType="1"/>
          </p:cNvSpPr>
          <p:nvPr/>
        </p:nvSpPr>
        <p:spPr bwMode="auto">
          <a:xfrm rot="5400000" flipV="1">
            <a:off x="5262563" y="1677988"/>
            <a:ext cx="1755775" cy="2428875"/>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43381" name="Line 30"/>
          <p:cNvSpPr>
            <a:spLocks noChangeShapeType="1"/>
          </p:cNvSpPr>
          <p:nvPr/>
        </p:nvSpPr>
        <p:spPr bwMode="auto">
          <a:xfrm flipV="1">
            <a:off x="792163" y="2940050"/>
            <a:ext cx="984250"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43382" name="AutoShape 64"/>
          <p:cNvSpPr>
            <a:spLocks noChangeArrowheads="1"/>
          </p:cNvSpPr>
          <p:nvPr/>
        </p:nvSpPr>
        <p:spPr bwMode="auto">
          <a:xfrm>
            <a:off x="1331913" y="987425"/>
            <a:ext cx="1973262"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en-US" altLang="en-US" sz="2000">
                <a:solidFill>
                  <a:srgbClr val="3333FF"/>
                </a:solidFill>
              </a:rPr>
              <a:t>Capital Market</a:t>
            </a:r>
          </a:p>
        </p:txBody>
      </p:sp>
      <p:sp>
        <p:nvSpPr>
          <p:cNvPr id="143383" name="AutoShape 64"/>
          <p:cNvSpPr>
            <a:spLocks noChangeArrowheads="1"/>
          </p:cNvSpPr>
          <p:nvPr/>
        </p:nvSpPr>
        <p:spPr bwMode="auto">
          <a:xfrm>
            <a:off x="5410200" y="989013"/>
            <a:ext cx="2278063"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en-US" altLang="en-US" sz="2000">
                <a:solidFill>
                  <a:srgbClr val="3333FF"/>
                </a:solidFill>
              </a:rPr>
              <a:t>Demand for Goods</a:t>
            </a:r>
          </a:p>
        </p:txBody>
      </p:sp>
      <p:sp>
        <p:nvSpPr>
          <p:cNvPr id="143384" name="Line 24"/>
          <p:cNvSpPr>
            <a:spLocks noChangeShapeType="1"/>
          </p:cNvSpPr>
          <p:nvPr/>
        </p:nvSpPr>
        <p:spPr bwMode="auto">
          <a:xfrm rot="5400000" flipH="1">
            <a:off x="5701506" y="3428207"/>
            <a:ext cx="1011237"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43385" name="Oval 31"/>
          <p:cNvSpPr>
            <a:spLocks noChangeArrowheads="1"/>
          </p:cNvSpPr>
          <p:nvPr/>
        </p:nvSpPr>
        <p:spPr bwMode="auto">
          <a:xfrm>
            <a:off x="6157913" y="28844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endParaRPr lang="en-US" altLang="en-US" sz="2000" baseline="30000">
              <a:solidFill>
                <a:srgbClr val="66FFFF"/>
              </a:solidFill>
            </a:endParaRPr>
          </a:p>
        </p:txBody>
      </p:sp>
      <p:sp>
        <p:nvSpPr>
          <p:cNvPr id="143386" name="Line 11"/>
          <p:cNvSpPr>
            <a:spLocks noChangeShapeType="1"/>
          </p:cNvSpPr>
          <p:nvPr/>
        </p:nvSpPr>
        <p:spPr bwMode="auto">
          <a:xfrm rot="5400000" flipV="1">
            <a:off x="5957094" y="1434307"/>
            <a:ext cx="1004887" cy="2419350"/>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grpSp>
        <p:nvGrpSpPr>
          <p:cNvPr id="143387" name="Group 29"/>
          <p:cNvGrpSpPr>
            <a:grpSpLocks/>
          </p:cNvGrpSpPr>
          <p:nvPr/>
        </p:nvGrpSpPr>
        <p:grpSpPr bwMode="auto">
          <a:xfrm>
            <a:off x="1446213" y="1962150"/>
            <a:ext cx="2417762" cy="2027238"/>
            <a:chOff x="902" y="1227"/>
            <a:chExt cx="1523" cy="1277"/>
          </a:xfrm>
        </p:grpSpPr>
        <p:sp>
          <p:nvSpPr>
            <p:cNvPr id="143398" name="Line 11"/>
            <p:cNvSpPr>
              <a:spLocks noChangeShapeType="1"/>
            </p:cNvSpPr>
            <p:nvPr/>
          </p:nvSpPr>
          <p:spPr bwMode="auto">
            <a:xfrm rot="10800000" flipV="1">
              <a:off x="902" y="1227"/>
              <a:ext cx="1523" cy="104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43399" name="Line 31"/>
            <p:cNvSpPr>
              <a:spLocks noChangeShapeType="1"/>
            </p:cNvSpPr>
            <p:nvPr/>
          </p:nvSpPr>
          <p:spPr bwMode="auto">
            <a:xfrm>
              <a:off x="912" y="2256"/>
              <a:ext cx="0" cy="248"/>
            </a:xfrm>
            <a:prstGeom prst="line">
              <a:avLst/>
            </a:prstGeom>
            <a:noFill/>
            <a:ln w="38100">
              <a:solidFill>
                <a:srgbClr val="33CCCC"/>
              </a:solidFill>
              <a:round/>
              <a:headEnd type="none" w="med" len="lg"/>
              <a:tailEnd type="non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grpSp>
      <p:sp>
        <p:nvSpPr>
          <p:cNvPr id="143388" name="Text Box 19"/>
          <p:cNvSpPr txBox="1">
            <a:spLocks noChangeArrowheads="1"/>
          </p:cNvSpPr>
          <p:nvPr/>
        </p:nvSpPr>
        <p:spPr bwMode="auto">
          <a:xfrm>
            <a:off x="2682875" y="3608388"/>
            <a:ext cx="18129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I(i,L</a:t>
            </a:r>
            <a:r>
              <a:rPr lang="de-DE" altLang="en-US" sz="1800" baseline="-25000">
                <a:solidFill>
                  <a:srgbClr val="66FFFF"/>
                </a:solidFill>
              </a:rPr>
              <a:t>1</a:t>
            </a:r>
            <a:r>
              <a:rPr lang="de-DE" altLang="en-US" sz="1800">
                <a:solidFill>
                  <a:srgbClr val="66FFFF"/>
                </a:solidFill>
              </a:rPr>
              <a:t>,R</a:t>
            </a:r>
            <a:r>
              <a:rPr lang="de-DE" altLang="en-US" sz="1800" baseline="-25000">
                <a:solidFill>
                  <a:srgbClr val="66FFFF"/>
                </a:solidFill>
              </a:rPr>
              <a:t>1</a:t>
            </a:r>
            <a:r>
              <a:rPr lang="de-DE" altLang="en-US" sz="1800">
                <a:solidFill>
                  <a:srgbClr val="66FFFF"/>
                </a:solidFill>
              </a:rPr>
              <a:t>)+R</a:t>
            </a:r>
            <a:r>
              <a:rPr lang="de-DE" altLang="en-US" sz="1800" baseline="-25000">
                <a:solidFill>
                  <a:srgbClr val="66FFFF"/>
                </a:solidFill>
              </a:rPr>
              <a:t>D</a:t>
            </a:r>
            <a:r>
              <a:rPr lang="de-DE" altLang="en-US" sz="1800">
                <a:solidFill>
                  <a:srgbClr val="66FFFF"/>
                </a:solidFill>
              </a:rPr>
              <a:t>(Y)</a:t>
            </a:r>
            <a:endParaRPr lang="el-GR" altLang="en-US" sz="1800">
              <a:solidFill>
                <a:srgbClr val="66FFFF"/>
              </a:solidFill>
            </a:endParaRPr>
          </a:p>
        </p:txBody>
      </p:sp>
      <p:sp>
        <p:nvSpPr>
          <p:cNvPr id="143389" name="Oval 31"/>
          <p:cNvSpPr>
            <a:spLocks noChangeArrowheads="1"/>
          </p:cNvSpPr>
          <p:nvPr/>
        </p:nvSpPr>
        <p:spPr bwMode="auto">
          <a:xfrm>
            <a:off x="2382838" y="28844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endParaRPr lang="en-US" altLang="en-US" sz="2000" baseline="30000">
              <a:solidFill>
                <a:srgbClr val="66FFFF"/>
              </a:solidFill>
            </a:endParaRPr>
          </a:p>
        </p:txBody>
      </p:sp>
      <p:sp>
        <p:nvSpPr>
          <p:cNvPr id="143390" name="Line 35"/>
          <p:cNvSpPr>
            <a:spLocks noChangeShapeType="1"/>
          </p:cNvSpPr>
          <p:nvPr/>
        </p:nvSpPr>
        <p:spPr bwMode="auto">
          <a:xfrm flipV="1">
            <a:off x="7189788" y="2506663"/>
            <a:ext cx="4762" cy="1533525"/>
          </a:xfrm>
          <a:prstGeom prst="line">
            <a:avLst/>
          </a:prstGeom>
          <a:noFill/>
          <a:ln w="38100">
            <a:solidFill>
              <a:srgbClr val="FF00FF"/>
            </a:solidFill>
            <a:round/>
            <a:headEnd type="none" w="med" len="lg"/>
            <a:tailEnd type="non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43391" name="Oval 25"/>
          <p:cNvSpPr>
            <a:spLocks noChangeArrowheads="1"/>
          </p:cNvSpPr>
          <p:nvPr/>
        </p:nvSpPr>
        <p:spPr bwMode="auto">
          <a:xfrm>
            <a:off x="7143750" y="28971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endParaRPr lang="de-DE" altLang="en-US" sz="2000" baseline="30000">
              <a:solidFill>
                <a:srgbClr val="66FFFF"/>
              </a:solidFill>
            </a:endParaRPr>
          </a:p>
        </p:txBody>
      </p:sp>
      <p:sp>
        <p:nvSpPr>
          <p:cNvPr id="143392" name="Text Box 19"/>
          <p:cNvSpPr txBox="1">
            <a:spLocks noChangeArrowheads="1"/>
          </p:cNvSpPr>
          <p:nvPr/>
        </p:nvSpPr>
        <p:spPr bwMode="auto">
          <a:xfrm>
            <a:off x="5845175" y="4208463"/>
            <a:ext cx="7175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C(i</a:t>
            </a:r>
            <a:r>
              <a:rPr lang="de-DE" altLang="en-US" sz="1800" baseline="-25000">
                <a:solidFill>
                  <a:srgbClr val="66FFFF"/>
                </a:solidFill>
              </a:rPr>
              <a:t>1</a:t>
            </a:r>
            <a:r>
              <a:rPr lang="de-DE" altLang="en-US" sz="1800">
                <a:solidFill>
                  <a:srgbClr val="66FFFF"/>
                </a:solidFill>
              </a:rPr>
              <a:t>)</a:t>
            </a:r>
            <a:r>
              <a:rPr lang="de-DE" altLang="en-US" sz="1800" baseline="-25000">
                <a:solidFill>
                  <a:srgbClr val="66FFFF"/>
                </a:solidFill>
              </a:rPr>
              <a:t>1</a:t>
            </a:r>
            <a:endParaRPr lang="el-GR" altLang="en-US" sz="1800" baseline="-25000">
              <a:solidFill>
                <a:srgbClr val="66FFFF"/>
              </a:solidFill>
            </a:endParaRPr>
          </a:p>
        </p:txBody>
      </p:sp>
      <p:sp>
        <p:nvSpPr>
          <p:cNvPr id="143393" name="Text Box 21"/>
          <p:cNvSpPr txBox="1">
            <a:spLocks noChangeArrowheads="1"/>
          </p:cNvSpPr>
          <p:nvPr/>
        </p:nvSpPr>
        <p:spPr bwMode="auto">
          <a:xfrm>
            <a:off x="7011988" y="4241800"/>
            <a:ext cx="144621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FF00FF"/>
                </a:solidFill>
              </a:rPr>
              <a:t>Y</a:t>
            </a:r>
            <a:r>
              <a:rPr lang="de-DE" altLang="en-US" sz="1800" baseline="-25000">
                <a:solidFill>
                  <a:srgbClr val="FF00FF"/>
                </a:solidFill>
              </a:rPr>
              <a:t>S</a:t>
            </a:r>
            <a:r>
              <a:rPr lang="de-DE" altLang="en-US" sz="1800">
                <a:solidFill>
                  <a:srgbClr val="FF00FF"/>
                </a:solidFill>
              </a:rPr>
              <a:t>(L</a:t>
            </a:r>
            <a:r>
              <a:rPr lang="de-DE" altLang="en-US" sz="1800" baseline="-25000">
                <a:solidFill>
                  <a:srgbClr val="FF00FF"/>
                </a:solidFill>
              </a:rPr>
              <a:t>1</a:t>
            </a:r>
            <a:r>
              <a:rPr lang="de-DE" altLang="en-US" sz="1800">
                <a:solidFill>
                  <a:srgbClr val="FF00FF"/>
                </a:solidFill>
              </a:rPr>
              <a:t>,K</a:t>
            </a:r>
            <a:r>
              <a:rPr lang="de-DE" altLang="en-US" sz="1800" baseline="-25000">
                <a:solidFill>
                  <a:srgbClr val="FF00FF"/>
                </a:solidFill>
              </a:rPr>
              <a:t>1</a:t>
            </a:r>
            <a:r>
              <a:rPr lang="de-DE" altLang="en-US" sz="1800">
                <a:solidFill>
                  <a:srgbClr val="FF00FF"/>
                </a:solidFill>
              </a:rPr>
              <a:t>,R</a:t>
            </a:r>
            <a:r>
              <a:rPr lang="de-DE" altLang="en-US" sz="1800" baseline="-25000">
                <a:solidFill>
                  <a:srgbClr val="FF00FF"/>
                </a:solidFill>
              </a:rPr>
              <a:t>1</a:t>
            </a:r>
            <a:r>
              <a:rPr lang="de-DE" altLang="en-US" sz="1800">
                <a:solidFill>
                  <a:srgbClr val="FF00FF"/>
                </a:solidFill>
              </a:rPr>
              <a:t>)</a:t>
            </a:r>
            <a:endParaRPr lang="el-GR" altLang="en-US" sz="1800">
              <a:solidFill>
                <a:srgbClr val="FF00FF"/>
              </a:solidFill>
            </a:endParaRPr>
          </a:p>
        </p:txBody>
      </p:sp>
      <p:sp>
        <p:nvSpPr>
          <p:cNvPr id="143394" name="Text Box 15"/>
          <p:cNvSpPr txBox="1">
            <a:spLocks noChangeArrowheads="1"/>
          </p:cNvSpPr>
          <p:nvPr/>
        </p:nvSpPr>
        <p:spPr bwMode="auto">
          <a:xfrm>
            <a:off x="7296150" y="3576638"/>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C(i)</a:t>
            </a:r>
            <a:r>
              <a:rPr lang="de-DE" altLang="en-US" sz="1800" baseline="-25000">
                <a:solidFill>
                  <a:srgbClr val="66FFFF"/>
                </a:solidFill>
              </a:rPr>
              <a:t>1</a:t>
            </a:r>
            <a:endParaRPr lang="el-GR" altLang="en-US" sz="1800" baseline="-25000">
              <a:solidFill>
                <a:srgbClr val="00FFFF"/>
              </a:solidFill>
            </a:endParaRPr>
          </a:p>
        </p:txBody>
      </p:sp>
      <p:sp>
        <p:nvSpPr>
          <p:cNvPr id="84003" name="Rectangle 6"/>
          <p:cNvSpPr>
            <a:spLocks noChangeArrowheads="1"/>
          </p:cNvSpPr>
          <p:nvPr/>
        </p:nvSpPr>
        <p:spPr bwMode="auto">
          <a:xfrm>
            <a:off x="0" y="-19050"/>
            <a:ext cx="9144000" cy="998538"/>
          </a:xfrm>
          <a:prstGeom prst="rect">
            <a:avLst/>
          </a:prstGeom>
          <a:noFill/>
          <a:ln w="9525">
            <a:noFill/>
            <a:miter lim="800000"/>
            <a:headEnd/>
            <a:tailEnd/>
          </a:ln>
        </p:spPr>
        <p:txBody>
          <a:bodyPr tIns="0" anchor="ctr"/>
          <a:lstStyle/>
          <a:p>
            <a:pPr algn="ctr" eaLnBrk="1" hangingPunct="1">
              <a:defRPr/>
            </a:pPr>
            <a:r>
              <a:rPr lang="en-US" sz="2900" kern="0" dirty="0">
                <a:solidFill>
                  <a:srgbClr val="FFFF00"/>
                </a:solidFill>
                <a:latin typeface="Arial"/>
                <a:ea typeface="+mj-ea"/>
                <a:cs typeface="+mj-cs"/>
              </a:rPr>
              <a:t>3. The Neoclassical Model and its Policy Implications</a:t>
            </a:r>
            <a:br>
              <a:rPr lang="en-US" sz="2900" kern="0" dirty="0">
                <a:solidFill>
                  <a:srgbClr val="FFFF00"/>
                </a:solidFill>
                <a:latin typeface="Arial"/>
                <a:ea typeface="+mj-ea"/>
                <a:cs typeface="+mj-cs"/>
              </a:rPr>
            </a:br>
            <a:r>
              <a:rPr lang="en-US" sz="2600" kern="0" dirty="0">
                <a:solidFill>
                  <a:srgbClr val="FFFF00"/>
                </a:solidFill>
                <a:latin typeface="Arial"/>
                <a:ea typeface="+mj-ea"/>
                <a:cs typeface="+mj-cs"/>
              </a:rPr>
              <a:t> 3.2.4. Supply-side Shocks</a:t>
            </a:r>
            <a:endParaRPr lang="de-DE" sz="2600" dirty="0">
              <a:solidFill>
                <a:srgbClr val="FFFF00"/>
              </a:solidFill>
            </a:endParaRPr>
          </a:p>
        </p:txBody>
      </p:sp>
      <p:sp>
        <p:nvSpPr>
          <p:cNvPr id="143396" name="Text Box 15"/>
          <p:cNvSpPr txBox="1">
            <a:spLocks noChangeArrowheads="1"/>
          </p:cNvSpPr>
          <p:nvPr/>
        </p:nvSpPr>
        <p:spPr bwMode="auto">
          <a:xfrm>
            <a:off x="7691438" y="2901950"/>
            <a:ext cx="145256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Y</a:t>
            </a:r>
            <a:r>
              <a:rPr lang="de-DE" altLang="en-US" sz="1800" baseline="-25000">
                <a:solidFill>
                  <a:srgbClr val="66FFFF"/>
                </a:solidFill>
              </a:rPr>
              <a:t>D</a:t>
            </a:r>
            <a:r>
              <a:rPr lang="de-DE" altLang="en-US" sz="1800">
                <a:solidFill>
                  <a:srgbClr val="66FFFF"/>
                </a:solidFill>
              </a:rPr>
              <a:t>=C(i)</a:t>
            </a:r>
            <a:r>
              <a:rPr lang="de-DE" altLang="en-US" sz="1800" baseline="-25000">
                <a:solidFill>
                  <a:srgbClr val="66FFFF"/>
                </a:solidFill>
              </a:rPr>
              <a:t>1</a:t>
            </a:r>
            <a:r>
              <a:rPr lang="de-DE" altLang="en-US" sz="1800">
                <a:solidFill>
                  <a:srgbClr val="66FFFF"/>
                </a:solidFill>
              </a:rPr>
              <a:t>+ I(i)</a:t>
            </a:r>
            <a:r>
              <a:rPr lang="de-DE" altLang="en-US" sz="1800" baseline="-25000">
                <a:solidFill>
                  <a:srgbClr val="66FFFF"/>
                </a:solidFill>
              </a:rPr>
              <a:t>1</a:t>
            </a:r>
            <a:endParaRPr lang="el-GR" altLang="en-US" sz="1800">
              <a:solidFill>
                <a:srgbClr val="66FFFF"/>
              </a:solidFill>
            </a:endParaRPr>
          </a:p>
        </p:txBody>
      </p:sp>
      <p:sp>
        <p:nvSpPr>
          <p:cNvPr id="143397" name="Text Box 15"/>
          <p:cNvSpPr txBox="1">
            <a:spLocks noChangeArrowheads="1"/>
          </p:cNvSpPr>
          <p:nvPr/>
        </p:nvSpPr>
        <p:spPr bwMode="auto">
          <a:xfrm>
            <a:off x="3584575" y="1573213"/>
            <a:ext cx="11747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S(i)</a:t>
            </a:r>
            <a:r>
              <a:rPr lang="de-DE" altLang="en-US" sz="1800" baseline="-25000">
                <a:solidFill>
                  <a:srgbClr val="66FFFF"/>
                </a:solidFill>
              </a:rPr>
              <a:t>1</a:t>
            </a:r>
            <a:r>
              <a:rPr lang="de-DE" altLang="en-US" sz="1800">
                <a:solidFill>
                  <a:srgbClr val="66FFFF"/>
                </a:solidFill>
              </a:rPr>
              <a:t>+M/P</a:t>
            </a:r>
            <a:endParaRPr lang="el-GR" altLang="en-US" sz="1800">
              <a:solidFill>
                <a:srgbClr val="00FFFF"/>
              </a:solidFill>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44388" name="Object 3"/>
          <p:cNvGraphicFramePr>
            <a:graphicFrameLocks/>
          </p:cNvGraphicFramePr>
          <p:nvPr/>
        </p:nvGraphicFramePr>
        <p:xfrm>
          <a:off x="422275" y="1384300"/>
          <a:ext cx="3776663" cy="3116263"/>
        </p:xfrm>
        <a:graphic>
          <a:graphicData uri="http://schemas.openxmlformats.org/presentationml/2006/ole">
            <mc:AlternateContent xmlns:mc="http://schemas.openxmlformats.org/markup-compatibility/2006">
              <mc:Choice xmlns:v="urn:schemas-microsoft-com:vml" Requires="v">
                <p:oleObj spid="_x0000_s145220" name="Diagramm" r:id="rId4" imgW="7439031" imgH="5314992" progId="MSGraph.Chart.8">
                  <p:embed followColorScheme="full"/>
                </p:oleObj>
              </mc:Choice>
              <mc:Fallback>
                <p:oleObj name="Diagramm" r:id="rId4" imgW="7439031" imgH="5314992"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275" y="1384300"/>
                        <a:ext cx="3776663" cy="311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4386" name="Line 20"/>
          <p:cNvSpPr>
            <a:spLocks noChangeShapeType="1"/>
          </p:cNvSpPr>
          <p:nvPr/>
        </p:nvSpPr>
        <p:spPr bwMode="auto">
          <a:xfrm>
            <a:off x="1508125" y="1965325"/>
            <a:ext cx="1568450" cy="165576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graphicFrame>
        <p:nvGraphicFramePr>
          <p:cNvPr id="144387" name="Object 3"/>
          <p:cNvGraphicFramePr>
            <a:graphicFrameLocks/>
          </p:cNvGraphicFramePr>
          <p:nvPr/>
        </p:nvGraphicFramePr>
        <p:xfrm>
          <a:off x="4513263" y="1411288"/>
          <a:ext cx="3776662" cy="3116262"/>
        </p:xfrm>
        <a:graphic>
          <a:graphicData uri="http://schemas.openxmlformats.org/presentationml/2006/ole">
            <mc:AlternateContent xmlns:mc="http://schemas.openxmlformats.org/markup-compatibility/2006">
              <mc:Choice xmlns:v="urn:schemas-microsoft-com:vml" Requires="v">
                <p:oleObj spid="_x0000_s145221" name="Diagramm" r:id="rId6" imgW="7439031" imgH="5314992" progId="MSGraph.Chart.8">
                  <p:embed followColorScheme="full"/>
                </p:oleObj>
              </mc:Choice>
              <mc:Fallback>
                <p:oleObj name="Diagramm" r:id="rId6" imgW="7439031" imgH="5314992" progId="MSGraph.Chart.8">
                  <p:embed followColorScheme="full"/>
                  <p:pic>
                    <p:nvPicPr>
                      <p:cNvPr id="0" name="Object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3263" y="1411288"/>
                        <a:ext cx="3776662" cy="311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4389"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24C0E838-A25F-4D2D-A101-8D7D45FA867F}" type="slidenum">
              <a:rPr lang="de-DE" altLang="en-US" sz="1600" b="1"/>
              <a:pPr algn="r" eaLnBrk="1" hangingPunct="1">
                <a:spcBef>
                  <a:spcPct val="0"/>
                </a:spcBef>
                <a:buClrTx/>
                <a:buFontTx/>
                <a:buNone/>
              </a:pPr>
              <a:t>142</a:t>
            </a:fld>
            <a:r>
              <a:rPr lang="de-DE" altLang="en-US" sz="1600" b="1"/>
              <a:t> -</a:t>
            </a:r>
          </a:p>
        </p:txBody>
      </p:sp>
      <p:sp>
        <p:nvSpPr>
          <p:cNvPr id="144390"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sp>
        <p:nvSpPr>
          <p:cNvPr id="144391" name="Text Box 5"/>
          <p:cNvSpPr txBox="1">
            <a:spLocks noChangeArrowheads="1"/>
          </p:cNvSpPr>
          <p:nvPr/>
        </p:nvSpPr>
        <p:spPr bwMode="auto">
          <a:xfrm>
            <a:off x="4919663" y="1239838"/>
            <a:ext cx="293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t>i</a:t>
            </a:r>
          </a:p>
        </p:txBody>
      </p:sp>
      <p:sp>
        <p:nvSpPr>
          <p:cNvPr id="144392" name="Text Box 7"/>
          <p:cNvSpPr txBox="1">
            <a:spLocks noChangeArrowheads="1"/>
          </p:cNvSpPr>
          <p:nvPr/>
        </p:nvSpPr>
        <p:spPr bwMode="auto">
          <a:xfrm>
            <a:off x="3694113" y="4257675"/>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1800"/>
              <a:t>I,S</a:t>
            </a:r>
          </a:p>
        </p:txBody>
      </p:sp>
      <p:sp>
        <p:nvSpPr>
          <p:cNvPr id="144393" name="Text Box 8"/>
          <p:cNvSpPr txBox="1">
            <a:spLocks noChangeArrowheads="1"/>
          </p:cNvSpPr>
          <p:nvPr/>
        </p:nvSpPr>
        <p:spPr bwMode="auto">
          <a:xfrm>
            <a:off x="825500" y="1233488"/>
            <a:ext cx="331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t>i</a:t>
            </a:r>
          </a:p>
        </p:txBody>
      </p:sp>
      <p:sp>
        <p:nvSpPr>
          <p:cNvPr id="144394" name="Line 9"/>
          <p:cNvSpPr>
            <a:spLocks noChangeShapeType="1"/>
          </p:cNvSpPr>
          <p:nvPr/>
        </p:nvSpPr>
        <p:spPr bwMode="auto">
          <a:xfrm>
            <a:off x="4044950" y="395922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44395" name="Line 10"/>
          <p:cNvSpPr>
            <a:spLocks noChangeShapeType="1"/>
          </p:cNvSpPr>
          <p:nvPr/>
        </p:nvSpPr>
        <p:spPr bwMode="auto">
          <a:xfrm rot="5400000" flipH="1">
            <a:off x="716757" y="15501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44396" name="Line 12"/>
          <p:cNvSpPr>
            <a:spLocks noChangeShapeType="1"/>
          </p:cNvSpPr>
          <p:nvPr/>
        </p:nvSpPr>
        <p:spPr bwMode="auto">
          <a:xfrm>
            <a:off x="8129588" y="399097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44397" name="Line 13"/>
          <p:cNvSpPr>
            <a:spLocks noChangeShapeType="1"/>
          </p:cNvSpPr>
          <p:nvPr/>
        </p:nvSpPr>
        <p:spPr bwMode="auto">
          <a:xfrm rot="5400000" flipH="1">
            <a:off x="4822032" y="15755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44398" name="Text Box 14"/>
          <p:cNvSpPr txBox="1">
            <a:spLocks noChangeArrowheads="1"/>
          </p:cNvSpPr>
          <p:nvPr/>
        </p:nvSpPr>
        <p:spPr bwMode="auto">
          <a:xfrm>
            <a:off x="222250" y="2733675"/>
            <a:ext cx="52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i</a:t>
            </a:r>
            <a:r>
              <a:rPr lang="de-DE" altLang="en-US" sz="1800" baseline="-25000">
                <a:solidFill>
                  <a:srgbClr val="66FFFF"/>
                </a:solidFill>
              </a:rPr>
              <a:t>1</a:t>
            </a:r>
            <a:endParaRPr lang="el-GR" altLang="en-US" sz="1800" baseline="-25000">
              <a:solidFill>
                <a:srgbClr val="66FFFF"/>
              </a:solidFill>
            </a:endParaRPr>
          </a:p>
        </p:txBody>
      </p:sp>
      <p:sp>
        <p:nvSpPr>
          <p:cNvPr id="144399" name="Text Box 18"/>
          <p:cNvSpPr txBox="1">
            <a:spLocks noChangeArrowheads="1"/>
          </p:cNvSpPr>
          <p:nvPr/>
        </p:nvSpPr>
        <p:spPr bwMode="auto">
          <a:xfrm>
            <a:off x="8210550" y="3790950"/>
            <a:ext cx="33813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1800"/>
              <a:t>Y</a:t>
            </a:r>
          </a:p>
        </p:txBody>
      </p:sp>
      <p:sp>
        <p:nvSpPr>
          <p:cNvPr id="144400" name="Line 23"/>
          <p:cNvSpPr>
            <a:spLocks noChangeShapeType="1"/>
          </p:cNvSpPr>
          <p:nvPr/>
        </p:nvSpPr>
        <p:spPr bwMode="auto">
          <a:xfrm>
            <a:off x="4895850" y="2943225"/>
            <a:ext cx="2289175"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44401" name="Line 24"/>
          <p:cNvSpPr>
            <a:spLocks noChangeShapeType="1"/>
          </p:cNvSpPr>
          <p:nvPr/>
        </p:nvSpPr>
        <p:spPr bwMode="auto">
          <a:xfrm rot="5400000" flipH="1">
            <a:off x="6685756" y="3463132"/>
            <a:ext cx="1011237"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44402" name="AutoShape 29"/>
          <p:cNvSpPr>
            <a:spLocks noChangeArrowheads="1"/>
          </p:cNvSpPr>
          <p:nvPr/>
        </p:nvSpPr>
        <p:spPr bwMode="auto">
          <a:xfrm>
            <a:off x="0" y="4664075"/>
            <a:ext cx="9144000" cy="2193925"/>
          </a:xfrm>
          <a:prstGeom prst="roundRect">
            <a:avLst>
              <a:gd name="adj" fmla="val 12495"/>
            </a:avLst>
          </a:prstGeom>
          <a:solidFill>
            <a:srgbClr val="FFFF99"/>
          </a:solidFill>
          <a:ln w="50800">
            <a:solidFill>
              <a:srgbClr val="FF0000"/>
            </a:solidFill>
            <a:round/>
            <a:headEnd/>
            <a:tailEnd/>
          </a:ln>
        </p:spPr>
        <p:txBody>
          <a:bodyPr lIns="0" tIns="0" rIns="0" bIns="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just" eaLnBrk="1" hangingPunct="1">
              <a:lnSpc>
                <a:spcPct val="90000"/>
              </a:lnSpc>
              <a:spcBef>
                <a:spcPct val="0"/>
              </a:spcBef>
              <a:buClrTx/>
              <a:buFontTx/>
              <a:buNone/>
            </a:pPr>
            <a:r>
              <a:rPr lang="en-US" altLang="en-US" sz="2000" dirty="0">
                <a:solidFill>
                  <a:schemeClr val="bg1"/>
                </a:solidFill>
              </a:rPr>
              <a:t>The already derived reduction of GDP production causes a decrease in the supply of goods.</a:t>
            </a:r>
            <a:endParaRPr lang="de-DE" altLang="en-US" sz="2000" dirty="0">
              <a:solidFill>
                <a:schemeClr val="bg1"/>
              </a:solidFill>
            </a:endParaRPr>
          </a:p>
        </p:txBody>
      </p:sp>
      <p:sp>
        <p:nvSpPr>
          <p:cNvPr id="144403" name="Line 30"/>
          <p:cNvSpPr>
            <a:spLocks noChangeShapeType="1"/>
          </p:cNvSpPr>
          <p:nvPr/>
        </p:nvSpPr>
        <p:spPr bwMode="auto">
          <a:xfrm flipV="1">
            <a:off x="1795463" y="2936875"/>
            <a:ext cx="3130550" cy="3175"/>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44404" name="Line 11"/>
          <p:cNvSpPr>
            <a:spLocks noChangeShapeType="1"/>
          </p:cNvSpPr>
          <p:nvPr/>
        </p:nvSpPr>
        <p:spPr bwMode="auto">
          <a:xfrm rot="5400000" flipV="1">
            <a:off x="5262563" y="1677988"/>
            <a:ext cx="1755775" cy="2428875"/>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44405" name="Line 30"/>
          <p:cNvSpPr>
            <a:spLocks noChangeShapeType="1"/>
          </p:cNvSpPr>
          <p:nvPr/>
        </p:nvSpPr>
        <p:spPr bwMode="auto">
          <a:xfrm flipV="1">
            <a:off x="792163" y="2940050"/>
            <a:ext cx="984250"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44406" name="Text Box 15"/>
          <p:cNvSpPr txBox="1">
            <a:spLocks noChangeArrowheads="1"/>
          </p:cNvSpPr>
          <p:nvPr/>
        </p:nvSpPr>
        <p:spPr bwMode="auto">
          <a:xfrm>
            <a:off x="7462838" y="3121025"/>
            <a:ext cx="159226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Y</a:t>
            </a:r>
            <a:r>
              <a:rPr lang="de-DE" altLang="en-US" sz="1800" baseline="-25000">
                <a:solidFill>
                  <a:srgbClr val="66FFFF"/>
                </a:solidFill>
              </a:rPr>
              <a:t>D</a:t>
            </a:r>
            <a:r>
              <a:rPr lang="de-DE" altLang="en-US" sz="1800">
                <a:solidFill>
                  <a:srgbClr val="66FFFF"/>
                </a:solidFill>
              </a:rPr>
              <a:t>=C(i)+ I(i)</a:t>
            </a:r>
            <a:endParaRPr lang="el-GR" altLang="en-US" sz="1800">
              <a:solidFill>
                <a:srgbClr val="66FFFF"/>
              </a:solidFill>
            </a:endParaRPr>
          </a:p>
        </p:txBody>
      </p:sp>
      <p:sp>
        <p:nvSpPr>
          <p:cNvPr id="144407" name="AutoShape 64"/>
          <p:cNvSpPr>
            <a:spLocks noChangeArrowheads="1"/>
          </p:cNvSpPr>
          <p:nvPr/>
        </p:nvSpPr>
        <p:spPr bwMode="auto">
          <a:xfrm>
            <a:off x="1331913" y="987425"/>
            <a:ext cx="1973262"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en-US" altLang="en-US" sz="2000">
                <a:solidFill>
                  <a:srgbClr val="3333FF"/>
                </a:solidFill>
              </a:rPr>
              <a:t>Capital Market</a:t>
            </a:r>
          </a:p>
        </p:txBody>
      </p:sp>
      <p:sp>
        <p:nvSpPr>
          <p:cNvPr id="144408" name="AutoShape 64"/>
          <p:cNvSpPr>
            <a:spLocks noChangeArrowheads="1"/>
          </p:cNvSpPr>
          <p:nvPr/>
        </p:nvSpPr>
        <p:spPr bwMode="auto">
          <a:xfrm>
            <a:off x="5410200" y="989013"/>
            <a:ext cx="2278063"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en-US" altLang="en-US" sz="2000">
                <a:solidFill>
                  <a:srgbClr val="3333FF"/>
                </a:solidFill>
              </a:rPr>
              <a:t>Demand for Goods</a:t>
            </a:r>
          </a:p>
        </p:txBody>
      </p:sp>
      <p:sp>
        <p:nvSpPr>
          <p:cNvPr id="144409" name="Line 11"/>
          <p:cNvSpPr>
            <a:spLocks noChangeShapeType="1"/>
          </p:cNvSpPr>
          <p:nvPr/>
        </p:nvSpPr>
        <p:spPr bwMode="auto">
          <a:xfrm rot="5400000" flipV="1">
            <a:off x="5957094" y="1434307"/>
            <a:ext cx="1004887" cy="2419350"/>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grpSp>
        <p:nvGrpSpPr>
          <p:cNvPr id="144410" name="Group 29"/>
          <p:cNvGrpSpPr>
            <a:grpSpLocks/>
          </p:cNvGrpSpPr>
          <p:nvPr/>
        </p:nvGrpSpPr>
        <p:grpSpPr bwMode="auto">
          <a:xfrm>
            <a:off x="1446213" y="1962150"/>
            <a:ext cx="2417762" cy="2027238"/>
            <a:chOff x="902" y="1227"/>
            <a:chExt cx="1523" cy="1277"/>
          </a:xfrm>
        </p:grpSpPr>
        <p:sp>
          <p:nvSpPr>
            <p:cNvPr id="144424" name="Line 11"/>
            <p:cNvSpPr>
              <a:spLocks noChangeShapeType="1"/>
            </p:cNvSpPr>
            <p:nvPr/>
          </p:nvSpPr>
          <p:spPr bwMode="auto">
            <a:xfrm rot="10800000" flipV="1">
              <a:off x="902" y="1227"/>
              <a:ext cx="1523" cy="104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44425" name="Line 31"/>
            <p:cNvSpPr>
              <a:spLocks noChangeShapeType="1"/>
            </p:cNvSpPr>
            <p:nvPr/>
          </p:nvSpPr>
          <p:spPr bwMode="auto">
            <a:xfrm>
              <a:off x="912" y="2256"/>
              <a:ext cx="0" cy="248"/>
            </a:xfrm>
            <a:prstGeom prst="line">
              <a:avLst/>
            </a:prstGeom>
            <a:noFill/>
            <a:ln w="38100">
              <a:solidFill>
                <a:srgbClr val="33CCCC"/>
              </a:solidFill>
              <a:round/>
              <a:headEnd type="none" w="med" len="lg"/>
              <a:tailEnd type="non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grpSp>
      <p:sp>
        <p:nvSpPr>
          <p:cNvPr id="144411" name="Text Box 19"/>
          <p:cNvSpPr txBox="1">
            <a:spLocks noChangeArrowheads="1"/>
          </p:cNvSpPr>
          <p:nvPr/>
        </p:nvSpPr>
        <p:spPr bwMode="auto">
          <a:xfrm>
            <a:off x="2682875" y="3608388"/>
            <a:ext cx="18129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I(i,L</a:t>
            </a:r>
            <a:r>
              <a:rPr lang="de-DE" altLang="en-US" sz="1800" baseline="-25000">
                <a:solidFill>
                  <a:srgbClr val="66FFFF"/>
                </a:solidFill>
              </a:rPr>
              <a:t>1</a:t>
            </a:r>
            <a:r>
              <a:rPr lang="de-DE" altLang="en-US" sz="1800">
                <a:solidFill>
                  <a:srgbClr val="66FFFF"/>
                </a:solidFill>
              </a:rPr>
              <a:t>,R</a:t>
            </a:r>
            <a:r>
              <a:rPr lang="de-DE" altLang="en-US" sz="1800" baseline="-25000">
                <a:solidFill>
                  <a:srgbClr val="66FFFF"/>
                </a:solidFill>
              </a:rPr>
              <a:t>1</a:t>
            </a:r>
            <a:r>
              <a:rPr lang="de-DE" altLang="en-US" sz="1800">
                <a:solidFill>
                  <a:srgbClr val="66FFFF"/>
                </a:solidFill>
              </a:rPr>
              <a:t>)+R</a:t>
            </a:r>
            <a:r>
              <a:rPr lang="de-DE" altLang="en-US" sz="1800" baseline="-25000">
                <a:solidFill>
                  <a:srgbClr val="66FFFF"/>
                </a:solidFill>
              </a:rPr>
              <a:t>D</a:t>
            </a:r>
            <a:r>
              <a:rPr lang="de-DE" altLang="en-US" sz="1800">
                <a:solidFill>
                  <a:srgbClr val="66FFFF"/>
                </a:solidFill>
              </a:rPr>
              <a:t>(Y)</a:t>
            </a:r>
            <a:endParaRPr lang="el-GR" altLang="en-US" sz="1800">
              <a:solidFill>
                <a:srgbClr val="66FFFF"/>
              </a:solidFill>
            </a:endParaRPr>
          </a:p>
        </p:txBody>
      </p:sp>
      <p:sp>
        <p:nvSpPr>
          <p:cNvPr id="144412" name="Oval 31"/>
          <p:cNvSpPr>
            <a:spLocks noChangeArrowheads="1"/>
          </p:cNvSpPr>
          <p:nvPr/>
        </p:nvSpPr>
        <p:spPr bwMode="auto">
          <a:xfrm>
            <a:off x="2382838" y="28844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endParaRPr lang="en-US" altLang="en-US" sz="2000" baseline="30000">
              <a:solidFill>
                <a:srgbClr val="66FFFF"/>
              </a:solidFill>
            </a:endParaRPr>
          </a:p>
        </p:txBody>
      </p:sp>
      <p:sp>
        <p:nvSpPr>
          <p:cNvPr id="144413" name="Line 35"/>
          <p:cNvSpPr>
            <a:spLocks noChangeShapeType="1"/>
          </p:cNvSpPr>
          <p:nvPr/>
        </p:nvSpPr>
        <p:spPr bwMode="auto">
          <a:xfrm flipV="1">
            <a:off x="7189788" y="2506663"/>
            <a:ext cx="4762" cy="1533525"/>
          </a:xfrm>
          <a:prstGeom prst="line">
            <a:avLst/>
          </a:prstGeom>
          <a:noFill/>
          <a:ln w="38100">
            <a:solidFill>
              <a:srgbClr val="FF00FF"/>
            </a:solidFill>
            <a:round/>
            <a:headEnd type="none" w="med" len="lg"/>
            <a:tailEnd type="non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44414" name="Oval 25"/>
          <p:cNvSpPr>
            <a:spLocks noChangeArrowheads="1"/>
          </p:cNvSpPr>
          <p:nvPr/>
        </p:nvSpPr>
        <p:spPr bwMode="auto">
          <a:xfrm>
            <a:off x="7143750" y="28971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endParaRPr lang="de-DE" altLang="en-US" sz="2000" baseline="30000">
              <a:solidFill>
                <a:srgbClr val="66FFFF"/>
              </a:solidFill>
            </a:endParaRPr>
          </a:p>
        </p:txBody>
      </p:sp>
      <p:sp>
        <p:nvSpPr>
          <p:cNvPr id="144415" name="Text Box 21"/>
          <p:cNvSpPr txBox="1">
            <a:spLocks noChangeArrowheads="1"/>
          </p:cNvSpPr>
          <p:nvPr/>
        </p:nvSpPr>
        <p:spPr bwMode="auto">
          <a:xfrm>
            <a:off x="7011988" y="4241800"/>
            <a:ext cx="144621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FF00FF"/>
                </a:solidFill>
              </a:rPr>
              <a:t>Y</a:t>
            </a:r>
            <a:r>
              <a:rPr lang="de-DE" altLang="en-US" sz="1800" baseline="-25000">
                <a:solidFill>
                  <a:srgbClr val="FF00FF"/>
                </a:solidFill>
              </a:rPr>
              <a:t>S</a:t>
            </a:r>
            <a:r>
              <a:rPr lang="de-DE" altLang="en-US" sz="1800">
                <a:solidFill>
                  <a:srgbClr val="FF00FF"/>
                </a:solidFill>
              </a:rPr>
              <a:t>(L</a:t>
            </a:r>
            <a:r>
              <a:rPr lang="de-DE" altLang="en-US" sz="1800" baseline="-25000">
                <a:solidFill>
                  <a:srgbClr val="FF00FF"/>
                </a:solidFill>
              </a:rPr>
              <a:t>1</a:t>
            </a:r>
            <a:r>
              <a:rPr lang="de-DE" altLang="en-US" sz="1800">
                <a:solidFill>
                  <a:srgbClr val="FF00FF"/>
                </a:solidFill>
              </a:rPr>
              <a:t>,K</a:t>
            </a:r>
            <a:r>
              <a:rPr lang="de-DE" altLang="en-US" sz="1800" baseline="-25000">
                <a:solidFill>
                  <a:srgbClr val="FF00FF"/>
                </a:solidFill>
              </a:rPr>
              <a:t>1</a:t>
            </a:r>
            <a:r>
              <a:rPr lang="de-DE" altLang="en-US" sz="1800">
                <a:solidFill>
                  <a:srgbClr val="FF00FF"/>
                </a:solidFill>
              </a:rPr>
              <a:t>,R</a:t>
            </a:r>
            <a:r>
              <a:rPr lang="de-DE" altLang="en-US" sz="1800" baseline="-25000">
                <a:solidFill>
                  <a:srgbClr val="FF00FF"/>
                </a:solidFill>
              </a:rPr>
              <a:t>1</a:t>
            </a:r>
            <a:r>
              <a:rPr lang="de-DE" altLang="en-US" sz="1800">
                <a:solidFill>
                  <a:srgbClr val="FF00FF"/>
                </a:solidFill>
              </a:rPr>
              <a:t>)</a:t>
            </a:r>
            <a:endParaRPr lang="el-GR" altLang="en-US" sz="1800">
              <a:solidFill>
                <a:srgbClr val="FF00FF"/>
              </a:solidFill>
            </a:endParaRPr>
          </a:p>
        </p:txBody>
      </p:sp>
      <p:sp>
        <p:nvSpPr>
          <p:cNvPr id="144416" name="Text Box 15"/>
          <p:cNvSpPr txBox="1">
            <a:spLocks noChangeArrowheads="1"/>
          </p:cNvSpPr>
          <p:nvPr/>
        </p:nvSpPr>
        <p:spPr bwMode="auto">
          <a:xfrm>
            <a:off x="7296150" y="3576638"/>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C(i)</a:t>
            </a:r>
            <a:r>
              <a:rPr lang="de-DE" altLang="en-US" sz="1800" baseline="-25000">
                <a:solidFill>
                  <a:srgbClr val="66FFFF"/>
                </a:solidFill>
              </a:rPr>
              <a:t>1</a:t>
            </a:r>
            <a:endParaRPr lang="el-GR" altLang="en-US" sz="1800" baseline="-25000">
              <a:solidFill>
                <a:srgbClr val="00FFFF"/>
              </a:solidFill>
            </a:endParaRPr>
          </a:p>
        </p:txBody>
      </p:sp>
      <p:sp>
        <p:nvSpPr>
          <p:cNvPr id="85025" name="Rectangle 6"/>
          <p:cNvSpPr>
            <a:spLocks noChangeArrowheads="1"/>
          </p:cNvSpPr>
          <p:nvPr/>
        </p:nvSpPr>
        <p:spPr bwMode="auto">
          <a:xfrm>
            <a:off x="0" y="-19050"/>
            <a:ext cx="9144000" cy="998538"/>
          </a:xfrm>
          <a:prstGeom prst="rect">
            <a:avLst/>
          </a:prstGeom>
          <a:noFill/>
          <a:ln w="9525">
            <a:noFill/>
            <a:miter lim="800000"/>
            <a:headEnd/>
            <a:tailEnd/>
          </a:ln>
        </p:spPr>
        <p:txBody>
          <a:bodyPr tIns="0" anchor="ctr"/>
          <a:lstStyle/>
          <a:p>
            <a:pPr algn="ctr" eaLnBrk="1" hangingPunct="1">
              <a:defRPr/>
            </a:pPr>
            <a:r>
              <a:rPr lang="en-US" sz="2900" kern="0" dirty="0">
                <a:solidFill>
                  <a:srgbClr val="FFFF00"/>
                </a:solidFill>
                <a:latin typeface="Arial"/>
                <a:ea typeface="+mj-ea"/>
                <a:cs typeface="+mj-cs"/>
              </a:rPr>
              <a:t>3. The Neoclassical Model and its Policy Implications</a:t>
            </a:r>
            <a:br>
              <a:rPr lang="en-US" sz="2900" kern="0" dirty="0">
                <a:solidFill>
                  <a:srgbClr val="FFFF00"/>
                </a:solidFill>
                <a:latin typeface="Arial"/>
                <a:ea typeface="+mj-ea"/>
                <a:cs typeface="+mj-cs"/>
              </a:rPr>
            </a:br>
            <a:r>
              <a:rPr lang="en-US" sz="2600" kern="0" dirty="0">
                <a:solidFill>
                  <a:srgbClr val="FFFF00"/>
                </a:solidFill>
                <a:latin typeface="Arial"/>
                <a:ea typeface="+mj-ea"/>
                <a:cs typeface="+mj-cs"/>
              </a:rPr>
              <a:t> 3.2.4. Supply-side Shocks</a:t>
            </a:r>
            <a:endParaRPr lang="de-DE" sz="2600" dirty="0">
              <a:solidFill>
                <a:srgbClr val="FFFF00"/>
              </a:solidFill>
            </a:endParaRPr>
          </a:p>
        </p:txBody>
      </p:sp>
      <p:sp>
        <p:nvSpPr>
          <p:cNvPr id="40" name="Line 35"/>
          <p:cNvSpPr>
            <a:spLocks noChangeShapeType="1"/>
          </p:cNvSpPr>
          <p:nvPr/>
        </p:nvSpPr>
        <p:spPr bwMode="auto">
          <a:xfrm flipV="1">
            <a:off x="6532563" y="2506663"/>
            <a:ext cx="4762" cy="1533525"/>
          </a:xfrm>
          <a:prstGeom prst="line">
            <a:avLst/>
          </a:prstGeom>
          <a:noFill/>
          <a:ln w="38100">
            <a:solidFill>
              <a:srgbClr val="FF00FF"/>
            </a:solidFill>
            <a:round/>
            <a:headEnd type="none" w="med" len="lg"/>
            <a:tailEnd type="non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41" name="Text Box 21"/>
          <p:cNvSpPr txBox="1">
            <a:spLocks noChangeArrowheads="1"/>
          </p:cNvSpPr>
          <p:nvPr/>
        </p:nvSpPr>
        <p:spPr bwMode="auto">
          <a:xfrm>
            <a:off x="5707063" y="4241800"/>
            <a:ext cx="144621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FF00FF"/>
                </a:solidFill>
              </a:rPr>
              <a:t>Y</a:t>
            </a:r>
            <a:r>
              <a:rPr lang="de-DE" altLang="en-US" sz="1800" baseline="-25000">
                <a:solidFill>
                  <a:srgbClr val="FF00FF"/>
                </a:solidFill>
              </a:rPr>
              <a:t>S</a:t>
            </a:r>
            <a:r>
              <a:rPr lang="de-DE" altLang="en-US" sz="1800">
                <a:solidFill>
                  <a:srgbClr val="FF00FF"/>
                </a:solidFill>
              </a:rPr>
              <a:t>(L</a:t>
            </a:r>
            <a:r>
              <a:rPr lang="de-DE" altLang="en-US" sz="1800" baseline="-25000">
                <a:solidFill>
                  <a:srgbClr val="FF00FF"/>
                </a:solidFill>
              </a:rPr>
              <a:t>1</a:t>
            </a:r>
            <a:r>
              <a:rPr lang="de-DE" altLang="en-US" sz="1800">
                <a:solidFill>
                  <a:srgbClr val="FF00FF"/>
                </a:solidFill>
              </a:rPr>
              <a:t>,K</a:t>
            </a:r>
            <a:r>
              <a:rPr lang="de-DE" altLang="en-US" sz="1800" baseline="-25000">
                <a:solidFill>
                  <a:srgbClr val="FF00FF"/>
                </a:solidFill>
              </a:rPr>
              <a:t>1</a:t>
            </a:r>
            <a:r>
              <a:rPr lang="de-DE" altLang="en-US" sz="1800">
                <a:solidFill>
                  <a:srgbClr val="FF00FF"/>
                </a:solidFill>
              </a:rPr>
              <a:t>,R</a:t>
            </a:r>
            <a:r>
              <a:rPr lang="de-DE" altLang="en-US" sz="1800" baseline="-25000">
                <a:solidFill>
                  <a:srgbClr val="FF00FF"/>
                </a:solidFill>
              </a:rPr>
              <a:t>1</a:t>
            </a:r>
            <a:r>
              <a:rPr lang="de-DE" altLang="en-US" sz="1800">
                <a:solidFill>
                  <a:srgbClr val="FF00FF"/>
                </a:solidFill>
              </a:rPr>
              <a:t>)</a:t>
            </a:r>
            <a:endParaRPr lang="el-GR" altLang="en-US" sz="1800">
              <a:solidFill>
                <a:srgbClr val="FF00FF"/>
              </a:solidFill>
            </a:endParaRPr>
          </a:p>
        </p:txBody>
      </p:sp>
      <p:sp>
        <p:nvSpPr>
          <p:cNvPr id="42" name="Line 35"/>
          <p:cNvSpPr>
            <a:spLocks noChangeShapeType="1"/>
          </p:cNvSpPr>
          <p:nvPr/>
        </p:nvSpPr>
        <p:spPr bwMode="auto">
          <a:xfrm rot="5400000" flipH="1">
            <a:off x="6851650" y="3571875"/>
            <a:ext cx="0" cy="59690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43" name="AutoShape 42"/>
          <p:cNvSpPr>
            <a:spLocks/>
          </p:cNvSpPr>
          <p:nvPr/>
        </p:nvSpPr>
        <p:spPr bwMode="auto">
          <a:xfrm rot="-5400000">
            <a:off x="6638925" y="2371725"/>
            <a:ext cx="409575" cy="619125"/>
          </a:xfrm>
          <a:prstGeom prst="rightBrace">
            <a:avLst>
              <a:gd name="adj1" fmla="val 42305"/>
              <a:gd name="adj2" fmla="val 69694"/>
            </a:avLst>
          </a:prstGeom>
          <a:noFill/>
          <a:ln w="3810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vert="eaVert"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endParaRPr lang="de-DE" altLang="en-US" sz="2000"/>
          </a:p>
        </p:txBody>
      </p:sp>
      <p:sp>
        <p:nvSpPr>
          <p:cNvPr id="44" name="Text Box 10"/>
          <p:cNvSpPr txBox="1">
            <a:spLocks noChangeArrowheads="1"/>
          </p:cNvSpPr>
          <p:nvPr/>
        </p:nvSpPr>
        <p:spPr bwMode="auto">
          <a:xfrm>
            <a:off x="6176963" y="2143125"/>
            <a:ext cx="2328862"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FF0000"/>
                </a:solidFill>
              </a:rPr>
              <a:t>Excess Demand?</a:t>
            </a:r>
          </a:p>
        </p:txBody>
      </p:sp>
      <p:sp>
        <p:nvSpPr>
          <p:cNvPr id="144423" name="Text Box 15"/>
          <p:cNvSpPr txBox="1">
            <a:spLocks noChangeArrowheads="1"/>
          </p:cNvSpPr>
          <p:nvPr/>
        </p:nvSpPr>
        <p:spPr bwMode="auto">
          <a:xfrm>
            <a:off x="3584575" y="1573213"/>
            <a:ext cx="11747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S(i)</a:t>
            </a:r>
            <a:r>
              <a:rPr lang="de-DE" altLang="en-US" sz="1800" baseline="-25000">
                <a:solidFill>
                  <a:srgbClr val="66FFFF"/>
                </a:solidFill>
              </a:rPr>
              <a:t>1</a:t>
            </a:r>
            <a:r>
              <a:rPr lang="de-DE" altLang="en-US" sz="1800">
                <a:solidFill>
                  <a:srgbClr val="66FFFF"/>
                </a:solidFill>
              </a:rPr>
              <a:t>+M/P</a:t>
            </a:r>
            <a:endParaRPr lang="el-GR" altLang="en-US" sz="180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P spid="42" grpId="0" animBg="1"/>
      <p:bldP spid="43" grpId="0" animBg="1"/>
      <p:bldP spid="44" grpId="0"/>
    </p:bldLst>
  </p:timing>
</p:sld>
</file>

<file path=ppt/slides/slide1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45412" name="Object 3"/>
          <p:cNvGraphicFramePr>
            <a:graphicFrameLocks/>
          </p:cNvGraphicFramePr>
          <p:nvPr/>
        </p:nvGraphicFramePr>
        <p:xfrm>
          <a:off x="422275" y="1384300"/>
          <a:ext cx="3776663" cy="3116263"/>
        </p:xfrm>
        <a:graphic>
          <a:graphicData uri="http://schemas.openxmlformats.org/presentationml/2006/ole">
            <mc:AlternateContent xmlns:mc="http://schemas.openxmlformats.org/markup-compatibility/2006">
              <mc:Choice xmlns:v="urn:schemas-microsoft-com:vml" Requires="v">
                <p:oleObj spid="_x0000_s146252" name="Diagramm" r:id="rId4" imgW="7439031" imgH="5314992" progId="MSGraph.Chart.8">
                  <p:embed followColorScheme="full"/>
                </p:oleObj>
              </mc:Choice>
              <mc:Fallback>
                <p:oleObj name="Diagramm" r:id="rId4" imgW="7439031" imgH="5314992"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275" y="1384300"/>
                        <a:ext cx="3776663" cy="311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5410" name="Line 20"/>
          <p:cNvSpPr>
            <a:spLocks noChangeShapeType="1"/>
          </p:cNvSpPr>
          <p:nvPr/>
        </p:nvSpPr>
        <p:spPr bwMode="auto">
          <a:xfrm>
            <a:off x="1508125" y="1965325"/>
            <a:ext cx="1568450" cy="165576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graphicFrame>
        <p:nvGraphicFramePr>
          <p:cNvPr id="145411" name="Object 3"/>
          <p:cNvGraphicFramePr>
            <a:graphicFrameLocks/>
          </p:cNvGraphicFramePr>
          <p:nvPr/>
        </p:nvGraphicFramePr>
        <p:xfrm>
          <a:off x="4513263" y="1411288"/>
          <a:ext cx="3776662" cy="3116262"/>
        </p:xfrm>
        <a:graphic>
          <a:graphicData uri="http://schemas.openxmlformats.org/presentationml/2006/ole">
            <mc:AlternateContent xmlns:mc="http://schemas.openxmlformats.org/markup-compatibility/2006">
              <mc:Choice xmlns:v="urn:schemas-microsoft-com:vml" Requires="v">
                <p:oleObj spid="_x0000_s146253" name="Diagramm" r:id="rId6" imgW="7439031" imgH="5314992" progId="MSGraph.Chart.8">
                  <p:embed followColorScheme="full"/>
                </p:oleObj>
              </mc:Choice>
              <mc:Fallback>
                <p:oleObj name="Diagramm" r:id="rId6" imgW="7439031" imgH="5314992" progId="MSGraph.Chart.8">
                  <p:embed followColorScheme="full"/>
                  <p:pic>
                    <p:nvPicPr>
                      <p:cNvPr id="0" name="Object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3263" y="1411288"/>
                        <a:ext cx="3776662" cy="311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5413"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81E89F93-8D16-49E2-8D09-17396A9A57F6}" type="slidenum">
              <a:rPr lang="de-DE" altLang="en-US" sz="1600" b="1"/>
              <a:pPr algn="r" eaLnBrk="1" hangingPunct="1">
                <a:spcBef>
                  <a:spcPct val="0"/>
                </a:spcBef>
                <a:buClrTx/>
                <a:buFontTx/>
                <a:buNone/>
              </a:pPr>
              <a:t>143</a:t>
            </a:fld>
            <a:r>
              <a:rPr lang="de-DE" altLang="en-US" sz="1600" b="1"/>
              <a:t> -</a:t>
            </a:r>
          </a:p>
        </p:txBody>
      </p:sp>
      <p:sp>
        <p:nvSpPr>
          <p:cNvPr id="145414"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sp>
        <p:nvSpPr>
          <p:cNvPr id="145415" name="Text Box 5"/>
          <p:cNvSpPr txBox="1">
            <a:spLocks noChangeArrowheads="1"/>
          </p:cNvSpPr>
          <p:nvPr/>
        </p:nvSpPr>
        <p:spPr bwMode="auto">
          <a:xfrm>
            <a:off x="4919663" y="1239838"/>
            <a:ext cx="293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t>i</a:t>
            </a:r>
          </a:p>
        </p:txBody>
      </p:sp>
      <p:sp>
        <p:nvSpPr>
          <p:cNvPr id="145416" name="Text Box 7"/>
          <p:cNvSpPr txBox="1">
            <a:spLocks noChangeArrowheads="1"/>
          </p:cNvSpPr>
          <p:nvPr/>
        </p:nvSpPr>
        <p:spPr bwMode="auto">
          <a:xfrm>
            <a:off x="3694113" y="4257675"/>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1800"/>
              <a:t>I,S</a:t>
            </a:r>
          </a:p>
        </p:txBody>
      </p:sp>
      <p:sp>
        <p:nvSpPr>
          <p:cNvPr id="145417" name="Text Box 8"/>
          <p:cNvSpPr txBox="1">
            <a:spLocks noChangeArrowheads="1"/>
          </p:cNvSpPr>
          <p:nvPr/>
        </p:nvSpPr>
        <p:spPr bwMode="auto">
          <a:xfrm>
            <a:off x="825500" y="1233488"/>
            <a:ext cx="331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t>i</a:t>
            </a:r>
          </a:p>
        </p:txBody>
      </p:sp>
      <p:sp>
        <p:nvSpPr>
          <p:cNvPr id="145418" name="Line 9"/>
          <p:cNvSpPr>
            <a:spLocks noChangeShapeType="1"/>
          </p:cNvSpPr>
          <p:nvPr/>
        </p:nvSpPr>
        <p:spPr bwMode="auto">
          <a:xfrm>
            <a:off x="4044950" y="395922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45419" name="Line 10"/>
          <p:cNvSpPr>
            <a:spLocks noChangeShapeType="1"/>
          </p:cNvSpPr>
          <p:nvPr/>
        </p:nvSpPr>
        <p:spPr bwMode="auto">
          <a:xfrm rot="5400000" flipH="1">
            <a:off x="716757" y="15501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45420" name="Line 12"/>
          <p:cNvSpPr>
            <a:spLocks noChangeShapeType="1"/>
          </p:cNvSpPr>
          <p:nvPr/>
        </p:nvSpPr>
        <p:spPr bwMode="auto">
          <a:xfrm>
            <a:off x="8129588" y="399097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45421" name="Line 13"/>
          <p:cNvSpPr>
            <a:spLocks noChangeShapeType="1"/>
          </p:cNvSpPr>
          <p:nvPr/>
        </p:nvSpPr>
        <p:spPr bwMode="auto">
          <a:xfrm rot="5400000" flipH="1">
            <a:off x="4822032" y="15755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45422" name="Text Box 14"/>
          <p:cNvSpPr txBox="1">
            <a:spLocks noChangeArrowheads="1"/>
          </p:cNvSpPr>
          <p:nvPr/>
        </p:nvSpPr>
        <p:spPr bwMode="auto">
          <a:xfrm>
            <a:off x="222250" y="2733675"/>
            <a:ext cx="52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i</a:t>
            </a:r>
            <a:r>
              <a:rPr lang="de-DE" altLang="en-US" sz="1800" baseline="-25000">
                <a:solidFill>
                  <a:srgbClr val="66FFFF"/>
                </a:solidFill>
              </a:rPr>
              <a:t>1</a:t>
            </a:r>
            <a:endParaRPr lang="el-GR" altLang="en-US" sz="1800" baseline="-25000">
              <a:solidFill>
                <a:srgbClr val="66FFFF"/>
              </a:solidFill>
            </a:endParaRPr>
          </a:p>
        </p:txBody>
      </p:sp>
      <p:sp>
        <p:nvSpPr>
          <p:cNvPr id="145423" name="Text Box 18"/>
          <p:cNvSpPr txBox="1">
            <a:spLocks noChangeArrowheads="1"/>
          </p:cNvSpPr>
          <p:nvPr/>
        </p:nvSpPr>
        <p:spPr bwMode="auto">
          <a:xfrm>
            <a:off x="8210550" y="3790950"/>
            <a:ext cx="33813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1800"/>
              <a:t>Y</a:t>
            </a:r>
          </a:p>
        </p:txBody>
      </p:sp>
      <p:sp>
        <p:nvSpPr>
          <p:cNvPr id="145424" name="Line 23"/>
          <p:cNvSpPr>
            <a:spLocks noChangeShapeType="1"/>
          </p:cNvSpPr>
          <p:nvPr/>
        </p:nvSpPr>
        <p:spPr bwMode="auto">
          <a:xfrm>
            <a:off x="4895850" y="2943225"/>
            <a:ext cx="2289175"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45425" name="Line 24"/>
          <p:cNvSpPr>
            <a:spLocks noChangeShapeType="1"/>
          </p:cNvSpPr>
          <p:nvPr/>
        </p:nvSpPr>
        <p:spPr bwMode="auto">
          <a:xfrm rot="5400000" flipH="1">
            <a:off x="6685756" y="3463132"/>
            <a:ext cx="1011237"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45426" name="AutoShape 29"/>
          <p:cNvSpPr>
            <a:spLocks noChangeArrowheads="1"/>
          </p:cNvSpPr>
          <p:nvPr/>
        </p:nvSpPr>
        <p:spPr bwMode="auto">
          <a:xfrm>
            <a:off x="0" y="4664075"/>
            <a:ext cx="9144000" cy="2193925"/>
          </a:xfrm>
          <a:prstGeom prst="roundRect">
            <a:avLst>
              <a:gd name="adj" fmla="val 12495"/>
            </a:avLst>
          </a:prstGeom>
          <a:solidFill>
            <a:srgbClr val="FFFF99"/>
          </a:solidFill>
          <a:ln w="50800">
            <a:solidFill>
              <a:srgbClr val="FF0000"/>
            </a:solidFill>
            <a:round/>
            <a:headEnd/>
            <a:tailEnd/>
          </a:ln>
        </p:spPr>
        <p:txBody>
          <a:bodyPr lIns="0" tIns="0" rIns="0" bIns="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lnSpc>
                <a:spcPct val="90000"/>
              </a:lnSpc>
              <a:spcBef>
                <a:spcPct val="0"/>
              </a:spcBef>
              <a:buClrTx/>
              <a:buFontTx/>
              <a:buNone/>
            </a:pPr>
            <a:r>
              <a:rPr lang="en-US" altLang="en-US" sz="2000" dirty="0">
                <a:solidFill>
                  <a:schemeClr val="bg1"/>
                </a:solidFill>
              </a:rPr>
              <a:t>The reduction of GDP-production reduces household income (lower wages and lower capital income). This causes a reduction of </a:t>
            </a:r>
            <a:r>
              <a:rPr lang="en-US" altLang="en-US" sz="2000" dirty="0">
                <a:solidFill>
                  <a:srgbClr val="FF0000"/>
                </a:solidFill>
              </a:rPr>
              <a:t>consumption demand</a:t>
            </a:r>
            <a:r>
              <a:rPr lang="en-US" altLang="en-US" sz="2000" dirty="0">
                <a:solidFill>
                  <a:schemeClr val="bg1"/>
                </a:solidFill>
              </a:rPr>
              <a:t> and </a:t>
            </a:r>
            <a:r>
              <a:rPr lang="en-US" altLang="en-US" sz="2000" dirty="0">
                <a:solidFill>
                  <a:srgbClr val="FF0000"/>
                </a:solidFill>
              </a:rPr>
              <a:t>households savings</a:t>
            </a:r>
            <a:r>
              <a:rPr lang="en-US" altLang="en-US" sz="2000" dirty="0">
                <a:solidFill>
                  <a:schemeClr val="bg1"/>
                </a:solidFill>
              </a:rPr>
              <a:t>.</a:t>
            </a:r>
            <a:endParaRPr lang="de-DE" altLang="en-US" sz="2000" dirty="0">
              <a:solidFill>
                <a:schemeClr val="bg1"/>
              </a:solidFill>
            </a:endParaRPr>
          </a:p>
        </p:txBody>
      </p:sp>
      <p:sp>
        <p:nvSpPr>
          <p:cNvPr id="145427" name="Line 30"/>
          <p:cNvSpPr>
            <a:spLocks noChangeShapeType="1"/>
          </p:cNvSpPr>
          <p:nvPr/>
        </p:nvSpPr>
        <p:spPr bwMode="auto">
          <a:xfrm flipV="1">
            <a:off x="1795463" y="2936875"/>
            <a:ext cx="3130550" cy="3175"/>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45428" name="Line 11"/>
          <p:cNvSpPr>
            <a:spLocks noChangeShapeType="1"/>
          </p:cNvSpPr>
          <p:nvPr/>
        </p:nvSpPr>
        <p:spPr bwMode="auto">
          <a:xfrm rot="5400000" flipV="1">
            <a:off x="5262563" y="1677988"/>
            <a:ext cx="1755775" cy="2428875"/>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45429" name="Line 30"/>
          <p:cNvSpPr>
            <a:spLocks noChangeShapeType="1"/>
          </p:cNvSpPr>
          <p:nvPr/>
        </p:nvSpPr>
        <p:spPr bwMode="auto">
          <a:xfrm flipV="1">
            <a:off x="792163" y="2940050"/>
            <a:ext cx="984250"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45430" name="Text Box 15"/>
          <p:cNvSpPr txBox="1">
            <a:spLocks noChangeArrowheads="1"/>
          </p:cNvSpPr>
          <p:nvPr/>
        </p:nvSpPr>
        <p:spPr bwMode="auto">
          <a:xfrm>
            <a:off x="7691438" y="2901950"/>
            <a:ext cx="145256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Y</a:t>
            </a:r>
            <a:r>
              <a:rPr lang="de-DE" altLang="en-US" sz="1800" baseline="-25000">
                <a:solidFill>
                  <a:srgbClr val="66FFFF"/>
                </a:solidFill>
              </a:rPr>
              <a:t>D</a:t>
            </a:r>
            <a:r>
              <a:rPr lang="de-DE" altLang="en-US" sz="1800">
                <a:solidFill>
                  <a:srgbClr val="66FFFF"/>
                </a:solidFill>
              </a:rPr>
              <a:t>=C(i)</a:t>
            </a:r>
            <a:r>
              <a:rPr lang="de-DE" altLang="en-US" sz="1800" baseline="-25000">
                <a:solidFill>
                  <a:srgbClr val="66FFFF"/>
                </a:solidFill>
              </a:rPr>
              <a:t>1</a:t>
            </a:r>
            <a:r>
              <a:rPr lang="de-DE" altLang="en-US" sz="1800">
                <a:solidFill>
                  <a:srgbClr val="66FFFF"/>
                </a:solidFill>
              </a:rPr>
              <a:t>+ I(i)</a:t>
            </a:r>
            <a:r>
              <a:rPr lang="de-DE" altLang="en-US" sz="1800" baseline="-25000">
                <a:solidFill>
                  <a:srgbClr val="66FFFF"/>
                </a:solidFill>
              </a:rPr>
              <a:t>1</a:t>
            </a:r>
            <a:endParaRPr lang="el-GR" altLang="en-US" sz="1800">
              <a:solidFill>
                <a:srgbClr val="66FFFF"/>
              </a:solidFill>
            </a:endParaRPr>
          </a:p>
        </p:txBody>
      </p:sp>
      <p:sp>
        <p:nvSpPr>
          <p:cNvPr id="145431" name="AutoShape 64"/>
          <p:cNvSpPr>
            <a:spLocks noChangeArrowheads="1"/>
          </p:cNvSpPr>
          <p:nvPr/>
        </p:nvSpPr>
        <p:spPr bwMode="auto">
          <a:xfrm>
            <a:off x="1331913" y="987425"/>
            <a:ext cx="1973262"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en-US" altLang="en-US" sz="2000">
                <a:solidFill>
                  <a:srgbClr val="3333FF"/>
                </a:solidFill>
              </a:rPr>
              <a:t>Capital Market</a:t>
            </a:r>
          </a:p>
        </p:txBody>
      </p:sp>
      <p:sp>
        <p:nvSpPr>
          <p:cNvPr id="145432" name="AutoShape 64"/>
          <p:cNvSpPr>
            <a:spLocks noChangeArrowheads="1"/>
          </p:cNvSpPr>
          <p:nvPr/>
        </p:nvSpPr>
        <p:spPr bwMode="auto">
          <a:xfrm>
            <a:off x="5410200" y="989013"/>
            <a:ext cx="2278063"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en-US" altLang="en-US" sz="2000">
                <a:solidFill>
                  <a:srgbClr val="3333FF"/>
                </a:solidFill>
              </a:rPr>
              <a:t>Demand for Goods</a:t>
            </a:r>
          </a:p>
        </p:txBody>
      </p:sp>
      <p:sp>
        <p:nvSpPr>
          <p:cNvPr id="145433" name="Line 11"/>
          <p:cNvSpPr>
            <a:spLocks noChangeShapeType="1"/>
          </p:cNvSpPr>
          <p:nvPr/>
        </p:nvSpPr>
        <p:spPr bwMode="auto">
          <a:xfrm rot="5400000" flipV="1">
            <a:off x="5957094" y="1434307"/>
            <a:ext cx="1004887" cy="2419350"/>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grpSp>
        <p:nvGrpSpPr>
          <p:cNvPr id="145434" name="Group 29"/>
          <p:cNvGrpSpPr>
            <a:grpSpLocks/>
          </p:cNvGrpSpPr>
          <p:nvPr/>
        </p:nvGrpSpPr>
        <p:grpSpPr bwMode="auto">
          <a:xfrm>
            <a:off x="1446213" y="1962150"/>
            <a:ext cx="2417762" cy="2027238"/>
            <a:chOff x="902" y="1227"/>
            <a:chExt cx="1523" cy="1277"/>
          </a:xfrm>
        </p:grpSpPr>
        <p:sp>
          <p:nvSpPr>
            <p:cNvPr id="145454" name="Line 11"/>
            <p:cNvSpPr>
              <a:spLocks noChangeShapeType="1"/>
            </p:cNvSpPr>
            <p:nvPr/>
          </p:nvSpPr>
          <p:spPr bwMode="auto">
            <a:xfrm rot="10800000" flipV="1">
              <a:off x="902" y="1227"/>
              <a:ext cx="1523" cy="104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45455" name="Line 31"/>
            <p:cNvSpPr>
              <a:spLocks noChangeShapeType="1"/>
            </p:cNvSpPr>
            <p:nvPr/>
          </p:nvSpPr>
          <p:spPr bwMode="auto">
            <a:xfrm>
              <a:off x="912" y="2256"/>
              <a:ext cx="0" cy="248"/>
            </a:xfrm>
            <a:prstGeom prst="line">
              <a:avLst/>
            </a:prstGeom>
            <a:noFill/>
            <a:ln w="38100">
              <a:solidFill>
                <a:srgbClr val="33CCCC"/>
              </a:solidFill>
              <a:round/>
              <a:headEnd type="none" w="med" len="lg"/>
              <a:tailEnd type="non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grpSp>
      <p:sp>
        <p:nvSpPr>
          <p:cNvPr id="145435" name="Text Box 19"/>
          <p:cNvSpPr txBox="1">
            <a:spLocks noChangeArrowheads="1"/>
          </p:cNvSpPr>
          <p:nvPr/>
        </p:nvSpPr>
        <p:spPr bwMode="auto">
          <a:xfrm>
            <a:off x="2682875" y="3608388"/>
            <a:ext cx="18129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I(i,L</a:t>
            </a:r>
            <a:r>
              <a:rPr lang="de-DE" altLang="en-US" sz="1800" baseline="-25000">
                <a:solidFill>
                  <a:srgbClr val="66FFFF"/>
                </a:solidFill>
              </a:rPr>
              <a:t>1</a:t>
            </a:r>
            <a:r>
              <a:rPr lang="de-DE" altLang="en-US" sz="1800">
                <a:solidFill>
                  <a:srgbClr val="66FFFF"/>
                </a:solidFill>
              </a:rPr>
              <a:t>,R</a:t>
            </a:r>
            <a:r>
              <a:rPr lang="de-DE" altLang="en-US" sz="1800" baseline="-25000">
                <a:solidFill>
                  <a:srgbClr val="66FFFF"/>
                </a:solidFill>
              </a:rPr>
              <a:t>1</a:t>
            </a:r>
            <a:r>
              <a:rPr lang="de-DE" altLang="en-US" sz="1800">
                <a:solidFill>
                  <a:srgbClr val="66FFFF"/>
                </a:solidFill>
              </a:rPr>
              <a:t>)+R</a:t>
            </a:r>
            <a:r>
              <a:rPr lang="de-DE" altLang="en-US" sz="1800" baseline="-25000">
                <a:solidFill>
                  <a:srgbClr val="66FFFF"/>
                </a:solidFill>
              </a:rPr>
              <a:t>D</a:t>
            </a:r>
            <a:r>
              <a:rPr lang="de-DE" altLang="en-US" sz="1800">
                <a:solidFill>
                  <a:srgbClr val="66FFFF"/>
                </a:solidFill>
              </a:rPr>
              <a:t>(Y)</a:t>
            </a:r>
            <a:endParaRPr lang="el-GR" altLang="en-US" sz="1800">
              <a:solidFill>
                <a:srgbClr val="66FFFF"/>
              </a:solidFill>
            </a:endParaRPr>
          </a:p>
        </p:txBody>
      </p:sp>
      <p:sp>
        <p:nvSpPr>
          <p:cNvPr id="145436" name="Oval 31"/>
          <p:cNvSpPr>
            <a:spLocks noChangeArrowheads="1"/>
          </p:cNvSpPr>
          <p:nvPr/>
        </p:nvSpPr>
        <p:spPr bwMode="auto">
          <a:xfrm>
            <a:off x="2382838" y="28844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endParaRPr lang="en-US" altLang="en-US" sz="2000" baseline="30000">
              <a:solidFill>
                <a:srgbClr val="66FFFF"/>
              </a:solidFill>
            </a:endParaRPr>
          </a:p>
        </p:txBody>
      </p:sp>
      <p:sp>
        <p:nvSpPr>
          <p:cNvPr id="145437" name="Line 35"/>
          <p:cNvSpPr>
            <a:spLocks noChangeShapeType="1"/>
          </p:cNvSpPr>
          <p:nvPr/>
        </p:nvSpPr>
        <p:spPr bwMode="auto">
          <a:xfrm flipV="1">
            <a:off x="7189788" y="2506663"/>
            <a:ext cx="4762" cy="1533525"/>
          </a:xfrm>
          <a:prstGeom prst="line">
            <a:avLst/>
          </a:prstGeom>
          <a:noFill/>
          <a:ln w="38100">
            <a:solidFill>
              <a:srgbClr val="FF00FF"/>
            </a:solidFill>
            <a:round/>
            <a:headEnd type="none" w="med" len="lg"/>
            <a:tailEnd type="non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45438" name="Oval 25"/>
          <p:cNvSpPr>
            <a:spLocks noChangeArrowheads="1"/>
          </p:cNvSpPr>
          <p:nvPr/>
        </p:nvSpPr>
        <p:spPr bwMode="auto">
          <a:xfrm>
            <a:off x="7143750" y="28971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endParaRPr lang="de-DE" altLang="en-US" sz="2000" baseline="30000">
              <a:solidFill>
                <a:srgbClr val="66FFFF"/>
              </a:solidFill>
            </a:endParaRPr>
          </a:p>
        </p:txBody>
      </p:sp>
      <p:sp>
        <p:nvSpPr>
          <p:cNvPr id="145439" name="Text Box 21"/>
          <p:cNvSpPr txBox="1">
            <a:spLocks noChangeArrowheads="1"/>
          </p:cNvSpPr>
          <p:nvPr/>
        </p:nvSpPr>
        <p:spPr bwMode="auto">
          <a:xfrm>
            <a:off x="7011988" y="4241800"/>
            <a:ext cx="144621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FF00FF"/>
                </a:solidFill>
              </a:rPr>
              <a:t>Y</a:t>
            </a:r>
            <a:r>
              <a:rPr lang="de-DE" altLang="en-US" sz="1800" baseline="-25000">
                <a:solidFill>
                  <a:srgbClr val="FF00FF"/>
                </a:solidFill>
              </a:rPr>
              <a:t>S</a:t>
            </a:r>
            <a:r>
              <a:rPr lang="de-DE" altLang="en-US" sz="1800">
                <a:solidFill>
                  <a:srgbClr val="FF00FF"/>
                </a:solidFill>
              </a:rPr>
              <a:t>(L</a:t>
            </a:r>
            <a:r>
              <a:rPr lang="de-DE" altLang="en-US" sz="1800" baseline="-25000">
                <a:solidFill>
                  <a:srgbClr val="FF00FF"/>
                </a:solidFill>
              </a:rPr>
              <a:t>1</a:t>
            </a:r>
            <a:r>
              <a:rPr lang="de-DE" altLang="en-US" sz="1800">
                <a:solidFill>
                  <a:srgbClr val="FF00FF"/>
                </a:solidFill>
              </a:rPr>
              <a:t>,K</a:t>
            </a:r>
            <a:r>
              <a:rPr lang="de-DE" altLang="en-US" sz="1800" baseline="-25000">
                <a:solidFill>
                  <a:srgbClr val="FF00FF"/>
                </a:solidFill>
              </a:rPr>
              <a:t>1</a:t>
            </a:r>
            <a:r>
              <a:rPr lang="de-DE" altLang="en-US" sz="1800">
                <a:solidFill>
                  <a:srgbClr val="FF00FF"/>
                </a:solidFill>
              </a:rPr>
              <a:t>,R</a:t>
            </a:r>
            <a:r>
              <a:rPr lang="de-DE" altLang="en-US" sz="1800" baseline="-25000">
                <a:solidFill>
                  <a:srgbClr val="FF00FF"/>
                </a:solidFill>
              </a:rPr>
              <a:t>1</a:t>
            </a:r>
            <a:r>
              <a:rPr lang="de-DE" altLang="en-US" sz="1800">
                <a:solidFill>
                  <a:srgbClr val="FF00FF"/>
                </a:solidFill>
              </a:rPr>
              <a:t>)</a:t>
            </a:r>
            <a:endParaRPr lang="el-GR" altLang="en-US" sz="1800">
              <a:solidFill>
                <a:srgbClr val="FF00FF"/>
              </a:solidFill>
            </a:endParaRPr>
          </a:p>
        </p:txBody>
      </p:sp>
      <p:sp>
        <p:nvSpPr>
          <p:cNvPr id="145440" name="Text Box 15"/>
          <p:cNvSpPr txBox="1">
            <a:spLocks noChangeArrowheads="1"/>
          </p:cNvSpPr>
          <p:nvPr/>
        </p:nvSpPr>
        <p:spPr bwMode="auto">
          <a:xfrm>
            <a:off x="7286625" y="3538538"/>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C(i)</a:t>
            </a:r>
            <a:r>
              <a:rPr lang="de-DE" altLang="en-US" sz="1800" baseline="-25000">
                <a:solidFill>
                  <a:srgbClr val="66FFFF"/>
                </a:solidFill>
              </a:rPr>
              <a:t>1</a:t>
            </a:r>
            <a:endParaRPr lang="el-GR" altLang="en-US" sz="1800" baseline="-25000">
              <a:solidFill>
                <a:srgbClr val="00FFFF"/>
              </a:solidFill>
            </a:endParaRPr>
          </a:p>
        </p:txBody>
      </p:sp>
      <p:sp>
        <p:nvSpPr>
          <p:cNvPr id="86049" name="Rectangle 6"/>
          <p:cNvSpPr>
            <a:spLocks noChangeArrowheads="1"/>
          </p:cNvSpPr>
          <p:nvPr/>
        </p:nvSpPr>
        <p:spPr bwMode="auto">
          <a:xfrm>
            <a:off x="0" y="-19050"/>
            <a:ext cx="9144000" cy="998538"/>
          </a:xfrm>
          <a:prstGeom prst="rect">
            <a:avLst/>
          </a:prstGeom>
          <a:noFill/>
          <a:ln w="9525">
            <a:noFill/>
            <a:miter lim="800000"/>
            <a:headEnd/>
            <a:tailEnd/>
          </a:ln>
        </p:spPr>
        <p:txBody>
          <a:bodyPr tIns="0" anchor="ctr"/>
          <a:lstStyle/>
          <a:p>
            <a:pPr algn="ctr" eaLnBrk="1" hangingPunct="1">
              <a:defRPr/>
            </a:pPr>
            <a:r>
              <a:rPr lang="en-US" sz="2900" kern="0" dirty="0">
                <a:solidFill>
                  <a:srgbClr val="FFFF00"/>
                </a:solidFill>
                <a:latin typeface="Arial"/>
                <a:ea typeface="+mj-ea"/>
                <a:cs typeface="+mj-cs"/>
              </a:rPr>
              <a:t>3. The Neoclassical Model and its Policy Implications</a:t>
            </a:r>
            <a:br>
              <a:rPr lang="en-US" sz="2900" kern="0" dirty="0">
                <a:solidFill>
                  <a:srgbClr val="FFFF00"/>
                </a:solidFill>
                <a:latin typeface="Arial"/>
                <a:ea typeface="+mj-ea"/>
                <a:cs typeface="+mj-cs"/>
              </a:rPr>
            </a:br>
            <a:r>
              <a:rPr lang="en-US" sz="2600" kern="0" dirty="0">
                <a:solidFill>
                  <a:srgbClr val="FFFF00"/>
                </a:solidFill>
                <a:latin typeface="Arial"/>
                <a:ea typeface="+mj-ea"/>
                <a:cs typeface="+mj-cs"/>
              </a:rPr>
              <a:t> 3.2.4. Supply-side Shocks</a:t>
            </a:r>
            <a:endParaRPr lang="de-DE" sz="2600" dirty="0">
              <a:solidFill>
                <a:srgbClr val="FFFF00"/>
              </a:solidFill>
            </a:endParaRPr>
          </a:p>
        </p:txBody>
      </p:sp>
      <p:sp>
        <p:nvSpPr>
          <p:cNvPr id="145442" name="Line 35"/>
          <p:cNvSpPr>
            <a:spLocks noChangeShapeType="1"/>
          </p:cNvSpPr>
          <p:nvPr/>
        </p:nvSpPr>
        <p:spPr bwMode="auto">
          <a:xfrm flipV="1">
            <a:off x="6532563" y="2506663"/>
            <a:ext cx="4762" cy="1533525"/>
          </a:xfrm>
          <a:prstGeom prst="line">
            <a:avLst/>
          </a:prstGeom>
          <a:noFill/>
          <a:ln w="38100">
            <a:solidFill>
              <a:srgbClr val="FF00FF"/>
            </a:solidFill>
            <a:round/>
            <a:headEnd type="none" w="med" len="lg"/>
            <a:tailEnd type="non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45443" name="Text Box 21"/>
          <p:cNvSpPr txBox="1">
            <a:spLocks noChangeArrowheads="1"/>
          </p:cNvSpPr>
          <p:nvPr/>
        </p:nvSpPr>
        <p:spPr bwMode="auto">
          <a:xfrm>
            <a:off x="5707063" y="4241800"/>
            <a:ext cx="144621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FF00FF"/>
                </a:solidFill>
              </a:rPr>
              <a:t>Y</a:t>
            </a:r>
            <a:r>
              <a:rPr lang="de-DE" altLang="en-US" sz="1800" baseline="-25000">
                <a:solidFill>
                  <a:srgbClr val="FF00FF"/>
                </a:solidFill>
              </a:rPr>
              <a:t>S</a:t>
            </a:r>
            <a:r>
              <a:rPr lang="de-DE" altLang="en-US" sz="1800">
                <a:solidFill>
                  <a:srgbClr val="FF00FF"/>
                </a:solidFill>
              </a:rPr>
              <a:t>(L</a:t>
            </a:r>
            <a:r>
              <a:rPr lang="de-DE" altLang="en-US" sz="1800" baseline="-25000">
                <a:solidFill>
                  <a:srgbClr val="FF00FF"/>
                </a:solidFill>
              </a:rPr>
              <a:t>1</a:t>
            </a:r>
            <a:r>
              <a:rPr lang="de-DE" altLang="en-US" sz="1800">
                <a:solidFill>
                  <a:srgbClr val="FF00FF"/>
                </a:solidFill>
              </a:rPr>
              <a:t>,K</a:t>
            </a:r>
            <a:r>
              <a:rPr lang="de-DE" altLang="en-US" sz="1800" baseline="-25000">
                <a:solidFill>
                  <a:srgbClr val="FF00FF"/>
                </a:solidFill>
              </a:rPr>
              <a:t>1</a:t>
            </a:r>
            <a:r>
              <a:rPr lang="de-DE" altLang="en-US" sz="1800">
                <a:solidFill>
                  <a:srgbClr val="FF00FF"/>
                </a:solidFill>
              </a:rPr>
              <a:t>,R</a:t>
            </a:r>
            <a:r>
              <a:rPr lang="de-DE" altLang="en-US" sz="1800" baseline="-25000">
                <a:solidFill>
                  <a:srgbClr val="FF00FF"/>
                </a:solidFill>
              </a:rPr>
              <a:t>1</a:t>
            </a:r>
            <a:r>
              <a:rPr lang="de-DE" altLang="en-US" sz="1800">
                <a:solidFill>
                  <a:srgbClr val="FF00FF"/>
                </a:solidFill>
              </a:rPr>
              <a:t>)</a:t>
            </a:r>
            <a:endParaRPr lang="el-GR" altLang="en-US" sz="1800">
              <a:solidFill>
                <a:srgbClr val="FF00FF"/>
              </a:solidFill>
            </a:endParaRPr>
          </a:p>
        </p:txBody>
      </p:sp>
      <p:sp>
        <p:nvSpPr>
          <p:cNvPr id="145444" name="Line 35"/>
          <p:cNvSpPr>
            <a:spLocks noChangeShapeType="1"/>
          </p:cNvSpPr>
          <p:nvPr/>
        </p:nvSpPr>
        <p:spPr bwMode="auto">
          <a:xfrm rot="5400000" flipH="1">
            <a:off x="6851650" y="3571875"/>
            <a:ext cx="0" cy="59690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45" name="Line 11"/>
          <p:cNvSpPr>
            <a:spLocks noChangeShapeType="1"/>
          </p:cNvSpPr>
          <p:nvPr/>
        </p:nvSpPr>
        <p:spPr bwMode="auto">
          <a:xfrm rot="5400000" flipV="1">
            <a:off x="5249862" y="1998663"/>
            <a:ext cx="1598613" cy="2211388"/>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46" name="Text Box 15"/>
          <p:cNvSpPr txBox="1">
            <a:spLocks noChangeArrowheads="1"/>
          </p:cNvSpPr>
          <p:nvPr/>
        </p:nvSpPr>
        <p:spPr bwMode="auto">
          <a:xfrm>
            <a:off x="7210425" y="3786188"/>
            <a:ext cx="6413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C(i)</a:t>
            </a:r>
            <a:r>
              <a:rPr lang="de-DE" altLang="en-US" sz="1800" baseline="-25000">
                <a:solidFill>
                  <a:srgbClr val="66FFFF"/>
                </a:solidFill>
              </a:rPr>
              <a:t>2</a:t>
            </a:r>
            <a:endParaRPr lang="el-GR" altLang="en-US" sz="1800" baseline="-25000">
              <a:solidFill>
                <a:srgbClr val="00FFFF"/>
              </a:solidFill>
            </a:endParaRPr>
          </a:p>
        </p:txBody>
      </p:sp>
      <p:sp>
        <p:nvSpPr>
          <p:cNvPr id="47" name="Line 35"/>
          <p:cNvSpPr>
            <a:spLocks noChangeShapeType="1"/>
          </p:cNvSpPr>
          <p:nvPr/>
        </p:nvSpPr>
        <p:spPr bwMode="auto">
          <a:xfrm rot="5400000" flipH="1">
            <a:off x="5295900" y="2327275"/>
            <a:ext cx="0" cy="247650"/>
          </a:xfrm>
          <a:prstGeom prst="line">
            <a:avLst/>
          </a:prstGeom>
          <a:noFill/>
          <a:ln w="254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48" name="Line 35"/>
          <p:cNvSpPr>
            <a:spLocks noChangeShapeType="1"/>
          </p:cNvSpPr>
          <p:nvPr/>
        </p:nvSpPr>
        <p:spPr bwMode="auto">
          <a:xfrm rot="5400000" flipH="1">
            <a:off x="6286500" y="3041650"/>
            <a:ext cx="0" cy="247650"/>
          </a:xfrm>
          <a:prstGeom prst="line">
            <a:avLst/>
          </a:prstGeom>
          <a:noFill/>
          <a:ln w="254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51" name="Text Box 15"/>
          <p:cNvSpPr txBox="1">
            <a:spLocks noChangeArrowheads="1"/>
          </p:cNvSpPr>
          <p:nvPr/>
        </p:nvSpPr>
        <p:spPr bwMode="auto">
          <a:xfrm>
            <a:off x="7696200" y="3144838"/>
            <a:ext cx="154781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Y</a:t>
            </a:r>
            <a:r>
              <a:rPr lang="de-DE" altLang="en-US" sz="1800" baseline="-25000">
                <a:solidFill>
                  <a:srgbClr val="66FFFF"/>
                </a:solidFill>
              </a:rPr>
              <a:t>D</a:t>
            </a:r>
            <a:r>
              <a:rPr lang="de-DE" altLang="en-US" sz="1800">
                <a:solidFill>
                  <a:srgbClr val="66FFFF"/>
                </a:solidFill>
              </a:rPr>
              <a:t>=C(i)</a:t>
            </a:r>
            <a:r>
              <a:rPr lang="de-DE" altLang="en-US" sz="1800" baseline="-25000">
                <a:solidFill>
                  <a:srgbClr val="66FFFF"/>
                </a:solidFill>
              </a:rPr>
              <a:t>2</a:t>
            </a:r>
            <a:r>
              <a:rPr lang="de-DE" altLang="en-US" sz="1800">
                <a:solidFill>
                  <a:srgbClr val="66FFFF"/>
                </a:solidFill>
              </a:rPr>
              <a:t>+ I(i)</a:t>
            </a:r>
            <a:r>
              <a:rPr lang="de-DE" altLang="en-US" sz="1800" baseline="-25000">
                <a:solidFill>
                  <a:srgbClr val="66FFFF"/>
                </a:solidFill>
              </a:rPr>
              <a:t>1</a:t>
            </a:r>
            <a:endParaRPr lang="el-GR" altLang="en-US" sz="1800">
              <a:solidFill>
                <a:srgbClr val="66FFFF"/>
              </a:solidFill>
            </a:endParaRPr>
          </a:p>
        </p:txBody>
      </p:sp>
      <p:sp>
        <p:nvSpPr>
          <p:cNvPr id="52" name="Line 11"/>
          <p:cNvSpPr>
            <a:spLocks noChangeShapeType="1"/>
          </p:cNvSpPr>
          <p:nvPr/>
        </p:nvSpPr>
        <p:spPr bwMode="auto">
          <a:xfrm rot="5400000" flipV="1">
            <a:off x="5998369" y="1640682"/>
            <a:ext cx="954087" cy="2317750"/>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49" name="Line 35"/>
          <p:cNvSpPr>
            <a:spLocks noChangeShapeType="1"/>
          </p:cNvSpPr>
          <p:nvPr/>
        </p:nvSpPr>
        <p:spPr bwMode="auto">
          <a:xfrm rot="5400000" flipH="1">
            <a:off x="5848350" y="2341563"/>
            <a:ext cx="0" cy="247650"/>
          </a:xfrm>
          <a:prstGeom prst="line">
            <a:avLst/>
          </a:prstGeom>
          <a:noFill/>
          <a:ln w="254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50" name="Line 35"/>
          <p:cNvSpPr>
            <a:spLocks noChangeShapeType="1"/>
          </p:cNvSpPr>
          <p:nvPr/>
        </p:nvSpPr>
        <p:spPr bwMode="auto">
          <a:xfrm rot="5400000" flipH="1">
            <a:off x="7353300" y="2974975"/>
            <a:ext cx="0" cy="247650"/>
          </a:xfrm>
          <a:prstGeom prst="line">
            <a:avLst/>
          </a:prstGeom>
          <a:noFill/>
          <a:ln w="254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45453" name="Text Box 15"/>
          <p:cNvSpPr txBox="1">
            <a:spLocks noChangeArrowheads="1"/>
          </p:cNvSpPr>
          <p:nvPr/>
        </p:nvSpPr>
        <p:spPr bwMode="auto">
          <a:xfrm>
            <a:off x="3584575" y="1573213"/>
            <a:ext cx="11747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S(i)</a:t>
            </a:r>
            <a:r>
              <a:rPr lang="de-DE" altLang="en-US" sz="1800" baseline="-25000">
                <a:solidFill>
                  <a:srgbClr val="66FFFF"/>
                </a:solidFill>
              </a:rPr>
              <a:t>1</a:t>
            </a:r>
            <a:r>
              <a:rPr lang="de-DE" altLang="en-US" sz="1800">
                <a:solidFill>
                  <a:srgbClr val="66FFFF"/>
                </a:solidFill>
              </a:rPr>
              <a:t>+M/P</a:t>
            </a:r>
            <a:endParaRPr lang="el-GR" altLang="en-US" sz="180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P spid="47" grpId="0" animBg="1"/>
      <p:bldP spid="48" grpId="0" animBg="1"/>
      <p:bldP spid="51" grpId="0"/>
      <p:bldP spid="52" grpId="0" animBg="1"/>
      <p:bldP spid="49" grpId="0" animBg="1"/>
      <p:bldP spid="50" grpId="0" animBg="1"/>
    </p:bldLst>
  </p:timing>
</p:sld>
</file>

<file path=ppt/slides/slide1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46436" name="Object 3"/>
          <p:cNvGraphicFramePr>
            <a:graphicFrameLocks/>
          </p:cNvGraphicFramePr>
          <p:nvPr/>
        </p:nvGraphicFramePr>
        <p:xfrm>
          <a:off x="422275" y="1384300"/>
          <a:ext cx="3776663" cy="3116263"/>
        </p:xfrm>
        <a:graphic>
          <a:graphicData uri="http://schemas.openxmlformats.org/presentationml/2006/ole">
            <mc:AlternateContent xmlns:mc="http://schemas.openxmlformats.org/markup-compatibility/2006">
              <mc:Choice xmlns:v="urn:schemas-microsoft-com:vml" Requires="v">
                <p:oleObj spid="_x0000_s147272" name="Diagramm" r:id="rId4" imgW="7439031" imgH="5314992" progId="MSGraph.Chart.8">
                  <p:embed followColorScheme="full"/>
                </p:oleObj>
              </mc:Choice>
              <mc:Fallback>
                <p:oleObj name="Diagramm" r:id="rId4" imgW="7439031" imgH="5314992"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275" y="1384300"/>
                        <a:ext cx="3776663" cy="311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6434" name="Line 20"/>
          <p:cNvSpPr>
            <a:spLocks noChangeShapeType="1"/>
          </p:cNvSpPr>
          <p:nvPr/>
        </p:nvSpPr>
        <p:spPr bwMode="auto">
          <a:xfrm>
            <a:off x="1508125" y="1965325"/>
            <a:ext cx="1568450" cy="165576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graphicFrame>
        <p:nvGraphicFramePr>
          <p:cNvPr id="146435" name="Object 3"/>
          <p:cNvGraphicFramePr>
            <a:graphicFrameLocks/>
          </p:cNvGraphicFramePr>
          <p:nvPr/>
        </p:nvGraphicFramePr>
        <p:xfrm>
          <a:off x="4513263" y="1411288"/>
          <a:ext cx="3776662" cy="3116262"/>
        </p:xfrm>
        <a:graphic>
          <a:graphicData uri="http://schemas.openxmlformats.org/presentationml/2006/ole">
            <mc:AlternateContent xmlns:mc="http://schemas.openxmlformats.org/markup-compatibility/2006">
              <mc:Choice xmlns:v="urn:schemas-microsoft-com:vml" Requires="v">
                <p:oleObj spid="_x0000_s147273" name="Diagramm" r:id="rId6" imgW="7439031" imgH="5314992" progId="MSGraph.Chart.8">
                  <p:embed followColorScheme="full"/>
                </p:oleObj>
              </mc:Choice>
              <mc:Fallback>
                <p:oleObj name="Diagramm" r:id="rId6" imgW="7439031" imgH="5314992" progId="MSGraph.Chart.8">
                  <p:embed followColorScheme="full"/>
                  <p:pic>
                    <p:nvPicPr>
                      <p:cNvPr id="0" name="Object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3263" y="1411288"/>
                        <a:ext cx="3776662" cy="311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6437"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866E61D1-7B6A-4B9D-BDF0-655BE5E75AFB}" type="slidenum">
              <a:rPr lang="de-DE" altLang="en-US" sz="1600" b="1"/>
              <a:pPr algn="r" eaLnBrk="1" hangingPunct="1">
                <a:spcBef>
                  <a:spcPct val="0"/>
                </a:spcBef>
                <a:buClrTx/>
                <a:buFontTx/>
                <a:buNone/>
              </a:pPr>
              <a:t>144</a:t>
            </a:fld>
            <a:r>
              <a:rPr lang="de-DE" altLang="en-US" sz="1600" b="1"/>
              <a:t> -</a:t>
            </a:r>
          </a:p>
        </p:txBody>
      </p:sp>
      <p:sp>
        <p:nvSpPr>
          <p:cNvPr id="146438"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sp>
        <p:nvSpPr>
          <p:cNvPr id="146439" name="Text Box 5"/>
          <p:cNvSpPr txBox="1">
            <a:spLocks noChangeArrowheads="1"/>
          </p:cNvSpPr>
          <p:nvPr/>
        </p:nvSpPr>
        <p:spPr bwMode="auto">
          <a:xfrm>
            <a:off x="4919663" y="1239838"/>
            <a:ext cx="293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t>i</a:t>
            </a:r>
          </a:p>
        </p:txBody>
      </p:sp>
      <p:sp>
        <p:nvSpPr>
          <p:cNvPr id="146440" name="Text Box 7"/>
          <p:cNvSpPr txBox="1">
            <a:spLocks noChangeArrowheads="1"/>
          </p:cNvSpPr>
          <p:nvPr/>
        </p:nvSpPr>
        <p:spPr bwMode="auto">
          <a:xfrm>
            <a:off x="3694113" y="4257675"/>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1800"/>
              <a:t>I,S</a:t>
            </a:r>
          </a:p>
        </p:txBody>
      </p:sp>
      <p:sp>
        <p:nvSpPr>
          <p:cNvPr id="146441" name="Text Box 8"/>
          <p:cNvSpPr txBox="1">
            <a:spLocks noChangeArrowheads="1"/>
          </p:cNvSpPr>
          <p:nvPr/>
        </p:nvSpPr>
        <p:spPr bwMode="auto">
          <a:xfrm>
            <a:off x="825500" y="1233488"/>
            <a:ext cx="331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t>i</a:t>
            </a:r>
          </a:p>
        </p:txBody>
      </p:sp>
      <p:sp>
        <p:nvSpPr>
          <p:cNvPr id="146442" name="Line 9"/>
          <p:cNvSpPr>
            <a:spLocks noChangeShapeType="1"/>
          </p:cNvSpPr>
          <p:nvPr/>
        </p:nvSpPr>
        <p:spPr bwMode="auto">
          <a:xfrm>
            <a:off x="4044950" y="395922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46443" name="Line 10"/>
          <p:cNvSpPr>
            <a:spLocks noChangeShapeType="1"/>
          </p:cNvSpPr>
          <p:nvPr/>
        </p:nvSpPr>
        <p:spPr bwMode="auto">
          <a:xfrm rot="5400000" flipH="1">
            <a:off x="716757" y="15501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46444" name="Line 12"/>
          <p:cNvSpPr>
            <a:spLocks noChangeShapeType="1"/>
          </p:cNvSpPr>
          <p:nvPr/>
        </p:nvSpPr>
        <p:spPr bwMode="auto">
          <a:xfrm>
            <a:off x="8129588" y="399097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46445" name="Line 13"/>
          <p:cNvSpPr>
            <a:spLocks noChangeShapeType="1"/>
          </p:cNvSpPr>
          <p:nvPr/>
        </p:nvSpPr>
        <p:spPr bwMode="auto">
          <a:xfrm rot="5400000" flipH="1">
            <a:off x="4822032" y="15755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46446" name="Text Box 14"/>
          <p:cNvSpPr txBox="1">
            <a:spLocks noChangeArrowheads="1"/>
          </p:cNvSpPr>
          <p:nvPr/>
        </p:nvSpPr>
        <p:spPr bwMode="auto">
          <a:xfrm>
            <a:off x="222250" y="2733675"/>
            <a:ext cx="52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i</a:t>
            </a:r>
            <a:r>
              <a:rPr lang="de-DE" altLang="en-US" sz="1800" baseline="-25000">
                <a:solidFill>
                  <a:srgbClr val="66FFFF"/>
                </a:solidFill>
              </a:rPr>
              <a:t>1</a:t>
            </a:r>
            <a:endParaRPr lang="el-GR" altLang="en-US" sz="1800" baseline="-25000">
              <a:solidFill>
                <a:srgbClr val="66FFFF"/>
              </a:solidFill>
            </a:endParaRPr>
          </a:p>
        </p:txBody>
      </p:sp>
      <p:sp>
        <p:nvSpPr>
          <p:cNvPr id="146447" name="Text Box 18"/>
          <p:cNvSpPr txBox="1">
            <a:spLocks noChangeArrowheads="1"/>
          </p:cNvSpPr>
          <p:nvPr/>
        </p:nvSpPr>
        <p:spPr bwMode="auto">
          <a:xfrm>
            <a:off x="8210550" y="3790950"/>
            <a:ext cx="33813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1800"/>
              <a:t>Y</a:t>
            </a:r>
          </a:p>
        </p:txBody>
      </p:sp>
      <p:sp>
        <p:nvSpPr>
          <p:cNvPr id="146448" name="Line 23"/>
          <p:cNvSpPr>
            <a:spLocks noChangeShapeType="1"/>
          </p:cNvSpPr>
          <p:nvPr/>
        </p:nvSpPr>
        <p:spPr bwMode="auto">
          <a:xfrm>
            <a:off x="4895850" y="2943225"/>
            <a:ext cx="2289175"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46449" name="Line 24"/>
          <p:cNvSpPr>
            <a:spLocks noChangeShapeType="1"/>
          </p:cNvSpPr>
          <p:nvPr/>
        </p:nvSpPr>
        <p:spPr bwMode="auto">
          <a:xfrm rot="5400000" flipH="1">
            <a:off x="6685756" y="3463132"/>
            <a:ext cx="1011237"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46450" name="AutoShape 29"/>
          <p:cNvSpPr>
            <a:spLocks noChangeArrowheads="1"/>
          </p:cNvSpPr>
          <p:nvPr/>
        </p:nvSpPr>
        <p:spPr bwMode="auto">
          <a:xfrm>
            <a:off x="0" y="4664075"/>
            <a:ext cx="9144000" cy="2193925"/>
          </a:xfrm>
          <a:prstGeom prst="roundRect">
            <a:avLst>
              <a:gd name="adj" fmla="val 12495"/>
            </a:avLst>
          </a:prstGeom>
          <a:solidFill>
            <a:srgbClr val="FFFF99"/>
          </a:solidFill>
          <a:ln w="50800">
            <a:solidFill>
              <a:srgbClr val="FF0000"/>
            </a:solidFill>
            <a:round/>
            <a:headEnd/>
            <a:tailEnd/>
          </a:ln>
        </p:spPr>
        <p:txBody>
          <a:bodyPr lIns="0" tIns="0" rIns="0" bIns="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lnSpc>
                <a:spcPct val="90000"/>
              </a:lnSpc>
              <a:spcBef>
                <a:spcPct val="0"/>
              </a:spcBef>
              <a:buClrTx/>
              <a:buFontTx/>
              <a:buNone/>
            </a:pPr>
            <a:r>
              <a:rPr lang="en-US" altLang="en-US" sz="2000" dirty="0">
                <a:solidFill>
                  <a:schemeClr val="bg1"/>
                </a:solidFill>
              </a:rPr>
              <a:t>The reduction of GDP-production reduces household income (lower wages and lower capital income). This causes a reduction of </a:t>
            </a:r>
            <a:r>
              <a:rPr lang="en-US" altLang="en-US" sz="2000" dirty="0">
                <a:solidFill>
                  <a:srgbClr val="FF0000"/>
                </a:solidFill>
              </a:rPr>
              <a:t>consumption demand</a:t>
            </a:r>
            <a:r>
              <a:rPr lang="en-US" altLang="en-US" sz="2000" dirty="0">
                <a:solidFill>
                  <a:schemeClr val="bg1"/>
                </a:solidFill>
              </a:rPr>
              <a:t> and </a:t>
            </a:r>
            <a:r>
              <a:rPr lang="en-US" altLang="en-US" sz="2000" dirty="0">
                <a:solidFill>
                  <a:srgbClr val="FF0000"/>
                </a:solidFill>
              </a:rPr>
              <a:t>households savings</a:t>
            </a:r>
            <a:r>
              <a:rPr lang="en-US" altLang="en-US" sz="2000" dirty="0">
                <a:solidFill>
                  <a:schemeClr val="bg1"/>
                </a:solidFill>
              </a:rPr>
              <a:t>.</a:t>
            </a:r>
            <a:endParaRPr lang="de-DE" altLang="en-US" sz="2000" dirty="0">
              <a:solidFill>
                <a:schemeClr val="bg1"/>
              </a:solidFill>
            </a:endParaRPr>
          </a:p>
        </p:txBody>
      </p:sp>
      <p:sp>
        <p:nvSpPr>
          <p:cNvPr id="146451" name="Line 30"/>
          <p:cNvSpPr>
            <a:spLocks noChangeShapeType="1"/>
          </p:cNvSpPr>
          <p:nvPr/>
        </p:nvSpPr>
        <p:spPr bwMode="auto">
          <a:xfrm flipV="1">
            <a:off x="1795463" y="2936875"/>
            <a:ext cx="3130550" cy="3175"/>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46452" name="Line 30"/>
          <p:cNvSpPr>
            <a:spLocks noChangeShapeType="1"/>
          </p:cNvSpPr>
          <p:nvPr/>
        </p:nvSpPr>
        <p:spPr bwMode="auto">
          <a:xfrm flipV="1">
            <a:off x="792163" y="2940050"/>
            <a:ext cx="984250"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46453" name="Text Box 15"/>
          <p:cNvSpPr txBox="1">
            <a:spLocks noChangeArrowheads="1"/>
          </p:cNvSpPr>
          <p:nvPr/>
        </p:nvSpPr>
        <p:spPr bwMode="auto">
          <a:xfrm>
            <a:off x="3584575" y="1573213"/>
            <a:ext cx="11747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S(i)</a:t>
            </a:r>
            <a:r>
              <a:rPr lang="de-DE" altLang="en-US" sz="1800" baseline="-25000">
                <a:solidFill>
                  <a:srgbClr val="66FFFF"/>
                </a:solidFill>
              </a:rPr>
              <a:t>1</a:t>
            </a:r>
            <a:r>
              <a:rPr lang="de-DE" altLang="en-US" sz="1800">
                <a:solidFill>
                  <a:srgbClr val="66FFFF"/>
                </a:solidFill>
              </a:rPr>
              <a:t>+M/P</a:t>
            </a:r>
            <a:endParaRPr lang="el-GR" altLang="en-US" sz="1800">
              <a:solidFill>
                <a:srgbClr val="00FFFF"/>
              </a:solidFill>
            </a:endParaRPr>
          </a:p>
        </p:txBody>
      </p:sp>
      <p:sp>
        <p:nvSpPr>
          <p:cNvPr id="146454" name="AutoShape 64"/>
          <p:cNvSpPr>
            <a:spLocks noChangeArrowheads="1"/>
          </p:cNvSpPr>
          <p:nvPr/>
        </p:nvSpPr>
        <p:spPr bwMode="auto">
          <a:xfrm>
            <a:off x="1331913" y="987425"/>
            <a:ext cx="1973262"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en-US" altLang="en-US" sz="2000">
                <a:solidFill>
                  <a:srgbClr val="3333FF"/>
                </a:solidFill>
              </a:rPr>
              <a:t>Capital Market</a:t>
            </a:r>
          </a:p>
        </p:txBody>
      </p:sp>
      <p:sp>
        <p:nvSpPr>
          <p:cNvPr id="146455" name="AutoShape 64"/>
          <p:cNvSpPr>
            <a:spLocks noChangeArrowheads="1"/>
          </p:cNvSpPr>
          <p:nvPr/>
        </p:nvSpPr>
        <p:spPr bwMode="auto">
          <a:xfrm>
            <a:off x="5410200" y="989013"/>
            <a:ext cx="2278063"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en-US" altLang="en-US" sz="2000">
                <a:solidFill>
                  <a:srgbClr val="3333FF"/>
                </a:solidFill>
              </a:rPr>
              <a:t>Demand for Goods</a:t>
            </a:r>
          </a:p>
        </p:txBody>
      </p:sp>
      <p:grpSp>
        <p:nvGrpSpPr>
          <p:cNvPr id="146456" name="Group 29"/>
          <p:cNvGrpSpPr>
            <a:grpSpLocks/>
          </p:cNvGrpSpPr>
          <p:nvPr/>
        </p:nvGrpSpPr>
        <p:grpSpPr bwMode="auto">
          <a:xfrm>
            <a:off x="1446213" y="1962150"/>
            <a:ext cx="2417762" cy="2027238"/>
            <a:chOff x="902" y="1227"/>
            <a:chExt cx="1523" cy="1277"/>
          </a:xfrm>
        </p:grpSpPr>
        <p:sp>
          <p:nvSpPr>
            <p:cNvPr id="146476" name="Line 11"/>
            <p:cNvSpPr>
              <a:spLocks noChangeShapeType="1"/>
            </p:cNvSpPr>
            <p:nvPr/>
          </p:nvSpPr>
          <p:spPr bwMode="auto">
            <a:xfrm rot="10800000" flipV="1">
              <a:off x="902" y="1227"/>
              <a:ext cx="1523" cy="104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46477" name="Line 31"/>
            <p:cNvSpPr>
              <a:spLocks noChangeShapeType="1"/>
            </p:cNvSpPr>
            <p:nvPr/>
          </p:nvSpPr>
          <p:spPr bwMode="auto">
            <a:xfrm>
              <a:off x="912" y="2256"/>
              <a:ext cx="0" cy="248"/>
            </a:xfrm>
            <a:prstGeom prst="line">
              <a:avLst/>
            </a:prstGeom>
            <a:noFill/>
            <a:ln w="38100">
              <a:solidFill>
                <a:srgbClr val="33CCCC"/>
              </a:solidFill>
              <a:round/>
              <a:headEnd type="none" w="med" len="lg"/>
              <a:tailEnd type="non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grpSp>
      <p:sp>
        <p:nvSpPr>
          <p:cNvPr id="146457" name="Text Box 19"/>
          <p:cNvSpPr txBox="1">
            <a:spLocks noChangeArrowheads="1"/>
          </p:cNvSpPr>
          <p:nvPr/>
        </p:nvSpPr>
        <p:spPr bwMode="auto">
          <a:xfrm>
            <a:off x="2682875" y="3608388"/>
            <a:ext cx="18129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I(i,L</a:t>
            </a:r>
            <a:r>
              <a:rPr lang="de-DE" altLang="en-US" sz="1800" baseline="-25000">
                <a:solidFill>
                  <a:srgbClr val="66FFFF"/>
                </a:solidFill>
              </a:rPr>
              <a:t>1</a:t>
            </a:r>
            <a:r>
              <a:rPr lang="de-DE" altLang="en-US" sz="1800">
                <a:solidFill>
                  <a:srgbClr val="66FFFF"/>
                </a:solidFill>
              </a:rPr>
              <a:t>,R</a:t>
            </a:r>
            <a:r>
              <a:rPr lang="de-DE" altLang="en-US" sz="1800" baseline="-25000">
                <a:solidFill>
                  <a:srgbClr val="66FFFF"/>
                </a:solidFill>
              </a:rPr>
              <a:t>1</a:t>
            </a:r>
            <a:r>
              <a:rPr lang="de-DE" altLang="en-US" sz="1800">
                <a:solidFill>
                  <a:srgbClr val="66FFFF"/>
                </a:solidFill>
              </a:rPr>
              <a:t>)+R</a:t>
            </a:r>
            <a:r>
              <a:rPr lang="de-DE" altLang="en-US" sz="1800" baseline="-25000">
                <a:solidFill>
                  <a:srgbClr val="66FFFF"/>
                </a:solidFill>
              </a:rPr>
              <a:t>D</a:t>
            </a:r>
            <a:r>
              <a:rPr lang="de-DE" altLang="en-US" sz="1800">
                <a:solidFill>
                  <a:srgbClr val="66FFFF"/>
                </a:solidFill>
              </a:rPr>
              <a:t>(Y)</a:t>
            </a:r>
            <a:endParaRPr lang="el-GR" altLang="en-US" sz="1800">
              <a:solidFill>
                <a:srgbClr val="66FFFF"/>
              </a:solidFill>
            </a:endParaRPr>
          </a:p>
        </p:txBody>
      </p:sp>
      <p:sp>
        <p:nvSpPr>
          <p:cNvPr id="146458" name="Oval 31"/>
          <p:cNvSpPr>
            <a:spLocks noChangeArrowheads="1"/>
          </p:cNvSpPr>
          <p:nvPr/>
        </p:nvSpPr>
        <p:spPr bwMode="auto">
          <a:xfrm>
            <a:off x="2382838" y="28844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endParaRPr lang="en-US" altLang="en-US" sz="2000" baseline="30000">
              <a:solidFill>
                <a:srgbClr val="66FFFF"/>
              </a:solidFill>
            </a:endParaRPr>
          </a:p>
        </p:txBody>
      </p:sp>
      <p:sp>
        <p:nvSpPr>
          <p:cNvPr id="146459" name="Line 35"/>
          <p:cNvSpPr>
            <a:spLocks noChangeShapeType="1"/>
          </p:cNvSpPr>
          <p:nvPr/>
        </p:nvSpPr>
        <p:spPr bwMode="auto">
          <a:xfrm flipV="1">
            <a:off x="7189788" y="2506663"/>
            <a:ext cx="4762" cy="1533525"/>
          </a:xfrm>
          <a:prstGeom prst="line">
            <a:avLst/>
          </a:prstGeom>
          <a:noFill/>
          <a:ln w="38100">
            <a:solidFill>
              <a:srgbClr val="FF00FF"/>
            </a:solidFill>
            <a:round/>
            <a:headEnd type="none" w="med" len="lg"/>
            <a:tailEnd type="non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46460" name="Oval 25"/>
          <p:cNvSpPr>
            <a:spLocks noChangeArrowheads="1"/>
          </p:cNvSpPr>
          <p:nvPr/>
        </p:nvSpPr>
        <p:spPr bwMode="auto">
          <a:xfrm>
            <a:off x="7143750" y="28971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endParaRPr lang="de-DE" altLang="en-US" sz="2000" baseline="30000">
              <a:solidFill>
                <a:srgbClr val="66FFFF"/>
              </a:solidFill>
            </a:endParaRPr>
          </a:p>
        </p:txBody>
      </p:sp>
      <p:sp>
        <p:nvSpPr>
          <p:cNvPr id="146461" name="Text Box 21"/>
          <p:cNvSpPr txBox="1">
            <a:spLocks noChangeArrowheads="1"/>
          </p:cNvSpPr>
          <p:nvPr/>
        </p:nvSpPr>
        <p:spPr bwMode="auto">
          <a:xfrm>
            <a:off x="7011988" y="4241800"/>
            <a:ext cx="144621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FF00FF"/>
                </a:solidFill>
              </a:rPr>
              <a:t>Y</a:t>
            </a:r>
            <a:r>
              <a:rPr lang="de-DE" altLang="en-US" sz="1800" baseline="-25000">
                <a:solidFill>
                  <a:srgbClr val="FF00FF"/>
                </a:solidFill>
              </a:rPr>
              <a:t>S</a:t>
            </a:r>
            <a:r>
              <a:rPr lang="de-DE" altLang="en-US" sz="1800">
                <a:solidFill>
                  <a:srgbClr val="FF00FF"/>
                </a:solidFill>
              </a:rPr>
              <a:t>(L</a:t>
            </a:r>
            <a:r>
              <a:rPr lang="de-DE" altLang="en-US" sz="1800" baseline="-25000">
                <a:solidFill>
                  <a:srgbClr val="FF00FF"/>
                </a:solidFill>
              </a:rPr>
              <a:t>1</a:t>
            </a:r>
            <a:r>
              <a:rPr lang="de-DE" altLang="en-US" sz="1800">
                <a:solidFill>
                  <a:srgbClr val="FF00FF"/>
                </a:solidFill>
              </a:rPr>
              <a:t>,K</a:t>
            </a:r>
            <a:r>
              <a:rPr lang="de-DE" altLang="en-US" sz="1800" baseline="-25000">
                <a:solidFill>
                  <a:srgbClr val="FF00FF"/>
                </a:solidFill>
              </a:rPr>
              <a:t>1</a:t>
            </a:r>
            <a:r>
              <a:rPr lang="de-DE" altLang="en-US" sz="1800">
                <a:solidFill>
                  <a:srgbClr val="FF00FF"/>
                </a:solidFill>
              </a:rPr>
              <a:t>,R</a:t>
            </a:r>
            <a:r>
              <a:rPr lang="de-DE" altLang="en-US" sz="1800" baseline="-25000">
                <a:solidFill>
                  <a:srgbClr val="FF00FF"/>
                </a:solidFill>
              </a:rPr>
              <a:t>1</a:t>
            </a:r>
            <a:r>
              <a:rPr lang="de-DE" altLang="en-US" sz="1800">
                <a:solidFill>
                  <a:srgbClr val="FF00FF"/>
                </a:solidFill>
              </a:rPr>
              <a:t>)</a:t>
            </a:r>
            <a:endParaRPr lang="el-GR" altLang="en-US" sz="1800">
              <a:solidFill>
                <a:srgbClr val="FF00FF"/>
              </a:solidFill>
            </a:endParaRPr>
          </a:p>
        </p:txBody>
      </p:sp>
      <p:sp>
        <p:nvSpPr>
          <p:cNvPr id="87070" name="Rectangle 6"/>
          <p:cNvSpPr>
            <a:spLocks noChangeArrowheads="1"/>
          </p:cNvSpPr>
          <p:nvPr/>
        </p:nvSpPr>
        <p:spPr bwMode="auto">
          <a:xfrm>
            <a:off x="0" y="-19050"/>
            <a:ext cx="9144000" cy="998538"/>
          </a:xfrm>
          <a:prstGeom prst="rect">
            <a:avLst/>
          </a:prstGeom>
          <a:noFill/>
          <a:ln w="9525">
            <a:noFill/>
            <a:miter lim="800000"/>
            <a:headEnd/>
            <a:tailEnd/>
          </a:ln>
        </p:spPr>
        <p:txBody>
          <a:bodyPr tIns="0" anchor="ctr"/>
          <a:lstStyle/>
          <a:p>
            <a:pPr algn="ctr" eaLnBrk="1" hangingPunct="1">
              <a:defRPr/>
            </a:pPr>
            <a:r>
              <a:rPr lang="en-US" sz="2900" kern="0" dirty="0">
                <a:solidFill>
                  <a:srgbClr val="FFFF00"/>
                </a:solidFill>
                <a:latin typeface="Arial"/>
                <a:ea typeface="+mj-ea"/>
                <a:cs typeface="+mj-cs"/>
              </a:rPr>
              <a:t>3. The Neoclassical Model and its Policy Implications</a:t>
            </a:r>
            <a:br>
              <a:rPr lang="en-US" sz="2900" kern="0" dirty="0">
                <a:solidFill>
                  <a:srgbClr val="FFFF00"/>
                </a:solidFill>
                <a:latin typeface="Arial"/>
                <a:ea typeface="+mj-ea"/>
                <a:cs typeface="+mj-cs"/>
              </a:rPr>
            </a:br>
            <a:r>
              <a:rPr lang="en-US" sz="2600" kern="0" dirty="0">
                <a:solidFill>
                  <a:srgbClr val="FFFF00"/>
                </a:solidFill>
                <a:latin typeface="Arial"/>
                <a:ea typeface="+mj-ea"/>
                <a:cs typeface="+mj-cs"/>
              </a:rPr>
              <a:t> 3.2.4. Supply-side Shocks</a:t>
            </a:r>
            <a:endParaRPr lang="de-DE" sz="2600" dirty="0">
              <a:solidFill>
                <a:srgbClr val="FFFF00"/>
              </a:solidFill>
            </a:endParaRPr>
          </a:p>
        </p:txBody>
      </p:sp>
      <p:sp>
        <p:nvSpPr>
          <p:cNvPr id="146463" name="Line 35"/>
          <p:cNvSpPr>
            <a:spLocks noChangeShapeType="1"/>
          </p:cNvSpPr>
          <p:nvPr/>
        </p:nvSpPr>
        <p:spPr bwMode="auto">
          <a:xfrm flipV="1">
            <a:off x="6532563" y="2506663"/>
            <a:ext cx="4762" cy="1533525"/>
          </a:xfrm>
          <a:prstGeom prst="line">
            <a:avLst/>
          </a:prstGeom>
          <a:noFill/>
          <a:ln w="38100">
            <a:solidFill>
              <a:srgbClr val="FF00FF"/>
            </a:solidFill>
            <a:round/>
            <a:headEnd type="none" w="med" len="lg"/>
            <a:tailEnd type="non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46464" name="Text Box 21"/>
          <p:cNvSpPr txBox="1">
            <a:spLocks noChangeArrowheads="1"/>
          </p:cNvSpPr>
          <p:nvPr/>
        </p:nvSpPr>
        <p:spPr bwMode="auto">
          <a:xfrm>
            <a:off x="5707063" y="4241800"/>
            <a:ext cx="144621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FF00FF"/>
                </a:solidFill>
              </a:rPr>
              <a:t>Y</a:t>
            </a:r>
            <a:r>
              <a:rPr lang="de-DE" altLang="en-US" sz="1800" baseline="-25000">
                <a:solidFill>
                  <a:srgbClr val="FF00FF"/>
                </a:solidFill>
              </a:rPr>
              <a:t>S</a:t>
            </a:r>
            <a:r>
              <a:rPr lang="de-DE" altLang="en-US" sz="1800">
                <a:solidFill>
                  <a:srgbClr val="FF00FF"/>
                </a:solidFill>
              </a:rPr>
              <a:t>(L</a:t>
            </a:r>
            <a:r>
              <a:rPr lang="de-DE" altLang="en-US" sz="1800" baseline="-25000">
                <a:solidFill>
                  <a:srgbClr val="FF00FF"/>
                </a:solidFill>
              </a:rPr>
              <a:t>1</a:t>
            </a:r>
            <a:r>
              <a:rPr lang="de-DE" altLang="en-US" sz="1800">
                <a:solidFill>
                  <a:srgbClr val="FF00FF"/>
                </a:solidFill>
              </a:rPr>
              <a:t>,K</a:t>
            </a:r>
            <a:r>
              <a:rPr lang="de-DE" altLang="en-US" sz="1800" baseline="-25000">
                <a:solidFill>
                  <a:srgbClr val="FF00FF"/>
                </a:solidFill>
              </a:rPr>
              <a:t>1</a:t>
            </a:r>
            <a:r>
              <a:rPr lang="de-DE" altLang="en-US" sz="1800">
                <a:solidFill>
                  <a:srgbClr val="FF00FF"/>
                </a:solidFill>
              </a:rPr>
              <a:t>,R</a:t>
            </a:r>
            <a:r>
              <a:rPr lang="de-DE" altLang="en-US" sz="1800" baseline="-25000">
                <a:solidFill>
                  <a:srgbClr val="FF00FF"/>
                </a:solidFill>
              </a:rPr>
              <a:t>1</a:t>
            </a:r>
            <a:r>
              <a:rPr lang="de-DE" altLang="en-US" sz="1800">
                <a:solidFill>
                  <a:srgbClr val="FF00FF"/>
                </a:solidFill>
              </a:rPr>
              <a:t>)</a:t>
            </a:r>
            <a:endParaRPr lang="el-GR" altLang="en-US" sz="1800">
              <a:solidFill>
                <a:srgbClr val="FF00FF"/>
              </a:solidFill>
            </a:endParaRPr>
          </a:p>
        </p:txBody>
      </p:sp>
      <p:sp>
        <p:nvSpPr>
          <p:cNvPr id="146465" name="Line 35"/>
          <p:cNvSpPr>
            <a:spLocks noChangeShapeType="1"/>
          </p:cNvSpPr>
          <p:nvPr/>
        </p:nvSpPr>
        <p:spPr bwMode="auto">
          <a:xfrm rot="5400000" flipH="1">
            <a:off x="6851650" y="3571875"/>
            <a:ext cx="0" cy="59690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46466" name="Line 11"/>
          <p:cNvSpPr>
            <a:spLocks noChangeShapeType="1"/>
          </p:cNvSpPr>
          <p:nvPr/>
        </p:nvSpPr>
        <p:spPr bwMode="auto">
          <a:xfrm rot="5400000" flipV="1">
            <a:off x="5249862" y="1998663"/>
            <a:ext cx="1598613" cy="2211388"/>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46467" name="Text Box 15"/>
          <p:cNvSpPr txBox="1">
            <a:spLocks noChangeArrowheads="1"/>
          </p:cNvSpPr>
          <p:nvPr/>
        </p:nvSpPr>
        <p:spPr bwMode="auto">
          <a:xfrm>
            <a:off x="7210425" y="3786188"/>
            <a:ext cx="6413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C(i)</a:t>
            </a:r>
            <a:r>
              <a:rPr lang="de-DE" altLang="en-US" sz="1800" baseline="-25000">
                <a:solidFill>
                  <a:srgbClr val="66FFFF"/>
                </a:solidFill>
              </a:rPr>
              <a:t>2</a:t>
            </a:r>
            <a:endParaRPr lang="el-GR" altLang="en-US" sz="1800" baseline="-25000">
              <a:solidFill>
                <a:srgbClr val="00FFFF"/>
              </a:solidFill>
            </a:endParaRPr>
          </a:p>
        </p:txBody>
      </p:sp>
      <p:sp>
        <p:nvSpPr>
          <p:cNvPr id="146468" name="Text Box 15"/>
          <p:cNvSpPr txBox="1">
            <a:spLocks noChangeArrowheads="1"/>
          </p:cNvSpPr>
          <p:nvPr/>
        </p:nvSpPr>
        <p:spPr bwMode="auto">
          <a:xfrm>
            <a:off x="7696200" y="3144838"/>
            <a:ext cx="154781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Y</a:t>
            </a:r>
            <a:r>
              <a:rPr lang="de-DE" altLang="en-US" sz="1800" baseline="-25000">
                <a:solidFill>
                  <a:srgbClr val="66FFFF"/>
                </a:solidFill>
              </a:rPr>
              <a:t>D</a:t>
            </a:r>
            <a:r>
              <a:rPr lang="de-DE" altLang="en-US" sz="1800">
                <a:solidFill>
                  <a:srgbClr val="66FFFF"/>
                </a:solidFill>
              </a:rPr>
              <a:t>=C(i)</a:t>
            </a:r>
            <a:r>
              <a:rPr lang="de-DE" altLang="en-US" sz="1800" baseline="-25000">
                <a:solidFill>
                  <a:srgbClr val="66FFFF"/>
                </a:solidFill>
              </a:rPr>
              <a:t>2</a:t>
            </a:r>
            <a:r>
              <a:rPr lang="de-DE" altLang="en-US" sz="1800">
                <a:solidFill>
                  <a:srgbClr val="66FFFF"/>
                </a:solidFill>
              </a:rPr>
              <a:t>+ I(i)</a:t>
            </a:r>
            <a:r>
              <a:rPr lang="de-DE" altLang="en-US" sz="1800" baseline="-25000">
                <a:solidFill>
                  <a:srgbClr val="66FFFF"/>
                </a:solidFill>
              </a:rPr>
              <a:t>1</a:t>
            </a:r>
            <a:endParaRPr lang="el-GR" altLang="en-US" sz="1800">
              <a:solidFill>
                <a:srgbClr val="66FFFF"/>
              </a:solidFill>
            </a:endParaRPr>
          </a:p>
        </p:txBody>
      </p:sp>
      <p:sp>
        <p:nvSpPr>
          <p:cNvPr id="146469" name="Line 11"/>
          <p:cNvSpPr>
            <a:spLocks noChangeShapeType="1"/>
          </p:cNvSpPr>
          <p:nvPr/>
        </p:nvSpPr>
        <p:spPr bwMode="auto">
          <a:xfrm rot="5400000" flipV="1">
            <a:off x="5998369" y="1640682"/>
            <a:ext cx="954087" cy="2317750"/>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53" name="Text Box 15"/>
          <p:cNvSpPr txBox="1">
            <a:spLocks noChangeArrowheads="1"/>
          </p:cNvSpPr>
          <p:nvPr/>
        </p:nvSpPr>
        <p:spPr bwMode="auto">
          <a:xfrm>
            <a:off x="2517775" y="1582738"/>
            <a:ext cx="11747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S(i)</a:t>
            </a:r>
            <a:r>
              <a:rPr lang="de-DE" altLang="en-US" sz="1800" baseline="-25000">
                <a:solidFill>
                  <a:srgbClr val="66FFFF"/>
                </a:solidFill>
              </a:rPr>
              <a:t>2</a:t>
            </a:r>
            <a:r>
              <a:rPr lang="de-DE" altLang="en-US" sz="1800">
                <a:solidFill>
                  <a:srgbClr val="66FFFF"/>
                </a:solidFill>
              </a:rPr>
              <a:t>+M/P</a:t>
            </a:r>
            <a:endParaRPr lang="el-GR" altLang="en-US" sz="1800">
              <a:solidFill>
                <a:srgbClr val="00FFFF"/>
              </a:solidFill>
            </a:endParaRPr>
          </a:p>
        </p:txBody>
      </p:sp>
      <p:grpSp>
        <p:nvGrpSpPr>
          <p:cNvPr id="2" name="Gruppieren 1">
            <a:extLst>
              <a:ext uri="{FF2B5EF4-FFF2-40B4-BE49-F238E27FC236}">
                <a16:creationId xmlns:a16="http://schemas.microsoft.com/office/drawing/2014/main" id="{2EC5F682-877B-4C17-99AD-D3944588AE51}"/>
              </a:ext>
            </a:extLst>
          </p:cNvPr>
          <p:cNvGrpSpPr/>
          <p:nvPr/>
        </p:nvGrpSpPr>
        <p:grpSpPr>
          <a:xfrm>
            <a:off x="1460841" y="1962151"/>
            <a:ext cx="2060233" cy="1784349"/>
            <a:chOff x="1460841" y="1962151"/>
            <a:chExt cx="2060233" cy="1784349"/>
          </a:xfrm>
        </p:grpSpPr>
        <p:sp>
          <p:nvSpPr>
            <p:cNvPr id="146474" name="Line 11"/>
            <p:cNvSpPr>
              <a:spLocks noChangeShapeType="1"/>
            </p:cNvSpPr>
            <p:nvPr/>
          </p:nvSpPr>
          <p:spPr bwMode="auto">
            <a:xfrm rot="10800000" flipV="1">
              <a:off x="1460841" y="1962151"/>
              <a:ext cx="2060233" cy="1403347"/>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46475" name="Line 31"/>
            <p:cNvSpPr>
              <a:spLocks noChangeShapeType="1"/>
            </p:cNvSpPr>
            <p:nvPr/>
          </p:nvSpPr>
          <p:spPr bwMode="auto">
            <a:xfrm>
              <a:off x="1462088" y="3352800"/>
              <a:ext cx="0" cy="393700"/>
            </a:xfrm>
            <a:prstGeom prst="line">
              <a:avLst/>
            </a:prstGeom>
            <a:noFill/>
            <a:ln w="38100">
              <a:solidFill>
                <a:srgbClr val="33CCCC"/>
              </a:solidFill>
              <a:round/>
              <a:headEnd type="none" w="med" len="lg"/>
              <a:tailEnd type="non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grpSp>
      <p:sp>
        <p:nvSpPr>
          <p:cNvPr id="57" name="Line 35"/>
          <p:cNvSpPr>
            <a:spLocks noChangeShapeType="1"/>
          </p:cNvSpPr>
          <p:nvPr/>
        </p:nvSpPr>
        <p:spPr bwMode="auto">
          <a:xfrm rot="5400000" flipH="1">
            <a:off x="3238500" y="2136775"/>
            <a:ext cx="0" cy="247650"/>
          </a:xfrm>
          <a:prstGeom prst="line">
            <a:avLst/>
          </a:prstGeom>
          <a:noFill/>
          <a:ln w="254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58" name="Line 35"/>
          <p:cNvSpPr>
            <a:spLocks noChangeShapeType="1"/>
          </p:cNvSpPr>
          <p:nvPr/>
        </p:nvSpPr>
        <p:spPr bwMode="auto">
          <a:xfrm rot="5400000" flipH="1">
            <a:off x="1766888" y="3155951"/>
            <a:ext cx="0" cy="247650"/>
          </a:xfrm>
          <a:prstGeom prst="line">
            <a:avLst/>
          </a:prstGeom>
          <a:noFill/>
          <a:ln w="254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7" grpId="0" animBg="1"/>
      <p:bldP spid="58" grpId="0" animBg="1"/>
    </p:bldLst>
  </p:timing>
</p:sld>
</file>

<file path=ppt/slides/slide1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47458" name="Object 3"/>
          <p:cNvGraphicFramePr>
            <a:graphicFrameLocks/>
          </p:cNvGraphicFramePr>
          <p:nvPr/>
        </p:nvGraphicFramePr>
        <p:xfrm>
          <a:off x="4513263" y="1411288"/>
          <a:ext cx="3776662" cy="3116262"/>
        </p:xfrm>
        <a:graphic>
          <a:graphicData uri="http://schemas.openxmlformats.org/presentationml/2006/ole">
            <mc:AlternateContent xmlns:mc="http://schemas.openxmlformats.org/markup-compatibility/2006">
              <mc:Choice xmlns:v="urn:schemas-microsoft-com:vml" Requires="v">
                <p:oleObj spid="_x0000_s148301" name="Diagramm" r:id="rId4" imgW="7439031" imgH="5314992" progId="MSGraph.Chart.8">
                  <p:embed followColorScheme="full"/>
                </p:oleObj>
              </mc:Choice>
              <mc:Fallback>
                <p:oleObj name="Diagramm" r:id="rId4" imgW="7439031" imgH="5314992"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263" y="1411288"/>
                        <a:ext cx="3776662" cy="311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7459" name="Object 3"/>
          <p:cNvGraphicFramePr>
            <a:graphicFrameLocks/>
          </p:cNvGraphicFramePr>
          <p:nvPr/>
        </p:nvGraphicFramePr>
        <p:xfrm>
          <a:off x="422275" y="1384300"/>
          <a:ext cx="3776663" cy="3116263"/>
        </p:xfrm>
        <a:graphic>
          <a:graphicData uri="http://schemas.openxmlformats.org/presentationml/2006/ole">
            <mc:AlternateContent xmlns:mc="http://schemas.openxmlformats.org/markup-compatibility/2006">
              <mc:Choice xmlns:v="urn:schemas-microsoft-com:vml" Requires="v">
                <p:oleObj spid="_x0000_s148302" name="Diagramm" r:id="rId6" imgW="7439031" imgH="5314992" progId="MSGraph.Chart.8">
                  <p:embed followColorScheme="full"/>
                </p:oleObj>
              </mc:Choice>
              <mc:Fallback>
                <p:oleObj name="Diagramm" r:id="rId6" imgW="7439031" imgH="5314992" progId="MSGraph.Chart.8">
                  <p:embed followColorScheme="full"/>
                  <p:pic>
                    <p:nvPicPr>
                      <p:cNvPr id="0" name="Object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275" y="1384300"/>
                        <a:ext cx="3776663" cy="311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7460"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36859CB7-8293-4614-A1FB-E6A96AEDB93C}" type="slidenum">
              <a:rPr lang="de-DE" altLang="en-US" sz="1600" b="1"/>
              <a:pPr algn="r" eaLnBrk="1" hangingPunct="1">
                <a:spcBef>
                  <a:spcPct val="0"/>
                </a:spcBef>
                <a:buClrTx/>
                <a:buFontTx/>
                <a:buNone/>
              </a:pPr>
              <a:t>145</a:t>
            </a:fld>
            <a:r>
              <a:rPr lang="de-DE" altLang="en-US" sz="1600" b="1"/>
              <a:t> -</a:t>
            </a:r>
          </a:p>
        </p:txBody>
      </p:sp>
      <p:sp>
        <p:nvSpPr>
          <p:cNvPr id="147461"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sp>
        <p:nvSpPr>
          <p:cNvPr id="147462" name="Text Box 5"/>
          <p:cNvSpPr txBox="1">
            <a:spLocks noChangeArrowheads="1"/>
          </p:cNvSpPr>
          <p:nvPr/>
        </p:nvSpPr>
        <p:spPr bwMode="auto">
          <a:xfrm>
            <a:off x="4919663" y="1239838"/>
            <a:ext cx="293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t>i</a:t>
            </a:r>
          </a:p>
        </p:txBody>
      </p:sp>
      <p:sp>
        <p:nvSpPr>
          <p:cNvPr id="147463" name="Text Box 7"/>
          <p:cNvSpPr txBox="1">
            <a:spLocks noChangeArrowheads="1"/>
          </p:cNvSpPr>
          <p:nvPr/>
        </p:nvSpPr>
        <p:spPr bwMode="auto">
          <a:xfrm>
            <a:off x="3694113" y="4257675"/>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1800"/>
              <a:t>I,S</a:t>
            </a:r>
          </a:p>
        </p:txBody>
      </p:sp>
      <p:sp>
        <p:nvSpPr>
          <p:cNvPr id="147464" name="Text Box 8"/>
          <p:cNvSpPr txBox="1">
            <a:spLocks noChangeArrowheads="1"/>
          </p:cNvSpPr>
          <p:nvPr/>
        </p:nvSpPr>
        <p:spPr bwMode="auto">
          <a:xfrm>
            <a:off x="825500" y="1233488"/>
            <a:ext cx="331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t>i</a:t>
            </a:r>
          </a:p>
        </p:txBody>
      </p:sp>
      <p:sp>
        <p:nvSpPr>
          <p:cNvPr id="147465" name="Line 9"/>
          <p:cNvSpPr>
            <a:spLocks noChangeShapeType="1"/>
          </p:cNvSpPr>
          <p:nvPr/>
        </p:nvSpPr>
        <p:spPr bwMode="auto">
          <a:xfrm>
            <a:off x="4044950" y="395922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47466" name="Line 10"/>
          <p:cNvSpPr>
            <a:spLocks noChangeShapeType="1"/>
          </p:cNvSpPr>
          <p:nvPr/>
        </p:nvSpPr>
        <p:spPr bwMode="auto">
          <a:xfrm rot="5400000" flipH="1">
            <a:off x="716757" y="15501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47467" name="Line 12"/>
          <p:cNvSpPr>
            <a:spLocks noChangeShapeType="1"/>
          </p:cNvSpPr>
          <p:nvPr/>
        </p:nvSpPr>
        <p:spPr bwMode="auto">
          <a:xfrm>
            <a:off x="8129588" y="399097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47468" name="Line 13"/>
          <p:cNvSpPr>
            <a:spLocks noChangeShapeType="1"/>
          </p:cNvSpPr>
          <p:nvPr/>
        </p:nvSpPr>
        <p:spPr bwMode="auto">
          <a:xfrm rot="5400000" flipH="1">
            <a:off x="4822032" y="15755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47469" name="Text Box 14"/>
          <p:cNvSpPr txBox="1">
            <a:spLocks noChangeArrowheads="1"/>
          </p:cNvSpPr>
          <p:nvPr/>
        </p:nvSpPr>
        <p:spPr bwMode="auto">
          <a:xfrm>
            <a:off x="222250" y="2733675"/>
            <a:ext cx="52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i</a:t>
            </a:r>
            <a:r>
              <a:rPr lang="de-DE" altLang="en-US" sz="1800" baseline="-25000">
                <a:solidFill>
                  <a:srgbClr val="66FFFF"/>
                </a:solidFill>
              </a:rPr>
              <a:t>1</a:t>
            </a:r>
            <a:endParaRPr lang="el-GR" altLang="en-US" sz="1800" baseline="-25000">
              <a:solidFill>
                <a:srgbClr val="66FFFF"/>
              </a:solidFill>
            </a:endParaRPr>
          </a:p>
        </p:txBody>
      </p:sp>
      <p:sp>
        <p:nvSpPr>
          <p:cNvPr id="147470" name="Text Box 18"/>
          <p:cNvSpPr txBox="1">
            <a:spLocks noChangeArrowheads="1"/>
          </p:cNvSpPr>
          <p:nvPr/>
        </p:nvSpPr>
        <p:spPr bwMode="auto">
          <a:xfrm>
            <a:off x="8210550" y="3790950"/>
            <a:ext cx="33813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1800"/>
              <a:t>Y</a:t>
            </a:r>
          </a:p>
        </p:txBody>
      </p:sp>
      <p:sp>
        <p:nvSpPr>
          <p:cNvPr id="147471" name="Line 23"/>
          <p:cNvSpPr>
            <a:spLocks noChangeShapeType="1"/>
          </p:cNvSpPr>
          <p:nvPr/>
        </p:nvSpPr>
        <p:spPr bwMode="auto">
          <a:xfrm>
            <a:off x="4895850" y="2943225"/>
            <a:ext cx="2289175"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47472" name="Line 24"/>
          <p:cNvSpPr>
            <a:spLocks noChangeShapeType="1"/>
          </p:cNvSpPr>
          <p:nvPr/>
        </p:nvSpPr>
        <p:spPr bwMode="auto">
          <a:xfrm rot="5400000" flipH="1">
            <a:off x="6685756" y="3463132"/>
            <a:ext cx="1011237"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87057" name="AutoShape 29"/>
          <p:cNvSpPr>
            <a:spLocks noChangeArrowheads="1"/>
          </p:cNvSpPr>
          <p:nvPr/>
        </p:nvSpPr>
        <p:spPr bwMode="auto">
          <a:xfrm>
            <a:off x="0" y="4664075"/>
            <a:ext cx="9144000" cy="2193925"/>
          </a:xfrm>
          <a:prstGeom prst="roundRect">
            <a:avLst>
              <a:gd name="adj" fmla="val 12495"/>
            </a:avLst>
          </a:prstGeom>
          <a:solidFill>
            <a:srgbClr val="FFFF99"/>
          </a:solidFill>
          <a:ln w="50800">
            <a:solidFill>
              <a:srgbClr val="FF0000"/>
            </a:solidFill>
            <a:round/>
            <a:headEnd/>
            <a:tailEnd/>
          </a:ln>
        </p:spPr>
        <p:txBody>
          <a:bodyPr lIns="0" tIns="0" rIns="0" bIns="0" anchor="ctr"/>
          <a:lstStyle/>
          <a:p>
            <a:pPr algn="just" eaLnBrk="1" hangingPunct="1">
              <a:lnSpc>
                <a:spcPct val="90000"/>
              </a:lnSpc>
              <a:defRPr/>
            </a:pPr>
            <a:r>
              <a:rPr lang="en-US" dirty="0">
                <a:solidFill>
                  <a:schemeClr val="bg1"/>
                </a:solidFill>
              </a:rPr>
              <a:t>Since not only labor productivity but also </a:t>
            </a:r>
            <a:r>
              <a:rPr lang="en-US" dirty="0">
                <a:solidFill>
                  <a:srgbClr val="FF0000"/>
                </a:solidFill>
              </a:rPr>
              <a:t>capital productivity </a:t>
            </a:r>
            <a:r>
              <a:rPr lang="en-US" dirty="0">
                <a:solidFill>
                  <a:schemeClr val="bg1"/>
                </a:solidFill>
              </a:rPr>
              <a:t>(the productivity of machinery) </a:t>
            </a:r>
            <a:r>
              <a:rPr lang="en-US" dirty="0">
                <a:solidFill>
                  <a:srgbClr val="FF0000"/>
                </a:solidFill>
              </a:rPr>
              <a:t>falls</a:t>
            </a:r>
            <a:r>
              <a:rPr lang="en-US" dirty="0">
                <a:solidFill>
                  <a:schemeClr val="bg1"/>
                </a:solidFill>
              </a:rPr>
              <a:t>, the </a:t>
            </a:r>
            <a:r>
              <a:rPr lang="en-US" dirty="0">
                <a:solidFill>
                  <a:srgbClr val="FF0000"/>
                </a:solidFill>
              </a:rPr>
              <a:t>investment demand curve </a:t>
            </a:r>
            <a:r>
              <a:rPr lang="en-US" dirty="0">
                <a:solidFill>
                  <a:schemeClr val="bg2">
                    <a:lumMod val="75000"/>
                    <a:lumOff val="25000"/>
                  </a:schemeClr>
                </a:solidFill>
              </a:rPr>
              <a:t>will also </a:t>
            </a:r>
            <a:r>
              <a:rPr lang="en-US" dirty="0">
                <a:solidFill>
                  <a:schemeClr val="bg1"/>
                </a:solidFill>
              </a:rPr>
              <a:t>shift to the left.</a:t>
            </a:r>
          </a:p>
          <a:p>
            <a:pPr eaLnBrk="1" hangingPunct="1">
              <a:lnSpc>
                <a:spcPct val="90000"/>
              </a:lnSpc>
              <a:defRPr/>
            </a:pPr>
            <a:endParaRPr lang="en-US" dirty="0">
              <a:solidFill>
                <a:schemeClr val="bg1"/>
              </a:solidFill>
            </a:endParaRPr>
          </a:p>
        </p:txBody>
      </p:sp>
      <p:sp>
        <p:nvSpPr>
          <p:cNvPr id="147474" name="Line 30"/>
          <p:cNvSpPr>
            <a:spLocks noChangeShapeType="1"/>
          </p:cNvSpPr>
          <p:nvPr/>
        </p:nvSpPr>
        <p:spPr bwMode="auto">
          <a:xfrm flipV="1">
            <a:off x="1795463" y="2936875"/>
            <a:ext cx="3130550" cy="3175"/>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47475" name="Line 30"/>
          <p:cNvSpPr>
            <a:spLocks noChangeShapeType="1"/>
          </p:cNvSpPr>
          <p:nvPr/>
        </p:nvSpPr>
        <p:spPr bwMode="auto">
          <a:xfrm flipV="1">
            <a:off x="792163" y="2940050"/>
            <a:ext cx="984250"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47476" name="Text Box 15"/>
          <p:cNvSpPr txBox="1">
            <a:spLocks noChangeArrowheads="1"/>
          </p:cNvSpPr>
          <p:nvPr/>
        </p:nvSpPr>
        <p:spPr bwMode="auto">
          <a:xfrm>
            <a:off x="3584575" y="1573213"/>
            <a:ext cx="11747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S(i)</a:t>
            </a:r>
            <a:r>
              <a:rPr lang="de-DE" altLang="en-US" sz="1800" baseline="-25000">
                <a:solidFill>
                  <a:srgbClr val="66FFFF"/>
                </a:solidFill>
              </a:rPr>
              <a:t>1</a:t>
            </a:r>
            <a:r>
              <a:rPr lang="de-DE" altLang="en-US" sz="1800">
                <a:solidFill>
                  <a:srgbClr val="66FFFF"/>
                </a:solidFill>
              </a:rPr>
              <a:t>+M/P</a:t>
            </a:r>
            <a:endParaRPr lang="el-GR" altLang="en-US" sz="1800">
              <a:solidFill>
                <a:srgbClr val="00FFFF"/>
              </a:solidFill>
            </a:endParaRPr>
          </a:p>
        </p:txBody>
      </p:sp>
      <p:sp>
        <p:nvSpPr>
          <p:cNvPr id="147477" name="AutoShape 64"/>
          <p:cNvSpPr>
            <a:spLocks noChangeArrowheads="1"/>
          </p:cNvSpPr>
          <p:nvPr/>
        </p:nvSpPr>
        <p:spPr bwMode="auto">
          <a:xfrm>
            <a:off x="1331913" y="987425"/>
            <a:ext cx="1973262"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en-US" altLang="en-US" sz="2000">
                <a:solidFill>
                  <a:srgbClr val="3333FF"/>
                </a:solidFill>
              </a:rPr>
              <a:t>Capital Market</a:t>
            </a:r>
          </a:p>
        </p:txBody>
      </p:sp>
      <p:sp>
        <p:nvSpPr>
          <p:cNvPr id="147478" name="AutoShape 64"/>
          <p:cNvSpPr>
            <a:spLocks noChangeArrowheads="1"/>
          </p:cNvSpPr>
          <p:nvPr/>
        </p:nvSpPr>
        <p:spPr bwMode="auto">
          <a:xfrm>
            <a:off x="5410200" y="989013"/>
            <a:ext cx="2278063"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en-US" altLang="en-US" sz="2000">
                <a:solidFill>
                  <a:srgbClr val="3333FF"/>
                </a:solidFill>
              </a:rPr>
              <a:t>Demand for Goods</a:t>
            </a:r>
          </a:p>
        </p:txBody>
      </p:sp>
      <p:grpSp>
        <p:nvGrpSpPr>
          <p:cNvPr id="147479" name="Group 29"/>
          <p:cNvGrpSpPr>
            <a:grpSpLocks/>
          </p:cNvGrpSpPr>
          <p:nvPr/>
        </p:nvGrpSpPr>
        <p:grpSpPr bwMode="auto">
          <a:xfrm>
            <a:off x="1446213" y="1962150"/>
            <a:ext cx="2417762" cy="2027238"/>
            <a:chOff x="902" y="1227"/>
            <a:chExt cx="1523" cy="1277"/>
          </a:xfrm>
        </p:grpSpPr>
        <p:sp>
          <p:nvSpPr>
            <p:cNvPr id="147505" name="Line 11"/>
            <p:cNvSpPr>
              <a:spLocks noChangeShapeType="1"/>
            </p:cNvSpPr>
            <p:nvPr/>
          </p:nvSpPr>
          <p:spPr bwMode="auto">
            <a:xfrm rot="10800000" flipV="1">
              <a:off x="902" y="1227"/>
              <a:ext cx="1523" cy="104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47506" name="Line 31"/>
            <p:cNvSpPr>
              <a:spLocks noChangeShapeType="1"/>
            </p:cNvSpPr>
            <p:nvPr/>
          </p:nvSpPr>
          <p:spPr bwMode="auto">
            <a:xfrm>
              <a:off x="912" y="2256"/>
              <a:ext cx="0" cy="248"/>
            </a:xfrm>
            <a:prstGeom prst="line">
              <a:avLst/>
            </a:prstGeom>
            <a:noFill/>
            <a:ln w="38100">
              <a:solidFill>
                <a:srgbClr val="33CCCC"/>
              </a:solidFill>
              <a:round/>
              <a:headEnd type="none" w="med" len="lg"/>
              <a:tailEnd type="non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grpSp>
      <p:sp>
        <p:nvSpPr>
          <p:cNvPr id="147480" name="Text Box 19"/>
          <p:cNvSpPr txBox="1">
            <a:spLocks noChangeArrowheads="1"/>
          </p:cNvSpPr>
          <p:nvPr/>
        </p:nvSpPr>
        <p:spPr bwMode="auto">
          <a:xfrm>
            <a:off x="2863850" y="3132138"/>
            <a:ext cx="18129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I(i,L</a:t>
            </a:r>
            <a:r>
              <a:rPr lang="de-DE" altLang="en-US" sz="1800" baseline="-25000">
                <a:solidFill>
                  <a:srgbClr val="66FFFF"/>
                </a:solidFill>
              </a:rPr>
              <a:t>1</a:t>
            </a:r>
            <a:r>
              <a:rPr lang="de-DE" altLang="en-US" sz="1800">
                <a:solidFill>
                  <a:srgbClr val="66FFFF"/>
                </a:solidFill>
              </a:rPr>
              <a:t>,R</a:t>
            </a:r>
            <a:r>
              <a:rPr lang="de-DE" altLang="en-US" sz="1800" baseline="-25000">
                <a:solidFill>
                  <a:srgbClr val="66FFFF"/>
                </a:solidFill>
              </a:rPr>
              <a:t>1</a:t>
            </a:r>
            <a:r>
              <a:rPr lang="de-DE" altLang="en-US" sz="1800">
                <a:solidFill>
                  <a:srgbClr val="66FFFF"/>
                </a:solidFill>
              </a:rPr>
              <a:t>)+R</a:t>
            </a:r>
            <a:r>
              <a:rPr lang="de-DE" altLang="en-US" sz="1800" baseline="-25000">
                <a:solidFill>
                  <a:srgbClr val="66FFFF"/>
                </a:solidFill>
              </a:rPr>
              <a:t>D</a:t>
            </a:r>
            <a:r>
              <a:rPr lang="de-DE" altLang="en-US" sz="1800">
                <a:solidFill>
                  <a:srgbClr val="66FFFF"/>
                </a:solidFill>
              </a:rPr>
              <a:t>(Y)</a:t>
            </a:r>
            <a:endParaRPr lang="el-GR" altLang="en-US" sz="1800">
              <a:solidFill>
                <a:srgbClr val="66FFFF"/>
              </a:solidFill>
            </a:endParaRPr>
          </a:p>
        </p:txBody>
      </p:sp>
      <p:sp>
        <p:nvSpPr>
          <p:cNvPr id="147481" name="Line 20"/>
          <p:cNvSpPr>
            <a:spLocks noChangeShapeType="1"/>
          </p:cNvSpPr>
          <p:nvPr/>
        </p:nvSpPr>
        <p:spPr bwMode="auto">
          <a:xfrm>
            <a:off x="1508125" y="1965325"/>
            <a:ext cx="1568450" cy="165576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47482" name="Oval 31"/>
          <p:cNvSpPr>
            <a:spLocks noChangeArrowheads="1"/>
          </p:cNvSpPr>
          <p:nvPr/>
        </p:nvSpPr>
        <p:spPr bwMode="auto">
          <a:xfrm>
            <a:off x="2382838" y="28844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endParaRPr lang="en-US" altLang="en-US" sz="2000" baseline="30000">
              <a:solidFill>
                <a:srgbClr val="66FFFF"/>
              </a:solidFill>
            </a:endParaRPr>
          </a:p>
        </p:txBody>
      </p:sp>
      <p:sp>
        <p:nvSpPr>
          <p:cNvPr id="147483" name="Line 35"/>
          <p:cNvSpPr>
            <a:spLocks noChangeShapeType="1"/>
          </p:cNvSpPr>
          <p:nvPr/>
        </p:nvSpPr>
        <p:spPr bwMode="auto">
          <a:xfrm flipV="1">
            <a:off x="7189788" y="2506663"/>
            <a:ext cx="4762" cy="1533525"/>
          </a:xfrm>
          <a:prstGeom prst="line">
            <a:avLst/>
          </a:prstGeom>
          <a:noFill/>
          <a:ln w="38100">
            <a:solidFill>
              <a:srgbClr val="FF00FF"/>
            </a:solidFill>
            <a:round/>
            <a:headEnd type="none" w="med" len="lg"/>
            <a:tailEnd type="non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47484" name="Oval 25"/>
          <p:cNvSpPr>
            <a:spLocks noChangeArrowheads="1"/>
          </p:cNvSpPr>
          <p:nvPr/>
        </p:nvSpPr>
        <p:spPr bwMode="auto">
          <a:xfrm>
            <a:off x="7143750" y="28971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endParaRPr lang="de-DE" altLang="en-US" sz="2000" baseline="30000">
              <a:solidFill>
                <a:srgbClr val="66FFFF"/>
              </a:solidFill>
            </a:endParaRPr>
          </a:p>
        </p:txBody>
      </p:sp>
      <p:sp>
        <p:nvSpPr>
          <p:cNvPr id="147485" name="Text Box 21"/>
          <p:cNvSpPr txBox="1">
            <a:spLocks noChangeArrowheads="1"/>
          </p:cNvSpPr>
          <p:nvPr/>
        </p:nvSpPr>
        <p:spPr bwMode="auto">
          <a:xfrm>
            <a:off x="7011988" y="4241800"/>
            <a:ext cx="144621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FF00FF"/>
                </a:solidFill>
              </a:rPr>
              <a:t>Y</a:t>
            </a:r>
            <a:r>
              <a:rPr lang="de-DE" altLang="en-US" sz="1800" baseline="-25000">
                <a:solidFill>
                  <a:srgbClr val="FF00FF"/>
                </a:solidFill>
              </a:rPr>
              <a:t>S</a:t>
            </a:r>
            <a:r>
              <a:rPr lang="de-DE" altLang="en-US" sz="1800">
                <a:solidFill>
                  <a:srgbClr val="FF00FF"/>
                </a:solidFill>
              </a:rPr>
              <a:t>(L</a:t>
            </a:r>
            <a:r>
              <a:rPr lang="de-DE" altLang="en-US" sz="1800" baseline="-25000">
                <a:solidFill>
                  <a:srgbClr val="FF00FF"/>
                </a:solidFill>
              </a:rPr>
              <a:t>1</a:t>
            </a:r>
            <a:r>
              <a:rPr lang="de-DE" altLang="en-US" sz="1800">
                <a:solidFill>
                  <a:srgbClr val="FF00FF"/>
                </a:solidFill>
              </a:rPr>
              <a:t>,K</a:t>
            </a:r>
            <a:r>
              <a:rPr lang="de-DE" altLang="en-US" sz="1800" baseline="-25000">
                <a:solidFill>
                  <a:srgbClr val="FF00FF"/>
                </a:solidFill>
              </a:rPr>
              <a:t>1</a:t>
            </a:r>
            <a:r>
              <a:rPr lang="de-DE" altLang="en-US" sz="1800">
                <a:solidFill>
                  <a:srgbClr val="FF00FF"/>
                </a:solidFill>
              </a:rPr>
              <a:t>,R</a:t>
            </a:r>
            <a:r>
              <a:rPr lang="de-DE" altLang="en-US" sz="1800" baseline="-25000">
                <a:solidFill>
                  <a:srgbClr val="FF00FF"/>
                </a:solidFill>
              </a:rPr>
              <a:t>1</a:t>
            </a:r>
            <a:r>
              <a:rPr lang="de-DE" altLang="en-US" sz="1800">
                <a:solidFill>
                  <a:srgbClr val="FF00FF"/>
                </a:solidFill>
              </a:rPr>
              <a:t>)</a:t>
            </a:r>
            <a:endParaRPr lang="el-GR" altLang="en-US" sz="1800">
              <a:solidFill>
                <a:srgbClr val="FF00FF"/>
              </a:solidFill>
            </a:endParaRPr>
          </a:p>
        </p:txBody>
      </p:sp>
      <p:sp>
        <p:nvSpPr>
          <p:cNvPr id="88094" name="Rectangle 6"/>
          <p:cNvSpPr>
            <a:spLocks noChangeArrowheads="1"/>
          </p:cNvSpPr>
          <p:nvPr/>
        </p:nvSpPr>
        <p:spPr bwMode="auto">
          <a:xfrm>
            <a:off x="0" y="-19050"/>
            <a:ext cx="9144000" cy="998538"/>
          </a:xfrm>
          <a:prstGeom prst="rect">
            <a:avLst/>
          </a:prstGeom>
          <a:noFill/>
          <a:ln w="9525">
            <a:noFill/>
            <a:miter lim="800000"/>
            <a:headEnd/>
            <a:tailEnd/>
          </a:ln>
        </p:spPr>
        <p:txBody>
          <a:bodyPr tIns="0" anchor="ctr"/>
          <a:lstStyle/>
          <a:p>
            <a:pPr algn="ctr" eaLnBrk="1" hangingPunct="1">
              <a:defRPr/>
            </a:pPr>
            <a:r>
              <a:rPr lang="en-US" sz="2900" kern="0" dirty="0">
                <a:solidFill>
                  <a:srgbClr val="FFFF00"/>
                </a:solidFill>
                <a:latin typeface="Arial"/>
                <a:ea typeface="+mj-ea"/>
                <a:cs typeface="+mj-cs"/>
              </a:rPr>
              <a:t>3. The Neoclassical Model and its Policy Implications</a:t>
            </a:r>
            <a:br>
              <a:rPr lang="en-US" sz="2900" kern="0" dirty="0">
                <a:solidFill>
                  <a:srgbClr val="FFFF00"/>
                </a:solidFill>
                <a:latin typeface="Arial"/>
                <a:ea typeface="+mj-ea"/>
                <a:cs typeface="+mj-cs"/>
              </a:rPr>
            </a:br>
            <a:r>
              <a:rPr lang="en-US" sz="2600" kern="0" dirty="0">
                <a:solidFill>
                  <a:srgbClr val="FFFF00"/>
                </a:solidFill>
                <a:latin typeface="Arial"/>
                <a:ea typeface="+mj-ea"/>
                <a:cs typeface="+mj-cs"/>
              </a:rPr>
              <a:t> 3.2.4. Supply-side Shocks</a:t>
            </a:r>
            <a:endParaRPr lang="de-DE" sz="2600" dirty="0">
              <a:solidFill>
                <a:srgbClr val="FFFF00"/>
              </a:solidFill>
            </a:endParaRPr>
          </a:p>
        </p:txBody>
      </p:sp>
      <p:sp>
        <p:nvSpPr>
          <p:cNvPr id="147487" name="Line 35"/>
          <p:cNvSpPr>
            <a:spLocks noChangeShapeType="1"/>
          </p:cNvSpPr>
          <p:nvPr/>
        </p:nvSpPr>
        <p:spPr bwMode="auto">
          <a:xfrm flipV="1">
            <a:off x="6532563" y="2506663"/>
            <a:ext cx="4762" cy="1533525"/>
          </a:xfrm>
          <a:prstGeom prst="line">
            <a:avLst/>
          </a:prstGeom>
          <a:noFill/>
          <a:ln w="38100">
            <a:solidFill>
              <a:srgbClr val="FF00FF"/>
            </a:solidFill>
            <a:round/>
            <a:headEnd type="none" w="med" len="lg"/>
            <a:tailEnd type="non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47488" name="Text Box 21"/>
          <p:cNvSpPr txBox="1">
            <a:spLocks noChangeArrowheads="1"/>
          </p:cNvSpPr>
          <p:nvPr/>
        </p:nvSpPr>
        <p:spPr bwMode="auto">
          <a:xfrm>
            <a:off x="5707063" y="4241800"/>
            <a:ext cx="144621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FF00FF"/>
                </a:solidFill>
              </a:rPr>
              <a:t>Y</a:t>
            </a:r>
            <a:r>
              <a:rPr lang="de-DE" altLang="en-US" sz="1800" baseline="-25000">
                <a:solidFill>
                  <a:srgbClr val="FF00FF"/>
                </a:solidFill>
              </a:rPr>
              <a:t>S</a:t>
            </a:r>
            <a:r>
              <a:rPr lang="de-DE" altLang="en-US" sz="1800">
                <a:solidFill>
                  <a:srgbClr val="FF00FF"/>
                </a:solidFill>
              </a:rPr>
              <a:t>(L</a:t>
            </a:r>
            <a:r>
              <a:rPr lang="de-DE" altLang="en-US" sz="1800" baseline="-25000">
                <a:solidFill>
                  <a:srgbClr val="FF00FF"/>
                </a:solidFill>
              </a:rPr>
              <a:t>1</a:t>
            </a:r>
            <a:r>
              <a:rPr lang="de-DE" altLang="en-US" sz="1800">
                <a:solidFill>
                  <a:srgbClr val="FF00FF"/>
                </a:solidFill>
              </a:rPr>
              <a:t>,K</a:t>
            </a:r>
            <a:r>
              <a:rPr lang="de-DE" altLang="en-US" sz="1800" baseline="-25000">
                <a:solidFill>
                  <a:srgbClr val="FF00FF"/>
                </a:solidFill>
              </a:rPr>
              <a:t>1</a:t>
            </a:r>
            <a:r>
              <a:rPr lang="de-DE" altLang="en-US" sz="1800">
                <a:solidFill>
                  <a:srgbClr val="FF00FF"/>
                </a:solidFill>
              </a:rPr>
              <a:t>,R</a:t>
            </a:r>
            <a:r>
              <a:rPr lang="de-DE" altLang="en-US" sz="1800" baseline="-25000">
                <a:solidFill>
                  <a:srgbClr val="FF00FF"/>
                </a:solidFill>
              </a:rPr>
              <a:t>1</a:t>
            </a:r>
            <a:r>
              <a:rPr lang="de-DE" altLang="en-US" sz="1800">
                <a:solidFill>
                  <a:srgbClr val="FF00FF"/>
                </a:solidFill>
              </a:rPr>
              <a:t>)</a:t>
            </a:r>
            <a:endParaRPr lang="el-GR" altLang="en-US" sz="1800">
              <a:solidFill>
                <a:srgbClr val="FF00FF"/>
              </a:solidFill>
            </a:endParaRPr>
          </a:p>
        </p:txBody>
      </p:sp>
      <p:sp>
        <p:nvSpPr>
          <p:cNvPr id="147489" name="Line 11"/>
          <p:cNvSpPr>
            <a:spLocks noChangeShapeType="1"/>
          </p:cNvSpPr>
          <p:nvPr/>
        </p:nvSpPr>
        <p:spPr bwMode="auto">
          <a:xfrm rot="5400000" flipV="1">
            <a:off x="5249862" y="1998663"/>
            <a:ext cx="1598613" cy="2211388"/>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47490" name="Text Box 15"/>
          <p:cNvSpPr txBox="1">
            <a:spLocks noChangeArrowheads="1"/>
          </p:cNvSpPr>
          <p:nvPr/>
        </p:nvSpPr>
        <p:spPr bwMode="auto">
          <a:xfrm>
            <a:off x="7210425" y="3786188"/>
            <a:ext cx="6413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C(i)</a:t>
            </a:r>
            <a:r>
              <a:rPr lang="de-DE" altLang="en-US" sz="1800" baseline="-25000">
                <a:solidFill>
                  <a:srgbClr val="66FFFF"/>
                </a:solidFill>
              </a:rPr>
              <a:t>2</a:t>
            </a:r>
            <a:endParaRPr lang="el-GR" altLang="en-US" sz="1800" baseline="-25000">
              <a:solidFill>
                <a:srgbClr val="00FFFF"/>
              </a:solidFill>
            </a:endParaRPr>
          </a:p>
        </p:txBody>
      </p:sp>
      <p:sp>
        <p:nvSpPr>
          <p:cNvPr id="147491" name="Text Box 15"/>
          <p:cNvSpPr txBox="1">
            <a:spLocks noChangeArrowheads="1"/>
          </p:cNvSpPr>
          <p:nvPr/>
        </p:nvSpPr>
        <p:spPr bwMode="auto">
          <a:xfrm>
            <a:off x="7696200" y="3144838"/>
            <a:ext cx="154781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Y</a:t>
            </a:r>
            <a:r>
              <a:rPr lang="de-DE" altLang="en-US" sz="1800" baseline="-25000">
                <a:solidFill>
                  <a:srgbClr val="66FFFF"/>
                </a:solidFill>
              </a:rPr>
              <a:t>D</a:t>
            </a:r>
            <a:r>
              <a:rPr lang="de-DE" altLang="en-US" sz="1800">
                <a:solidFill>
                  <a:srgbClr val="66FFFF"/>
                </a:solidFill>
              </a:rPr>
              <a:t>=C(i)</a:t>
            </a:r>
            <a:r>
              <a:rPr lang="de-DE" altLang="en-US" sz="1800" baseline="-25000">
                <a:solidFill>
                  <a:srgbClr val="66FFFF"/>
                </a:solidFill>
              </a:rPr>
              <a:t>2</a:t>
            </a:r>
            <a:r>
              <a:rPr lang="de-DE" altLang="en-US" sz="1800">
                <a:solidFill>
                  <a:srgbClr val="66FFFF"/>
                </a:solidFill>
              </a:rPr>
              <a:t>+ I(i)</a:t>
            </a:r>
            <a:r>
              <a:rPr lang="de-DE" altLang="en-US" sz="1800" baseline="-25000">
                <a:solidFill>
                  <a:srgbClr val="66FFFF"/>
                </a:solidFill>
              </a:rPr>
              <a:t>1</a:t>
            </a:r>
            <a:endParaRPr lang="el-GR" altLang="en-US" sz="1800">
              <a:solidFill>
                <a:srgbClr val="66FFFF"/>
              </a:solidFill>
            </a:endParaRPr>
          </a:p>
        </p:txBody>
      </p:sp>
      <p:sp>
        <p:nvSpPr>
          <p:cNvPr id="147492" name="Line 11"/>
          <p:cNvSpPr>
            <a:spLocks noChangeShapeType="1"/>
          </p:cNvSpPr>
          <p:nvPr/>
        </p:nvSpPr>
        <p:spPr bwMode="auto">
          <a:xfrm rot="5400000" flipV="1">
            <a:off x="5998369" y="1640682"/>
            <a:ext cx="954087" cy="2317750"/>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47493" name="Text Box 15"/>
          <p:cNvSpPr txBox="1">
            <a:spLocks noChangeArrowheads="1"/>
          </p:cNvSpPr>
          <p:nvPr/>
        </p:nvSpPr>
        <p:spPr bwMode="auto">
          <a:xfrm>
            <a:off x="2517775" y="1582738"/>
            <a:ext cx="11747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S(i)</a:t>
            </a:r>
            <a:r>
              <a:rPr lang="de-DE" altLang="en-US" sz="1800" baseline="-25000">
                <a:solidFill>
                  <a:srgbClr val="66FFFF"/>
                </a:solidFill>
              </a:rPr>
              <a:t>2</a:t>
            </a:r>
            <a:r>
              <a:rPr lang="de-DE" altLang="en-US" sz="1800">
                <a:solidFill>
                  <a:srgbClr val="66FFFF"/>
                </a:solidFill>
              </a:rPr>
              <a:t>+M/P</a:t>
            </a:r>
            <a:endParaRPr lang="el-GR" altLang="en-US" sz="1800">
              <a:solidFill>
                <a:srgbClr val="00FFFF"/>
              </a:solidFill>
            </a:endParaRPr>
          </a:p>
        </p:txBody>
      </p:sp>
      <p:sp>
        <p:nvSpPr>
          <p:cNvPr id="147495" name="Line 35"/>
          <p:cNvSpPr>
            <a:spLocks noChangeShapeType="1"/>
          </p:cNvSpPr>
          <p:nvPr/>
        </p:nvSpPr>
        <p:spPr bwMode="auto">
          <a:xfrm rot="5400000" flipH="1">
            <a:off x="3238500" y="2136775"/>
            <a:ext cx="0" cy="247650"/>
          </a:xfrm>
          <a:prstGeom prst="line">
            <a:avLst/>
          </a:prstGeom>
          <a:noFill/>
          <a:ln w="254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47" name="Text Box 19"/>
          <p:cNvSpPr txBox="1">
            <a:spLocks noChangeArrowheads="1"/>
          </p:cNvSpPr>
          <p:nvPr/>
        </p:nvSpPr>
        <p:spPr bwMode="auto">
          <a:xfrm>
            <a:off x="1863725" y="3608388"/>
            <a:ext cx="18129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I(i,L</a:t>
            </a:r>
            <a:r>
              <a:rPr lang="de-DE" altLang="en-US" sz="1800" baseline="-25000">
                <a:solidFill>
                  <a:srgbClr val="66FFFF"/>
                </a:solidFill>
              </a:rPr>
              <a:t>1</a:t>
            </a:r>
            <a:r>
              <a:rPr lang="de-DE" altLang="en-US" sz="1800">
                <a:solidFill>
                  <a:srgbClr val="66FFFF"/>
                </a:solidFill>
              </a:rPr>
              <a:t>,R</a:t>
            </a:r>
            <a:r>
              <a:rPr lang="de-DE" altLang="en-US" sz="1800" baseline="-25000">
                <a:solidFill>
                  <a:srgbClr val="66FFFF"/>
                </a:solidFill>
              </a:rPr>
              <a:t>2</a:t>
            </a:r>
            <a:r>
              <a:rPr lang="de-DE" altLang="en-US" sz="1800">
                <a:solidFill>
                  <a:srgbClr val="66FFFF"/>
                </a:solidFill>
              </a:rPr>
              <a:t>)+R</a:t>
            </a:r>
            <a:r>
              <a:rPr lang="de-DE" altLang="en-US" sz="1800" baseline="-25000">
                <a:solidFill>
                  <a:srgbClr val="66FFFF"/>
                </a:solidFill>
              </a:rPr>
              <a:t>D</a:t>
            </a:r>
            <a:r>
              <a:rPr lang="de-DE" altLang="en-US" sz="1800">
                <a:solidFill>
                  <a:srgbClr val="66FFFF"/>
                </a:solidFill>
              </a:rPr>
              <a:t>(Y)</a:t>
            </a:r>
            <a:endParaRPr lang="el-GR" altLang="en-US" sz="1800">
              <a:solidFill>
                <a:srgbClr val="66FFFF"/>
              </a:solidFill>
            </a:endParaRPr>
          </a:p>
        </p:txBody>
      </p:sp>
      <p:sp>
        <p:nvSpPr>
          <p:cNvPr id="48" name="Line 20"/>
          <p:cNvSpPr>
            <a:spLocks noChangeShapeType="1"/>
          </p:cNvSpPr>
          <p:nvPr/>
        </p:nvSpPr>
        <p:spPr bwMode="auto">
          <a:xfrm>
            <a:off x="1184275" y="1965325"/>
            <a:ext cx="1568450" cy="165576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49" name="Line 35"/>
          <p:cNvSpPr>
            <a:spLocks noChangeShapeType="1"/>
          </p:cNvSpPr>
          <p:nvPr/>
        </p:nvSpPr>
        <p:spPr bwMode="auto">
          <a:xfrm rot="5400000" flipH="1">
            <a:off x="1628775" y="2155825"/>
            <a:ext cx="0" cy="247650"/>
          </a:xfrm>
          <a:prstGeom prst="line">
            <a:avLst/>
          </a:prstGeom>
          <a:noFill/>
          <a:ln w="254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50" name="Line 35"/>
          <p:cNvSpPr>
            <a:spLocks noChangeShapeType="1"/>
          </p:cNvSpPr>
          <p:nvPr/>
        </p:nvSpPr>
        <p:spPr bwMode="auto">
          <a:xfrm rot="5400000" flipH="1">
            <a:off x="2590800" y="3155950"/>
            <a:ext cx="0" cy="247650"/>
          </a:xfrm>
          <a:prstGeom prst="line">
            <a:avLst/>
          </a:prstGeom>
          <a:noFill/>
          <a:ln w="254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47501" name="Line 35"/>
          <p:cNvSpPr>
            <a:spLocks noChangeShapeType="1"/>
          </p:cNvSpPr>
          <p:nvPr/>
        </p:nvSpPr>
        <p:spPr bwMode="auto">
          <a:xfrm rot="5400000" flipH="1">
            <a:off x="6851650" y="3571875"/>
            <a:ext cx="0" cy="59690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54" name="Oval 31"/>
          <p:cNvSpPr>
            <a:spLocks noChangeArrowheads="1"/>
          </p:cNvSpPr>
          <p:nvPr/>
        </p:nvSpPr>
        <p:spPr bwMode="auto">
          <a:xfrm>
            <a:off x="2049463" y="2894013"/>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endParaRPr lang="en-US" altLang="en-US" sz="2000" baseline="30000">
              <a:solidFill>
                <a:srgbClr val="66FFFF"/>
              </a:solidFill>
            </a:endParaRPr>
          </a:p>
        </p:txBody>
      </p:sp>
      <p:grpSp>
        <p:nvGrpSpPr>
          <p:cNvPr id="51" name="Gruppieren 50">
            <a:extLst>
              <a:ext uri="{FF2B5EF4-FFF2-40B4-BE49-F238E27FC236}">
                <a16:creationId xmlns:a16="http://schemas.microsoft.com/office/drawing/2014/main" id="{4FF8E7BF-0480-4A60-A6FA-FAEC0DE1AEC7}"/>
              </a:ext>
            </a:extLst>
          </p:cNvPr>
          <p:cNvGrpSpPr/>
          <p:nvPr/>
        </p:nvGrpSpPr>
        <p:grpSpPr>
          <a:xfrm>
            <a:off x="1460841" y="1962151"/>
            <a:ext cx="2060233" cy="1784349"/>
            <a:chOff x="1460841" y="1962151"/>
            <a:chExt cx="2060233" cy="1784349"/>
          </a:xfrm>
        </p:grpSpPr>
        <p:sp>
          <p:nvSpPr>
            <p:cNvPr id="52" name="Line 11">
              <a:extLst>
                <a:ext uri="{FF2B5EF4-FFF2-40B4-BE49-F238E27FC236}">
                  <a16:creationId xmlns:a16="http://schemas.microsoft.com/office/drawing/2014/main" id="{5E680CB3-7C04-4A6D-B50F-5C9BF0AB39DE}"/>
                </a:ext>
              </a:extLst>
            </p:cNvPr>
            <p:cNvSpPr>
              <a:spLocks noChangeShapeType="1"/>
            </p:cNvSpPr>
            <p:nvPr/>
          </p:nvSpPr>
          <p:spPr bwMode="auto">
            <a:xfrm rot="10800000" flipV="1">
              <a:off x="1460841" y="1962151"/>
              <a:ext cx="2060233" cy="1403347"/>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53" name="Line 31">
              <a:extLst>
                <a:ext uri="{FF2B5EF4-FFF2-40B4-BE49-F238E27FC236}">
                  <a16:creationId xmlns:a16="http://schemas.microsoft.com/office/drawing/2014/main" id="{6BF63AC8-1BC0-43F2-8E6D-72CCB72FEFF6}"/>
                </a:ext>
              </a:extLst>
            </p:cNvPr>
            <p:cNvSpPr>
              <a:spLocks noChangeShapeType="1"/>
            </p:cNvSpPr>
            <p:nvPr/>
          </p:nvSpPr>
          <p:spPr bwMode="auto">
            <a:xfrm>
              <a:off x="1462088" y="3352800"/>
              <a:ext cx="0" cy="393700"/>
            </a:xfrm>
            <a:prstGeom prst="line">
              <a:avLst/>
            </a:prstGeom>
            <a:noFill/>
            <a:ln w="38100">
              <a:solidFill>
                <a:srgbClr val="33CCCC"/>
              </a:solidFill>
              <a:round/>
              <a:headEnd type="none" w="med" len="lg"/>
              <a:tailEnd type="non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grpSp>
      <p:sp>
        <p:nvSpPr>
          <p:cNvPr id="55" name="Line 35">
            <a:extLst>
              <a:ext uri="{FF2B5EF4-FFF2-40B4-BE49-F238E27FC236}">
                <a16:creationId xmlns:a16="http://schemas.microsoft.com/office/drawing/2014/main" id="{621862DE-ABEA-4266-8835-0D8169465F30}"/>
              </a:ext>
            </a:extLst>
          </p:cNvPr>
          <p:cNvSpPr>
            <a:spLocks noChangeShapeType="1"/>
          </p:cNvSpPr>
          <p:nvPr/>
        </p:nvSpPr>
        <p:spPr bwMode="auto">
          <a:xfrm rot="5400000" flipH="1">
            <a:off x="1766888" y="3155951"/>
            <a:ext cx="0" cy="247650"/>
          </a:xfrm>
          <a:prstGeom prst="line">
            <a:avLst/>
          </a:prstGeom>
          <a:noFill/>
          <a:ln w="254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animBg="1"/>
      <p:bldP spid="49" grpId="0" animBg="1"/>
      <p:bldP spid="50" grpId="0" animBg="1"/>
      <p:bldP spid="54" grpId="0" animBg="1"/>
    </p:bldLst>
  </p:timing>
</p:sld>
</file>

<file path=ppt/slides/slide1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48482" name="Object 3"/>
          <p:cNvGraphicFramePr>
            <a:graphicFrameLocks/>
          </p:cNvGraphicFramePr>
          <p:nvPr/>
        </p:nvGraphicFramePr>
        <p:xfrm>
          <a:off x="4513263" y="1411288"/>
          <a:ext cx="3776662" cy="3116262"/>
        </p:xfrm>
        <a:graphic>
          <a:graphicData uri="http://schemas.openxmlformats.org/presentationml/2006/ole">
            <mc:AlternateContent xmlns:mc="http://schemas.openxmlformats.org/markup-compatibility/2006">
              <mc:Choice xmlns:v="urn:schemas-microsoft-com:vml" Requires="v">
                <p:oleObj spid="_x0000_s149328" name="Diagramm" r:id="rId4" imgW="7439031" imgH="5314992" progId="MSGraph.Chart.8">
                  <p:embed followColorScheme="full"/>
                </p:oleObj>
              </mc:Choice>
              <mc:Fallback>
                <p:oleObj name="Diagramm" r:id="rId4" imgW="7439031" imgH="5314992"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263" y="1411288"/>
                        <a:ext cx="3776662" cy="311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83" name="Object 3"/>
          <p:cNvGraphicFramePr>
            <a:graphicFrameLocks/>
          </p:cNvGraphicFramePr>
          <p:nvPr/>
        </p:nvGraphicFramePr>
        <p:xfrm>
          <a:off x="422275" y="1384300"/>
          <a:ext cx="3776663" cy="3116263"/>
        </p:xfrm>
        <a:graphic>
          <a:graphicData uri="http://schemas.openxmlformats.org/presentationml/2006/ole">
            <mc:AlternateContent xmlns:mc="http://schemas.openxmlformats.org/markup-compatibility/2006">
              <mc:Choice xmlns:v="urn:schemas-microsoft-com:vml" Requires="v">
                <p:oleObj spid="_x0000_s149329" name="Diagramm" r:id="rId6" imgW="7439031" imgH="5314992" progId="MSGraph.Chart.8">
                  <p:embed followColorScheme="full"/>
                </p:oleObj>
              </mc:Choice>
              <mc:Fallback>
                <p:oleObj name="Diagramm" r:id="rId6" imgW="7439031" imgH="5314992" progId="MSGraph.Chart.8">
                  <p:embed followColorScheme="full"/>
                  <p:pic>
                    <p:nvPicPr>
                      <p:cNvPr id="0" name="Object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275" y="1384300"/>
                        <a:ext cx="3776663" cy="311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8484"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69DC4511-1752-432E-ABBA-60FC69014C70}" type="slidenum">
              <a:rPr lang="de-DE" altLang="en-US" sz="1600" b="1"/>
              <a:pPr algn="r" eaLnBrk="1" hangingPunct="1">
                <a:spcBef>
                  <a:spcPct val="0"/>
                </a:spcBef>
                <a:buClrTx/>
                <a:buFontTx/>
                <a:buNone/>
              </a:pPr>
              <a:t>146</a:t>
            </a:fld>
            <a:r>
              <a:rPr lang="de-DE" altLang="en-US" sz="1600" b="1"/>
              <a:t> -</a:t>
            </a:r>
          </a:p>
        </p:txBody>
      </p:sp>
      <p:sp>
        <p:nvSpPr>
          <p:cNvPr id="148485"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sp>
        <p:nvSpPr>
          <p:cNvPr id="148486" name="Text Box 5"/>
          <p:cNvSpPr txBox="1">
            <a:spLocks noChangeArrowheads="1"/>
          </p:cNvSpPr>
          <p:nvPr/>
        </p:nvSpPr>
        <p:spPr bwMode="auto">
          <a:xfrm>
            <a:off x="4919663" y="1239838"/>
            <a:ext cx="293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t>i</a:t>
            </a:r>
          </a:p>
        </p:txBody>
      </p:sp>
      <p:sp>
        <p:nvSpPr>
          <p:cNvPr id="148487" name="Text Box 7"/>
          <p:cNvSpPr txBox="1">
            <a:spLocks noChangeArrowheads="1"/>
          </p:cNvSpPr>
          <p:nvPr/>
        </p:nvSpPr>
        <p:spPr bwMode="auto">
          <a:xfrm>
            <a:off x="3694113" y="4257675"/>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1800"/>
              <a:t>I,S</a:t>
            </a:r>
          </a:p>
        </p:txBody>
      </p:sp>
      <p:sp>
        <p:nvSpPr>
          <p:cNvPr id="148488" name="Text Box 8"/>
          <p:cNvSpPr txBox="1">
            <a:spLocks noChangeArrowheads="1"/>
          </p:cNvSpPr>
          <p:nvPr/>
        </p:nvSpPr>
        <p:spPr bwMode="auto">
          <a:xfrm>
            <a:off x="825500" y="1233488"/>
            <a:ext cx="331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t>i</a:t>
            </a:r>
          </a:p>
        </p:txBody>
      </p:sp>
      <p:sp>
        <p:nvSpPr>
          <p:cNvPr id="148489" name="Line 9"/>
          <p:cNvSpPr>
            <a:spLocks noChangeShapeType="1"/>
          </p:cNvSpPr>
          <p:nvPr/>
        </p:nvSpPr>
        <p:spPr bwMode="auto">
          <a:xfrm>
            <a:off x="4044950" y="395922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48490" name="Line 10"/>
          <p:cNvSpPr>
            <a:spLocks noChangeShapeType="1"/>
          </p:cNvSpPr>
          <p:nvPr/>
        </p:nvSpPr>
        <p:spPr bwMode="auto">
          <a:xfrm rot="5400000" flipH="1">
            <a:off x="716757" y="15501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48491" name="Line 12"/>
          <p:cNvSpPr>
            <a:spLocks noChangeShapeType="1"/>
          </p:cNvSpPr>
          <p:nvPr/>
        </p:nvSpPr>
        <p:spPr bwMode="auto">
          <a:xfrm>
            <a:off x="8129588" y="399097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48492" name="Line 13"/>
          <p:cNvSpPr>
            <a:spLocks noChangeShapeType="1"/>
          </p:cNvSpPr>
          <p:nvPr/>
        </p:nvSpPr>
        <p:spPr bwMode="auto">
          <a:xfrm rot="5400000" flipH="1">
            <a:off x="4822032" y="15755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48493" name="Text Box 14"/>
          <p:cNvSpPr txBox="1">
            <a:spLocks noChangeArrowheads="1"/>
          </p:cNvSpPr>
          <p:nvPr/>
        </p:nvSpPr>
        <p:spPr bwMode="auto">
          <a:xfrm>
            <a:off x="222250" y="2733675"/>
            <a:ext cx="52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i</a:t>
            </a:r>
            <a:r>
              <a:rPr lang="de-DE" altLang="en-US" sz="1800" baseline="-25000">
                <a:solidFill>
                  <a:srgbClr val="66FFFF"/>
                </a:solidFill>
              </a:rPr>
              <a:t>1</a:t>
            </a:r>
            <a:endParaRPr lang="el-GR" altLang="en-US" sz="1800" baseline="-25000">
              <a:solidFill>
                <a:srgbClr val="66FFFF"/>
              </a:solidFill>
            </a:endParaRPr>
          </a:p>
        </p:txBody>
      </p:sp>
      <p:sp>
        <p:nvSpPr>
          <p:cNvPr id="148494" name="Text Box 18"/>
          <p:cNvSpPr txBox="1">
            <a:spLocks noChangeArrowheads="1"/>
          </p:cNvSpPr>
          <p:nvPr/>
        </p:nvSpPr>
        <p:spPr bwMode="auto">
          <a:xfrm>
            <a:off x="8210550" y="3790950"/>
            <a:ext cx="33813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1800"/>
              <a:t>Y</a:t>
            </a:r>
          </a:p>
        </p:txBody>
      </p:sp>
      <p:sp>
        <p:nvSpPr>
          <p:cNvPr id="148495" name="Line 23"/>
          <p:cNvSpPr>
            <a:spLocks noChangeShapeType="1"/>
          </p:cNvSpPr>
          <p:nvPr/>
        </p:nvSpPr>
        <p:spPr bwMode="auto">
          <a:xfrm>
            <a:off x="4895850" y="2943225"/>
            <a:ext cx="2289175"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48496" name="Line 24"/>
          <p:cNvSpPr>
            <a:spLocks noChangeShapeType="1"/>
          </p:cNvSpPr>
          <p:nvPr/>
        </p:nvSpPr>
        <p:spPr bwMode="auto">
          <a:xfrm rot="5400000" flipH="1">
            <a:off x="6685756" y="3463132"/>
            <a:ext cx="1011237"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48497" name="Line 30"/>
          <p:cNvSpPr>
            <a:spLocks noChangeShapeType="1"/>
          </p:cNvSpPr>
          <p:nvPr/>
        </p:nvSpPr>
        <p:spPr bwMode="auto">
          <a:xfrm flipV="1">
            <a:off x="1795463" y="2936875"/>
            <a:ext cx="3130550" cy="3175"/>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48498" name="Line 30"/>
          <p:cNvSpPr>
            <a:spLocks noChangeShapeType="1"/>
          </p:cNvSpPr>
          <p:nvPr/>
        </p:nvSpPr>
        <p:spPr bwMode="auto">
          <a:xfrm flipV="1">
            <a:off x="792163" y="2940050"/>
            <a:ext cx="984250"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48499" name="Text Box 15"/>
          <p:cNvSpPr txBox="1">
            <a:spLocks noChangeArrowheads="1"/>
          </p:cNvSpPr>
          <p:nvPr/>
        </p:nvSpPr>
        <p:spPr bwMode="auto">
          <a:xfrm>
            <a:off x="3584575" y="1573213"/>
            <a:ext cx="11747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S(i)</a:t>
            </a:r>
            <a:r>
              <a:rPr lang="de-DE" altLang="en-US" sz="1800" baseline="-25000">
                <a:solidFill>
                  <a:srgbClr val="66FFFF"/>
                </a:solidFill>
              </a:rPr>
              <a:t>1</a:t>
            </a:r>
            <a:r>
              <a:rPr lang="de-DE" altLang="en-US" sz="1800">
                <a:solidFill>
                  <a:srgbClr val="66FFFF"/>
                </a:solidFill>
              </a:rPr>
              <a:t>+M/P</a:t>
            </a:r>
            <a:endParaRPr lang="el-GR" altLang="en-US" sz="1800">
              <a:solidFill>
                <a:srgbClr val="00FFFF"/>
              </a:solidFill>
            </a:endParaRPr>
          </a:p>
        </p:txBody>
      </p:sp>
      <p:sp>
        <p:nvSpPr>
          <p:cNvPr id="148500" name="AutoShape 64"/>
          <p:cNvSpPr>
            <a:spLocks noChangeArrowheads="1"/>
          </p:cNvSpPr>
          <p:nvPr/>
        </p:nvSpPr>
        <p:spPr bwMode="auto">
          <a:xfrm>
            <a:off x="1331913" y="987425"/>
            <a:ext cx="1973262"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en-US" altLang="en-US" sz="2000">
                <a:solidFill>
                  <a:srgbClr val="3333FF"/>
                </a:solidFill>
              </a:rPr>
              <a:t>Capital Market</a:t>
            </a:r>
          </a:p>
        </p:txBody>
      </p:sp>
      <p:sp>
        <p:nvSpPr>
          <p:cNvPr id="148501" name="AutoShape 64"/>
          <p:cNvSpPr>
            <a:spLocks noChangeArrowheads="1"/>
          </p:cNvSpPr>
          <p:nvPr/>
        </p:nvSpPr>
        <p:spPr bwMode="auto">
          <a:xfrm>
            <a:off x="5410200" y="989013"/>
            <a:ext cx="2278063"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en-US" altLang="en-US" sz="2000">
                <a:solidFill>
                  <a:srgbClr val="3333FF"/>
                </a:solidFill>
              </a:rPr>
              <a:t>Demand for Goods</a:t>
            </a:r>
          </a:p>
        </p:txBody>
      </p:sp>
      <p:grpSp>
        <p:nvGrpSpPr>
          <p:cNvPr id="148502" name="Group 29"/>
          <p:cNvGrpSpPr>
            <a:grpSpLocks/>
          </p:cNvGrpSpPr>
          <p:nvPr/>
        </p:nvGrpSpPr>
        <p:grpSpPr bwMode="auto">
          <a:xfrm>
            <a:off x="1446213" y="1962150"/>
            <a:ext cx="2417762" cy="2027238"/>
            <a:chOff x="902" y="1227"/>
            <a:chExt cx="1523" cy="1277"/>
          </a:xfrm>
        </p:grpSpPr>
        <p:sp>
          <p:nvSpPr>
            <p:cNvPr id="148534" name="Line 11"/>
            <p:cNvSpPr>
              <a:spLocks noChangeShapeType="1"/>
            </p:cNvSpPr>
            <p:nvPr/>
          </p:nvSpPr>
          <p:spPr bwMode="auto">
            <a:xfrm rot="10800000" flipV="1">
              <a:off x="902" y="1227"/>
              <a:ext cx="1523" cy="104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48535" name="Line 31"/>
            <p:cNvSpPr>
              <a:spLocks noChangeShapeType="1"/>
            </p:cNvSpPr>
            <p:nvPr/>
          </p:nvSpPr>
          <p:spPr bwMode="auto">
            <a:xfrm>
              <a:off x="912" y="2256"/>
              <a:ext cx="0" cy="248"/>
            </a:xfrm>
            <a:prstGeom prst="line">
              <a:avLst/>
            </a:prstGeom>
            <a:noFill/>
            <a:ln w="38100">
              <a:solidFill>
                <a:srgbClr val="33CCCC"/>
              </a:solidFill>
              <a:round/>
              <a:headEnd type="none" w="med" len="lg"/>
              <a:tailEnd type="non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grpSp>
      <p:sp>
        <p:nvSpPr>
          <p:cNvPr id="148503" name="Text Box 19"/>
          <p:cNvSpPr txBox="1">
            <a:spLocks noChangeArrowheads="1"/>
          </p:cNvSpPr>
          <p:nvPr/>
        </p:nvSpPr>
        <p:spPr bwMode="auto">
          <a:xfrm>
            <a:off x="2863850" y="3132138"/>
            <a:ext cx="18129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I(i,L</a:t>
            </a:r>
            <a:r>
              <a:rPr lang="de-DE" altLang="en-US" sz="1800" baseline="-25000">
                <a:solidFill>
                  <a:srgbClr val="66FFFF"/>
                </a:solidFill>
              </a:rPr>
              <a:t>1</a:t>
            </a:r>
            <a:r>
              <a:rPr lang="de-DE" altLang="en-US" sz="1800">
                <a:solidFill>
                  <a:srgbClr val="66FFFF"/>
                </a:solidFill>
              </a:rPr>
              <a:t>,R</a:t>
            </a:r>
            <a:r>
              <a:rPr lang="de-DE" altLang="en-US" sz="1800" baseline="-25000">
                <a:solidFill>
                  <a:srgbClr val="66FFFF"/>
                </a:solidFill>
              </a:rPr>
              <a:t>1</a:t>
            </a:r>
            <a:r>
              <a:rPr lang="de-DE" altLang="en-US" sz="1800">
                <a:solidFill>
                  <a:srgbClr val="66FFFF"/>
                </a:solidFill>
              </a:rPr>
              <a:t>)+R</a:t>
            </a:r>
            <a:r>
              <a:rPr lang="de-DE" altLang="en-US" sz="1800" baseline="-25000">
                <a:solidFill>
                  <a:srgbClr val="66FFFF"/>
                </a:solidFill>
              </a:rPr>
              <a:t>D</a:t>
            </a:r>
            <a:r>
              <a:rPr lang="de-DE" altLang="en-US" sz="1800">
                <a:solidFill>
                  <a:srgbClr val="66FFFF"/>
                </a:solidFill>
              </a:rPr>
              <a:t>(Y)</a:t>
            </a:r>
            <a:endParaRPr lang="el-GR" altLang="en-US" sz="1800">
              <a:solidFill>
                <a:srgbClr val="66FFFF"/>
              </a:solidFill>
            </a:endParaRPr>
          </a:p>
        </p:txBody>
      </p:sp>
      <p:sp>
        <p:nvSpPr>
          <p:cNvPr id="148504" name="Line 20"/>
          <p:cNvSpPr>
            <a:spLocks noChangeShapeType="1"/>
          </p:cNvSpPr>
          <p:nvPr/>
        </p:nvSpPr>
        <p:spPr bwMode="auto">
          <a:xfrm>
            <a:off x="1508125" y="1965325"/>
            <a:ext cx="1568450" cy="165576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48505" name="Oval 31"/>
          <p:cNvSpPr>
            <a:spLocks noChangeArrowheads="1"/>
          </p:cNvSpPr>
          <p:nvPr/>
        </p:nvSpPr>
        <p:spPr bwMode="auto">
          <a:xfrm>
            <a:off x="2382838" y="28844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endParaRPr lang="en-US" altLang="en-US" sz="2000" baseline="30000">
              <a:solidFill>
                <a:srgbClr val="66FFFF"/>
              </a:solidFill>
            </a:endParaRPr>
          </a:p>
        </p:txBody>
      </p:sp>
      <p:sp>
        <p:nvSpPr>
          <p:cNvPr id="148506" name="Line 35"/>
          <p:cNvSpPr>
            <a:spLocks noChangeShapeType="1"/>
          </p:cNvSpPr>
          <p:nvPr/>
        </p:nvSpPr>
        <p:spPr bwMode="auto">
          <a:xfrm flipV="1">
            <a:off x="7189788" y="2506663"/>
            <a:ext cx="4762" cy="1533525"/>
          </a:xfrm>
          <a:prstGeom prst="line">
            <a:avLst/>
          </a:prstGeom>
          <a:noFill/>
          <a:ln w="38100">
            <a:solidFill>
              <a:srgbClr val="FF00FF"/>
            </a:solidFill>
            <a:round/>
            <a:headEnd type="none" w="med" len="lg"/>
            <a:tailEnd type="non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48507" name="Oval 25"/>
          <p:cNvSpPr>
            <a:spLocks noChangeArrowheads="1"/>
          </p:cNvSpPr>
          <p:nvPr/>
        </p:nvSpPr>
        <p:spPr bwMode="auto">
          <a:xfrm>
            <a:off x="7143750" y="28971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endParaRPr lang="de-DE" altLang="en-US" sz="2000" baseline="30000">
              <a:solidFill>
                <a:srgbClr val="66FFFF"/>
              </a:solidFill>
            </a:endParaRPr>
          </a:p>
        </p:txBody>
      </p:sp>
      <p:sp>
        <p:nvSpPr>
          <p:cNvPr id="148508" name="Text Box 21"/>
          <p:cNvSpPr txBox="1">
            <a:spLocks noChangeArrowheads="1"/>
          </p:cNvSpPr>
          <p:nvPr/>
        </p:nvSpPr>
        <p:spPr bwMode="auto">
          <a:xfrm>
            <a:off x="7011988" y="4241800"/>
            <a:ext cx="144621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FF00FF"/>
                </a:solidFill>
              </a:rPr>
              <a:t>Y</a:t>
            </a:r>
            <a:r>
              <a:rPr lang="de-DE" altLang="en-US" sz="1800" baseline="-25000">
                <a:solidFill>
                  <a:srgbClr val="FF00FF"/>
                </a:solidFill>
              </a:rPr>
              <a:t>S</a:t>
            </a:r>
            <a:r>
              <a:rPr lang="de-DE" altLang="en-US" sz="1800">
                <a:solidFill>
                  <a:srgbClr val="FF00FF"/>
                </a:solidFill>
              </a:rPr>
              <a:t>(L</a:t>
            </a:r>
            <a:r>
              <a:rPr lang="de-DE" altLang="en-US" sz="1800" baseline="-25000">
                <a:solidFill>
                  <a:srgbClr val="FF00FF"/>
                </a:solidFill>
              </a:rPr>
              <a:t>1</a:t>
            </a:r>
            <a:r>
              <a:rPr lang="de-DE" altLang="en-US" sz="1800">
                <a:solidFill>
                  <a:srgbClr val="FF00FF"/>
                </a:solidFill>
              </a:rPr>
              <a:t>,K</a:t>
            </a:r>
            <a:r>
              <a:rPr lang="de-DE" altLang="en-US" sz="1800" baseline="-25000">
                <a:solidFill>
                  <a:srgbClr val="FF00FF"/>
                </a:solidFill>
              </a:rPr>
              <a:t>1</a:t>
            </a:r>
            <a:r>
              <a:rPr lang="de-DE" altLang="en-US" sz="1800">
                <a:solidFill>
                  <a:srgbClr val="FF00FF"/>
                </a:solidFill>
              </a:rPr>
              <a:t>,R</a:t>
            </a:r>
            <a:r>
              <a:rPr lang="de-DE" altLang="en-US" sz="1800" baseline="-25000">
                <a:solidFill>
                  <a:srgbClr val="FF00FF"/>
                </a:solidFill>
              </a:rPr>
              <a:t>1</a:t>
            </a:r>
            <a:r>
              <a:rPr lang="de-DE" altLang="en-US" sz="1800">
                <a:solidFill>
                  <a:srgbClr val="FF00FF"/>
                </a:solidFill>
              </a:rPr>
              <a:t>)</a:t>
            </a:r>
            <a:endParaRPr lang="el-GR" altLang="en-US" sz="1800">
              <a:solidFill>
                <a:srgbClr val="FF00FF"/>
              </a:solidFill>
            </a:endParaRPr>
          </a:p>
        </p:txBody>
      </p:sp>
      <p:sp>
        <p:nvSpPr>
          <p:cNvPr id="89118" name="Rectangle 6"/>
          <p:cNvSpPr>
            <a:spLocks noChangeArrowheads="1"/>
          </p:cNvSpPr>
          <p:nvPr/>
        </p:nvSpPr>
        <p:spPr bwMode="auto">
          <a:xfrm>
            <a:off x="0" y="-19050"/>
            <a:ext cx="9144000" cy="998538"/>
          </a:xfrm>
          <a:prstGeom prst="rect">
            <a:avLst/>
          </a:prstGeom>
          <a:noFill/>
          <a:ln w="9525">
            <a:noFill/>
            <a:miter lim="800000"/>
            <a:headEnd/>
            <a:tailEnd/>
          </a:ln>
        </p:spPr>
        <p:txBody>
          <a:bodyPr tIns="0" anchor="ctr"/>
          <a:lstStyle/>
          <a:p>
            <a:pPr algn="ctr" eaLnBrk="1" hangingPunct="1">
              <a:defRPr/>
            </a:pPr>
            <a:r>
              <a:rPr lang="en-US" sz="2900" kern="0" dirty="0">
                <a:solidFill>
                  <a:srgbClr val="FFFF00"/>
                </a:solidFill>
                <a:latin typeface="Arial"/>
                <a:ea typeface="+mj-ea"/>
                <a:cs typeface="+mj-cs"/>
              </a:rPr>
              <a:t>3. The Neoclassical Model and its Policy Implications</a:t>
            </a:r>
            <a:br>
              <a:rPr lang="en-US" sz="2900" kern="0" dirty="0">
                <a:solidFill>
                  <a:srgbClr val="FFFF00"/>
                </a:solidFill>
                <a:latin typeface="Arial"/>
                <a:ea typeface="+mj-ea"/>
                <a:cs typeface="+mj-cs"/>
              </a:rPr>
            </a:br>
            <a:r>
              <a:rPr lang="en-US" sz="2600" kern="0" dirty="0">
                <a:solidFill>
                  <a:srgbClr val="FFFF00"/>
                </a:solidFill>
                <a:latin typeface="Arial"/>
                <a:ea typeface="+mj-ea"/>
                <a:cs typeface="+mj-cs"/>
              </a:rPr>
              <a:t> 3.2.4. Supply-side Shocks</a:t>
            </a:r>
            <a:endParaRPr lang="de-DE" sz="2600" dirty="0">
              <a:solidFill>
                <a:srgbClr val="FFFF00"/>
              </a:solidFill>
            </a:endParaRPr>
          </a:p>
        </p:txBody>
      </p:sp>
      <p:sp>
        <p:nvSpPr>
          <p:cNvPr id="148510" name="Line 35"/>
          <p:cNvSpPr>
            <a:spLocks noChangeShapeType="1"/>
          </p:cNvSpPr>
          <p:nvPr/>
        </p:nvSpPr>
        <p:spPr bwMode="auto">
          <a:xfrm flipV="1">
            <a:off x="6532563" y="2506663"/>
            <a:ext cx="4762" cy="1533525"/>
          </a:xfrm>
          <a:prstGeom prst="line">
            <a:avLst/>
          </a:prstGeom>
          <a:noFill/>
          <a:ln w="38100">
            <a:solidFill>
              <a:srgbClr val="FF00FF"/>
            </a:solidFill>
            <a:round/>
            <a:headEnd type="none" w="med" len="lg"/>
            <a:tailEnd type="non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48511" name="Text Box 21"/>
          <p:cNvSpPr txBox="1">
            <a:spLocks noChangeArrowheads="1"/>
          </p:cNvSpPr>
          <p:nvPr/>
        </p:nvSpPr>
        <p:spPr bwMode="auto">
          <a:xfrm>
            <a:off x="5707063" y="4241800"/>
            <a:ext cx="144621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FF00FF"/>
                </a:solidFill>
              </a:rPr>
              <a:t>Y</a:t>
            </a:r>
            <a:r>
              <a:rPr lang="de-DE" altLang="en-US" sz="1800" baseline="-25000">
                <a:solidFill>
                  <a:srgbClr val="FF00FF"/>
                </a:solidFill>
              </a:rPr>
              <a:t>S</a:t>
            </a:r>
            <a:r>
              <a:rPr lang="de-DE" altLang="en-US" sz="1800">
                <a:solidFill>
                  <a:srgbClr val="FF00FF"/>
                </a:solidFill>
              </a:rPr>
              <a:t>(L</a:t>
            </a:r>
            <a:r>
              <a:rPr lang="de-DE" altLang="en-US" sz="1800" baseline="-25000">
                <a:solidFill>
                  <a:srgbClr val="FF00FF"/>
                </a:solidFill>
              </a:rPr>
              <a:t>1</a:t>
            </a:r>
            <a:r>
              <a:rPr lang="de-DE" altLang="en-US" sz="1800">
                <a:solidFill>
                  <a:srgbClr val="FF00FF"/>
                </a:solidFill>
              </a:rPr>
              <a:t>,K</a:t>
            </a:r>
            <a:r>
              <a:rPr lang="de-DE" altLang="en-US" sz="1800" baseline="-25000">
                <a:solidFill>
                  <a:srgbClr val="FF00FF"/>
                </a:solidFill>
              </a:rPr>
              <a:t>1</a:t>
            </a:r>
            <a:r>
              <a:rPr lang="de-DE" altLang="en-US" sz="1800">
                <a:solidFill>
                  <a:srgbClr val="FF00FF"/>
                </a:solidFill>
              </a:rPr>
              <a:t>,R</a:t>
            </a:r>
            <a:r>
              <a:rPr lang="de-DE" altLang="en-US" sz="1800" baseline="-25000">
                <a:solidFill>
                  <a:srgbClr val="FF00FF"/>
                </a:solidFill>
              </a:rPr>
              <a:t>1</a:t>
            </a:r>
            <a:r>
              <a:rPr lang="de-DE" altLang="en-US" sz="1800">
                <a:solidFill>
                  <a:srgbClr val="FF00FF"/>
                </a:solidFill>
              </a:rPr>
              <a:t>)</a:t>
            </a:r>
            <a:endParaRPr lang="el-GR" altLang="en-US" sz="1800">
              <a:solidFill>
                <a:srgbClr val="FF00FF"/>
              </a:solidFill>
            </a:endParaRPr>
          </a:p>
        </p:txBody>
      </p:sp>
      <p:sp>
        <p:nvSpPr>
          <p:cNvPr id="148512" name="Line 11"/>
          <p:cNvSpPr>
            <a:spLocks noChangeShapeType="1"/>
          </p:cNvSpPr>
          <p:nvPr/>
        </p:nvSpPr>
        <p:spPr bwMode="auto">
          <a:xfrm rot="5400000" flipV="1">
            <a:off x="5249862" y="1998663"/>
            <a:ext cx="1598613" cy="2211388"/>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48513" name="Text Box 15"/>
          <p:cNvSpPr txBox="1">
            <a:spLocks noChangeArrowheads="1"/>
          </p:cNvSpPr>
          <p:nvPr/>
        </p:nvSpPr>
        <p:spPr bwMode="auto">
          <a:xfrm>
            <a:off x="7210425" y="3786188"/>
            <a:ext cx="6413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C(i)</a:t>
            </a:r>
            <a:r>
              <a:rPr lang="de-DE" altLang="en-US" sz="1800" baseline="-25000">
                <a:solidFill>
                  <a:srgbClr val="66FFFF"/>
                </a:solidFill>
              </a:rPr>
              <a:t>2</a:t>
            </a:r>
            <a:endParaRPr lang="el-GR" altLang="en-US" sz="1800" baseline="-25000">
              <a:solidFill>
                <a:srgbClr val="00FFFF"/>
              </a:solidFill>
            </a:endParaRPr>
          </a:p>
        </p:txBody>
      </p:sp>
      <p:sp>
        <p:nvSpPr>
          <p:cNvPr id="148514" name="Text Box 15"/>
          <p:cNvSpPr txBox="1">
            <a:spLocks noChangeArrowheads="1"/>
          </p:cNvSpPr>
          <p:nvPr/>
        </p:nvSpPr>
        <p:spPr bwMode="auto">
          <a:xfrm>
            <a:off x="7696200" y="3144838"/>
            <a:ext cx="154781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Y</a:t>
            </a:r>
            <a:r>
              <a:rPr lang="de-DE" altLang="en-US" sz="1800" baseline="-25000">
                <a:solidFill>
                  <a:srgbClr val="66FFFF"/>
                </a:solidFill>
              </a:rPr>
              <a:t>D</a:t>
            </a:r>
            <a:r>
              <a:rPr lang="de-DE" altLang="en-US" sz="1800">
                <a:solidFill>
                  <a:srgbClr val="66FFFF"/>
                </a:solidFill>
              </a:rPr>
              <a:t>=C(i)</a:t>
            </a:r>
            <a:r>
              <a:rPr lang="de-DE" altLang="en-US" sz="1800" baseline="-25000">
                <a:solidFill>
                  <a:srgbClr val="66FFFF"/>
                </a:solidFill>
              </a:rPr>
              <a:t>2</a:t>
            </a:r>
            <a:r>
              <a:rPr lang="de-DE" altLang="en-US" sz="1800">
                <a:solidFill>
                  <a:srgbClr val="66FFFF"/>
                </a:solidFill>
              </a:rPr>
              <a:t>+ I(i)</a:t>
            </a:r>
            <a:r>
              <a:rPr lang="de-DE" altLang="en-US" sz="1800" baseline="-25000">
                <a:solidFill>
                  <a:srgbClr val="66FFFF"/>
                </a:solidFill>
              </a:rPr>
              <a:t>1</a:t>
            </a:r>
            <a:endParaRPr lang="el-GR" altLang="en-US" sz="1800">
              <a:solidFill>
                <a:srgbClr val="66FFFF"/>
              </a:solidFill>
            </a:endParaRPr>
          </a:p>
        </p:txBody>
      </p:sp>
      <p:sp>
        <p:nvSpPr>
          <p:cNvPr id="148515" name="Line 11"/>
          <p:cNvSpPr>
            <a:spLocks noChangeShapeType="1"/>
          </p:cNvSpPr>
          <p:nvPr/>
        </p:nvSpPr>
        <p:spPr bwMode="auto">
          <a:xfrm rot="5400000" flipV="1">
            <a:off x="5998369" y="1640682"/>
            <a:ext cx="954087" cy="2317750"/>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48516" name="Text Box 15"/>
          <p:cNvSpPr txBox="1">
            <a:spLocks noChangeArrowheads="1"/>
          </p:cNvSpPr>
          <p:nvPr/>
        </p:nvSpPr>
        <p:spPr bwMode="auto">
          <a:xfrm>
            <a:off x="2517775" y="1582738"/>
            <a:ext cx="11747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S(i)</a:t>
            </a:r>
            <a:r>
              <a:rPr lang="de-DE" altLang="en-US" sz="1800" baseline="-25000">
                <a:solidFill>
                  <a:srgbClr val="66FFFF"/>
                </a:solidFill>
              </a:rPr>
              <a:t>2</a:t>
            </a:r>
            <a:r>
              <a:rPr lang="de-DE" altLang="en-US" sz="1800">
                <a:solidFill>
                  <a:srgbClr val="66FFFF"/>
                </a:solidFill>
              </a:rPr>
              <a:t>+M/P</a:t>
            </a:r>
            <a:endParaRPr lang="el-GR" altLang="en-US" sz="1800">
              <a:solidFill>
                <a:srgbClr val="00FFFF"/>
              </a:solidFill>
            </a:endParaRPr>
          </a:p>
        </p:txBody>
      </p:sp>
      <p:sp>
        <p:nvSpPr>
          <p:cNvPr id="148518" name="Line 35"/>
          <p:cNvSpPr>
            <a:spLocks noChangeShapeType="1"/>
          </p:cNvSpPr>
          <p:nvPr/>
        </p:nvSpPr>
        <p:spPr bwMode="auto">
          <a:xfrm rot="5400000" flipH="1">
            <a:off x="3238500" y="2136775"/>
            <a:ext cx="0" cy="247650"/>
          </a:xfrm>
          <a:prstGeom prst="line">
            <a:avLst/>
          </a:prstGeom>
          <a:noFill/>
          <a:ln w="254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48520" name="Text Box 19"/>
          <p:cNvSpPr txBox="1">
            <a:spLocks noChangeArrowheads="1"/>
          </p:cNvSpPr>
          <p:nvPr/>
        </p:nvSpPr>
        <p:spPr bwMode="auto">
          <a:xfrm>
            <a:off x="1863725" y="3608388"/>
            <a:ext cx="18129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I(i,L</a:t>
            </a:r>
            <a:r>
              <a:rPr lang="de-DE" altLang="en-US" sz="1800" baseline="-25000">
                <a:solidFill>
                  <a:srgbClr val="66FFFF"/>
                </a:solidFill>
              </a:rPr>
              <a:t>1</a:t>
            </a:r>
            <a:r>
              <a:rPr lang="de-DE" altLang="en-US" sz="1800">
                <a:solidFill>
                  <a:srgbClr val="66FFFF"/>
                </a:solidFill>
              </a:rPr>
              <a:t>,R</a:t>
            </a:r>
            <a:r>
              <a:rPr lang="de-DE" altLang="en-US" sz="1800" baseline="-25000">
                <a:solidFill>
                  <a:srgbClr val="66FFFF"/>
                </a:solidFill>
              </a:rPr>
              <a:t>2</a:t>
            </a:r>
            <a:r>
              <a:rPr lang="de-DE" altLang="en-US" sz="1800">
                <a:solidFill>
                  <a:srgbClr val="66FFFF"/>
                </a:solidFill>
              </a:rPr>
              <a:t>)+R</a:t>
            </a:r>
            <a:r>
              <a:rPr lang="de-DE" altLang="en-US" sz="1800" baseline="-25000">
                <a:solidFill>
                  <a:srgbClr val="66FFFF"/>
                </a:solidFill>
              </a:rPr>
              <a:t>D</a:t>
            </a:r>
            <a:r>
              <a:rPr lang="de-DE" altLang="en-US" sz="1800">
                <a:solidFill>
                  <a:srgbClr val="66FFFF"/>
                </a:solidFill>
              </a:rPr>
              <a:t>(Y)</a:t>
            </a:r>
            <a:endParaRPr lang="el-GR" altLang="en-US" sz="1800">
              <a:solidFill>
                <a:srgbClr val="66FFFF"/>
              </a:solidFill>
            </a:endParaRPr>
          </a:p>
        </p:txBody>
      </p:sp>
      <p:sp>
        <p:nvSpPr>
          <p:cNvPr id="148521" name="Line 20"/>
          <p:cNvSpPr>
            <a:spLocks noChangeShapeType="1"/>
          </p:cNvSpPr>
          <p:nvPr/>
        </p:nvSpPr>
        <p:spPr bwMode="auto">
          <a:xfrm>
            <a:off x="1184275" y="1965325"/>
            <a:ext cx="1568450" cy="165576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48522" name="Line 35"/>
          <p:cNvSpPr>
            <a:spLocks noChangeShapeType="1"/>
          </p:cNvSpPr>
          <p:nvPr/>
        </p:nvSpPr>
        <p:spPr bwMode="auto">
          <a:xfrm rot="5400000" flipH="1">
            <a:off x="1628775" y="2155825"/>
            <a:ext cx="0" cy="247650"/>
          </a:xfrm>
          <a:prstGeom prst="line">
            <a:avLst/>
          </a:prstGeom>
          <a:noFill/>
          <a:ln w="254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48523" name="Line 35"/>
          <p:cNvSpPr>
            <a:spLocks noChangeShapeType="1"/>
          </p:cNvSpPr>
          <p:nvPr/>
        </p:nvSpPr>
        <p:spPr bwMode="auto">
          <a:xfrm rot="5400000" flipH="1">
            <a:off x="2590800" y="3155950"/>
            <a:ext cx="0" cy="247650"/>
          </a:xfrm>
          <a:prstGeom prst="line">
            <a:avLst/>
          </a:prstGeom>
          <a:noFill/>
          <a:ln w="254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48524" name="Line 35"/>
          <p:cNvSpPr>
            <a:spLocks noChangeShapeType="1"/>
          </p:cNvSpPr>
          <p:nvPr/>
        </p:nvSpPr>
        <p:spPr bwMode="auto">
          <a:xfrm rot="5400000" flipH="1">
            <a:off x="6851650" y="3571875"/>
            <a:ext cx="0" cy="59690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48525" name="Oval 31"/>
          <p:cNvSpPr>
            <a:spLocks noChangeArrowheads="1"/>
          </p:cNvSpPr>
          <p:nvPr/>
        </p:nvSpPr>
        <p:spPr bwMode="auto">
          <a:xfrm>
            <a:off x="2049463" y="2894013"/>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endParaRPr lang="en-US" altLang="en-US" sz="2000" baseline="30000">
              <a:solidFill>
                <a:srgbClr val="66FFFF"/>
              </a:solidFill>
            </a:endParaRPr>
          </a:p>
        </p:txBody>
      </p:sp>
      <p:sp>
        <p:nvSpPr>
          <p:cNvPr id="61" name="Text Box 15"/>
          <p:cNvSpPr txBox="1">
            <a:spLocks noChangeArrowheads="1"/>
          </p:cNvSpPr>
          <p:nvPr/>
        </p:nvSpPr>
        <p:spPr bwMode="auto">
          <a:xfrm>
            <a:off x="7419975" y="3373438"/>
            <a:ext cx="154781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Y</a:t>
            </a:r>
            <a:r>
              <a:rPr lang="de-DE" altLang="en-US" sz="1800" baseline="-25000">
                <a:solidFill>
                  <a:srgbClr val="66FFFF"/>
                </a:solidFill>
              </a:rPr>
              <a:t>D</a:t>
            </a:r>
            <a:r>
              <a:rPr lang="de-DE" altLang="en-US" sz="1800">
                <a:solidFill>
                  <a:srgbClr val="66FFFF"/>
                </a:solidFill>
              </a:rPr>
              <a:t>=C(i)</a:t>
            </a:r>
            <a:r>
              <a:rPr lang="de-DE" altLang="en-US" sz="1800" baseline="-25000">
                <a:solidFill>
                  <a:srgbClr val="66FFFF"/>
                </a:solidFill>
              </a:rPr>
              <a:t>2</a:t>
            </a:r>
            <a:r>
              <a:rPr lang="de-DE" altLang="en-US" sz="1800">
                <a:solidFill>
                  <a:srgbClr val="66FFFF"/>
                </a:solidFill>
              </a:rPr>
              <a:t>+ I(i)</a:t>
            </a:r>
            <a:r>
              <a:rPr lang="de-DE" altLang="en-US" sz="1800" baseline="-25000">
                <a:solidFill>
                  <a:srgbClr val="66FFFF"/>
                </a:solidFill>
              </a:rPr>
              <a:t>2</a:t>
            </a:r>
            <a:endParaRPr lang="el-GR" altLang="en-US" sz="1800">
              <a:solidFill>
                <a:srgbClr val="66FFFF"/>
              </a:solidFill>
            </a:endParaRPr>
          </a:p>
        </p:txBody>
      </p:sp>
      <p:sp>
        <p:nvSpPr>
          <p:cNvPr id="62" name="Line 11"/>
          <p:cNvSpPr>
            <a:spLocks noChangeShapeType="1"/>
          </p:cNvSpPr>
          <p:nvPr/>
        </p:nvSpPr>
        <p:spPr bwMode="auto">
          <a:xfrm rot="5400000" flipV="1">
            <a:off x="5874544" y="1726407"/>
            <a:ext cx="954087" cy="2317750"/>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59" name="Line 35"/>
          <p:cNvSpPr>
            <a:spLocks noChangeShapeType="1"/>
          </p:cNvSpPr>
          <p:nvPr/>
        </p:nvSpPr>
        <p:spPr bwMode="auto">
          <a:xfrm rot="5400000" flipH="1">
            <a:off x="5505450" y="2365375"/>
            <a:ext cx="0" cy="247650"/>
          </a:xfrm>
          <a:prstGeom prst="line">
            <a:avLst/>
          </a:prstGeom>
          <a:noFill/>
          <a:ln w="254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60" name="Line 35"/>
          <p:cNvSpPr>
            <a:spLocks noChangeShapeType="1"/>
          </p:cNvSpPr>
          <p:nvPr/>
        </p:nvSpPr>
        <p:spPr bwMode="auto">
          <a:xfrm rot="5400000" flipH="1">
            <a:off x="7391400" y="3136900"/>
            <a:ext cx="0" cy="247650"/>
          </a:xfrm>
          <a:prstGeom prst="line">
            <a:avLst/>
          </a:prstGeom>
          <a:noFill/>
          <a:ln w="254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64" name="Oval 25"/>
          <p:cNvSpPr>
            <a:spLocks noChangeArrowheads="1"/>
          </p:cNvSpPr>
          <p:nvPr/>
        </p:nvSpPr>
        <p:spPr bwMode="auto">
          <a:xfrm>
            <a:off x="6486525" y="28971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endParaRPr lang="de-DE" altLang="en-US" sz="2000" baseline="30000">
              <a:solidFill>
                <a:srgbClr val="66FFFF"/>
              </a:solidFill>
            </a:endParaRPr>
          </a:p>
        </p:txBody>
      </p:sp>
      <p:sp>
        <p:nvSpPr>
          <p:cNvPr id="56" name="AutoShape 29"/>
          <p:cNvSpPr>
            <a:spLocks noChangeArrowheads="1"/>
          </p:cNvSpPr>
          <p:nvPr/>
        </p:nvSpPr>
        <p:spPr bwMode="auto">
          <a:xfrm>
            <a:off x="0" y="4664075"/>
            <a:ext cx="9144000" cy="2193925"/>
          </a:xfrm>
          <a:prstGeom prst="roundRect">
            <a:avLst>
              <a:gd name="adj" fmla="val 12495"/>
            </a:avLst>
          </a:prstGeom>
          <a:solidFill>
            <a:srgbClr val="FFFF99"/>
          </a:solidFill>
          <a:ln w="50800">
            <a:solidFill>
              <a:srgbClr val="FF0000"/>
            </a:solidFill>
            <a:round/>
            <a:headEnd/>
            <a:tailEnd/>
          </a:ln>
        </p:spPr>
        <p:txBody>
          <a:bodyPr lIns="0" tIns="0" rIns="0" bIns="0" anchor="ctr"/>
          <a:lstStyle/>
          <a:p>
            <a:pPr algn="just" eaLnBrk="1" hangingPunct="1">
              <a:lnSpc>
                <a:spcPct val="90000"/>
              </a:lnSpc>
              <a:defRPr/>
            </a:pPr>
            <a:r>
              <a:rPr lang="en-US" dirty="0">
                <a:solidFill>
                  <a:schemeClr val="bg1"/>
                </a:solidFill>
              </a:rPr>
              <a:t>Since not only labor productivity but also </a:t>
            </a:r>
            <a:r>
              <a:rPr lang="en-US" dirty="0">
                <a:solidFill>
                  <a:srgbClr val="FF0000"/>
                </a:solidFill>
              </a:rPr>
              <a:t>capital productivity </a:t>
            </a:r>
            <a:r>
              <a:rPr lang="en-US" dirty="0">
                <a:solidFill>
                  <a:schemeClr val="bg1"/>
                </a:solidFill>
              </a:rPr>
              <a:t>(the productivity of machinery) </a:t>
            </a:r>
            <a:r>
              <a:rPr lang="en-US" dirty="0">
                <a:solidFill>
                  <a:srgbClr val="FF0000"/>
                </a:solidFill>
              </a:rPr>
              <a:t>falls</a:t>
            </a:r>
            <a:r>
              <a:rPr lang="en-US" dirty="0">
                <a:solidFill>
                  <a:schemeClr val="bg1"/>
                </a:solidFill>
              </a:rPr>
              <a:t>, the </a:t>
            </a:r>
            <a:r>
              <a:rPr lang="en-US" dirty="0">
                <a:solidFill>
                  <a:srgbClr val="FF0000"/>
                </a:solidFill>
              </a:rPr>
              <a:t>investment demand curve </a:t>
            </a:r>
            <a:r>
              <a:rPr lang="en-US" dirty="0">
                <a:solidFill>
                  <a:schemeClr val="bg2">
                    <a:lumMod val="75000"/>
                    <a:lumOff val="25000"/>
                  </a:schemeClr>
                </a:solidFill>
              </a:rPr>
              <a:t>will also </a:t>
            </a:r>
            <a:r>
              <a:rPr lang="en-US" dirty="0">
                <a:solidFill>
                  <a:schemeClr val="bg1"/>
                </a:solidFill>
              </a:rPr>
              <a:t>shift to the left.</a:t>
            </a:r>
          </a:p>
          <a:p>
            <a:pPr eaLnBrk="1" hangingPunct="1">
              <a:lnSpc>
                <a:spcPct val="90000"/>
              </a:lnSpc>
              <a:defRPr/>
            </a:pPr>
            <a:endParaRPr lang="en-US" dirty="0">
              <a:solidFill>
                <a:schemeClr val="bg1"/>
              </a:solidFill>
            </a:endParaRPr>
          </a:p>
        </p:txBody>
      </p:sp>
      <p:grpSp>
        <p:nvGrpSpPr>
          <p:cNvPr id="57" name="Gruppieren 56">
            <a:extLst>
              <a:ext uri="{FF2B5EF4-FFF2-40B4-BE49-F238E27FC236}">
                <a16:creationId xmlns:a16="http://schemas.microsoft.com/office/drawing/2014/main" id="{36D07ABB-D733-4E05-AE1B-9F5F47D8503A}"/>
              </a:ext>
            </a:extLst>
          </p:cNvPr>
          <p:cNvGrpSpPr/>
          <p:nvPr/>
        </p:nvGrpSpPr>
        <p:grpSpPr>
          <a:xfrm>
            <a:off x="1460841" y="1962151"/>
            <a:ext cx="2060233" cy="1784349"/>
            <a:chOff x="1460841" y="1962151"/>
            <a:chExt cx="2060233" cy="1784349"/>
          </a:xfrm>
        </p:grpSpPr>
        <p:sp>
          <p:nvSpPr>
            <p:cNvPr id="58" name="Line 11">
              <a:extLst>
                <a:ext uri="{FF2B5EF4-FFF2-40B4-BE49-F238E27FC236}">
                  <a16:creationId xmlns:a16="http://schemas.microsoft.com/office/drawing/2014/main" id="{DC6675D1-2BE9-4F49-86AD-844E1B78E8EE}"/>
                </a:ext>
              </a:extLst>
            </p:cNvPr>
            <p:cNvSpPr>
              <a:spLocks noChangeShapeType="1"/>
            </p:cNvSpPr>
            <p:nvPr/>
          </p:nvSpPr>
          <p:spPr bwMode="auto">
            <a:xfrm rot="10800000" flipV="1">
              <a:off x="1460841" y="1962151"/>
              <a:ext cx="2060233" cy="1403347"/>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63" name="Line 31">
              <a:extLst>
                <a:ext uri="{FF2B5EF4-FFF2-40B4-BE49-F238E27FC236}">
                  <a16:creationId xmlns:a16="http://schemas.microsoft.com/office/drawing/2014/main" id="{88A61AE9-31A5-408D-A23D-938FD01FCC69}"/>
                </a:ext>
              </a:extLst>
            </p:cNvPr>
            <p:cNvSpPr>
              <a:spLocks noChangeShapeType="1"/>
            </p:cNvSpPr>
            <p:nvPr/>
          </p:nvSpPr>
          <p:spPr bwMode="auto">
            <a:xfrm>
              <a:off x="1462088" y="3352800"/>
              <a:ext cx="0" cy="393700"/>
            </a:xfrm>
            <a:prstGeom prst="line">
              <a:avLst/>
            </a:prstGeom>
            <a:noFill/>
            <a:ln w="38100">
              <a:solidFill>
                <a:srgbClr val="33CCCC"/>
              </a:solidFill>
              <a:round/>
              <a:headEnd type="none" w="med" len="lg"/>
              <a:tailEnd type="non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grpSp>
      <p:sp>
        <p:nvSpPr>
          <p:cNvPr id="65" name="Line 35">
            <a:extLst>
              <a:ext uri="{FF2B5EF4-FFF2-40B4-BE49-F238E27FC236}">
                <a16:creationId xmlns:a16="http://schemas.microsoft.com/office/drawing/2014/main" id="{75B31D4A-30A9-4FEF-93E5-E7399A729033}"/>
              </a:ext>
            </a:extLst>
          </p:cNvPr>
          <p:cNvSpPr>
            <a:spLocks noChangeShapeType="1"/>
          </p:cNvSpPr>
          <p:nvPr/>
        </p:nvSpPr>
        <p:spPr bwMode="auto">
          <a:xfrm rot="5400000" flipH="1">
            <a:off x="1766888" y="3155951"/>
            <a:ext cx="0" cy="247650"/>
          </a:xfrm>
          <a:prstGeom prst="line">
            <a:avLst/>
          </a:prstGeom>
          <a:noFill/>
          <a:ln w="254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animBg="1"/>
      <p:bldP spid="59" grpId="0" animBg="1"/>
      <p:bldP spid="60" grpId="0" animBg="1"/>
      <p:bldP spid="64" grpId="0" animBg="1"/>
    </p:bldLst>
  </p:timing>
</p:sld>
</file>

<file path=ppt/slides/slide1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0530" name="Object 3"/>
          <p:cNvGraphicFramePr>
            <a:graphicFrameLocks/>
          </p:cNvGraphicFramePr>
          <p:nvPr/>
        </p:nvGraphicFramePr>
        <p:xfrm>
          <a:off x="4513263" y="1411288"/>
          <a:ext cx="3776662" cy="3116262"/>
        </p:xfrm>
        <a:graphic>
          <a:graphicData uri="http://schemas.openxmlformats.org/presentationml/2006/ole">
            <mc:AlternateContent xmlns:mc="http://schemas.openxmlformats.org/markup-compatibility/2006">
              <mc:Choice xmlns:v="urn:schemas-microsoft-com:vml" Requires="v">
                <p:oleObj spid="_x0000_s151360" name="Diagramm" r:id="rId4" imgW="7439031" imgH="5314992" progId="MSGraph.Chart.8">
                  <p:embed followColorScheme="full"/>
                </p:oleObj>
              </mc:Choice>
              <mc:Fallback>
                <p:oleObj name="Diagramm" r:id="rId4" imgW="7439031" imgH="5314992"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263" y="1411288"/>
                        <a:ext cx="3776662" cy="311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0531" name="Object 3"/>
          <p:cNvGraphicFramePr>
            <a:graphicFrameLocks/>
          </p:cNvGraphicFramePr>
          <p:nvPr/>
        </p:nvGraphicFramePr>
        <p:xfrm>
          <a:off x="422275" y="1384300"/>
          <a:ext cx="3776663" cy="3116263"/>
        </p:xfrm>
        <a:graphic>
          <a:graphicData uri="http://schemas.openxmlformats.org/presentationml/2006/ole">
            <mc:AlternateContent xmlns:mc="http://schemas.openxmlformats.org/markup-compatibility/2006">
              <mc:Choice xmlns:v="urn:schemas-microsoft-com:vml" Requires="v">
                <p:oleObj spid="_x0000_s151361" name="Diagramm" r:id="rId6" imgW="7439031" imgH="5314992" progId="MSGraph.Chart.8">
                  <p:embed followColorScheme="full"/>
                </p:oleObj>
              </mc:Choice>
              <mc:Fallback>
                <p:oleObj name="Diagramm" r:id="rId6" imgW="7439031" imgH="5314992" progId="MSGraph.Chart.8">
                  <p:embed followColorScheme="full"/>
                  <p:pic>
                    <p:nvPicPr>
                      <p:cNvPr id="0" name="Object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275" y="1384300"/>
                        <a:ext cx="3776663" cy="311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0532"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13D03B56-7E53-4BC1-921E-DF00CB2BF874}" type="slidenum">
              <a:rPr lang="de-DE" altLang="en-US" sz="1600" b="1"/>
              <a:pPr algn="r" eaLnBrk="1" hangingPunct="1">
                <a:spcBef>
                  <a:spcPct val="0"/>
                </a:spcBef>
                <a:buClrTx/>
                <a:buFontTx/>
                <a:buNone/>
              </a:pPr>
              <a:t>147</a:t>
            </a:fld>
            <a:r>
              <a:rPr lang="de-DE" altLang="en-US" sz="1600" b="1"/>
              <a:t> -</a:t>
            </a:r>
          </a:p>
        </p:txBody>
      </p:sp>
      <p:sp>
        <p:nvSpPr>
          <p:cNvPr id="150533"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sp>
        <p:nvSpPr>
          <p:cNvPr id="150534" name="Text Box 5"/>
          <p:cNvSpPr txBox="1">
            <a:spLocks noChangeArrowheads="1"/>
          </p:cNvSpPr>
          <p:nvPr/>
        </p:nvSpPr>
        <p:spPr bwMode="auto">
          <a:xfrm>
            <a:off x="4919663" y="1239838"/>
            <a:ext cx="293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t>i</a:t>
            </a:r>
          </a:p>
        </p:txBody>
      </p:sp>
      <p:sp>
        <p:nvSpPr>
          <p:cNvPr id="150535" name="Text Box 7"/>
          <p:cNvSpPr txBox="1">
            <a:spLocks noChangeArrowheads="1"/>
          </p:cNvSpPr>
          <p:nvPr/>
        </p:nvSpPr>
        <p:spPr bwMode="auto">
          <a:xfrm>
            <a:off x="3694113" y="4257675"/>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1800"/>
              <a:t>I,S</a:t>
            </a:r>
          </a:p>
        </p:txBody>
      </p:sp>
      <p:sp>
        <p:nvSpPr>
          <p:cNvPr id="150536" name="Text Box 8"/>
          <p:cNvSpPr txBox="1">
            <a:spLocks noChangeArrowheads="1"/>
          </p:cNvSpPr>
          <p:nvPr/>
        </p:nvSpPr>
        <p:spPr bwMode="auto">
          <a:xfrm>
            <a:off x="825500" y="1233488"/>
            <a:ext cx="331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t>i</a:t>
            </a:r>
          </a:p>
        </p:txBody>
      </p:sp>
      <p:sp>
        <p:nvSpPr>
          <p:cNvPr id="150537" name="Line 9"/>
          <p:cNvSpPr>
            <a:spLocks noChangeShapeType="1"/>
          </p:cNvSpPr>
          <p:nvPr/>
        </p:nvSpPr>
        <p:spPr bwMode="auto">
          <a:xfrm>
            <a:off x="4044950" y="395922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50538" name="Line 10"/>
          <p:cNvSpPr>
            <a:spLocks noChangeShapeType="1"/>
          </p:cNvSpPr>
          <p:nvPr/>
        </p:nvSpPr>
        <p:spPr bwMode="auto">
          <a:xfrm rot="5400000" flipH="1">
            <a:off x="716757" y="15501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50539" name="Line 12"/>
          <p:cNvSpPr>
            <a:spLocks noChangeShapeType="1"/>
          </p:cNvSpPr>
          <p:nvPr/>
        </p:nvSpPr>
        <p:spPr bwMode="auto">
          <a:xfrm>
            <a:off x="8129588" y="399097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50540" name="Line 13"/>
          <p:cNvSpPr>
            <a:spLocks noChangeShapeType="1"/>
          </p:cNvSpPr>
          <p:nvPr/>
        </p:nvSpPr>
        <p:spPr bwMode="auto">
          <a:xfrm rot="5400000" flipH="1">
            <a:off x="4822032" y="15755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50541" name="Text Box 14"/>
          <p:cNvSpPr txBox="1">
            <a:spLocks noChangeArrowheads="1"/>
          </p:cNvSpPr>
          <p:nvPr/>
        </p:nvSpPr>
        <p:spPr bwMode="auto">
          <a:xfrm>
            <a:off x="222250" y="2733675"/>
            <a:ext cx="52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i</a:t>
            </a:r>
            <a:r>
              <a:rPr lang="de-DE" altLang="en-US" sz="1800" baseline="-25000">
                <a:solidFill>
                  <a:srgbClr val="66FFFF"/>
                </a:solidFill>
              </a:rPr>
              <a:t>1</a:t>
            </a:r>
            <a:endParaRPr lang="el-GR" altLang="en-US" sz="1800" baseline="-25000">
              <a:solidFill>
                <a:srgbClr val="66FFFF"/>
              </a:solidFill>
            </a:endParaRPr>
          </a:p>
        </p:txBody>
      </p:sp>
      <p:sp>
        <p:nvSpPr>
          <p:cNvPr id="150542" name="Text Box 18"/>
          <p:cNvSpPr txBox="1">
            <a:spLocks noChangeArrowheads="1"/>
          </p:cNvSpPr>
          <p:nvPr/>
        </p:nvSpPr>
        <p:spPr bwMode="auto">
          <a:xfrm>
            <a:off x="8210550" y="3790950"/>
            <a:ext cx="33813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1800"/>
              <a:t>Y</a:t>
            </a:r>
          </a:p>
        </p:txBody>
      </p:sp>
      <p:sp>
        <p:nvSpPr>
          <p:cNvPr id="150543" name="Line 23"/>
          <p:cNvSpPr>
            <a:spLocks noChangeShapeType="1"/>
          </p:cNvSpPr>
          <p:nvPr/>
        </p:nvSpPr>
        <p:spPr bwMode="auto">
          <a:xfrm>
            <a:off x="4895850" y="2943225"/>
            <a:ext cx="1638300"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50544" name="Line 24"/>
          <p:cNvSpPr>
            <a:spLocks noChangeShapeType="1"/>
          </p:cNvSpPr>
          <p:nvPr/>
        </p:nvSpPr>
        <p:spPr bwMode="auto">
          <a:xfrm rot="5400000" flipH="1">
            <a:off x="6685756" y="3463132"/>
            <a:ext cx="1011237"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50545" name="AutoShape 29"/>
          <p:cNvSpPr>
            <a:spLocks noChangeArrowheads="1"/>
          </p:cNvSpPr>
          <p:nvPr/>
        </p:nvSpPr>
        <p:spPr bwMode="auto">
          <a:xfrm>
            <a:off x="0" y="4664075"/>
            <a:ext cx="9144000" cy="2193925"/>
          </a:xfrm>
          <a:prstGeom prst="roundRect">
            <a:avLst>
              <a:gd name="adj" fmla="val 12495"/>
            </a:avLst>
          </a:prstGeom>
          <a:solidFill>
            <a:srgbClr val="FFFF99"/>
          </a:solidFill>
          <a:ln w="50800">
            <a:solidFill>
              <a:srgbClr val="FF0000"/>
            </a:solidFill>
            <a:round/>
            <a:headEnd/>
            <a:tailEnd/>
          </a:ln>
        </p:spPr>
        <p:txBody>
          <a:bodyPr lIns="0" tIns="0" rIns="0" bIns="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just" eaLnBrk="1" hangingPunct="1">
              <a:lnSpc>
                <a:spcPct val="90000"/>
              </a:lnSpc>
              <a:spcBef>
                <a:spcPct val="0"/>
              </a:spcBef>
              <a:buClrTx/>
              <a:buFontTx/>
              <a:buNone/>
            </a:pPr>
            <a:r>
              <a:rPr lang="en-US" altLang="en-US" sz="2000" dirty="0">
                <a:solidFill>
                  <a:schemeClr val="bg1"/>
                </a:solidFill>
              </a:rPr>
              <a:t>At the end of the adjustment process the </a:t>
            </a:r>
            <a:r>
              <a:rPr lang="en-US" altLang="en-US" sz="2000" dirty="0">
                <a:solidFill>
                  <a:srgbClr val="FF0000"/>
                </a:solidFill>
              </a:rPr>
              <a:t>demand has fallen to the lower level of supply</a:t>
            </a:r>
            <a:r>
              <a:rPr lang="en-US" altLang="en-US" sz="2000" dirty="0">
                <a:solidFill>
                  <a:schemeClr val="bg1"/>
                </a:solidFill>
              </a:rPr>
              <a:t>. As a result, excess demand, which could cause inflation, will not emerge. </a:t>
            </a:r>
          </a:p>
          <a:p>
            <a:pPr algn="just" eaLnBrk="1" hangingPunct="1">
              <a:lnSpc>
                <a:spcPct val="90000"/>
              </a:lnSpc>
              <a:spcBef>
                <a:spcPct val="0"/>
              </a:spcBef>
              <a:buClrTx/>
              <a:buFontTx/>
              <a:buNone/>
            </a:pPr>
            <a:endParaRPr lang="en-US" altLang="en-US" sz="2000" dirty="0">
              <a:solidFill>
                <a:schemeClr val="bg1"/>
              </a:solidFill>
            </a:endParaRPr>
          </a:p>
          <a:p>
            <a:pPr algn="just" eaLnBrk="1" hangingPunct="1">
              <a:lnSpc>
                <a:spcPct val="90000"/>
              </a:lnSpc>
              <a:spcBef>
                <a:spcPct val="0"/>
              </a:spcBef>
              <a:buClrTx/>
              <a:buFontTx/>
              <a:buNone/>
            </a:pPr>
            <a:r>
              <a:rPr lang="en-US" altLang="en-US" sz="2000" dirty="0">
                <a:solidFill>
                  <a:schemeClr val="bg1"/>
                </a:solidFill>
              </a:rPr>
              <a:t>This is a consequence of “</a:t>
            </a:r>
            <a:r>
              <a:rPr lang="en-US" altLang="en-US" sz="2000" dirty="0">
                <a:solidFill>
                  <a:srgbClr val="FF0000"/>
                </a:solidFill>
              </a:rPr>
              <a:t>Say’s Theorem</a:t>
            </a:r>
            <a:r>
              <a:rPr lang="en-US" altLang="en-US" sz="2000" dirty="0">
                <a:solidFill>
                  <a:schemeClr val="bg1"/>
                </a:solidFill>
              </a:rPr>
              <a:t>”.</a:t>
            </a:r>
          </a:p>
        </p:txBody>
      </p:sp>
      <p:sp>
        <p:nvSpPr>
          <p:cNvPr id="150546" name="Line 30"/>
          <p:cNvSpPr>
            <a:spLocks noChangeShapeType="1"/>
          </p:cNvSpPr>
          <p:nvPr/>
        </p:nvSpPr>
        <p:spPr bwMode="auto">
          <a:xfrm flipV="1">
            <a:off x="1795463" y="2936875"/>
            <a:ext cx="3130550" cy="3175"/>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50547" name="Line 30"/>
          <p:cNvSpPr>
            <a:spLocks noChangeShapeType="1"/>
          </p:cNvSpPr>
          <p:nvPr/>
        </p:nvSpPr>
        <p:spPr bwMode="auto">
          <a:xfrm flipV="1">
            <a:off x="792163" y="2940050"/>
            <a:ext cx="984250"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50548" name="AutoShape 64"/>
          <p:cNvSpPr>
            <a:spLocks noChangeArrowheads="1"/>
          </p:cNvSpPr>
          <p:nvPr/>
        </p:nvSpPr>
        <p:spPr bwMode="auto">
          <a:xfrm>
            <a:off x="1331913" y="987425"/>
            <a:ext cx="1973262"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en-US" altLang="en-US" sz="2000">
                <a:solidFill>
                  <a:srgbClr val="3333FF"/>
                </a:solidFill>
              </a:rPr>
              <a:t>Capital Market</a:t>
            </a:r>
          </a:p>
        </p:txBody>
      </p:sp>
      <p:sp>
        <p:nvSpPr>
          <p:cNvPr id="150549" name="AutoShape 64"/>
          <p:cNvSpPr>
            <a:spLocks noChangeArrowheads="1"/>
          </p:cNvSpPr>
          <p:nvPr/>
        </p:nvSpPr>
        <p:spPr bwMode="auto">
          <a:xfrm>
            <a:off x="5410200" y="989013"/>
            <a:ext cx="2278063"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en-US" altLang="en-US" sz="2000">
                <a:solidFill>
                  <a:srgbClr val="3333FF"/>
                </a:solidFill>
              </a:rPr>
              <a:t>Demand for Goods</a:t>
            </a:r>
          </a:p>
        </p:txBody>
      </p:sp>
      <p:sp>
        <p:nvSpPr>
          <p:cNvPr id="150550" name="Line 35"/>
          <p:cNvSpPr>
            <a:spLocks noChangeShapeType="1"/>
          </p:cNvSpPr>
          <p:nvPr/>
        </p:nvSpPr>
        <p:spPr bwMode="auto">
          <a:xfrm flipV="1">
            <a:off x="7189788" y="2506663"/>
            <a:ext cx="4762" cy="1533525"/>
          </a:xfrm>
          <a:prstGeom prst="line">
            <a:avLst/>
          </a:prstGeom>
          <a:noFill/>
          <a:ln w="38100">
            <a:solidFill>
              <a:srgbClr val="FF00FF"/>
            </a:solidFill>
            <a:round/>
            <a:headEnd type="none" w="med" len="lg"/>
            <a:tailEnd type="non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50551" name="Text Box 21"/>
          <p:cNvSpPr txBox="1">
            <a:spLocks noChangeArrowheads="1"/>
          </p:cNvSpPr>
          <p:nvPr/>
        </p:nvSpPr>
        <p:spPr bwMode="auto">
          <a:xfrm>
            <a:off x="7011988" y="4241800"/>
            <a:ext cx="144621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FF00FF"/>
                </a:solidFill>
              </a:rPr>
              <a:t>Y</a:t>
            </a:r>
            <a:r>
              <a:rPr lang="de-DE" altLang="en-US" sz="1800" baseline="-25000">
                <a:solidFill>
                  <a:srgbClr val="FF00FF"/>
                </a:solidFill>
              </a:rPr>
              <a:t>S</a:t>
            </a:r>
            <a:r>
              <a:rPr lang="de-DE" altLang="en-US" sz="1800">
                <a:solidFill>
                  <a:srgbClr val="FF00FF"/>
                </a:solidFill>
              </a:rPr>
              <a:t>(L</a:t>
            </a:r>
            <a:r>
              <a:rPr lang="de-DE" altLang="en-US" sz="1800" baseline="-25000">
                <a:solidFill>
                  <a:srgbClr val="FF00FF"/>
                </a:solidFill>
              </a:rPr>
              <a:t>1</a:t>
            </a:r>
            <a:r>
              <a:rPr lang="de-DE" altLang="en-US" sz="1800">
                <a:solidFill>
                  <a:srgbClr val="FF00FF"/>
                </a:solidFill>
              </a:rPr>
              <a:t>,K</a:t>
            </a:r>
            <a:r>
              <a:rPr lang="de-DE" altLang="en-US" sz="1800" baseline="-25000">
                <a:solidFill>
                  <a:srgbClr val="FF00FF"/>
                </a:solidFill>
              </a:rPr>
              <a:t>1</a:t>
            </a:r>
            <a:r>
              <a:rPr lang="de-DE" altLang="en-US" sz="1800">
                <a:solidFill>
                  <a:srgbClr val="FF00FF"/>
                </a:solidFill>
              </a:rPr>
              <a:t>,R</a:t>
            </a:r>
            <a:r>
              <a:rPr lang="de-DE" altLang="en-US" sz="1800" baseline="-25000">
                <a:solidFill>
                  <a:srgbClr val="FF00FF"/>
                </a:solidFill>
              </a:rPr>
              <a:t>1</a:t>
            </a:r>
            <a:r>
              <a:rPr lang="de-DE" altLang="en-US" sz="1800">
                <a:solidFill>
                  <a:srgbClr val="FF00FF"/>
                </a:solidFill>
              </a:rPr>
              <a:t>)</a:t>
            </a:r>
            <a:endParaRPr lang="el-GR" altLang="en-US" sz="1800">
              <a:solidFill>
                <a:srgbClr val="FF00FF"/>
              </a:solidFill>
            </a:endParaRPr>
          </a:p>
        </p:txBody>
      </p:sp>
      <p:sp>
        <p:nvSpPr>
          <p:cNvPr id="91160" name="Rectangle 6"/>
          <p:cNvSpPr>
            <a:spLocks noChangeArrowheads="1"/>
          </p:cNvSpPr>
          <p:nvPr/>
        </p:nvSpPr>
        <p:spPr bwMode="auto">
          <a:xfrm>
            <a:off x="0" y="-19050"/>
            <a:ext cx="9144000" cy="998538"/>
          </a:xfrm>
          <a:prstGeom prst="rect">
            <a:avLst/>
          </a:prstGeom>
          <a:noFill/>
          <a:ln w="9525">
            <a:noFill/>
            <a:miter lim="800000"/>
            <a:headEnd/>
            <a:tailEnd/>
          </a:ln>
        </p:spPr>
        <p:txBody>
          <a:bodyPr tIns="0" anchor="ctr"/>
          <a:lstStyle/>
          <a:p>
            <a:pPr algn="ctr" eaLnBrk="1" hangingPunct="1">
              <a:defRPr/>
            </a:pPr>
            <a:r>
              <a:rPr lang="en-US" sz="2900" kern="0" dirty="0">
                <a:solidFill>
                  <a:srgbClr val="FFFF00"/>
                </a:solidFill>
                <a:latin typeface="Arial"/>
                <a:ea typeface="+mj-ea"/>
                <a:cs typeface="+mj-cs"/>
              </a:rPr>
              <a:t>3. The Neoclassical Model and its Policy Implications</a:t>
            </a:r>
            <a:br>
              <a:rPr lang="en-US" sz="2900" kern="0" dirty="0">
                <a:solidFill>
                  <a:srgbClr val="FFFF00"/>
                </a:solidFill>
                <a:latin typeface="Arial"/>
                <a:ea typeface="+mj-ea"/>
                <a:cs typeface="+mj-cs"/>
              </a:rPr>
            </a:br>
            <a:r>
              <a:rPr lang="en-US" sz="2600" kern="0" dirty="0">
                <a:solidFill>
                  <a:srgbClr val="FFFF00"/>
                </a:solidFill>
                <a:latin typeface="Arial"/>
                <a:ea typeface="+mj-ea"/>
                <a:cs typeface="+mj-cs"/>
              </a:rPr>
              <a:t> 3.2.4. Supply-side Shocks</a:t>
            </a:r>
            <a:endParaRPr lang="de-DE" sz="2600" dirty="0">
              <a:solidFill>
                <a:srgbClr val="FFFF00"/>
              </a:solidFill>
            </a:endParaRPr>
          </a:p>
        </p:txBody>
      </p:sp>
      <p:sp>
        <p:nvSpPr>
          <p:cNvPr id="150553" name="Line 35"/>
          <p:cNvSpPr>
            <a:spLocks noChangeShapeType="1"/>
          </p:cNvSpPr>
          <p:nvPr/>
        </p:nvSpPr>
        <p:spPr bwMode="auto">
          <a:xfrm flipV="1">
            <a:off x="6532563" y="2506663"/>
            <a:ext cx="4762" cy="1533525"/>
          </a:xfrm>
          <a:prstGeom prst="line">
            <a:avLst/>
          </a:prstGeom>
          <a:noFill/>
          <a:ln w="38100">
            <a:solidFill>
              <a:srgbClr val="FF00FF"/>
            </a:solidFill>
            <a:round/>
            <a:headEnd type="none" w="med" len="lg"/>
            <a:tailEnd type="non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50554" name="Text Box 21"/>
          <p:cNvSpPr txBox="1">
            <a:spLocks noChangeArrowheads="1"/>
          </p:cNvSpPr>
          <p:nvPr/>
        </p:nvSpPr>
        <p:spPr bwMode="auto">
          <a:xfrm>
            <a:off x="5707063" y="4241800"/>
            <a:ext cx="144621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FF00FF"/>
                </a:solidFill>
              </a:rPr>
              <a:t>Y</a:t>
            </a:r>
            <a:r>
              <a:rPr lang="de-DE" altLang="en-US" sz="1800" baseline="-25000">
                <a:solidFill>
                  <a:srgbClr val="FF00FF"/>
                </a:solidFill>
              </a:rPr>
              <a:t>S</a:t>
            </a:r>
            <a:r>
              <a:rPr lang="de-DE" altLang="en-US" sz="1800">
                <a:solidFill>
                  <a:srgbClr val="FF00FF"/>
                </a:solidFill>
              </a:rPr>
              <a:t>(L</a:t>
            </a:r>
            <a:r>
              <a:rPr lang="de-DE" altLang="en-US" sz="1800" baseline="-25000">
                <a:solidFill>
                  <a:srgbClr val="FF00FF"/>
                </a:solidFill>
              </a:rPr>
              <a:t>1</a:t>
            </a:r>
            <a:r>
              <a:rPr lang="de-DE" altLang="en-US" sz="1800">
                <a:solidFill>
                  <a:srgbClr val="FF00FF"/>
                </a:solidFill>
              </a:rPr>
              <a:t>,K</a:t>
            </a:r>
            <a:r>
              <a:rPr lang="de-DE" altLang="en-US" sz="1800" baseline="-25000">
                <a:solidFill>
                  <a:srgbClr val="FF00FF"/>
                </a:solidFill>
              </a:rPr>
              <a:t>1</a:t>
            </a:r>
            <a:r>
              <a:rPr lang="de-DE" altLang="en-US" sz="1800">
                <a:solidFill>
                  <a:srgbClr val="FF00FF"/>
                </a:solidFill>
              </a:rPr>
              <a:t>,R</a:t>
            </a:r>
            <a:r>
              <a:rPr lang="de-DE" altLang="en-US" sz="1800" baseline="-25000">
                <a:solidFill>
                  <a:srgbClr val="FF00FF"/>
                </a:solidFill>
              </a:rPr>
              <a:t>1</a:t>
            </a:r>
            <a:r>
              <a:rPr lang="de-DE" altLang="en-US" sz="1800">
                <a:solidFill>
                  <a:srgbClr val="FF00FF"/>
                </a:solidFill>
              </a:rPr>
              <a:t>)</a:t>
            </a:r>
            <a:endParaRPr lang="el-GR" altLang="en-US" sz="1800">
              <a:solidFill>
                <a:srgbClr val="FF00FF"/>
              </a:solidFill>
            </a:endParaRPr>
          </a:p>
        </p:txBody>
      </p:sp>
      <p:sp>
        <p:nvSpPr>
          <p:cNvPr id="150555" name="Line 11"/>
          <p:cNvSpPr>
            <a:spLocks noChangeShapeType="1"/>
          </p:cNvSpPr>
          <p:nvPr/>
        </p:nvSpPr>
        <p:spPr bwMode="auto">
          <a:xfrm rot="5400000" flipV="1">
            <a:off x="5249862" y="1998663"/>
            <a:ext cx="1598613" cy="2211388"/>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50556" name="Text Box 15"/>
          <p:cNvSpPr txBox="1">
            <a:spLocks noChangeArrowheads="1"/>
          </p:cNvSpPr>
          <p:nvPr/>
        </p:nvSpPr>
        <p:spPr bwMode="auto">
          <a:xfrm>
            <a:off x="7210425" y="3786188"/>
            <a:ext cx="6413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C(i)</a:t>
            </a:r>
            <a:r>
              <a:rPr lang="de-DE" altLang="en-US" sz="1800" baseline="-25000">
                <a:solidFill>
                  <a:srgbClr val="66FFFF"/>
                </a:solidFill>
              </a:rPr>
              <a:t>2</a:t>
            </a:r>
            <a:endParaRPr lang="el-GR" altLang="en-US" sz="1800" baseline="-25000">
              <a:solidFill>
                <a:srgbClr val="00FFFF"/>
              </a:solidFill>
            </a:endParaRPr>
          </a:p>
        </p:txBody>
      </p:sp>
      <p:sp>
        <p:nvSpPr>
          <p:cNvPr id="150557" name="Text Box 15"/>
          <p:cNvSpPr txBox="1">
            <a:spLocks noChangeArrowheads="1"/>
          </p:cNvSpPr>
          <p:nvPr/>
        </p:nvSpPr>
        <p:spPr bwMode="auto">
          <a:xfrm>
            <a:off x="2517775" y="1582738"/>
            <a:ext cx="11747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S(i)</a:t>
            </a:r>
            <a:r>
              <a:rPr lang="de-DE" altLang="en-US" sz="1800" baseline="-25000">
                <a:solidFill>
                  <a:srgbClr val="66FFFF"/>
                </a:solidFill>
              </a:rPr>
              <a:t>2</a:t>
            </a:r>
            <a:r>
              <a:rPr lang="de-DE" altLang="en-US" sz="1800">
                <a:solidFill>
                  <a:srgbClr val="66FFFF"/>
                </a:solidFill>
              </a:rPr>
              <a:t>+M/P</a:t>
            </a:r>
            <a:endParaRPr lang="el-GR" altLang="en-US" sz="1800">
              <a:solidFill>
                <a:srgbClr val="00FFFF"/>
              </a:solidFill>
            </a:endParaRPr>
          </a:p>
        </p:txBody>
      </p:sp>
      <p:sp>
        <p:nvSpPr>
          <p:cNvPr id="150559" name="Text Box 19"/>
          <p:cNvSpPr txBox="1">
            <a:spLocks noChangeArrowheads="1"/>
          </p:cNvSpPr>
          <p:nvPr/>
        </p:nvSpPr>
        <p:spPr bwMode="auto">
          <a:xfrm>
            <a:off x="1863725" y="3608388"/>
            <a:ext cx="18129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I(i,L</a:t>
            </a:r>
            <a:r>
              <a:rPr lang="de-DE" altLang="en-US" sz="1800" baseline="-25000">
                <a:solidFill>
                  <a:srgbClr val="66FFFF"/>
                </a:solidFill>
              </a:rPr>
              <a:t>1</a:t>
            </a:r>
            <a:r>
              <a:rPr lang="de-DE" altLang="en-US" sz="1800">
                <a:solidFill>
                  <a:srgbClr val="66FFFF"/>
                </a:solidFill>
              </a:rPr>
              <a:t>,R</a:t>
            </a:r>
            <a:r>
              <a:rPr lang="de-DE" altLang="en-US" sz="1800" baseline="-25000">
                <a:solidFill>
                  <a:srgbClr val="66FFFF"/>
                </a:solidFill>
              </a:rPr>
              <a:t>2</a:t>
            </a:r>
            <a:r>
              <a:rPr lang="de-DE" altLang="en-US" sz="1800">
                <a:solidFill>
                  <a:srgbClr val="66FFFF"/>
                </a:solidFill>
              </a:rPr>
              <a:t>)+R</a:t>
            </a:r>
            <a:r>
              <a:rPr lang="de-DE" altLang="en-US" sz="1800" baseline="-25000">
                <a:solidFill>
                  <a:srgbClr val="66FFFF"/>
                </a:solidFill>
              </a:rPr>
              <a:t>D</a:t>
            </a:r>
            <a:r>
              <a:rPr lang="de-DE" altLang="en-US" sz="1800">
                <a:solidFill>
                  <a:srgbClr val="66FFFF"/>
                </a:solidFill>
              </a:rPr>
              <a:t>(Y)</a:t>
            </a:r>
            <a:endParaRPr lang="el-GR" altLang="en-US" sz="1800">
              <a:solidFill>
                <a:srgbClr val="66FFFF"/>
              </a:solidFill>
            </a:endParaRPr>
          </a:p>
        </p:txBody>
      </p:sp>
      <p:sp>
        <p:nvSpPr>
          <p:cNvPr id="150560" name="Line 20"/>
          <p:cNvSpPr>
            <a:spLocks noChangeShapeType="1"/>
          </p:cNvSpPr>
          <p:nvPr/>
        </p:nvSpPr>
        <p:spPr bwMode="auto">
          <a:xfrm>
            <a:off x="1184275" y="1965325"/>
            <a:ext cx="1568450" cy="165576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50561" name="Line 35"/>
          <p:cNvSpPr>
            <a:spLocks noChangeShapeType="1"/>
          </p:cNvSpPr>
          <p:nvPr/>
        </p:nvSpPr>
        <p:spPr bwMode="auto">
          <a:xfrm rot="5400000" flipH="1">
            <a:off x="6851650" y="3571875"/>
            <a:ext cx="0" cy="59690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50562" name="Oval 31"/>
          <p:cNvSpPr>
            <a:spLocks noChangeArrowheads="1"/>
          </p:cNvSpPr>
          <p:nvPr/>
        </p:nvSpPr>
        <p:spPr bwMode="auto">
          <a:xfrm>
            <a:off x="2049463" y="2894013"/>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endParaRPr lang="en-US" altLang="en-US" sz="2000" baseline="30000">
              <a:solidFill>
                <a:srgbClr val="66FFFF"/>
              </a:solidFill>
            </a:endParaRPr>
          </a:p>
        </p:txBody>
      </p:sp>
      <p:sp>
        <p:nvSpPr>
          <p:cNvPr id="150563" name="Text Box 15"/>
          <p:cNvSpPr txBox="1">
            <a:spLocks noChangeArrowheads="1"/>
          </p:cNvSpPr>
          <p:nvPr/>
        </p:nvSpPr>
        <p:spPr bwMode="auto">
          <a:xfrm>
            <a:off x="7419975" y="3373438"/>
            <a:ext cx="154781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Y</a:t>
            </a:r>
            <a:r>
              <a:rPr lang="de-DE" altLang="en-US" sz="1800" baseline="-25000">
                <a:solidFill>
                  <a:srgbClr val="66FFFF"/>
                </a:solidFill>
              </a:rPr>
              <a:t>D</a:t>
            </a:r>
            <a:r>
              <a:rPr lang="de-DE" altLang="en-US" sz="1800">
                <a:solidFill>
                  <a:srgbClr val="66FFFF"/>
                </a:solidFill>
              </a:rPr>
              <a:t>=C(i)</a:t>
            </a:r>
            <a:r>
              <a:rPr lang="de-DE" altLang="en-US" sz="1800" baseline="-25000">
                <a:solidFill>
                  <a:srgbClr val="66FFFF"/>
                </a:solidFill>
              </a:rPr>
              <a:t>2</a:t>
            </a:r>
            <a:r>
              <a:rPr lang="de-DE" altLang="en-US" sz="1800">
                <a:solidFill>
                  <a:srgbClr val="66FFFF"/>
                </a:solidFill>
              </a:rPr>
              <a:t>+ I(i)</a:t>
            </a:r>
            <a:r>
              <a:rPr lang="de-DE" altLang="en-US" sz="1800" baseline="-25000">
                <a:solidFill>
                  <a:srgbClr val="66FFFF"/>
                </a:solidFill>
              </a:rPr>
              <a:t>2</a:t>
            </a:r>
            <a:endParaRPr lang="el-GR" altLang="en-US" sz="1800">
              <a:solidFill>
                <a:srgbClr val="66FFFF"/>
              </a:solidFill>
            </a:endParaRPr>
          </a:p>
        </p:txBody>
      </p:sp>
      <p:sp>
        <p:nvSpPr>
          <p:cNvPr id="150564" name="Line 11"/>
          <p:cNvSpPr>
            <a:spLocks noChangeShapeType="1"/>
          </p:cNvSpPr>
          <p:nvPr/>
        </p:nvSpPr>
        <p:spPr bwMode="auto">
          <a:xfrm rot="5400000" flipV="1">
            <a:off x="5874544" y="1726407"/>
            <a:ext cx="954087" cy="2317750"/>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50565" name="Oval 25"/>
          <p:cNvSpPr>
            <a:spLocks noChangeArrowheads="1"/>
          </p:cNvSpPr>
          <p:nvPr/>
        </p:nvSpPr>
        <p:spPr bwMode="auto">
          <a:xfrm>
            <a:off x="6486525" y="28971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endParaRPr lang="de-DE" altLang="en-US" sz="2000" baseline="30000">
              <a:solidFill>
                <a:srgbClr val="66FFFF"/>
              </a:solidFill>
            </a:endParaRPr>
          </a:p>
        </p:txBody>
      </p:sp>
      <p:sp>
        <p:nvSpPr>
          <p:cNvPr id="41" name="Line 11">
            <a:extLst>
              <a:ext uri="{FF2B5EF4-FFF2-40B4-BE49-F238E27FC236}">
                <a16:creationId xmlns:a16="http://schemas.microsoft.com/office/drawing/2014/main" id="{F51410EE-4B78-4119-85F6-57D28E831F93}"/>
              </a:ext>
            </a:extLst>
          </p:cNvPr>
          <p:cNvSpPr>
            <a:spLocks noChangeShapeType="1"/>
          </p:cNvSpPr>
          <p:nvPr/>
        </p:nvSpPr>
        <p:spPr bwMode="auto">
          <a:xfrm rot="10800000" flipV="1">
            <a:off x="1460841" y="1962151"/>
            <a:ext cx="2060233" cy="1403347"/>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42" name="Line 31">
            <a:extLst>
              <a:ext uri="{FF2B5EF4-FFF2-40B4-BE49-F238E27FC236}">
                <a16:creationId xmlns:a16="http://schemas.microsoft.com/office/drawing/2014/main" id="{7CB455FC-D34B-40FA-B882-8551F2EFD220}"/>
              </a:ext>
            </a:extLst>
          </p:cNvPr>
          <p:cNvSpPr>
            <a:spLocks noChangeShapeType="1"/>
          </p:cNvSpPr>
          <p:nvPr/>
        </p:nvSpPr>
        <p:spPr bwMode="auto">
          <a:xfrm flipH="1">
            <a:off x="1460839" y="3352800"/>
            <a:ext cx="1247" cy="615951"/>
          </a:xfrm>
          <a:prstGeom prst="line">
            <a:avLst/>
          </a:prstGeom>
          <a:noFill/>
          <a:ln w="38100">
            <a:solidFill>
              <a:srgbClr val="33CCCC"/>
            </a:solidFill>
            <a:round/>
            <a:headEnd type="none" w="med" len="lg"/>
            <a:tailEnd type="non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4"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1EFE020B-8310-4B21-8ADB-EEE15E08D64A}" type="slidenum">
              <a:rPr lang="de-DE" altLang="en-US" sz="1600" b="1"/>
              <a:pPr algn="r" eaLnBrk="1" hangingPunct="1">
                <a:spcBef>
                  <a:spcPct val="0"/>
                </a:spcBef>
                <a:buClrTx/>
                <a:buFontTx/>
                <a:buNone/>
              </a:pPr>
              <a:t>148</a:t>
            </a:fld>
            <a:r>
              <a:rPr lang="de-DE" altLang="en-US" sz="1600" b="1"/>
              <a:t> -</a:t>
            </a:r>
          </a:p>
        </p:txBody>
      </p:sp>
      <p:sp>
        <p:nvSpPr>
          <p:cNvPr id="151555"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sp>
        <p:nvSpPr>
          <p:cNvPr id="151556" name="Rectangle 3"/>
          <p:cNvSpPr>
            <a:spLocks noGrp="1" noChangeArrowheads="1"/>
          </p:cNvSpPr>
          <p:nvPr>
            <p:ph type="body" idx="4294967295"/>
          </p:nvPr>
        </p:nvSpPr>
        <p:spPr>
          <a:xfrm>
            <a:off x="457200" y="1201738"/>
            <a:ext cx="8686800" cy="5597525"/>
          </a:xfrm>
          <a:noFill/>
        </p:spPr>
        <p:txBody>
          <a:bodyPr/>
          <a:lstStyle/>
          <a:p>
            <a:pPr eaLnBrk="1" hangingPunct="1"/>
            <a:r>
              <a:rPr lang="en-US" altLang="en-US" sz="2000" dirty="0"/>
              <a:t>As the analysis has shown, </a:t>
            </a:r>
            <a:r>
              <a:rPr lang="en-US" altLang="en-US" sz="2000" dirty="0">
                <a:solidFill>
                  <a:srgbClr val="00FF00"/>
                </a:solidFill>
              </a:rPr>
              <a:t>supply-side shocks </a:t>
            </a:r>
            <a:r>
              <a:rPr lang="en-US" altLang="en-US" sz="2000" dirty="0">
                <a:solidFill>
                  <a:srgbClr val="FFC000"/>
                </a:solidFill>
              </a:rPr>
              <a:t>can</a:t>
            </a:r>
            <a:r>
              <a:rPr lang="en-US" altLang="en-US" sz="2000" dirty="0"/>
              <a:t> cause business cycle fluctuations under the assumptions of the neoclassical model: </a:t>
            </a:r>
          </a:p>
          <a:p>
            <a:pPr lvl="1" eaLnBrk="1" hangingPunct="1"/>
            <a:r>
              <a:rPr lang="en-US" altLang="en-US" sz="1900" dirty="0"/>
              <a:t>A higher price for an input factor causes a reduction of the quantity of this input factor. As a consequence, total </a:t>
            </a:r>
            <a:r>
              <a:rPr lang="en-US" altLang="en-US" sz="1900" dirty="0">
                <a:solidFill>
                  <a:srgbClr val="00FF00"/>
                </a:solidFill>
              </a:rPr>
              <a:t>production falls </a:t>
            </a:r>
            <a:r>
              <a:rPr lang="en-US" altLang="en-US" sz="1900" dirty="0"/>
              <a:t>(primary effect). Since the productivity of the other input factors (e.g. labor) also falls, their input quantity is also reduced, which causes a further decrease in production (secondary effect). </a:t>
            </a:r>
          </a:p>
          <a:p>
            <a:pPr eaLnBrk="1" hangingPunct="1"/>
            <a:r>
              <a:rPr lang="en-US" altLang="en-US" sz="2000" dirty="0"/>
              <a:t>Despite the reduction of supply, </a:t>
            </a:r>
            <a:r>
              <a:rPr lang="en-US" altLang="en-US" sz="2000" dirty="0">
                <a:solidFill>
                  <a:srgbClr val="00FF00"/>
                </a:solidFill>
              </a:rPr>
              <a:t>no excess demand </a:t>
            </a:r>
            <a:r>
              <a:rPr lang="en-US" altLang="en-US" sz="2000" dirty="0"/>
              <a:t>results, because the lower productivity of all production factors causes a </a:t>
            </a:r>
            <a:r>
              <a:rPr lang="en-US" altLang="en-US" sz="2000" dirty="0">
                <a:solidFill>
                  <a:srgbClr val="00FF00"/>
                </a:solidFill>
              </a:rPr>
              <a:t>lower household income</a:t>
            </a:r>
            <a:r>
              <a:rPr lang="en-US" altLang="en-US" sz="2000" dirty="0"/>
              <a:t>, which finally leads to a reduction in total demand equal to the reduction of total supply (&lt;= Say’s Theorem!).</a:t>
            </a:r>
          </a:p>
          <a:p>
            <a:pPr eaLnBrk="1" hangingPunct="1"/>
            <a:r>
              <a:rPr lang="en-US" altLang="en-US" sz="2000" dirty="0"/>
              <a:t>Therefore the neoclassical model does </a:t>
            </a:r>
            <a:r>
              <a:rPr lang="en-US" altLang="en-US" sz="2000" dirty="0">
                <a:solidFill>
                  <a:srgbClr val="00FF00"/>
                </a:solidFill>
              </a:rPr>
              <a:t>no</a:t>
            </a:r>
            <a:r>
              <a:rPr lang="en-US" altLang="en-US" sz="2000" dirty="0"/>
              <a:t>t predict </a:t>
            </a:r>
            <a:r>
              <a:rPr lang="en-US" altLang="en-US" sz="2000" dirty="0">
                <a:solidFill>
                  <a:srgbClr val="00FF00"/>
                </a:solidFill>
              </a:rPr>
              <a:t>inflation</a:t>
            </a:r>
            <a:r>
              <a:rPr lang="en-US" altLang="en-US" sz="2000" dirty="0"/>
              <a:t> in case of a supply-side shock.</a:t>
            </a:r>
          </a:p>
          <a:p>
            <a:pPr eaLnBrk="1" hangingPunct="1"/>
            <a:r>
              <a:rPr lang="en-US" altLang="en-US" sz="2000" dirty="0"/>
              <a:t>What can </a:t>
            </a:r>
            <a:r>
              <a:rPr lang="en-US" altLang="en-US" sz="2000" dirty="0">
                <a:solidFill>
                  <a:srgbClr val="00FF00"/>
                </a:solidFill>
              </a:rPr>
              <a:t>economic policy </a:t>
            </a:r>
            <a:r>
              <a:rPr lang="en-US" altLang="en-US" sz="2000" dirty="0"/>
              <a:t>do against negative supply-side shocks?</a:t>
            </a:r>
          </a:p>
          <a:p>
            <a:pPr lvl="1" eaLnBrk="1" hangingPunct="1"/>
            <a:r>
              <a:rPr lang="en-US" altLang="en-US" sz="1800" dirty="0">
                <a:solidFill>
                  <a:srgbClr val="00FF00"/>
                </a:solidFill>
              </a:rPr>
              <a:t>Improvement</a:t>
            </a:r>
            <a:r>
              <a:rPr lang="en-US" altLang="en-US" sz="1800" dirty="0"/>
              <a:t> of the „</a:t>
            </a:r>
            <a:r>
              <a:rPr lang="en-US" altLang="en-US" sz="1800" dirty="0">
                <a:solidFill>
                  <a:srgbClr val="00FF00"/>
                </a:solidFill>
              </a:rPr>
              <a:t>supply-side conditions</a:t>
            </a:r>
            <a:r>
              <a:rPr lang="en-US" altLang="en-US" sz="1800" dirty="0"/>
              <a:t>“ like </a:t>
            </a:r>
            <a:r>
              <a:rPr lang="en-US" altLang="en-US" sz="1800" dirty="0">
                <a:solidFill>
                  <a:srgbClr val="00FF00"/>
                </a:solidFill>
              </a:rPr>
              <a:t>reduction of business taxes</a:t>
            </a:r>
            <a:r>
              <a:rPr lang="en-US" altLang="en-US" sz="1800" dirty="0"/>
              <a:t>, compensatory </a:t>
            </a:r>
            <a:r>
              <a:rPr lang="en-US" altLang="en-US" sz="1800" dirty="0">
                <a:solidFill>
                  <a:srgbClr val="00FF00"/>
                </a:solidFill>
              </a:rPr>
              <a:t>increase of the supply of other production factors</a:t>
            </a:r>
            <a:r>
              <a:rPr lang="en-US" altLang="en-US" sz="1800" dirty="0"/>
              <a:t>, e.g. public goods like infrastructure or human capital.</a:t>
            </a:r>
            <a:endParaRPr lang="de-DE" altLang="en-US" sz="1900" dirty="0"/>
          </a:p>
        </p:txBody>
      </p:sp>
      <p:sp>
        <p:nvSpPr>
          <p:cNvPr id="151557" name="Rectangle 6"/>
          <p:cNvSpPr>
            <a:spLocks noGrp="1" noChangeArrowheads="1"/>
          </p:cNvSpPr>
          <p:nvPr>
            <p:ph type="title" idx="4294967295"/>
          </p:nvPr>
        </p:nvSpPr>
        <p:spPr>
          <a:xfrm>
            <a:off x="0" y="-19050"/>
            <a:ext cx="9144000" cy="998538"/>
          </a:xfrm>
          <a:noFill/>
        </p:spPr>
        <p:txBody>
          <a:bodyPr tIns="0"/>
          <a:lstStyle/>
          <a:p>
            <a:pPr eaLnBrk="1" hangingPunct="1"/>
            <a:r>
              <a:rPr lang="en-US" altLang="en-US" sz="2900"/>
              <a:t>3. The Neoclassical Model and its Policy Implications</a:t>
            </a:r>
            <a:br>
              <a:rPr lang="en-US" altLang="en-US" sz="2900"/>
            </a:br>
            <a:r>
              <a:rPr lang="en-US" altLang="en-US" sz="2600"/>
              <a:t> 3.2.4. Supply-side Shocks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155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155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155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155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155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52578"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E34FE716-8218-4D96-98BE-39804740886C}" type="slidenum">
              <a:rPr lang="de-DE" altLang="en-US" sz="1600" b="1"/>
              <a:pPr algn="r" eaLnBrk="1" hangingPunct="1">
                <a:spcBef>
                  <a:spcPct val="0"/>
                </a:spcBef>
                <a:buClrTx/>
                <a:buFontTx/>
                <a:buNone/>
              </a:pPr>
              <a:t>149</a:t>
            </a:fld>
            <a:r>
              <a:rPr lang="de-DE" altLang="en-US" sz="1600" b="1"/>
              <a:t> -</a:t>
            </a:r>
          </a:p>
        </p:txBody>
      </p:sp>
      <p:sp>
        <p:nvSpPr>
          <p:cNvPr id="152579"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graphicFrame>
        <p:nvGraphicFramePr>
          <p:cNvPr id="152580" name="Object 2"/>
          <p:cNvGraphicFramePr>
            <a:graphicFrameLocks/>
          </p:cNvGraphicFramePr>
          <p:nvPr/>
        </p:nvGraphicFramePr>
        <p:xfrm>
          <a:off x="782638" y="668338"/>
          <a:ext cx="7508875" cy="6026150"/>
        </p:xfrm>
        <a:graphic>
          <a:graphicData uri="http://schemas.openxmlformats.org/presentationml/2006/ole">
            <mc:AlternateContent xmlns:mc="http://schemas.openxmlformats.org/markup-compatibility/2006">
              <mc:Choice xmlns:v="urn:schemas-microsoft-com:vml" Requires="v">
                <p:oleObj spid="_x0000_s152996" name="Diagramm" r:id="rId4" imgW="7438848" imgH="5324601" progId="MSGraph.Chart.8">
                  <p:embed followColorScheme="full"/>
                </p:oleObj>
              </mc:Choice>
              <mc:Fallback>
                <p:oleObj name="Diagramm" r:id="rId4" imgW="7438848" imgH="5324601"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638" y="668338"/>
                        <a:ext cx="7508875" cy="602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2581" name="Line 3"/>
          <p:cNvSpPr>
            <a:spLocks noChangeShapeType="1"/>
          </p:cNvSpPr>
          <p:nvPr/>
        </p:nvSpPr>
        <p:spPr bwMode="auto">
          <a:xfrm>
            <a:off x="8045450" y="6394450"/>
            <a:ext cx="3206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52582" name="Line 4"/>
          <p:cNvSpPr>
            <a:spLocks noChangeShapeType="1"/>
          </p:cNvSpPr>
          <p:nvPr/>
        </p:nvSpPr>
        <p:spPr bwMode="auto">
          <a:xfrm rot="5400000" flipH="1">
            <a:off x="738187" y="963613"/>
            <a:ext cx="3206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52583" name="Rectangle 5"/>
          <p:cNvSpPr>
            <a:spLocks noGrp="1" noChangeArrowheads="1"/>
          </p:cNvSpPr>
          <p:nvPr>
            <p:ph type="title" idx="4294967295"/>
          </p:nvPr>
        </p:nvSpPr>
        <p:spPr>
          <a:xfrm>
            <a:off x="0" y="31750"/>
            <a:ext cx="9144000" cy="1100138"/>
          </a:xfrm>
        </p:spPr>
        <p:txBody>
          <a:bodyPr/>
          <a:lstStyle/>
          <a:p>
            <a:pPr eaLnBrk="1" hangingPunct="1"/>
            <a:r>
              <a:rPr lang="de-DE" altLang="en-US"/>
              <a:t>Investment Demand of Firms</a:t>
            </a:r>
          </a:p>
        </p:txBody>
      </p:sp>
      <p:sp>
        <p:nvSpPr>
          <p:cNvPr id="152584" name="Text Box 20"/>
          <p:cNvSpPr txBox="1">
            <a:spLocks noChangeArrowheads="1"/>
          </p:cNvSpPr>
          <p:nvPr/>
        </p:nvSpPr>
        <p:spPr bwMode="auto">
          <a:xfrm>
            <a:off x="6604000" y="3529013"/>
            <a:ext cx="123666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66FFFF"/>
                </a:solidFill>
              </a:rPr>
              <a:t>L</a:t>
            </a:r>
            <a:r>
              <a:rPr lang="de-DE" altLang="en-US" baseline="-25000">
                <a:solidFill>
                  <a:srgbClr val="66FFFF"/>
                </a:solidFill>
              </a:rPr>
              <a:t>2</a:t>
            </a:r>
            <a:r>
              <a:rPr lang="de-DE" altLang="en-US" sz="2600">
                <a:solidFill>
                  <a:srgbClr val="66FFFF"/>
                </a:solidFill>
              </a:rPr>
              <a:t> &gt; L</a:t>
            </a:r>
            <a:r>
              <a:rPr lang="de-DE" altLang="en-US" baseline="-25000">
                <a:solidFill>
                  <a:srgbClr val="66FFFF"/>
                </a:solidFill>
              </a:rPr>
              <a:t>1 </a:t>
            </a:r>
            <a:endParaRPr lang="el-GR" altLang="en-US" baseline="-25000">
              <a:solidFill>
                <a:srgbClr val="66FFFF"/>
              </a:solidFill>
            </a:endParaRPr>
          </a:p>
        </p:txBody>
      </p:sp>
      <p:sp>
        <p:nvSpPr>
          <p:cNvPr id="152585" name="Text Box 22"/>
          <p:cNvSpPr txBox="1">
            <a:spLocks noChangeArrowheads="1"/>
          </p:cNvSpPr>
          <p:nvPr/>
        </p:nvSpPr>
        <p:spPr bwMode="auto">
          <a:xfrm>
            <a:off x="68263" y="1020763"/>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50000"/>
              </a:spcBef>
              <a:buClrTx/>
              <a:buFontTx/>
              <a:buNone/>
            </a:pPr>
            <a:r>
              <a:rPr lang="de-DE" altLang="en-US"/>
              <a:t>i</a:t>
            </a:r>
            <a:r>
              <a:rPr lang="de-DE" altLang="en-US" sz="1800" b="1"/>
              <a:t>  </a:t>
            </a:r>
          </a:p>
        </p:txBody>
      </p:sp>
      <p:sp>
        <p:nvSpPr>
          <p:cNvPr id="152586" name="Text Box 23"/>
          <p:cNvSpPr txBox="1">
            <a:spLocks noChangeArrowheads="1"/>
          </p:cNvSpPr>
          <p:nvPr/>
        </p:nvSpPr>
        <p:spPr bwMode="auto">
          <a:xfrm>
            <a:off x="8345488" y="6083300"/>
            <a:ext cx="3984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800"/>
              <a:t>I</a:t>
            </a:r>
            <a:endParaRPr lang="de-DE" altLang="en-US" sz="1800"/>
          </a:p>
        </p:txBody>
      </p:sp>
      <p:sp>
        <p:nvSpPr>
          <p:cNvPr id="152587" name="Text Box 32"/>
          <p:cNvSpPr txBox="1">
            <a:spLocks noChangeArrowheads="1"/>
          </p:cNvSpPr>
          <p:nvPr/>
        </p:nvSpPr>
        <p:spPr bwMode="auto">
          <a:xfrm>
            <a:off x="6378575" y="5707063"/>
            <a:ext cx="13668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66FFFF"/>
                </a:solidFill>
              </a:rPr>
              <a:t>I( i, L</a:t>
            </a:r>
            <a:r>
              <a:rPr lang="de-DE" altLang="en-US" sz="2600" baseline="-25000">
                <a:solidFill>
                  <a:srgbClr val="66FFFF"/>
                </a:solidFill>
              </a:rPr>
              <a:t>1</a:t>
            </a:r>
            <a:r>
              <a:rPr lang="de-DE" altLang="en-US" sz="2600">
                <a:solidFill>
                  <a:srgbClr val="66FFFF"/>
                </a:solidFill>
              </a:rPr>
              <a:t> )</a:t>
            </a:r>
            <a:endParaRPr lang="el-GR" altLang="en-US" sz="2600">
              <a:solidFill>
                <a:srgbClr val="66FFFF"/>
              </a:solidFill>
            </a:endParaRPr>
          </a:p>
        </p:txBody>
      </p:sp>
      <p:sp>
        <p:nvSpPr>
          <p:cNvPr id="152588" name="Line 33"/>
          <p:cNvSpPr>
            <a:spLocks noChangeShapeType="1"/>
          </p:cNvSpPr>
          <p:nvPr/>
        </p:nvSpPr>
        <p:spPr bwMode="auto">
          <a:xfrm>
            <a:off x="995363" y="2371725"/>
            <a:ext cx="5297487" cy="3597275"/>
          </a:xfrm>
          <a:prstGeom prst="line">
            <a:avLst/>
          </a:prstGeom>
          <a:noFill/>
          <a:ln w="34925">
            <a:solidFill>
              <a:srgbClr val="00FFFF"/>
            </a:solidFill>
            <a:round/>
            <a:headEnd type="none" w="med" len="lg"/>
            <a:tailEnd type="none" w="lg" len="me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152589" name="Text Box 34"/>
          <p:cNvSpPr txBox="1">
            <a:spLocks noChangeArrowheads="1"/>
          </p:cNvSpPr>
          <p:nvPr/>
        </p:nvSpPr>
        <p:spPr bwMode="auto">
          <a:xfrm>
            <a:off x="6638925" y="6111875"/>
            <a:ext cx="3222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lgn="ctr">
                <a:solidFill>
                  <a:srgbClr val="000000"/>
                </a:solidFill>
                <a:miter lim="800000"/>
                <a:headEnd type="none" w="med" len="lg"/>
                <a:tailEnd type="none" w="lg" len="med"/>
              </a14:hiddenLine>
            </a:ext>
          </a:extLst>
        </p:spPr>
        <p:txBody>
          <a:bodyPr lIns="0" tIns="0" rIns="0" bIns="0" anchorCtr="1">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50000"/>
              </a:spcBef>
              <a:buClrTx/>
              <a:buFontTx/>
              <a:buNone/>
            </a:pPr>
            <a:r>
              <a:rPr lang="de-DE" altLang="en-US" sz="2000">
                <a:solidFill>
                  <a:srgbClr val="FF0066"/>
                </a:solidFill>
                <a:cs typeface="Arial" pitchFamily="34" charset="0"/>
              </a:rPr>
              <a:t>−</a:t>
            </a:r>
          </a:p>
        </p:txBody>
      </p:sp>
      <p:sp>
        <p:nvSpPr>
          <p:cNvPr id="152590" name="Line 35"/>
          <p:cNvSpPr>
            <a:spLocks noChangeShapeType="1"/>
          </p:cNvSpPr>
          <p:nvPr/>
        </p:nvSpPr>
        <p:spPr bwMode="auto">
          <a:xfrm>
            <a:off x="1852613" y="1595438"/>
            <a:ext cx="5297487" cy="3597275"/>
          </a:xfrm>
          <a:prstGeom prst="line">
            <a:avLst/>
          </a:prstGeom>
          <a:noFill/>
          <a:ln w="34925">
            <a:solidFill>
              <a:srgbClr val="00FFFF"/>
            </a:solidFill>
            <a:round/>
            <a:headEnd type="none" w="med" len="lg"/>
            <a:tailEnd type="none" w="lg" len="me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152591" name="AutoShape 14"/>
          <p:cNvSpPr>
            <a:spLocks noChangeArrowheads="1"/>
          </p:cNvSpPr>
          <p:nvPr/>
        </p:nvSpPr>
        <p:spPr bwMode="auto">
          <a:xfrm>
            <a:off x="4408488" y="833438"/>
            <a:ext cx="4630737" cy="2408237"/>
          </a:xfrm>
          <a:prstGeom prst="roundRect">
            <a:avLst>
              <a:gd name="adj" fmla="val 12495"/>
            </a:avLst>
          </a:prstGeom>
          <a:solidFill>
            <a:srgbClr val="FFFF99"/>
          </a:solidFill>
          <a:ln w="50800">
            <a:solidFill>
              <a:srgbClr val="FF0000"/>
            </a:solidFill>
            <a:round/>
            <a:headEnd/>
            <a:tailEnd/>
          </a:ln>
        </p:spPr>
        <p:txBody>
          <a:bodyPr/>
          <a:lstStyle>
            <a:lvl1pPr marL="342900" indent="-342900">
              <a:spcBef>
                <a:spcPct val="20000"/>
              </a:spcBef>
              <a:buClr>
                <a:srgbClr val="FF0000"/>
              </a:buClr>
              <a:buFont typeface="Arial Unicode MS" pitchFamily="34" charset="-128"/>
              <a:buChar char="➤"/>
              <a:defRPr sz="2400">
                <a:solidFill>
                  <a:schemeClr val="tx1"/>
                </a:solidFill>
                <a:latin typeface="Arial" pitchFamily="34" charset="0"/>
              </a:defRPr>
            </a:lvl1pPr>
            <a:lvl2pPr marL="179388">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lvl="1" eaLnBrk="1" hangingPunct="1">
              <a:buFont typeface="Arial Unicode MS" pitchFamily="34" charset="-128"/>
              <a:buNone/>
            </a:pPr>
            <a:r>
              <a:rPr lang="en-US" altLang="en-US" sz="2400">
                <a:solidFill>
                  <a:srgbClr val="3333FF"/>
                </a:solidFill>
              </a:rPr>
              <a:t>Due to the complementarity of capital and labor, an increase in labor input, L</a:t>
            </a:r>
            <a:r>
              <a:rPr lang="en-US" altLang="en-US" sz="2400" baseline="-25000">
                <a:solidFill>
                  <a:srgbClr val="3333FF"/>
                </a:solidFill>
              </a:rPr>
              <a:t>2</a:t>
            </a:r>
            <a:r>
              <a:rPr lang="en-US" altLang="en-US" sz="2400">
                <a:solidFill>
                  <a:srgbClr val="3333FF"/>
                </a:solidFill>
              </a:rPr>
              <a:t>&gt;L</a:t>
            </a:r>
            <a:r>
              <a:rPr lang="en-US" altLang="en-US" sz="2400" baseline="-25000">
                <a:solidFill>
                  <a:srgbClr val="3333FF"/>
                </a:solidFill>
              </a:rPr>
              <a:t>1</a:t>
            </a:r>
            <a:r>
              <a:rPr lang="en-US" altLang="en-US" sz="2400">
                <a:solidFill>
                  <a:srgbClr val="3333FF"/>
                </a:solidFill>
              </a:rPr>
              <a:t>, increases the productivity of investment goods so that investment demand grows.</a:t>
            </a:r>
          </a:p>
        </p:txBody>
      </p:sp>
      <p:sp>
        <p:nvSpPr>
          <p:cNvPr id="152592" name="Text Box 36"/>
          <p:cNvSpPr txBox="1">
            <a:spLocks noChangeArrowheads="1"/>
          </p:cNvSpPr>
          <p:nvPr/>
        </p:nvSpPr>
        <p:spPr bwMode="auto">
          <a:xfrm>
            <a:off x="7186613" y="4932363"/>
            <a:ext cx="136683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66FFFF"/>
                </a:solidFill>
              </a:rPr>
              <a:t>I( i, L</a:t>
            </a:r>
            <a:r>
              <a:rPr lang="de-DE" altLang="en-US" sz="2600" baseline="-25000">
                <a:solidFill>
                  <a:srgbClr val="66FFFF"/>
                </a:solidFill>
              </a:rPr>
              <a:t>2</a:t>
            </a:r>
            <a:r>
              <a:rPr lang="de-DE" altLang="en-US" sz="2600">
                <a:solidFill>
                  <a:srgbClr val="66FFFF"/>
                </a:solidFill>
              </a:rPr>
              <a:t> )</a:t>
            </a:r>
            <a:endParaRPr lang="el-GR" altLang="en-US" sz="2600">
              <a:solidFill>
                <a:srgbClr val="66FFFF"/>
              </a:solidFill>
            </a:endParaRPr>
          </a:p>
        </p:txBody>
      </p:sp>
      <p:sp>
        <p:nvSpPr>
          <p:cNvPr id="152593" name="Line 38"/>
          <p:cNvSpPr>
            <a:spLocks noChangeShapeType="1"/>
          </p:cNvSpPr>
          <p:nvPr/>
        </p:nvSpPr>
        <p:spPr bwMode="auto">
          <a:xfrm>
            <a:off x="4951413" y="4760913"/>
            <a:ext cx="1187450" cy="0"/>
          </a:xfrm>
          <a:prstGeom prst="line">
            <a:avLst/>
          </a:prstGeom>
          <a:noFill/>
          <a:ln w="3492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152594" name="Line 39"/>
          <p:cNvSpPr>
            <a:spLocks noChangeShapeType="1"/>
          </p:cNvSpPr>
          <p:nvPr/>
        </p:nvSpPr>
        <p:spPr bwMode="auto">
          <a:xfrm>
            <a:off x="1587500" y="2506663"/>
            <a:ext cx="1187450" cy="0"/>
          </a:xfrm>
          <a:prstGeom prst="line">
            <a:avLst/>
          </a:prstGeom>
          <a:noFill/>
          <a:ln w="3492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152595" name="Text Box 40"/>
          <p:cNvSpPr txBox="1">
            <a:spLocks noChangeArrowheads="1"/>
          </p:cNvSpPr>
          <p:nvPr/>
        </p:nvSpPr>
        <p:spPr bwMode="auto">
          <a:xfrm>
            <a:off x="7448550" y="5327650"/>
            <a:ext cx="3222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lgn="ctr">
                <a:solidFill>
                  <a:srgbClr val="000000"/>
                </a:solidFill>
                <a:miter lim="800000"/>
                <a:headEnd type="none" w="med" len="lg"/>
                <a:tailEnd type="none" w="lg" len="med"/>
              </a14:hiddenLine>
            </a:ext>
          </a:extLst>
        </p:spPr>
        <p:txBody>
          <a:bodyPr lIns="0" tIns="0" rIns="0" bIns="0" anchorCtr="1">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50000"/>
              </a:spcBef>
              <a:buClrTx/>
              <a:buFontTx/>
              <a:buNone/>
            </a:pPr>
            <a:r>
              <a:rPr lang="de-DE" altLang="en-US" sz="2000">
                <a:solidFill>
                  <a:srgbClr val="FF0066"/>
                </a:solidFill>
                <a:cs typeface="Arial" pitchFamily="34" charset="0"/>
              </a:rPr>
              <a:t>−</a:t>
            </a:r>
          </a:p>
        </p:txBody>
      </p:sp>
      <p:sp>
        <p:nvSpPr>
          <p:cNvPr id="152596" name="Text Box 41"/>
          <p:cNvSpPr txBox="1">
            <a:spLocks noChangeArrowheads="1"/>
          </p:cNvSpPr>
          <p:nvPr/>
        </p:nvSpPr>
        <p:spPr bwMode="auto">
          <a:xfrm>
            <a:off x="7854950" y="5345113"/>
            <a:ext cx="3222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lgn="ctr">
                <a:solidFill>
                  <a:srgbClr val="000000"/>
                </a:solidFill>
                <a:miter lim="800000"/>
                <a:headEnd type="none" w="med" len="lg"/>
                <a:tailEnd type="none" w="lg" len="med"/>
              </a14:hiddenLine>
            </a:ext>
          </a:extLst>
        </p:spPr>
        <p:txBody>
          <a:bodyPr lIns="0" tIns="0" rIns="0" bIns="0" anchorCtr="1">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50000"/>
              </a:spcBef>
              <a:buClrTx/>
              <a:buFontTx/>
              <a:buNone/>
            </a:pPr>
            <a:r>
              <a:rPr lang="de-DE" altLang="en-US" sz="2000">
                <a:solidFill>
                  <a:srgbClr val="FF0066"/>
                </a:solidFill>
                <a:cs typeface="Arial" pitchFamily="34" charset="0"/>
              </a:rPr>
              <a:t>+</a:t>
            </a:r>
          </a:p>
        </p:txBody>
      </p:sp>
      <p:sp>
        <p:nvSpPr>
          <p:cNvPr id="152597" name="Text Box 42"/>
          <p:cNvSpPr txBox="1">
            <a:spLocks noChangeArrowheads="1"/>
          </p:cNvSpPr>
          <p:nvPr/>
        </p:nvSpPr>
        <p:spPr bwMode="auto">
          <a:xfrm>
            <a:off x="7016750" y="6080125"/>
            <a:ext cx="3222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lgn="ctr">
                <a:solidFill>
                  <a:srgbClr val="000000"/>
                </a:solidFill>
                <a:miter lim="800000"/>
                <a:headEnd type="none" w="med" len="lg"/>
                <a:tailEnd type="none" w="lg" len="med"/>
              </a14:hiddenLine>
            </a:ext>
          </a:extLst>
        </p:spPr>
        <p:txBody>
          <a:bodyPr lIns="0" tIns="0" rIns="0" bIns="0" anchorCtr="1">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50000"/>
              </a:spcBef>
              <a:buClrTx/>
              <a:buFontTx/>
              <a:buNone/>
            </a:pPr>
            <a:r>
              <a:rPr lang="de-DE" altLang="en-US" sz="2000">
                <a:solidFill>
                  <a:srgbClr val="FF0066"/>
                </a:solidFill>
                <a:cs typeface="Arial" pitchFamily="34" charset="0"/>
              </a:rPr>
              <a:t>+</a:t>
            </a:r>
          </a:p>
        </p:txBody>
      </p:sp>
      <p:sp>
        <p:nvSpPr>
          <p:cNvPr id="152598" name="Rectangle 2"/>
          <p:cNvSpPr>
            <a:spLocks noChangeArrowheads="1"/>
          </p:cNvSpPr>
          <p:nvPr/>
        </p:nvSpPr>
        <p:spPr bwMode="auto">
          <a:xfrm>
            <a:off x="0" y="0"/>
            <a:ext cx="9144000" cy="6858000"/>
          </a:xfrm>
          <a:prstGeom prst="rect">
            <a:avLst/>
          </a:prstGeom>
          <a:solidFill>
            <a:srgbClr val="FFFF99"/>
          </a:solidFill>
          <a:ln w="12700">
            <a:solidFill>
              <a:srgbClr val="FF0000"/>
            </a:solidFill>
            <a:miter lim="800000"/>
            <a:headEnd/>
            <a:tailEnd/>
          </a:ln>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buFont typeface="Arial Unicode MS" pitchFamily="34" charset="-128"/>
              <a:buNone/>
            </a:pPr>
            <a:r>
              <a:rPr lang="en-US" altLang="en-US" sz="2000" b="1" u="sng">
                <a:solidFill>
                  <a:srgbClr val="FF0000"/>
                </a:solidFill>
              </a:rPr>
              <a:t>Digression:</a:t>
            </a:r>
            <a:r>
              <a:rPr lang="en-US" altLang="en-US" sz="2000" b="1">
                <a:solidFill>
                  <a:srgbClr val="FF0000"/>
                </a:solidFill>
              </a:rPr>
              <a:t> </a:t>
            </a:r>
            <a:r>
              <a:rPr lang="en-US" altLang="en-US" sz="2000" b="1">
                <a:solidFill>
                  <a:srgbClr val="3333FF"/>
                </a:solidFill>
              </a:rPr>
              <a:t>What is a function and how does the value of a function depend on its arguments?</a:t>
            </a:r>
            <a:endParaRPr lang="en-US" altLang="en-US" sz="2000">
              <a:solidFill>
                <a:srgbClr val="3333FF"/>
              </a:solidFill>
            </a:endParaRPr>
          </a:p>
          <a:p>
            <a:pPr eaLnBrk="1" hangingPunct="1">
              <a:lnSpc>
                <a:spcPct val="80000"/>
              </a:lnSpc>
              <a:buFont typeface="Arial Unicode MS" pitchFamily="34" charset="-128"/>
              <a:buNone/>
            </a:pPr>
            <a:r>
              <a:rPr lang="en-US" altLang="en-US" sz="2000">
                <a:solidFill>
                  <a:srgbClr val="3333FF"/>
                </a:solidFill>
              </a:rPr>
              <a:t>A function is a unique relationship between the numerical size of one variable and the numerical size of other variables.</a:t>
            </a:r>
          </a:p>
          <a:p>
            <a:pPr eaLnBrk="1" hangingPunct="1">
              <a:lnSpc>
                <a:spcPct val="80000"/>
              </a:lnSpc>
              <a:buFont typeface="Arial Unicode MS" pitchFamily="34" charset="-128"/>
              <a:buNone/>
            </a:pPr>
            <a:r>
              <a:rPr lang="en-US" altLang="en-US" sz="2000">
                <a:solidFill>
                  <a:srgbClr val="3333FF"/>
                </a:solidFill>
              </a:rPr>
              <a:t>Take for example the following consumption function:</a:t>
            </a:r>
          </a:p>
          <a:p>
            <a:pPr eaLnBrk="1" hangingPunct="1">
              <a:lnSpc>
                <a:spcPct val="10000"/>
              </a:lnSpc>
              <a:buFont typeface="Arial Unicode MS" pitchFamily="34" charset="-128"/>
              <a:buNone/>
            </a:pPr>
            <a:endParaRPr lang="en-US" altLang="en-US" sz="2000">
              <a:solidFill>
                <a:srgbClr val="3333FF"/>
              </a:solidFill>
            </a:endParaRPr>
          </a:p>
          <a:p>
            <a:pPr eaLnBrk="1" hangingPunct="1">
              <a:lnSpc>
                <a:spcPct val="80000"/>
              </a:lnSpc>
              <a:buFont typeface="Arial Unicode MS" pitchFamily="34" charset="-128"/>
              <a:buNone/>
            </a:pPr>
            <a:r>
              <a:rPr lang="en-US" altLang="en-US" sz="2000">
                <a:solidFill>
                  <a:srgbClr val="3333FF"/>
                </a:solidFill>
              </a:rPr>
              <a:t>                                                   C( i,  Y ) </a:t>
            </a:r>
          </a:p>
          <a:p>
            <a:pPr eaLnBrk="1" hangingPunct="1">
              <a:lnSpc>
                <a:spcPct val="80000"/>
              </a:lnSpc>
              <a:buFont typeface="Arial Unicode MS" pitchFamily="34" charset="-128"/>
              <a:buNone/>
            </a:pPr>
            <a:endParaRPr lang="en-US" altLang="en-US" sz="2000">
              <a:solidFill>
                <a:srgbClr val="3333FF"/>
              </a:solidFill>
            </a:endParaRPr>
          </a:p>
          <a:p>
            <a:pPr eaLnBrk="1" hangingPunct="1">
              <a:lnSpc>
                <a:spcPct val="80000"/>
              </a:lnSpc>
              <a:buFont typeface="Arial Unicode MS" pitchFamily="34" charset="-128"/>
              <a:buNone/>
            </a:pPr>
            <a:endParaRPr lang="en-US" altLang="en-US" sz="2000">
              <a:solidFill>
                <a:srgbClr val="3333FF"/>
              </a:solidFill>
            </a:endParaRPr>
          </a:p>
          <a:p>
            <a:pPr eaLnBrk="1" hangingPunct="1">
              <a:lnSpc>
                <a:spcPct val="80000"/>
              </a:lnSpc>
              <a:buFont typeface="Arial Unicode MS" pitchFamily="34" charset="-128"/>
              <a:buNone/>
            </a:pPr>
            <a:r>
              <a:rPr lang="en-US" altLang="en-US" sz="2000">
                <a:solidFill>
                  <a:srgbClr val="3333FF"/>
                </a:solidFill>
              </a:rPr>
              <a:t>The prefixes (= leading signs) below the arguments "i" and "Y" indicate </a:t>
            </a:r>
          </a:p>
          <a:p>
            <a:pPr eaLnBrk="1" hangingPunct="1">
              <a:lnSpc>
                <a:spcPct val="80000"/>
              </a:lnSpc>
            </a:pPr>
            <a:r>
              <a:rPr lang="en-US" altLang="en-US" sz="2000">
                <a:solidFill>
                  <a:srgbClr val="3333FF"/>
                </a:solidFill>
              </a:rPr>
              <a:t> that the interest rate "i" affects the level of consumption "C" negatively and</a:t>
            </a:r>
          </a:p>
          <a:p>
            <a:pPr eaLnBrk="1" hangingPunct="1">
              <a:lnSpc>
                <a:spcPct val="80000"/>
              </a:lnSpc>
            </a:pPr>
            <a:r>
              <a:rPr lang="en-US" altLang="en-US" sz="2000">
                <a:solidFill>
                  <a:srgbClr val="3333FF"/>
                </a:solidFill>
              </a:rPr>
              <a:t> that household income "Y" affects the level of consumption "C" positively.</a:t>
            </a:r>
          </a:p>
          <a:p>
            <a:pPr eaLnBrk="1" hangingPunct="1">
              <a:lnSpc>
                <a:spcPct val="80000"/>
              </a:lnSpc>
              <a:buFont typeface="Arial Unicode MS" pitchFamily="34" charset="-128"/>
              <a:buNone/>
            </a:pPr>
            <a:endParaRPr lang="en-US" altLang="en-US" sz="2000">
              <a:solidFill>
                <a:srgbClr val="3333FF"/>
              </a:solidFill>
            </a:endParaRPr>
          </a:p>
          <a:p>
            <a:pPr eaLnBrk="1" hangingPunct="1">
              <a:lnSpc>
                <a:spcPct val="80000"/>
              </a:lnSpc>
              <a:buFont typeface="Arial Unicode MS" pitchFamily="34" charset="-128"/>
              <a:buNone/>
            </a:pPr>
            <a:r>
              <a:rPr lang="en-US" altLang="en-US" sz="2000">
                <a:solidFill>
                  <a:srgbClr val="3333FF"/>
                </a:solidFill>
              </a:rPr>
              <a:t>"C(i, Y)" is called a "</a:t>
            </a:r>
            <a:r>
              <a:rPr lang="en-US" altLang="en-US" sz="2000">
                <a:solidFill>
                  <a:srgbClr val="FF0000"/>
                </a:solidFill>
              </a:rPr>
              <a:t>general function</a:t>
            </a:r>
            <a:r>
              <a:rPr lang="en-US" altLang="en-US" sz="2000">
                <a:solidFill>
                  <a:srgbClr val="3333FF"/>
                </a:solidFill>
              </a:rPr>
              <a:t>" since no numerical values are defined. If concrete numerical values are defined, it is called a "</a:t>
            </a:r>
            <a:r>
              <a:rPr lang="en-US" altLang="en-US" sz="2000">
                <a:solidFill>
                  <a:srgbClr val="FF0000"/>
                </a:solidFill>
              </a:rPr>
              <a:t>concrete function</a:t>
            </a:r>
            <a:r>
              <a:rPr lang="en-US" altLang="en-US" sz="2000">
                <a:solidFill>
                  <a:srgbClr val="3333FF"/>
                </a:solidFill>
              </a:rPr>
              <a:t>". An example for a concrete consumption function, which fulfills the above assumptions concerning the prefixes of "i" and "Y" is:</a:t>
            </a:r>
          </a:p>
          <a:p>
            <a:pPr eaLnBrk="1" hangingPunct="1">
              <a:lnSpc>
                <a:spcPct val="80000"/>
              </a:lnSpc>
              <a:buFont typeface="Arial Unicode MS" pitchFamily="34" charset="-128"/>
              <a:buNone/>
            </a:pPr>
            <a:r>
              <a:rPr lang="en-US" altLang="en-US" sz="2000">
                <a:solidFill>
                  <a:srgbClr val="3333FF"/>
                </a:solidFill>
              </a:rPr>
              <a:t>		C( i,  Y ) = (0.8 – 2 * i) * Y</a:t>
            </a:r>
          </a:p>
          <a:p>
            <a:pPr eaLnBrk="1" hangingPunct="1">
              <a:lnSpc>
                <a:spcPct val="80000"/>
              </a:lnSpc>
              <a:buFont typeface="Arial Unicode MS" pitchFamily="34" charset="-128"/>
              <a:buNone/>
            </a:pPr>
            <a:r>
              <a:rPr lang="en-US" altLang="en-US" sz="2000">
                <a:solidFill>
                  <a:srgbClr val="3333FF"/>
                </a:solidFill>
              </a:rPr>
              <a:t>Consequently the numerical level of consumption depends negatively on the interest rate and positively on household income:</a:t>
            </a:r>
          </a:p>
          <a:p>
            <a:pPr eaLnBrk="1" hangingPunct="1">
              <a:lnSpc>
                <a:spcPct val="80000"/>
              </a:lnSpc>
              <a:buFont typeface="Arial Unicode MS" pitchFamily="34" charset="-128"/>
              <a:buNone/>
            </a:pPr>
            <a:r>
              <a:rPr lang="en-US" altLang="en-US" sz="2000">
                <a:solidFill>
                  <a:srgbClr val="3333FF"/>
                </a:solidFill>
              </a:rPr>
              <a:t> 		C( i=</a:t>
            </a:r>
            <a:r>
              <a:rPr lang="en-US" altLang="en-US" sz="2000">
                <a:solidFill>
                  <a:srgbClr val="FF0000"/>
                </a:solidFill>
              </a:rPr>
              <a:t>0.02</a:t>
            </a:r>
            <a:r>
              <a:rPr lang="en-US" altLang="en-US" sz="2000">
                <a:solidFill>
                  <a:srgbClr val="3333FF"/>
                </a:solidFill>
              </a:rPr>
              <a:t>,  Y=1000 )  = (0.8 – 2 * 0.02) * 1000  =   </a:t>
            </a:r>
            <a:r>
              <a:rPr lang="en-US" altLang="en-US" sz="2000">
                <a:solidFill>
                  <a:srgbClr val="FF0000"/>
                </a:solidFill>
              </a:rPr>
              <a:t>760</a:t>
            </a:r>
          </a:p>
          <a:p>
            <a:pPr eaLnBrk="1" hangingPunct="1">
              <a:lnSpc>
                <a:spcPct val="80000"/>
              </a:lnSpc>
              <a:buFont typeface="Arial Unicode MS" pitchFamily="34" charset="-128"/>
              <a:buNone/>
            </a:pPr>
            <a:r>
              <a:rPr lang="en-US" altLang="en-US" sz="2000">
                <a:solidFill>
                  <a:srgbClr val="3333FF"/>
                </a:solidFill>
              </a:rPr>
              <a:t> 		C( i=</a:t>
            </a:r>
            <a:r>
              <a:rPr lang="en-US" altLang="en-US" sz="2000">
                <a:solidFill>
                  <a:srgbClr val="FF0000"/>
                </a:solidFill>
              </a:rPr>
              <a:t>0.04</a:t>
            </a:r>
            <a:r>
              <a:rPr lang="en-US" altLang="en-US" sz="2000">
                <a:solidFill>
                  <a:srgbClr val="3333FF"/>
                </a:solidFill>
              </a:rPr>
              <a:t>,  Y =1000 ) = (0.8 – 2 * 0.04) * 1000  =    </a:t>
            </a:r>
            <a:r>
              <a:rPr lang="en-US" altLang="en-US" sz="2000">
                <a:solidFill>
                  <a:srgbClr val="FF0000"/>
                </a:solidFill>
              </a:rPr>
              <a:t>720</a:t>
            </a:r>
          </a:p>
          <a:p>
            <a:pPr eaLnBrk="1" hangingPunct="1">
              <a:lnSpc>
                <a:spcPct val="80000"/>
              </a:lnSpc>
              <a:buFont typeface="Arial Unicode MS" pitchFamily="34" charset="-128"/>
              <a:buNone/>
            </a:pPr>
            <a:r>
              <a:rPr lang="en-US" altLang="en-US" sz="2000">
                <a:solidFill>
                  <a:srgbClr val="3333FF"/>
                </a:solidFill>
              </a:rPr>
              <a:t> 		C( i=0.04,  Y =</a:t>
            </a:r>
            <a:r>
              <a:rPr lang="en-US" altLang="en-US" sz="2000">
                <a:solidFill>
                  <a:srgbClr val="FF0000"/>
                </a:solidFill>
              </a:rPr>
              <a:t>2000</a:t>
            </a:r>
            <a:r>
              <a:rPr lang="en-US" altLang="en-US" sz="2000">
                <a:solidFill>
                  <a:srgbClr val="3333FF"/>
                </a:solidFill>
              </a:rPr>
              <a:t> ) = (0.8 – 2 * 0.04) *  2000 =  </a:t>
            </a:r>
            <a:r>
              <a:rPr lang="en-US" altLang="en-US" sz="2000">
                <a:solidFill>
                  <a:srgbClr val="FF0000"/>
                </a:solidFill>
              </a:rPr>
              <a:t>1440</a:t>
            </a:r>
          </a:p>
          <a:p>
            <a:pPr eaLnBrk="1" hangingPunct="1">
              <a:lnSpc>
                <a:spcPct val="80000"/>
              </a:lnSpc>
              <a:buFont typeface="Arial Unicode MS" pitchFamily="34" charset="-128"/>
              <a:buNone/>
            </a:pPr>
            <a:endParaRPr lang="en-US" altLang="en-US" sz="2000">
              <a:solidFill>
                <a:srgbClr val="3333FF"/>
              </a:solidFill>
            </a:endParaRPr>
          </a:p>
        </p:txBody>
      </p:sp>
      <p:sp>
        <p:nvSpPr>
          <p:cNvPr id="152599" name="Oval 23"/>
          <p:cNvSpPr>
            <a:spLocks noChangeArrowheads="1"/>
          </p:cNvSpPr>
          <p:nvPr/>
        </p:nvSpPr>
        <p:spPr bwMode="auto">
          <a:xfrm>
            <a:off x="4202113" y="1985963"/>
            <a:ext cx="368300" cy="368300"/>
          </a:xfrm>
          <a:prstGeom prst="ellipse">
            <a:avLst/>
          </a:prstGeom>
          <a:noFill/>
          <a:ln w="38100" algn="ctr">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r>
              <a:rPr lang="en-US" altLang="en-US" sz="2000">
                <a:solidFill>
                  <a:srgbClr val="3333FF"/>
                </a:solidFill>
              </a:rPr>
              <a:t>+</a:t>
            </a:r>
            <a:endParaRPr lang="de-DE" altLang="en-US" sz="2000">
              <a:solidFill>
                <a:srgbClr val="3333FF"/>
              </a:solidFill>
            </a:endParaRPr>
          </a:p>
        </p:txBody>
      </p:sp>
      <p:sp>
        <p:nvSpPr>
          <p:cNvPr id="152600" name="Oval 24"/>
          <p:cNvSpPr>
            <a:spLocks noChangeArrowheads="1"/>
          </p:cNvSpPr>
          <p:nvPr/>
        </p:nvSpPr>
        <p:spPr bwMode="auto">
          <a:xfrm>
            <a:off x="3759200" y="2000250"/>
            <a:ext cx="368300" cy="368300"/>
          </a:xfrm>
          <a:prstGeom prst="ellipse">
            <a:avLst/>
          </a:prstGeom>
          <a:noFill/>
          <a:ln w="38100" algn="ctr">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r>
              <a:rPr lang="en-US" altLang="en-US" sz="2000">
                <a:solidFill>
                  <a:srgbClr val="3333FF"/>
                </a:solidFill>
              </a:rPr>
              <a:t>-</a:t>
            </a:r>
            <a:endParaRPr lang="de-DE" altLang="en-US" sz="2000">
              <a:solidFill>
                <a:srgbClr val="3333FF"/>
              </a:solidFill>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Foliennummernplatzhalter 3"/>
          <p:cNvSpPr>
            <a:spLocks noGrp="1"/>
          </p:cNvSpPr>
          <p:nvPr>
            <p:ph type="sldNum" sz="quarter" idx="11"/>
          </p:nvPr>
        </p:nvSpPr>
        <p:spPr>
          <a:xfrm>
            <a:off x="7038975" y="63769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D0705A43-8977-4F39-BE81-1EA3CEF32579}" type="slidenum">
              <a:rPr lang="de-DE" altLang="en-US" sz="1600" smtClean="0"/>
              <a:pPr>
                <a:spcBef>
                  <a:spcPct val="0"/>
                </a:spcBef>
                <a:buClrTx/>
                <a:buFontTx/>
                <a:buNone/>
              </a:pPr>
              <a:t>15</a:t>
            </a:fld>
            <a:r>
              <a:rPr lang="de-DE" altLang="en-US" sz="1600"/>
              <a:t> -</a:t>
            </a:r>
          </a:p>
        </p:txBody>
      </p:sp>
      <p:sp>
        <p:nvSpPr>
          <p:cNvPr id="17411" name="Fußzeilenplatzhalt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600"/>
              <a:t>Prof. Dr. Rainer Maurer</a:t>
            </a:r>
          </a:p>
        </p:txBody>
      </p:sp>
      <p:sp>
        <p:nvSpPr>
          <p:cNvPr id="126980" name="Rectangle 3"/>
          <p:cNvSpPr>
            <a:spLocks noGrp="1" noChangeArrowheads="1"/>
          </p:cNvSpPr>
          <p:nvPr>
            <p:ph type="body" idx="1"/>
          </p:nvPr>
        </p:nvSpPr>
        <p:spPr>
          <a:xfrm>
            <a:off x="457200" y="1193800"/>
            <a:ext cx="8686800" cy="5253038"/>
          </a:xfrm>
          <a:noFill/>
        </p:spPr>
        <p:txBody>
          <a:bodyPr/>
          <a:lstStyle/>
          <a:p>
            <a:pPr marL="457200" indent="-457200" eaLnBrk="1" hangingPunct="1"/>
            <a:r>
              <a:rPr lang="en-US" altLang="en-US" dirty="0"/>
              <a:t>Important assumptions of the neoclassical model:</a:t>
            </a:r>
            <a:endParaRPr lang="en-US" altLang="en-US" sz="2200" dirty="0">
              <a:solidFill>
                <a:srgbClr val="00FF00"/>
              </a:solidFill>
            </a:endParaRPr>
          </a:p>
          <a:p>
            <a:pPr marL="457200" indent="-457200" eaLnBrk="1" hangingPunct="1">
              <a:buFont typeface="Arial Unicode MS" pitchFamily="34" charset="-128"/>
              <a:buAutoNum type="arabicPeriod" startAt="3"/>
            </a:pPr>
            <a:r>
              <a:rPr lang="en-US" altLang="en-US" sz="2200" dirty="0">
                <a:solidFill>
                  <a:srgbClr val="00FF00"/>
                </a:solidFill>
              </a:rPr>
              <a:t> GDP </a:t>
            </a:r>
            <a:r>
              <a:rPr lang="en-US" altLang="en-US" sz="2200" dirty="0"/>
              <a:t>(=Y)</a:t>
            </a:r>
            <a:r>
              <a:rPr lang="en-US" altLang="en-US" sz="2200" dirty="0">
                <a:solidFill>
                  <a:srgbClr val="00FF00"/>
                </a:solidFill>
              </a:rPr>
              <a:t> </a:t>
            </a:r>
            <a:r>
              <a:rPr lang="en-US" altLang="en-US" sz="2200" dirty="0"/>
              <a:t>is produced with two types of inputs:</a:t>
            </a:r>
          </a:p>
          <a:p>
            <a:pPr marL="457200" indent="-457200" eaLnBrk="1" hangingPunct="1">
              <a:lnSpc>
                <a:spcPct val="10000"/>
              </a:lnSpc>
            </a:pPr>
            <a:endParaRPr lang="en-US" altLang="en-US" sz="2200" dirty="0"/>
          </a:p>
          <a:p>
            <a:pPr marL="895350" lvl="1" indent="-438150" eaLnBrk="1" hangingPunct="1">
              <a:lnSpc>
                <a:spcPct val="70000"/>
              </a:lnSpc>
            </a:pPr>
            <a:r>
              <a:rPr lang="en-US" altLang="en-US" sz="2200" dirty="0">
                <a:solidFill>
                  <a:srgbClr val="00FF00"/>
                </a:solidFill>
              </a:rPr>
              <a:t>Labor </a:t>
            </a:r>
            <a:r>
              <a:rPr lang="en-US" altLang="en-US" sz="2200" dirty="0"/>
              <a:t>(L) = Number of Working Hours</a:t>
            </a:r>
          </a:p>
          <a:p>
            <a:pPr marL="895350" lvl="1" indent="-438150" eaLnBrk="1" hangingPunct="1">
              <a:lnSpc>
                <a:spcPct val="70000"/>
              </a:lnSpc>
            </a:pPr>
            <a:r>
              <a:rPr lang="en-US" altLang="en-US" sz="2200" dirty="0">
                <a:solidFill>
                  <a:srgbClr val="00FF00"/>
                </a:solidFill>
              </a:rPr>
              <a:t>Capital</a:t>
            </a:r>
            <a:r>
              <a:rPr lang="en-US" altLang="en-US" sz="2200" dirty="0"/>
              <a:t> (K) = Number of Machines</a:t>
            </a:r>
          </a:p>
          <a:p>
            <a:pPr marL="895350" lvl="1" indent="-438150" eaLnBrk="1" hangingPunct="1">
              <a:lnSpc>
                <a:spcPct val="20000"/>
              </a:lnSpc>
            </a:pPr>
            <a:endParaRPr lang="en-US" altLang="en-US" dirty="0">
              <a:cs typeface="Arial" pitchFamily="34" charset="0"/>
            </a:endParaRPr>
          </a:p>
          <a:p>
            <a:pPr marL="895350" lvl="1" indent="-438150" eaLnBrk="1" hangingPunct="1"/>
            <a:r>
              <a:rPr lang="en-US" altLang="en-US" dirty="0">
                <a:cs typeface="Arial" pitchFamily="34" charset="0"/>
              </a:rPr>
              <a:t>Between these factors of production a “</a:t>
            </a:r>
            <a:r>
              <a:rPr lang="en-US" altLang="en-US" dirty="0">
                <a:solidFill>
                  <a:srgbClr val="FF9900"/>
                </a:solidFill>
                <a:cs typeface="Arial" pitchFamily="34" charset="0"/>
              </a:rPr>
              <a:t>normal production relationship</a:t>
            </a:r>
            <a:r>
              <a:rPr lang="en-US" altLang="en-US" dirty="0">
                <a:cs typeface="Arial" pitchFamily="34" charset="0"/>
              </a:rPr>
              <a:t>” exists, i.e. they are </a:t>
            </a:r>
            <a:r>
              <a:rPr lang="en-US" altLang="en-US" dirty="0">
                <a:solidFill>
                  <a:srgbClr val="00FF00"/>
                </a:solidFill>
                <a:cs typeface="Arial" pitchFamily="34" charset="0"/>
              </a:rPr>
              <a:t>complementary as well as substitutive</a:t>
            </a:r>
            <a:r>
              <a:rPr lang="en-US" altLang="en-US" dirty="0">
                <a:cs typeface="Arial" pitchFamily="34" charset="0"/>
              </a:rPr>
              <a:t>:</a:t>
            </a:r>
          </a:p>
          <a:p>
            <a:pPr marL="895350" lvl="1" indent="-438150" eaLnBrk="1" hangingPunct="1">
              <a:lnSpc>
                <a:spcPct val="0"/>
              </a:lnSpc>
            </a:pPr>
            <a:endParaRPr lang="en-US" altLang="en-US" dirty="0">
              <a:cs typeface="Arial" pitchFamily="34" charset="0"/>
            </a:endParaRPr>
          </a:p>
          <a:p>
            <a:pPr marL="1333500" lvl="2" indent="-419100" eaLnBrk="1" hangingPunct="1"/>
            <a:r>
              <a:rPr lang="en-US" altLang="en-US" sz="2100" dirty="0">
                <a:solidFill>
                  <a:srgbClr val="00FF00"/>
                </a:solidFill>
                <a:cs typeface="Arial" pitchFamily="34" charset="0"/>
              </a:rPr>
              <a:t>Mutual </a:t>
            </a:r>
            <a:r>
              <a:rPr lang="en-US" altLang="en-US" dirty="0">
                <a:solidFill>
                  <a:srgbClr val="00FF00"/>
                </a:solidFill>
              </a:rPr>
              <a:t>complementarity</a:t>
            </a:r>
            <a:r>
              <a:rPr lang="en-US" altLang="en-US" sz="2100" dirty="0">
                <a:cs typeface="Arial" pitchFamily="34" charset="0"/>
              </a:rPr>
              <a:t> means that neither with capital alone nor with labor alone, a production of goods is possible; it is always necessary to </a:t>
            </a:r>
            <a:r>
              <a:rPr lang="en-US" altLang="en-US" sz="2100" dirty="0">
                <a:solidFill>
                  <a:srgbClr val="00FF00"/>
                </a:solidFill>
                <a:cs typeface="Arial" pitchFamily="34" charset="0"/>
              </a:rPr>
              <a:t>use both at the same time</a:t>
            </a:r>
            <a:r>
              <a:rPr lang="en-US" altLang="en-US" sz="2100" dirty="0">
                <a:cs typeface="Arial" pitchFamily="34" charset="0"/>
              </a:rPr>
              <a:t>.</a:t>
            </a:r>
          </a:p>
          <a:p>
            <a:pPr marL="1333500" lvl="2" indent="-419100" eaLnBrk="1" hangingPunct="1">
              <a:lnSpc>
                <a:spcPct val="0"/>
              </a:lnSpc>
            </a:pPr>
            <a:endParaRPr lang="en-US" altLang="en-US" sz="2100" dirty="0">
              <a:cs typeface="Arial" pitchFamily="34" charset="0"/>
            </a:endParaRPr>
          </a:p>
          <a:p>
            <a:pPr marL="1333500" lvl="2" indent="-419100" eaLnBrk="1" hangingPunct="1"/>
            <a:r>
              <a:rPr lang="en-US" altLang="en-US" sz="2100" dirty="0">
                <a:solidFill>
                  <a:srgbClr val="00FF00"/>
                </a:solidFill>
                <a:cs typeface="Arial" pitchFamily="34" charset="0"/>
              </a:rPr>
              <a:t>Mutual substitutability</a:t>
            </a:r>
            <a:r>
              <a:rPr lang="en-US" altLang="en-US" sz="2100" dirty="0">
                <a:cs typeface="Arial" pitchFamily="34" charset="0"/>
              </a:rPr>
              <a:t> means that, </a:t>
            </a:r>
            <a:r>
              <a:rPr lang="en-US" altLang="en-US" sz="2100" dirty="0">
                <a:solidFill>
                  <a:srgbClr val="00FF00"/>
                </a:solidFill>
                <a:cs typeface="Arial" pitchFamily="34" charset="0"/>
              </a:rPr>
              <a:t>within some limits</a:t>
            </a:r>
            <a:r>
              <a:rPr lang="en-US" altLang="en-US" sz="2100" dirty="0">
                <a:cs typeface="Arial" pitchFamily="34" charset="0"/>
              </a:rPr>
              <a:t>, it is nevertheless possible to </a:t>
            </a:r>
            <a:r>
              <a:rPr lang="en-US" altLang="en-US" sz="2100" dirty="0">
                <a:solidFill>
                  <a:srgbClr val="00FF00"/>
                </a:solidFill>
                <a:cs typeface="Arial" pitchFamily="34" charset="0"/>
              </a:rPr>
              <a:t>substitute capital by work and work by capital</a:t>
            </a:r>
            <a:r>
              <a:rPr lang="en-US" altLang="en-US" sz="2100" dirty="0">
                <a:cs typeface="Arial" pitchFamily="34" charset="0"/>
              </a:rPr>
              <a:t> respectively.</a:t>
            </a:r>
          </a:p>
        </p:txBody>
      </p:sp>
      <p:sp>
        <p:nvSpPr>
          <p:cNvPr id="17413" name="Rectangle 7"/>
          <p:cNvSpPr>
            <a:spLocks noGrp="1" noChangeArrowheads="1"/>
          </p:cNvSpPr>
          <p:nvPr>
            <p:ph type="title"/>
          </p:nvPr>
        </p:nvSpPr>
        <p:spPr>
          <a:noFill/>
        </p:spPr>
        <p:txBody>
          <a:bodyPr/>
          <a:lstStyle/>
          <a:p>
            <a:pPr eaLnBrk="1" hangingPunct="1"/>
            <a:r>
              <a:rPr lang="en-US" altLang="en-US" sz="2600"/>
              <a:t>3. The Neoclassical Model and its Policy Implications </a:t>
            </a:r>
            <a:br>
              <a:rPr lang="en-US" altLang="en-US" sz="2600"/>
            </a:br>
            <a:r>
              <a:rPr lang="en-US" altLang="en-US" sz="2600"/>
              <a:t>3.1. The Structure of the Neoclassical Model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698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6980">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698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6980">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6980">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698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2" name="Foliennummernplatzhalter 3"/>
          <p:cNvSpPr>
            <a:spLocks noGrp="1"/>
          </p:cNvSpPr>
          <p:nvPr>
            <p:ph type="sldNum" sz="quarter" idx="11"/>
          </p:nvPr>
        </p:nvSpPr>
        <p:spPr>
          <a:xfrm>
            <a:off x="7038975" y="63769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F0541C72-AE9B-4278-B075-DB485803632A}" type="slidenum">
              <a:rPr lang="de-DE" altLang="en-US" sz="1600" smtClean="0"/>
              <a:pPr>
                <a:spcBef>
                  <a:spcPct val="0"/>
                </a:spcBef>
                <a:buClrTx/>
                <a:buFontTx/>
                <a:buNone/>
              </a:pPr>
              <a:t>150</a:t>
            </a:fld>
            <a:r>
              <a:rPr lang="de-DE" altLang="en-US" sz="1600"/>
              <a:t> -</a:t>
            </a:r>
          </a:p>
        </p:txBody>
      </p:sp>
      <p:sp>
        <p:nvSpPr>
          <p:cNvPr id="153603" name="Fußzeilenplatzhalt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600"/>
              <a:t>Prof. Dr. Rainer Maurer</a:t>
            </a:r>
          </a:p>
        </p:txBody>
      </p:sp>
      <p:sp>
        <p:nvSpPr>
          <p:cNvPr id="153604" name="Rectangle 2"/>
          <p:cNvSpPr>
            <a:spLocks noGrp="1" noChangeArrowheads="1"/>
          </p:cNvSpPr>
          <p:nvPr>
            <p:ph type="title"/>
          </p:nvPr>
        </p:nvSpPr>
        <p:spPr/>
        <p:txBody>
          <a:bodyPr/>
          <a:lstStyle/>
          <a:p>
            <a:pPr eaLnBrk="1" hangingPunct="1"/>
            <a:r>
              <a:rPr lang="en-US" altLang="en-US"/>
              <a:t>3.3. Questions for Review</a:t>
            </a:r>
          </a:p>
        </p:txBody>
      </p:sp>
      <p:sp>
        <p:nvSpPr>
          <p:cNvPr id="153605" name="Rectangle 3"/>
          <p:cNvSpPr>
            <a:spLocks noGrp="1" noChangeArrowheads="1"/>
          </p:cNvSpPr>
          <p:nvPr>
            <p:ph type="body" idx="1"/>
          </p:nvPr>
        </p:nvSpPr>
        <p:spPr>
          <a:xfrm>
            <a:off x="457200" y="1371600"/>
            <a:ext cx="8229600" cy="5135563"/>
          </a:xfrm>
        </p:spPr>
        <p:txBody>
          <a:bodyPr/>
          <a:lstStyle/>
          <a:p>
            <a:pPr marL="0" indent="0" eaLnBrk="1" hangingPunct="1">
              <a:lnSpc>
                <a:spcPct val="90000"/>
              </a:lnSpc>
            </a:pPr>
            <a:r>
              <a:rPr lang="en-US" altLang="en-US"/>
              <a:t>You should be able to answer the following questions at the end of this chapter. All of the questions can be answered with the help of the lecture notes. If you have difficulties in answering a question, discuss this question with me at the end of the lecture, attend my colloquium or send me an E-Mail.</a:t>
            </a:r>
            <a:endParaRPr lang="de-DE" altLang="en-US"/>
          </a:p>
        </p:txBody>
      </p:sp>
    </p:spTree>
  </p:cSld>
  <p:clrMapOvr>
    <a:masterClrMapping/>
  </p:clrMapOv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Foliennummernplatzhalter 3"/>
          <p:cNvSpPr>
            <a:spLocks noGrp="1"/>
          </p:cNvSpPr>
          <p:nvPr>
            <p:ph type="sldNum" sz="quarter" idx="11"/>
          </p:nvPr>
        </p:nvSpPr>
        <p:spPr>
          <a:xfrm>
            <a:off x="7038975" y="63769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05FA56D7-7494-481D-8DB4-031C6E223020}" type="slidenum">
              <a:rPr lang="de-DE" altLang="en-US" sz="1600" smtClean="0"/>
              <a:pPr>
                <a:spcBef>
                  <a:spcPct val="0"/>
                </a:spcBef>
                <a:buClrTx/>
                <a:buFontTx/>
                <a:buNone/>
              </a:pPr>
              <a:t>151</a:t>
            </a:fld>
            <a:r>
              <a:rPr lang="de-DE" altLang="en-US" sz="1600"/>
              <a:t> -</a:t>
            </a:r>
          </a:p>
        </p:txBody>
      </p:sp>
      <p:sp>
        <p:nvSpPr>
          <p:cNvPr id="154627" name="Fußzeilenplatzhalt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600"/>
              <a:t>Prof. Dr. Rainer Maurer</a:t>
            </a:r>
          </a:p>
        </p:txBody>
      </p:sp>
      <p:sp>
        <p:nvSpPr>
          <p:cNvPr id="154628" name="Rectangle 2"/>
          <p:cNvSpPr>
            <a:spLocks noGrp="1" noChangeArrowheads="1"/>
          </p:cNvSpPr>
          <p:nvPr>
            <p:ph type="title"/>
          </p:nvPr>
        </p:nvSpPr>
        <p:spPr/>
        <p:txBody>
          <a:bodyPr/>
          <a:lstStyle/>
          <a:p>
            <a:pPr eaLnBrk="1" hangingPunct="1"/>
            <a:r>
              <a:rPr lang="en-US" altLang="en-US"/>
              <a:t>3.3. Questions for Review</a:t>
            </a:r>
          </a:p>
        </p:txBody>
      </p:sp>
      <p:sp>
        <p:nvSpPr>
          <p:cNvPr id="154629" name="Rectangle 3"/>
          <p:cNvSpPr>
            <a:spLocks noChangeArrowheads="1"/>
          </p:cNvSpPr>
          <p:nvPr/>
        </p:nvSpPr>
        <p:spPr bwMode="auto">
          <a:xfrm>
            <a:off x="493713" y="1057275"/>
            <a:ext cx="8650287" cy="496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571500" indent="-571500">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60000"/>
              </a:spcBef>
              <a:buFont typeface="Arial Unicode MS" pitchFamily="34" charset="-128"/>
              <a:buAutoNum type="arabicPeriod"/>
            </a:pPr>
            <a:r>
              <a:rPr lang="en-US" altLang="en-US" sz="2000"/>
              <a:t>What type of economic agents appear in the neoclassical model and what kind of decisions do they draw?</a:t>
            </a:r>
          </a:p>
          <a:p>
            <a:pPr eaLnBrk="1" hangingPunct="1">
              <a:spcBef>
                <a:spcPct val="60000"/>
              </a:spcBef>
              <a:buFont typeface="Arial Unicode MS" pitchFamily="34" charset="-128"/>
              <a:buAutoNum type="arabicPeriod"/>
            </a:pPr>
            <a:r>
              <a:rPr lang="en-US" altLang="en-US" sz="2000"/>
              <a:t>Explain the three markets of the neoclassical model and the variables that are determined on these markets.</a:t>
            </a:r>
          </a:p>
          <a:p>
            <a:pPr eaLnBrk="1" hangingPunct="1">
              <a:spcBef>
                <a:spcPct val="60000"/>
              </a:spcBef>
              <a:buFont typeface="Arial Unicode MS" pitchFamily="34" charset="-128"/>
              <a:buAutoNum type="arabicPeriod"/>
            </a:pPr>
            <a:r>
              <a:rPr lang="en-US" altLang="en-US" sz="2000"/>
              <a:t>What target do firms pursue in the neoclassical model?</a:t>
            </a:r>
          </a:p>
          <a:p>
            <a:pPr eaLnBrk="1" hangingPunct="1">
              <a:spcBef>
                <a:spcPct val="60000"/>
              </a:spcBef>
              <a:buFont typeface="Arial Unicode MS" pitchFamily="34" charset="-128"/>
              <a:buAutoNum type="arabicPeriod"/>
            </a:pPr>
            <a:r>
              <a:rPr lang="en-US" altLang="en-US" sz="2000"/>
              <a:t>Explain the relation between the level of a firm’s capital stock and its yearly investments (a) if capital depreciation is zero, (b) if capital depreciation is larger than zero.</a:t>
            </a:r>
          </a:p>
          <a:p>
            <a:pPr eaLnBrk="1" hangingPunct="1">
              <a:spcBef>
                <a:spcPct val="60000"/>
              </a:spcBef>
              <a:buFont typeface="Arial Unicode MS" pitchFamily="34" charset="-128"/>
              <a:buAutoNum type="arabicPeriod"/>
            </a:pPr>
            <a:r>
              <a:rPr lang="en-US" altLang="en-US" sz="2000"/>
              <a:t>What are the determinants of investment demand of a firm and what is their effect on investment demand? </a:t>
            </a:r>
          </a:p>
          <a:p>
            <a:pPr eaLnBrk="1" hangingPunct="1">
              <a:spcBef>
                <a:spcPct val="60000"/>
              </a:spcBef>
              <a:buFont typeface="Arial Unicode MS" pitchFamily="34" charset="-128"/>
              <a:buAutoNum type="arabicPeriod"/>
            </a:pPr>
            <a:r>
              <a:rPr lang="en-US" altLang="en-US" sz="2000"/>
              <a:t>What are the assumptions of the neoclassical model concerning convertibility of consumption and investment goods and how does this affect the graphical representation of total demand for goods?</a:t>
            </a:r>
          </a:p>
        </p:txBody>
      </p:sp>
    </p:spTree>
  </p:cSld>
  <p:clrMapOvr>
    <a:masterClrMapping/>
  </p:clrMapOv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Foliennummernplatzhalter 3"/>
          <p:cNvSpPr>
            <a:spLocks noGrp="1"/>
          </p:cNvSpPr>
          <p:nvPr>
            <p:ph type="sldNum" sz="quarter" idx="11"/>
          </p:nvPr>
        </p:nvSpPr>
        <p:spPr>
          <a:xfrm>
            <a:off x="7038975" y="63769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795CD5FF-39D7-4B4C-A78E-F04CF02BFE98}" type="slidenum">
              <a:rPr lang="de-DE" altLang="en-US" sz="1600" smtClean="0"/>
              <a:pPr>
                <a:spcBef>
                  <a:spcPct val="0"/>
                </a:spcBef>
                <a:buClrTx/>
                <a:buFontTx/>
                <a:buNone/>
              </a:pPr>
              <a:t>152</a:t>
            </a:fld>
            <a:r>
              <a:rPr lang="de-DE" altLang="en-US" sz="1600"/>
              <a:t> -</a:t>
            </a:r>
          </a:p>
        </p:txBody>
      </p:sp>
      <p:sp>
        <p:nvSpPr>
          <p:cNvPr id="155651" name="Fußzeilenplatzhalt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600"/>
              <a:t>Prof. Dr. Rainer Maurer</a:t>
            </a:r>
          </a:p>
        </p:txBody>
      </p:sp>
      <p:sp>
        <p:nvSpPr>
          <p:cNvPr id="155652" name="Rectangle 2"/>
          <p:cNvSpPr>
            <a:spLocks noGrp="1" noChangeArrowheads="1"/>
          </p:cNvSpPr>
          <p:nvPr>
            <p:ph type="title"/>
          </p:nvPr>
        </p:nvSpPr>
        <p:spPr/>
        <p:txBody>
          <a:bodyPr/>
          <a:lstStyle/>
          <a:p>
            <a:pPr eaLnBrk="1" hangingPunct="1"/>
            <a:r>
              <a:rPr lang="en-US" altLang="en-US"/>
              <a:t>3.3. Questions for Review</a:t>
            </a:r>
          </a:p>
        </p:txBody>
      </p:sp>
      <p:sp>
        <p:nvSpPr>
          <p:cNvPr id="155653" name="Rectangle 3"/>
          <p:cNvSpPr>
            <a:spLocks noChangeArrowheads="1"/>
          </p:cNvSpPr>
          <p:nvPr/>
        </p:nvSpPr>
        <p:spPr bwMode="auto">
          <a:xfrm>
            <a:off x="493713" y="1057275"/>
            <a:ext cx="8650287"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571500" indent="-571500">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60000"/>
              </a:spcBef>
              <a:buFont typeface="Arial Unicode MS" pitchFamily="34" charset="-128"/>
              <a:buAutoNum type="arabicPeriod" startAt="7"/>
            </a:pPr>
            <a:r>
              <a:rPr lang="en-US" altLang="en-US" sz="2000"/>
              <a:t>What decisions do firms make</a:t>
            </a:r>
            <a:r>
              <a:rPr lang="en-US" altLang="en-US" sz="2000">
                <a:solidFill>
                  <a:srgbClr val="FF0000"/>
                </a:solidFill>
              </a:rPr>
              <a:t> </a:t>
            </a:r>
            <a:r>
              <a:rPr lang="en-US" altLang="en-US" sz="2000"/>
              <a:t>in the neoclassical model?</a:t>
            </a:r>
          </a:p>
          <a:p>
            <a:pPr eaLnBrk="1" hangingPunct="1">
              <a:spcBef>
                <a:spcPct val="60000"/>
              </a:spcBef>
              <a:buFont typeface="Arial Unicode MS" pitchFamily="34" charset="-128"/>
              <a:buAutoNum type="arabicPeriod" startAt="8"/>
            </a:pPr>
            <a:r>
              <a:rPr lang="en-US" altLang="en-US" sz="2000"/>
              <a:t>What decision do households make</a:t>
            </a:r>
            <a:r>
              <a:rPr lang="en-US" altLang="en-US" sz="2000">
                <a:solidFill>
                  <a:srgbClr val="FF0000"/>
                </a:solidFill>
              </a:rPr>
              <a:t> </a:t>
            </a:r>
            <a:r>
              <a:rPr lang="en-US" altLang="en-US" sz="2000"/>
              <a:t>in the neoclassical model? </a:t>
            </a:r>
          </a:p>
          <a:p>
            <a:pPr eaLnBrk="1" hangingPunct="1">
              <a:spcBef>
                <a:spcPct val="60000"/>
              </a:spcBef>
              <a:buFont typeface="Arial Unicode MS" pitchFamily="34" charset="-128"/>
              <a:buAutoNum type="arabicPeriod" startAt="8"/>
            </a:pPr>
            <a:r>
              <a:rPr lang="en-US" altLang="en-US" sz="2000"/>
              <a:t>Describe the neoclassical model with all its agents as a circular-flow model.</a:t>
            </a:r>
          </a:p>
          <a:p>
            <a:pPr eaLnBrk="1" hangingPunct="1">
              <a:spcBef>
                <a:spcPct val="60000"/>
              </a:spcBef>
              <a:buFont typeface="Arial Unicode MS" pitchFamily="34" charset="-128"/>
              <a:buAutoNum type="arabicPeriod" startAt="8"/>
            </a:pPr>
            <a:r>
              <a:rPr lang="en-US" altLang="en-US" sz="2000"/>
              <a:t>What markets appear in the neoclassical model and why can they be displayed as a circular-flow model?</a:t>
            </a:r>
          </a:p>
          <a:p>
            <a:pPr eaLnBrk="1" hangingPunct="1">
              <a:spcBef>
                <a:spcPct val="60000"/>
              </a:spcBef>
              <a:buFont typeface="Arial Unicode MS" pitchFamily="34" charset="-128"/>
              <a:buAutoNum type="arabicPeriod" startAt="8"/>
            </a:pPr>
            <a:r>
              <a:rPr lang="en-US" altLang="en-US" sz="2000"/>
              <a:t>How flexible are prices in the neoclassical model and what effects does this have?</a:t>
            </a:r>
          </a:p>
          <a:p>
            <a:pPr eaLnBrk="1" hangingPunct="1">
              <a:spcBef>
                <a:spcPct val="60000"/>
              </a:spcBef>
              <a:buFont typeface="Arial Unicode MS" pitchFamily="34" charset="-128"/>
              <a:buAutoNum type="arabicPeriod" startAt="8"/>
            </a:pPr>
            <a:r>
              <a:rPr lang="en-US" altLang="en-US" sz="2000"/>
              <a:t>What kind of production factors are to be found in the neoclassical model and what is their relation to each other?</a:t>
            </a:r>
          </a:p>
          <a:p>
            <a:pPr eaLnBrk="1" hangingPunct="1">
              <a:spcBef>
                <a:spcPct val="60000"/>
              </a:spcBef>
              <a:buFont typeface="Arial Unicode MS" pitchFamily="34" charset="-128"/>
              <a:buAutoNum type="arabicPeriod" startAt="8"/>
            </a:pPr>
            <a:r>
              <a:rPr lang="en-US" altLang="en-US" sz="2000"/>
              <a:t>What determines money demand in the neoclassical model ?</a:t>
            </a:r>
          </a:p>
        </p:txBody>
      </p:sp>
    </p:spTree>
  </p:cSld>
  <p:clrMapOvr>
    <a:masterClrMapping/>
  </p:clrMapOvr>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Foliennummernplatzhalter 3"/>
          <p:cNvSpPr>
            <a:spLocks noGrp="1"/>
          </p:cNvSpPr>
          <p:nvPr>
            <p:ph type="sldNum" sz="quarter" idx="11"/>
          </p:nvPr>
        </p:nvSpPr>
        <p:spPr>
          <a:xfrm>
            <a:off x="7038975" y="63769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41209761-A819-43AA-9208-CF62EE99790B}" type="slidenum">
              <a:rPr lang="de-DE" altLang="en-US" sz="1600" smtClean="0"/>
              <a:pPr>
                <a:spcBef>
                  <a:spcPct val="0"/>
                </a:spcBef>
                <a:buClrTx/>
                <a:buFontTx/>
                <a:buNone/>
              </a:pPr>
              <a:t>153</a:t>
            </a:fld>
            <a:r>
              <a:rPr lang="de-DE" altLang="en-US" sz="1600"/>
              <a:t> -</a:t>
            </a:r>
          </a:p>
        </p:txBody>
      </p:sp>
      <p:sp>
        <p:nvSpPr>
          <p:cNvPr id="156675" name="Fußzeilenplatzhalt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600"/>
              <a:t>Prof. Dr. Rainer Maurer</a:t>
            </a:r>
          </a:p>
        </p:txBody>
      </p:sp>
      <p:sp>
        <p:nvSpPr>
          <p:cNvPr id="156676" name="Rectangle 2"/>
          <p:cNvSpPr>
            <a:spLocks noGrp="1" noChangeArrowheads="1"/>
          </p:cNvSpPr>
          <p:nvPr>
            <p:ph type="title"/>
          </p:nvPr>
        </p:nvSpPr>
        <p:spPr/>
        <p:txBody>
          <a:bodyPr/>
          <a:lstStyle/>
          <a:p>
            <a:pPr eaLnBrk="1" hangingPunct="1"/>
            <a:r>
              <a:rPr lang="en-US" altLang="en-US"/>
              <a:t>3.3. Questions for Review</a:t>
            </a:r>
          </a:p>
        </p:txBody>
      </p:sp>
      <p:sp>
        <p:nvSpPr>
          <p:cNvPr id="156677" name="Rectangle 3"/>
          <p:cNvSpPr>
            <a:spLocks noChangeArrowheads="1"/>
          </p:cNvSpPr>
          <p:nvPr/>
        </p:nvSpPr>
        <p:spPr bwMode="auto">
          <a:xfrm>
            <a:off x="493713" y="1057275"/>
            <a:ext cx="8650287"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571500" indent="-571500">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60000"/>
              </a:spcBef>
              <a:buFont typeface="Arial Unicode MS" pitchFamily="34" charset="-128"/>
              <a:buAutoNum type="arabicPeriod" startAt="14"/>
            </a:pPr>
            <a:r>
              <a:rPr lang="en-US" altLang="en-US" sz="2000"/>
              <a:t>What determines money supply in the neoclassical model?</a:t>
            </a:r>
          </a:p>
          <a:p>
            <a:pPr eaLnBrk="1" hangingPunct="1">
              <a:spcBef>
                <a:spcPct val="60000"/>
              </a:spcBef>
              <a:buFont typeface="Arial Unicode MS" pitchFamily="34" charset="-128"/>
              <a:buAutoNum type="arabicPeriod" startAt="14"/>
            </a:pPr>
            <a:r>
              <a:rPr lang="en-US" altLang="en-US" sz="2000"/>
              <a:t>Give some examples for complementary and substitutive production relations between labor and capital. </a:t>
            </a:r>
          </a:p>
          <a:p>
            <a:pPr eaLnBrk="1" hangingPunct="1">
              <a:spcBef>
                <a:spcPct val="60000"/>
              </a:spcBef>
              <a:buFont typeface="Arial Unicode MS" pitchFamily="34" charset="-128"/>
              <a:buAutoNum type="arabicPeriod" startAt="14"/>
            </a:pPr>
            <a:r>
              <a:rPr lang="en-US" altLang="en-US" sz="2000"/>
              <a:t>In which industries are substitutive and in which are complementary relations between labor and capital prevalent?</a:t>
            </a:r>
          </a:p>
          <a:p>
            <a:pPr eaLnBrk="1" hangingPunct="1">
              <a:spcBef>
                <a:spcPct val="60000"/>
              </a:spcBef>
              <a:buFont typeface="Arial Unicode MS" pitchFamily="34" charset="-128"/>
              <a:buAutoNum type="arabicPeriod" startAt="14"/>
            </a:pPr>
            <a:r>
              <a:rPr lang="en-US" altLang="en-US" sz="2000"/>
              <a:t>What does “absence of money illusion” mean in the neoclassical model?</a:t>
            </a:r>
          </a:p>
        </p:txBody>
      </p:sp>
    </p:spTree>
  </p:cSld>
  <p:clrMapOvr>
    <a:masterClrMapping/>
  </p:clrMapOv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Foliennummernplatzhalter 3"/>
          <p:cNvSpPr>
            <a:spLocks noGrp="1"/>
          </p:cNvSpPr>
          <p:nvPr>
            <p:ph type="sldNum" sz="quarter" idx="11"/>
          </p:nvPr>
        </p:nvSpPr>
        <p:spPr>
          <a:xfrm>
            <a:off x="7038975" y="63769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433219F4-310D-4A40-A376-4D535E6C1104}" type="slidenum">
              <a:rPr lang="de-DE" altLang="en-US" sz="1600" smtClean="0"/>
              <a:pPr>
                <a:spcBef>
                  <a:spcPct val="0"/>
                </a:spcBef>
                <a:buClrTx/>
                <a:buFontTx/>
                <a:buNone/>
              </a:pPr>
              <a:t>154</a:t>
            </a:fld>
            <a:r>
              <a:rPr lang="de-DE" altLang="en-US" sz="1600"/>
              <a:t> -</a:t>
            </a:r>
          </a:p>
        </p:txBody>
      </p:sp>
      <p:sp>
        <p:nvSpPr>
          <p:cNvPr id="157699" name="Fußzeilenplatzhalt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600"/>
              <a:t>Prof. Dr. Rainer Maurer</a:t>
            </a:r>
          </a:p>
        </p:txBody>
      </p:sp>
      <p:sp>
        <p:nvSpPr>
          <p:cNvPr id="157700" name="Rectangle 2"/>
          <p:cNvSpPr>
            <a:spLocks noGrp="1" noChangeArrowheads="1"/>
          </p:cNvSpPr>
          <p:nvPr>
            <p:ph type="title"/>
          </p:nvPr>
        </p:nvSpPr>
        <p:spPr/>
        <p:txBody>
          <a:bodyPr/>
          <a:lstStyle/>
          <a:p>
            <a:pPr eaLnBrk="1" hangingPunct="1"/>
            <a:r>
              <a:rPr lang="en-US" altLang="en-US"/>
              <a:t>3.3. Questions for Review</a:t>
            </a:r>
          </a:p>
        </p:txBody>
      </p:sp>
      <p:sp>
        <p:nvSpPr>
          <p:cNvPr id="157701" name="Rectangle 3"/>
          <p:cNvSpPr>
            <a:spLocks noChangeArrowheads="1"/>
          </p:cNvSpPr>
          <p:nvPr/>
        </p:nvSpPr>
        <p:spPr bwMode="auto">
          <a:xfrm>
            <a:off x="493713" y="1014413"/>
            <a:ext cx="83264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457200" indent="-457200">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60000"/>
              </a:spcBef>
              <a:buFont typeface="Arial" pitchFamily="34" charset="0"/>
              <a:buAutoNum type="arabicPeriod" startAt="18"/>
            </a:pPr>
            <a:r>
              <a:rPr lang="en-US" altLang="en-US" sz="2000"/>
              <a:t>Plot the neoclassical production function in the following graph, if the stock of capital is held constant. Explain the form of the function. How does the function shift if the capital stock is reduced?</a:t>
            </a:r>
          </a:p>
        </p:txBody>
      </p:sp>
      <p:grpSp>
        <p:nvGrpSpPr>
          <p:cNvPr id="157702" name="Group 4"/>
          <p:cNvGrpSpPr>
            <a:grpSpLocks/>
          </p:cNvGrpSpPr>
          <p:nvPr/>
        </p:nvGrpSpPr>
        <p:grpSpPr bwMode="auto">
          <a:xfrm>
            <a:off x="1714500" y="2189163"/>
            <a:ext cx="6357938" cy="3563937"/>
            <a:chOff x="1080" y="1379"/>
            <a:chExt cx="4005" cy="2245"/>
          </a:xfrm>
        </p:grpSpPr>
        <p:graphicFrame>
          <p:nvGraphicFramePr>
            <p:cNvPr id="157703" name="Object 5"/>
            <p:cNvGraphicFramePr>
              <a:graphicFrameLocks/>
            </p:cNvGraphicFramePr>
            <p:nvPr/>
          </p:nvGraphicFramePr>
          <p:xfrm>
            <a:off x="1080" y="1444"/>
            <a:ext cx="3709" cy="2180"/>
          </p:xfrm>
          <a:graphic>
            <a:graphicData uri="http://schemas.openxmlformats.org/presentationml/2006/ole">
              <mc:AlternateContent xmlns:mc="http://schemas.openxmlformats.org/markup-compatibility/2006">
                <mc:Choice xmlns:v="urn:schemas-microsoft-com:vml" Requires="v">
                  <p:oleObj spid="_x0000_s158103" name="Diagramm" r:id="rId4" imgW="10439310" imgH="6058081" progId="MSGraph.Chart.8">
                    <p:embed followColorScheme="full"/>
                  </p:oleObj>
                </mc:Choice>
                <mc:Fallback>
                  <p:oleObj name="Diagramm" r:id="rId4" imgW="10439310" imgH="6058081" progId="MSGraph.Chart.8">
                    <p:embed followColorScheme="full"/>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0" y="1444"/>
                          <a:ext cx="3709" cy="2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7704" name="Line 6"/>
            <p:cNvSpPr>
              <a:spLocks noChangeShapeType="1"/>
            </p:cNvSpPr>
            <p:nvPr/>
          </p:nvSpPr>
          <p:spPr bwMode="auto">
            <a:xfrm>
              <a:off x="4681" y="3353"/>
              <a:ext cx="106"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57705" name="Line 7"/>
            <p:cNvSpPr>
              <a:spLocks noChangeShapeType="1"/>
            </p:cNvSpPr>
            <p:nvPr/>
          </p:nvSpPr>
          <p:spPr bwMode="auto">
            <a:xfrm rot="5400000" flipH="1">
              <a:off x="1250" y="1557"/>
              <a:ext cx="9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57706" name="Text Box 8"/>
            <p:cNvSpPr txBox="1">
              <a:spLocks noChangeArrowheads="1"/>
            </p:cNvSpPr>
            <p:nvPr/>
          </p:nvSpPr>
          <p:spPr bwMode="auto">
            <a:xfrm>
              <a:off x="1286" y="1379"/>
              <a:ext cx="30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en-US" altLang="en-US" sz="2000"/>
                <a:t>Y</a:t>
              </a:r>
              <a:endParaRPr lang="en-US" altLang="en-US" sz="1800" b="1"/>
            </a:p>
          </p:txBody>
        </p:sp>
        <p:sp>
          <p:nvSpPr>
            <p:cNvPr id="157707" name="Text Box 9"/>
            <p:cNvSpPr txBox="1">
              <a:spLocks noChangeArrowheads="1"/>
            </p:cNvSpPr>
            <p:nvPr/>
          </p:nvSpPr>
          <p:spPr bwMode="auto">
            <a:xfrm>
              <a:off x="4687" y="3134"/>
              <a:ext cx="39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en-US" altLang="en-US" sz="2000"/>
                <a:t>L</a:t>
              </a:r>
              <a:r>
                <a:rPr lang="en-US" altLang="en-US" sz="1800" b="1"/>
                <a:t> </a:t>
              </a:r>
            </a:p>
          </p:txBody>
        </p:sp>
      </p:grpSp>
    </p:spTree>
  </p:cSld>
  <p:clrMapOvr>
    <a:masterClrMapping/>
  </p:clrMapOvr>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Foliennummernplatzhalter 3"/>
          <p:cNvSpPr>
            <a:spLocks noGrp="1"/>
          </p:cNvSpPr>
          <p:nvPr>
            <p:ph type="sldNum" sz="quarter" idx="11"/>
          </p:nvPr>
        </p:nvSpPr>
        <p:spPr>
          <a:xfrm>
            <a:off x="7038975" y="63769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71C44815-DA4A-46D4-9822-241952D11A23}" type="slidenum">
              <a:rPr lang="de-DE" altLang="en-US" sz="1600" smtClean="0"/>
              <a:pPr>
                <a:spcBef>
                  <a:spcPct val="0"/>
                </a:spcBef>
                <a:buClrTx/>
                <a:buFontTx/>
                <a:buNone/>
              </a:pPr>
              <a:t>155</a:t>
            </a:fld>
            <a:r>
              <a:rPr lang="de-DE" altLang="en-US" sz="1600"/>
              <a:t> -</a:t>
            </a:r>
          </a:p>
        </p:txBody>
      </p:sp>
      <p:sp>
        <p:nvSpPr>
          <p:cNvPr id="158723" name="Fußzeilenplatzhalt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600"/>
              <a:t>Prof. Dr. Rainer Maurer</a:t>
            </a:r>
          </a:p>
        </p:txBody>
      </p:sp>
      <p:sp>
        <p:nvSpPr>
          <p:cNvPr id="158724" name="Rectangle 2"/>
          <p:cNvSpPr>
            <a:spLocks noGrp="1" noChangeArrowheads="1"/>
          </p:cNvSpPr>
          <p:nvPr>
            <p:ph type="title"/>
          </p:nvPr>
        </p:nvSpPr>
        <p:spPr/>
        <p:txBody>
          <a:bodyPr/>
          <a:lstStyle/>
          <a:p>
            <a:pPr eaLnBrk="1" hangingPunct="1"/>
            <a:r>
              <a:rPr lang="en-US" altLang="en-US"/>
              <a:t>3.3. Questions for Review</a:t>
            </a:r>
          </a:p>
        </p:txBody>
      </p:sp>
      <p:sp>
        <p:nvSpPr>
          <p:cNvPr id="158725" name="Rectangle 3"/>
          <p:cNvSpPr>
            <a:spLocks noChangeArrowheads="1"/>
          </p:cNvSpPr>
          <p:nvPr/>
        </p:nvSpPr>
        <p:spPr bwMode="auto">
          <a:xfrm>
            <a:off x="493713" y="1014413"/>
            <a:ext cx="83264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571500" indent="-571500">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60000"/>
              </a:spcBef>
              <a:buFont typeface="Arial" pitchFamily="34" charset="0"/>
              <a:buAutoNum type="arabicPeriod" startAt="19"/>
            </a:pPr>
            <a:r>
              <a:rPr lang="en-US" altLang="en-US" sz="2000"/>
              <a:t>Plot the neoclassical production function in the following graph, if labor is held constant. Explain the form of the function.</a:t>
            </a:r>
          </a:p>
        </p:txBody>
      </p:sp>
      <p:grpSp>
        <p:nvGrpSpPr>
          <p:cNvPr id="158726" name="Group 4"/>
          <p:cNvGrpSpPr>
            <a:grpSpLocks/>
          </p:cNvGrpSpPr>
          <p:nvPr/>
        </p:nvGrpSpPr>
        <p:grpSpPr bwMode="auto">
          <a:xfrm>
            <a:off x="1714500" y="2189163"/>
            <a:ext cx="6357938" cy="3563937"/>
            <a:chOff x="1080" y="1379"/>
            <a:chExt cx="4005" cy="2245"/>
          </a:xfrm>
        </p:grpSpPr>
        <p:graphicFrame>
          <p:nvGraphicFramePr>
            <p:cNvPr id="158727" name="Object 5"/>
            <p:cNvGraphicFramePr>
              <a:graphicFrameLocks/>
            </p:cNvGraphicFramePr>
            <p:nvPr/>
          </p:nvGraphicFramePr>
          <p:xfrm>
            <a:off x="1080" y="1444"/>
            <a:ext cx="3709" cy="2180"/>
          </p:xfrm>
          <a:graphic>
            <a:graphicData uri="http://schemas.openxmlformats.org/presentationml/2006/ole">
              <mc:AlternateContent xmlns:mc="http://schemas.openxmlformats.org/markup-compatibility/2006">
                <mc:Choice xmlns:v="urn:schemas-microsoft-com:vml" Requires="v">
                  <p:oleObj spid="_x0000_s159127" name="Diagramm" r:id="rId4" imgW="10439310" imgH="6058081" progId="MSGraph.Chart.8">
                    <p:embed followColorScheme="full"/>
                  </p:oleObj>
                </mc:Choice>
                <mc:Fallback>
                  <p:oleObj name="Diagramm" r:id="rId4" imgW="10439310" imgH="6058081" progId="MSGraph.Chart.8">
                    <p:embed followColorScheme="full"/>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0" y="1444"/>
                          <a:ext cx="3709" cy="2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8728" name="Line 6"/>
            <p:cNvSpPr>
              <a:spLocks noChangeShapeType="1"/>
            </p:cNvSpPr>
            <p:nvPr/>
          </p:nvSpPr>
          <p:spPr bwMode="auto">
            <a:xfrm>
              <a:off x="4681" y="3353"/>
              <a:ext cx="106"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58729" name="Line 7"/>
            <p:cNvSpPr>
              <a:spLocks noChangeShapeType="1"/>
            </p:cNvSpPr>
            <p:nvPr/>
          </p:nvSpPr>
          <p:spPr bwMode="auto">
            <a:xfrm rot="5400000" flipH="1">
              <a:off x="1250" y="1557"/>
              <a:ext cx="9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58730" name="Text Box 8"/>
            <p:cNvSpPr txBox="1">
              <a:spLocks noChangeArrowheads="1"/>
            </p:cNvSpPr>
            <p:nvPr/>
          </p:nvSpPr>
          <p:spPr bwMode="auto">
            <a:xfrm>
              <a:off x="1286" y="1379"/>
              <a:ext cx="30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en-US" altLang="en-US" sz="2000"/>
                <a:t>Y</a:t>
              </a:r>
              <a:endParaRPr lang="en-US" altLang="en-US" sz="1800" b="1"/>
            </a:p>
          </p:txBody>
        </p:sp>
        <p:sp>
          <p:nvSpPr>
            <p:cNvPr id="158731" name="Text Box 9"/>
            <p:cNvSpPr txBox="1">
              <a:spLocks noChangeArrowheads="1"/>
            </p:cNvSpPr>
            <p:nvPr/>
          </p:nvSpPr>
          <p:spPr bwMode="auto">
            <a:xfrm>
              <a:off x="4687" y="3134"/>
              <a:ext cx="39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en-US" altLang="en-US" sz="2000"/>
                <a:t>K</a:t>
              </a:r>
              <a:r>
                <a:rPr lang="en-US" altLang="en-US" sz="1800" b="1"/>
                <a:t> </a:t>
              </a:r>
            </a:p>
          </p:txBody>
        </p:sp>
      </p:grpSp>
    </p:spTree>
  </p:cSld>
  <p:clrMapOvr>
    <a:masterClrMapping/>
  </p:clrMapOvr>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Foliennummernplatzhalter 3"/>
          <p:cNvSpPr>
            <a:spLocks noGrp="1"/>
          </p:cNvSpPr>
          <p:nvPr>
            <p:ph type="sldNum" sz="quarter" idx="11"/>
          </p:nvPr>
        </p:nvSpPr>
        <p:spPr>
          <a:xfrm>
            <a:off x="7038975" y="63769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3D43F83C-C946-43F5-A932-9A1F5C15C0D7}" type="slidenum">
              <a:rPr lang="de-DE" altLang="en-US" sz="1600" smtClean="0"/>
              <a:pPr>
                <a:spcBef>
                  <a:spcPct val="0"/>
                </a:spcBef>
                <a:buClrTx/>
                <a:buFontTx/>
                <a:buNone/>
              </a:pPr>
              <a:t>156</a:t>
            </a:fld>
            <a:r>
              <a:rPr lang="de-DE" altLang="en-US" sz="1600"/>
              <a:t> -</a:t>
            </a:r>
          </a:p>
        </p:txBody>
      </p:sp>
      <p:sp>
        <p:nvSpPr>
          <p:cNvPr id="159747" name="Fußzeilenplatzhalt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600"/>
              <a:t>Prof. Dr. Rainer Maurer</a:t>
            </a:r>
          </a:p>
        </p:txBody>
      </p:sp>
      <p:sp>
        <p:nvSpPr>
          <p:cNvPr id="159748" name="Rectangle 2"/>
          <p:cNvSpPr>
            <a:spLocks noGrp="1" noChangeArrowheads="1"/>
          </p:cNvSpPr>
          <p:nvPr>
            <p:ph type="title"/>
          </p:nvPr>
        </p:nvSpPr>
        <p:spPr/>
        <p:txBody>
          <a:bodyPr/>
          <a:lstStyle/>
          <a:p>
            <a:pPr eaLnBrk="1" hangingPunct="1"/>
            <a:r>
              <a:rPr lang="en-US" altLang="en-US"/>
              <a:t>3.3. Questions for Review</a:t>
            </a:r>
          </a:p>
        </p:txBody>
      </p:sp>
      <p:sp>
        <p:nvSpPr>
          <p:cNvPr id="159749" name="Rectangle 3"/>
          <p:cNvSpPr>
            <a:spLocks noChangeArrowheads="1"/>
          </p:cNvSpPr>
          <p:nvPr/>
        </p:nvSpPr>
        <p:spPr bwMode="auto">
          <a:xfrm>
            <a:off x="493713" y="1014413"/>
            <a:ext cx="8326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571500" indent="-571500">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60000"/>
              </a:spcBef>
              <a:buFont typeface="Arial" pitchFamily="34" charset="0"/>
              <a:buAutoNum type="arabicPeriod" startAt="19"/>
            </a:pPr>
            <a:r>
              <a:rPr lang="en-US" altLang="en-US" sz="2000"/>
              <a:t>Plot and explain the demand for labor in the neoclassical model.</a:t>
            </a:r>
          </a:p>
        </p:txBody>
      </p:sp>
      <p:sp>
        <p:nvSpPr>
          <p:cNvPr id="159750" name="Text Box 4"/>
          <p:cNvSpPr txBox="1">
            <a:spLocks noChangeArrowheads="1"/>
          </p:cNvSpPr>
          <p:nvPr/>
        </p:nvSpPr>
        <p:spPr bwMode="auto">
          <a:xfrm>
            <a:off x="2041525" y="2125663"/>
            <a:ext cx="7318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en-US" altLang="en-US" sz="2000"/>
              <a:t>w/P</a:t>
            </a:r>
            <a:endParaRPr lang="en-US" altLang="en-US" sz="1800" b="1"/>
          </a:p>
        </p:txBody>
      </p:sp>
      <p:grpSp>
        <p:nvGrpSpPr>
          <p:cNvPr id="159751" name="Group 5"/>
          <p:cNvGrpSpPr>
            <a:grpSpLocks/>
          </p:cNvGrpSpPr>
          <p:nvPr/>
        </p:nvGrpSpPr>
        <p:grpSpPr bwMode="auto">
          <a:xfrm>
            <a:off x="1714500" y="2189163"/>
            <a:ext cx="6357938" cy="3563937"/>
            <a:chOff x="1080" y="1379"/>
            <a:chExt cx="4005" cy="2245"/>
          </a:xfrm>
        </p:grpSpPr>
        <p:graphicFrame>
          <p:nvGraphicFramePr>
            <p:cNvPr id="159752" name="Object 6"/>
            <p:cNvGraphicFramePr>
              <a:graphicFrameLocks/>
            </p:cNvGraphicFramePr>
            <p:nvPr/>
          </p:nvGraphicFramePr>
          <p:xfrm>
            <a:off x="1080" y="1444"/>
            <a:ext cx="3709" cy="2180"/>
          </p:xfrm>
          <a:graphic>
            <a:graphicData uri="http://schemas.openxmlformats.org/presentationml/2006/ole">
              <mc:AlternateContent xmlns:mc="http://schemas.openxmlformats.org/markup-compatibility/2006">
                <mc:Choice xmlns:v="urn:schemas-microsoft-com:vml" Requires="v">
                  <p:oleObj spid="_x0000_s160152" name="Diagramm" r:id="rId4" imgW="10439310" imgH="6058081" progId="MSGraph.Chart.8">
                    <p:embed followColorScheme="full"/>
                  </p:oleObj>
                </mc:Choice>
                <mc:Fallback>
                  <p:oleObj name="Diagramm" r:id="rId4" imgW="10439310" imgH="6058081" progId="MSGraph.Chart.8">
                    <p:embed followColorScheme="full"/>
                    <p:pic>
                      <p:nvPicPr>
                        <p:cNvPr id="0" name="Objec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0" y="1444"/>
                          <a:ext cx="3709" cy="2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9753" name="Line 7"/>
            <p:cNvSpPr>
              <a:spLocks noChangeShapeType="1"/>
            </p:cNvSpPr>
            <p:nvPr/>
          </p:nvSpPr>
          <p:spPr bwMode="auto">
            <a:xfrm>
              <a:off x="4681" y="3353"/>
              <a:ext cx="106"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59754" name="Line 8"/>
            <p:cNvSpPr>
              <a:spLocks noChangeShapeType="1"/>
            </p:cNvSpPr>
            <p:nvPr/>
          </p:nvSpPr>
          <p:spPr bwMode="auto">
            <a:xfrm rot="5400000" flipH="1">
              <a:off x="1250" y="1557"/>
              <a:ext cx="9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59755" name="Text Box 9"/>
            <p:cNvSpPr txBox="1">
              <a:spLocks noChangeArrowheads="1"/>
            </p:cNvSpPr>
            <p:nvPr/>
          </p:nvSpPr>
          <p:spPr bwMode="auto">
            <a:xfrm>
              <a:off x="1286" y="1379"/>
              <a:ext cx="30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endParaRPr lang="en-US" altLang="en-US" sz="2000"/>
            </a:p>
          </p:txBody>
        </p:sp>
        <p:sp>
          <p:nvSpPr>
            <p:cNvPr id="159756" name="Text Box 10"/>
            <p:cNvSpPr txBox="1">
              <a:spLocks noChangeArrowheads="1"/>
            </p:cNvSpPr>
            <p:nvPr/>
          </p:nvSpPr>
          <p:spPr bwMode="auto">
            <a:xfrm>
              <a:off x="4687" y="3134"/>
              <a:ext cx="39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en-US" altLang="en-US" sz="2000"/>
                <a:t>L</a:t>
              </a:r>
              <a:r>
                <a:rPr lang="en-US" altLang="en-US" sz="1800" b="1"/>
                <a:t> </a:t>
              </a:r>
            </a:p>
          </p:txBody>
        </p:sp>
      </p:grpSp>
    </p:spTree>
  </p:cSld>
  <p:clrMapOvr>
    <a:masterClrMapping/>
  </p:clrMapOvr>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Foliennummernplatzhalter 3"/>
          <p:cNvSpPr>
            <a:spLocks noGrp="1"/>
          </p:cNvSpPr>
          <p:nvPr>
            <p:ph type="sldNum" sz="quarter" idx="11"/>
          </p:nvPr>
        </p:nvSpPr>
        <p:spPr>
          <a:xfrm>
            <a:off x="7038975" y="63769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AA4112A9-BD37-4BEB-90DE-77F2FFE2FF59}" type="slidenum">
              <a:rPr lang="de-DE" altLang="en-US" sz="1600" smtClean="0"/>
              <a:pPr>
                <a:spcBef>
                  <a:spcPct val="0"/>
                </a:spcBef>
                <a:buClrTx/>
                <a:buFontTx/>
                <a:buNone/>
              </a:pPr>
              <a:t>157</a:t>
            </a:fld>
            <a:r>
              <a:rPr lang="de-DE" altLang="en-US" sz="1600"/>
              <a:t> -</a:t>
            </a:r>
          </a:p>
        </p:txBody>
      </p:sp>
      <p:sp>
        <p:nvSpPr>
          <p:cNvPr id="160771" name="Fußzeilenplatzhalt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600"/>
              <a:t>Prof. Dr. Rainer Maurer</a:t>
            </a:r>
          </a:p>
        </p:txBody>
      </p:sp>
      <p:sp>
        <p:nvSpPr>
          <p:cNvPr id="160772" name="Rectangle 2"/>
          <p:cNvSpPr>
            <a:spLocks noGrp="1" noChangeArrowheads="1"/>
          </p:cNvSpPr>
          <p:nvPr>
            <p:ph type="title"/>
          </p:nvPr>
        </p:nvSpPr>
        <p:spPr/>
        <p:txBody>
          <a:bodyPr/>
          <a:lstStyle/>
          <a:p>
            <a:pPr eaLnBrk="1" hangingPunct="1"/>
            <a:r>
              <a:rPr lang="en-US" altLang="en-US"/>
              <a:t>3.3. Questions for Review</a:t>
            </a:r>
          </a:p>
        </p:txBody>
      </p:sp>
      <p:sp>
        <p:nvSpPr>
          <p:cNvPr id="94214" name="Rectangle 3"/>
          <p:cNvSpPr>
            <a:spLocks noChangeArrowheads="1"/>
          </p:cNvSpPr>
          <p:nvPr/>
        </p:nvSpPr>
        <p:spPr bwMode="auto">
          <a:xfrm>
            <a:off x="493713" y="1014413"/>
            <a:ext cx="8326437"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marL="457200" indent="-457200" eaLnBrk="1" hangingPunct="1">
              <a:spcBef>
                <a:spcPct val="60000"/>
              </a:spcBef>
              <a:buClr>
                <a:srgbClr val="FF0000"/>
              </a:buClr>
              <a:buFont typeface="+mj-lt"/>
              <a:buAutoNum type="arabicPeriod" startAt="20"/>
              <a:defRPr/>
            </a:pPr>
            <a:r>
              <a:rPr lang="en-US" dirty="0"/>
              <a:t>Plot and explain the supply of labor in the neoclassical model.</a:t>
            </a:r>
          </a:p>
          <a:p>
            <a:pPr marL="571500" indent="-571500" eaLnBrk="1" hangingPunct="1">
              <a:spcBef>
                <a:spcPct val="60000"/>
              </a:spcBef>
              <a:buClr>
                <a:srgbClr val="FF0000"/>
              </a:buClr>
              <a:buFont typeface="Arial Unicode MS" pitchFamily="34" charset="-128"/>
              <a:buAutoNum type="arabicPeriod" startAt="24"/>
              <a:defRPr/>
            </a:pPr>
            <a:endParaRPr lang="en-US" dirty="0"/>
          </a:p>
          <a:p>
            <a:pPr marL="571500" indent="-571500" eaLnBrk="1" hangingPunct="1">
              <a:spcBef>
                <a:spcPct val="60000"/>
              </a:spcBef>
              <a:buClr>
                <a:srgbClr val="FF0000"/>
              </a:buClr>
              <a:buFont typeface="Arial Unicode MS" pitchFamily="34" charset="-128"/>
              <a:buAutoNum type="arabicPeriod" startAt="24"/>
              <a:defRPr/>
            </a:pPr>
            <a:endParaRPr lang="en-US" dirty="0"/>
          </a:p>
          <a:p>
            <a:pPr marL="571500" indent="-571500" eaLnBrk="1" hangingPunct="1">
              <a:spcBef>
                <a:spcPct val="60000"/>
              </a:spcBef>
              <a:buClr>
                <a:srgbClr val="FF0000"/>
              </a:buClr>
              <a:buFont typeface="Arial Unicode MS" pitchFamily="34" charset="-128"/>
              <a:buAutoNum type="arabicPeriod" startAt="24"/>
              <a:defRPr/>
            </a:pPr>
            <a:endParaRPr lang="en-US" dirty="0"/>
          </a:p>
          <a:p>
            <a:pPr marL="571500" indent="-571500" eaLnBrk="1" hangingPunct="1">
              <a:spcBef>
                <a:spcPct val="60000"/>
              </a:spcBef>
              <a:buClr>
                <a:srgbClr val="FF0000"/>
              </a:buClr>
              <a:buFont typeface="Arial Unicode MS" pitchFamily="34" charset="-128"/>
              <a:buAutoNum type="arabicPeriod" startAt="24"/>
              <a:defRPr/>
            </a:pPr>
            <a:endParaRPr lang="en-US" dirty="0"/>
          </a:p>
          <a:p>
            <a:pPr marL="571500" indent="-571500" eaLnBrk="1" hangingPunct="1">
              <a:lnSpc>
                <a:spcPct val="60000"/>
              </a:lnSpc>
              <a:spcBef>
                <a:spcPct val="60000"/>
              </a:spcBef>
              <a:buClr>
                <a:srgbClr val="FF0000"/>
              </a:buClr>
              <a:buFont typeface="Arial Unicode MS" pitchFamily="34" charset="-128"/>
              <a:buNone/>
              <a:defRPr/>
            </a:pPr>
            <a:endParaRPr lang="en-US" dirty="0"/>
          </a:p>
        </p:txBody>
      </p:sp>
      <p:sp>
        <p:nvSpPr>
          <p:cNvPr id="160774" name="Text Box 4"/>
          <p:cNvSpPr txBox="1">
            <a:spLocks noChangeArrowheads="1"/>
          </p:cNvSpPr>
          <p:nvPr/>
        </p:nvSpPr>
        <p:spPr bwMode="auto">
          <a:xfrm>
            <a:off x="2066925" y="2138363"/>
            <a:ext cx="7318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en-US" altLang="en-US" sz="2000"/>
              <a:t>w/P</a:t>
            </a:r>
            <a:endParaRPr lang="en-US" altLang="en-US" sz="1800" b="1"/>
          </a:p>
        </p:txBody>
      </p:sp>
      <p:grpSp>
        <p:nvGrpSpPr>
          <p:cNvPr id="160775" name="Group 5"/>
          <p:cNvGrpSpPr>
            <a:grpSpLocks/>
          </p:cNvGrpSpPr>
          <p:nvPr/>
        </p:nvGrpSpPr>
        <p:grpSpPr bwMode="auto">
          <a:xfrm>
            <a:off x="1714500" y="2189163"/>
            <a:ext cx="6357938" cy="3563937"/>
            <a:chOff x="1080" y="1379"/>
            <a:chExt cx="4005" cy="2245"/>
          </a:xfrm>
        </p:grpSpPr>
        <p:graphicFrame>
          <p:nvGraphicFramePr>
            <p:cNvPr id="160776" name="Object 6"/>
            <p:cNvGraphicFramePr>
              <a:graphicFrameLocks/>
            </p:cNvGraphicFramePr>
            <p:nvPr/>
          </p:nvGraphicFramePr>
          <p:xfrm>
            <a:off x="1080" y="1444"/>
            <a:ext cx="3709" cy="2180"/>
          </p:xfrm>
          <a:graphic>
            <a:graphicData uri="http://schemas.openxmlformats.org/presentationml/2006/ole">
              <mc:AlternateContent xmlns:mc="http://schemas.openxmlformats.org/markup-compatibility/2006">
                <mc:Choice xmlns:v="urn:schemas-microsoft-com:vml" Requires="v">
                  <p:oleObj spid="_x0000_s161176" name="Diagramm" r:id="rId4" imgW="10439310" imgH="6058081" progId="MSGraph.Chart.8">
                    <p:embed followColorScheme="full"/>
                  </p:oleObj>
                </mc:Choice>
                <mc:Fallback>
                  <p:oleObj name="Diagramm" r:id="rId4" imgW="10439310" imgH="6058081" progId="MSGraph.Chart.8">
                    <p:embed followColorScheme="full"/>
                    <p:pic>
                      <p:nvPicPr>
                        <p:cNvPr id="0" name="Objec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0" y="1444"/>
                          <a:ext cx="3709" cy="2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0777" name="Line 7"/>
            <p:cNvSpPr>
              <a:spLocks noChangeShapeType="1"/>
            </p:cNvSpPr>
            <p:nvPr/>
          </p:nvSpPr>
          <p:spPr bwMode="auto">
            <a:xfrm>
              <a:off x="4681" y="3353"/>
              <a:ext cx="106"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60778" name="Line 8"/>
            <p:cNvSpPr>
              <a:spLocks noChangeShapeType="1"/>
            </p:cNvSpPr>
            <p:nvPr/>
          </p:nvSpPr>
          <p:spPr bwMode="auto">
            <a:xfrm rot="5400000" flipH="1">
              <a:off x="1250" y="1557"/>
              <a:ext cx="9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60779" name="Text Box 9"/>
            <p:cNvSpPr txBox="1">
              <a:spLocks noChangeArrowheads="1"/>
            </p:cNvSpPr>
            <p:nvPr/>
          </p:nvSpPr>
          <p:spPr bwMode="auto">
            <a:xfrm>
              <a:off x="1286" y="1379"/>
              <a:ext cx="30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endParaRPr lang="en-US" altLang="en-US" sz="2000"/>
            </a:p>
          </p:txBody>
        </p:sp>
        <p:sp>
          <p:nvSpPr>
            <p:cNvPr id="160780" name="Text Box 10"/>
            <p:cNvSpPr txBox="1">
              <a:spLocks noChangeArrowheads="1"/>
            </p:cNvSpPr>
            <p:nvPr/>
          </p:nvSpPr>
          <p:spPr bwMode="auto">
            <a:xfrm>
              <a:off x="4687" y="3134"/>
              <a:ext cx="39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en-US" altLang="en-US" sz="2000"/>
                <a:t>L</a:t>
              </a:r>
              <a:r>
                <a:rPr lang="en-US" altLang="en-US" sz="1800" b="1"/>
                <a:t> </a:t>
              </a:r>
            </a:p>
          </p:txBody>
        </p:sp>
      </p:grpSp>
    </p:spTree>
  </p:cSld>
  <p:clrMapOvr>
    <a:masterClrMapping/>
  </p:clrMapOvr>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Foliennummernplatzhalter 3"/>
          <p:cNvSpPr>
            <a:spLocks noGrp="1"/>
          </p:cNvSpPr>
          <p:nvPr>
            <p:ph type="sldNum" sz="quarter" idx="11"/>
          </p:nvPr>
        </p:nvSpPr>
        <p:spPr>
          <a:xfrm>
            <a:off x="7038975" y="63769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9375BE2F-ADCA-4354-B96D-48FBE0E6DB59}" type="slidenum">
              <a:rPr lang="de-DE" altLang="en-US" sz="1600" smtClean="0"/>
              <a:pPr>
                <a:spcBef>
                  <a:spcPct val="0"/>
                </a:spcBef>
                <a:buClrTx/>
                <a:buFontTx/>
                <a:buNone/>
              </a:pPr>
              <a:t>158</a:t>
            </a:fld>
            <a:r>
              <a:rPr lang="de-DE" altLang="en-US" sz="1600"/>
              <a:t> -</a:t>
            </a:r>
          </a:p>
        </p:txBody>
      </p:sp>
      <p:sp>
        <p:nvSpPr>
          <p:cNvPr id="161795" name="Fußzeilenplatzhalt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600"/>
              <a:t>Prof. Dr. Rainer Maurer</a:t>
            </a:r>
          </a:p>
        </p:txBody>
      </p:sp>
      <p:sp>
        <p:nvSpPr>
          <p:cNvPr id="161796" name="Rectangle 2"/>
          <p:cNvSpPr>
            <a:spLocks noGrp="1" noChangeArrowheads="1"/>
          </p:cNvSpPr>
          <p:nvPr>
            <p:ph type="title"/>
          </p:nvPr>
        </p:nvSpPr>
        <p:spPr/>
        <p:txBody>
          <a:bodyPr/>
          <a:lstStyle/>
          <a:p>
            <a:pPr eaLnBrk="1" hangingPunct="1"/>
            <a:r>
              <a:rPr lang="en-US" altLang="en-US"/>
              <a:t>3.3. Questions for Review</a:t>
            </a:r>
          </a:p>
        </p:txBody>
      </p:sp>
      <p:sp>
        <p:nvSpPr>
          <p:cNvPr id="95238" name="Rectangle 3"/>
          <p:cNvSpPr>
            <a:spLocks noChangeArrowheads="1"/>
          </p:cNvSpPr>
          <p:nvPr/>
        </p:nvSpPr>
        <p:spPr bwMode="auto">
          <a:xfrm>
            <a:off x="493713" y="1014413"/>
            <a:ext cx="8326437"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1" hangingPunct="1">
              <a:spcBef>
                <a:spcPct val="60000"/>
              </a:spcBef>
              <a:buClr>
                <a:srgbClr val="FF0000"/>
              </a:buClr>
              <a:defRPr/>
            </a:pPr>
            <a:r>
              <a:rPr lang="en-US" dirty="0">
                <a:solidFill>
                  <a:srgbClr val="FF0000"/>
                </a:solidFill>
              </a:rPr>
              <a:t>21.</a:t>
            </a:r>
            <a:r>
              <a:rPr lang="en-US" dirty="0"/>
              <a:t>  Plot and explain the supply of credits in the neoclassical model.</a:t>
            </a:r>
          </a:p>
          <a:p>
            <a:pPr marL="571500" indent="-571500" eaLnBrk="1" hangingPunct="1">
              <a:spcBef>
                <a:spcPct val="60000"/>
              </a:spcBef>
              <a:buClr>
                <a:srgbClr val="FF0000"/>
              </a:buClr>
              <a:buFont typeface="Arial Unicode MS" pitchFamily="34" charset="-128"/>
              <a:buAutoNum type="arabicPeriod" startAt="25"/>
              <a:defRPr/>
            </a:pPr>
            <a:endParaRPr lang="en-US" dirty="0"/>
          </a:p>
          <a:p>
            <a:pPr marL="571500" indent="-571500" eaLnBrk="1" hangingPunct="1">
              <a:spcBef>
                <a:spcPct val="60000"/>
              </a:spcBef>
              <a:buClr>
                <a:srgbClr val="FF0000"/>
              </a:buClr>
              <a:buFont typeface="Arial Unicode MS" pitchFamily="34" charset="-128"/>
              <a:buAutoNum type="arabicPeriod" startAt="25"/>
              <a:defRPr/>
            </a:pPr>
            <a:endParaRPr lang="en-US" dirty="0"/>
          </a:p>
          <a:p>
            <a:pPr marL="571500" indent="-571500" eaLnBrk="1" hangingPunct="1">
              <a:spcBef>
                <a:spcPct val="60000"/>
              </a:spcBef>
              <a:buClr>
                <a:srgbClr val="FF0000"/>
              </a:buClr>
              <a:buFont typeface="Arial Unicode MS" pitchFamily="34" charset="-128"/>
              <a:buAutoNum type="arabicPeriod" startAt="25"/>
              <a:defRPr/>
            </a:pPr>
            <a:endParaRPr lang="en-US" dirty="0"/>
          </a:p>
          <a:p>
            <a:pPr marL="571500" indent="-571500" eaLnBrk="1" hangingPunct="1">
              <a:spcBef>
                <a:spcPct val="60000"/>
              </a:spcBef>
              <a:buClr>
                <a:srgbClr val="FF0000"/>
              </a:buClr>
              <a:buFont typeface="Arial Unicode MS" pitchFamily="34" charset="-128"/>
              <a:buAutoNum type="arabicPeriod" startAt="25"/>
              <a:defRPr/>
            </a:pPr>
            <a:endParaRPr lang="en-US" dirty="0"/>
          </a:p>
          <a:p>
            <a:pPr marL="571500" indent="-571500" eaLnBrk="1" hangingPunct="1">
              <a:lnSpc>
                <a:spcPct val="60000"/>
              </a:lnSpc>
              <a:spcBef>
                <a:spcPct val="60000"/>
              </a:spcBef>
              <a:buClr>
                <a:srgbClr val="FF0000"/>
              </a:buClr>
              <a:buFont typeface="Arial Unicode MS" pitchFamily="34" charset="-128"/>
              <a:buNone/>
              <a:defRPr/>
            </a:pPr>
            <a:endParaRPr lang="en-US" dirty="0"/>
          </a:p>
        </p:txBody>
      </p:sp>
      <p:sp>
        <p:nvSpPr>
          <p:cNvPr id="161798" name="Text Box 4"/>
          <p:cNvSpPr txBox="1">
            <a:spLocks noChangeArrowheads="1"/>
          </p:cNvSpPr>
          <p:nvPr/>
        </p:nvSpPr>
        <p:spPr bwMode="auto">
          <a:xfrm>
            <a:off x="2066925" y="2138363"/>
            <a:ext cx="7318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en-US" altLang="en-US" sz="2000"/>
              <a:t>i</a:t>
            </a:r>
            <a:endParaRPr lang="en-US" altLang="en-US" sz="1800" b="1"/>
          </a:p>
        </p:txBody>
      </p:sp>
      <p:grpSp>
        <p:nvGrpSpPr>
          <p:cNvPr id="161799" name="Group 5"/>
          <p:cNvGrpSpPr>
            <a:grpSpLocks/>
          </p:cNvGrpSpPr>
          <p:nvPr/>
        </p:nvGrpSpPr>
        <p:grpSpPr bwMode="auto">
          <a:xfrm>
            <a:off x="1714500" y="2189163"/>
            <a:ext cx="6357938" cy="3563937"/>
            <a:chOff x="1080" y="1379"/>
            <a:chExt cx="4005" cy="2245"/>
          </a:xfrm>
        </p:grpSpPr>
        <p:graphicFrame>
          <p:nvGraphicFramePr>
            <p:cNvPr id="161800" name="Object 6"/>
            <p:cNvGraphicFramePr>
              <a:graphicFrameLocks/>
            </p:cNvGraphicFramePr>
            <p:nvPr/>
          </p:nvGraphicFramePr>
          <p:xfrm>
            <a:off x="1080" y="1444"/>
            <a:ext cx="3709" cy="2180"/>
          </p:xfrm>
          <a:graphic>
            <a:graphicData uri="http://schemas.openxmlformats.org/presentationml/2006/ole">
              <mc:AlternateContent xmlns:mc="http://schemas.openxmlformats.org/markup-compatibility/2006">
                <mc:Choice xmlns:v="urn:schemas-microsoft-com:vml" Requires="v">
                  <p:oleObj spid="_x0000_s162200" name="Diagramm" r:id="rId4" imgW="10439310" imgH="6058081" progId="MSGraph.Chart.8">
                    <p:embed followColorScheme="full"/>
                  </p:oleObj>
                </mc:Choice>
                <mc:Fallback>
                  <p:oleObj name="Diagramm" r:id="rId4" imgW="10439310" imgH="6058081" progId="MSGraph.Chart.8">
                    <p:embed followColorScheme="full"/>
                    <p:pic>
                      <p:nvPicPr>
                        <p:cNvPr id="0" name="Objec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0" y="1444"/>
                          <a:ext cx="3709" cy="2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1801" name="Line 7"/>
            <p:cNvSpPr>
              <a:spLocks noChangeShapeType="1"/>
            </p:cNvSpPr>
            <p:nvPr/>
          </p:nvSpPr>
          <p:spPr bwMode="auto">
            <a:xfrm>
              <a:off x="4681" y="3353"/>
              <a:ext cx="106"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61802" name="Line 8"/>
            <p:cNvSpPr>
              <a:spLocks noChangeShapeType="1"/>
            </p:cNvSpPr>
            <p:nvPr/>
          </p:nvSpPr>
          <p:spPr bwMode="auto">
            <a:xfrm rot="5400000" flipH="1">
              <a:off x="1250" y="1557"/>
              <a:ext cx="9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61803" name="Text Box 9"/>
            <p:cNvSpPr txBox="1">
              <a:spLocks noChangeArrowheads="1"/>
            </p:cNvSpPr>
            <p:nvPr/>
          </p:nvSpPr>
          <p:spPr bwMode="auto">
            <a:xfrm>
              <a:off x="1286" y="1379"/>
              <a:ext cx="30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endParaRPr lang="en-US" altLang="en-US" sz="2000"/>
            </a:p>
          </p:txBody>
        </p:sp>
        <p:sp>
          <p:nvSpPr>
            <p:cNvPr id="161804" name="Text Box 10"/>
            <p:cNvSpPr txBox="1">
              <a:spLocks noChangeArrowheads="1"/>
            </p:cNvSpPr>
            <p:nvPr/>
          </p:nvSpPr>
          <p:spPr bwMode="auto">
            <a:xfrm>
              <a:off x="4687" y="3134"/>
              <a:ext cx="39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en-US" altLang="en-US" sz="1800"/>
                <a:t>S</a:t>
              </a:r>
            </a:p>
          </p:txBody>
        </p:sp>
      </p:grpSp>
    </p:spTree>
  </p:cSld>
  <p:clrMapOvr>
    <a:masterClrMapping/>
  </p:clrMapOvr>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Foliennummernplatzhalter 3"/>
          <p:cNvSpPr>
            <a:spLocks noGrp="1"/>
          </p:cNvSpPr>
          <p:nvPr>
            <p:ph type="sldNum" sz="quarter" idx="11"/>
          </p:nvPr>
        </p:nvSpPr>
        <p:spPr>
          <a:xfrm>
            <a:off x="7038975" y="63769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A288A2F3-F654-4B76-807F-B5A7C8F8F41C}" type="slidenum">
              <a:rPr lang="de-DE" altLang="en-US" sz="1600" smtClean="0"/>
              <a:pPr>
                <a:spcBef>
                  <a:spcPct val="0"/>
                </a:spcBef>
                <a:buClrTx/>
                <a:buFontTx/>
                <a:buNone/>
              </a:pPr>
              <a:t>159</a:t>
            </a:fld>
            <a:r>
              <a:rPr lang="de-DE" altLang="en-US" sz="1600"/>
              <a:t> -</a:t>
            </a:r>
          </a:p>
        </p:txBody>
      </p:sp>
      <p:sp>
        <p:nvSpPr>
          <p:cNvPr id="162819" name="Fußzeilenplatzhalt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600"/>
              <a:t>Prof. Dr. Rainer Maurer</a:t>
            </a:r>
          </a:p>
        </p:txBody>
      </p:sp>
      <p:sp>
        <p:nvSpPr>
          <p:cNvPr id="162820" name="Rectangle 2"/>
          <p:cNvSpPr>
            <a:spLocks noGrp="1" noChangeArrowheads="1"/>
          </p:cNvSpPr>
          <p:nvPr>
            <p:ph type="title"/>
          </p:nvPr>
        </p:nvSpPr>
        <p:spPr/>
        <p:txBody>
          <a:bodyPr/>
          <a:lstStyle/>
          <a:p>
            <a:pPr eaLnBrk="1" hangingPunct="1"/>
            <a:r>
              <a:rPr lang="en-US" altLang="en-US"/>
              <a:t>3.3. Questions for Review</a:t>
            </a:r>
          </a:p>
        </p:txBody>
      </p:sp>
      <p:sp>
        <p:nvSpPr>
          <p:cNvPr id="96262" name="Rectangle 3"/>
          <p:cNvSpPr>
            <a:spLocks noChangeArrowheads="1"/>
          </p:cNvSpPr>
          <p:nvPr/>
        </p:nvSpPr>
        <p:spPr bwMode="auto">
          <a:xfrm>
            <a:off x="493713" y="1014413"/>
            <a:ext cx="8326437" cy="305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marL="457200" indent="-457200" eaLnBrk="1" hangingPunct="1">
              <a:spcBef>
                <a:spcPct val="60000"/>
              </a:spcBef>
              <a:buClr>
                <a:srgbClr val="FF0000"/>
              </a:buClr>
              <a:buFontTx/>
              <a:buAutoNum type="arabicPeriod" startAt="22"/>
              <a:defRPr/>
            </a:pPr>
            <a:r>
              <a:rPr lang="en-US" dirty="0"/>
              <a:t>Plot and explain the demand for investment in the neoclassical model.</a:t>
            </a:r>
          </a:p>
          <a:p>
            <a:pPr marL="571500" indent="-571500" eaLnBrk="1" hangingPunct="1">
              <a:spcBef>
                <a:spcPct val="60000"/>
              </a:spcBef>
              <a:buClr>
                <a:srgbClr val="FF0000"/>
              </a:buClr>
              <a:buFont typeface="Arial Unicode MS" pitchFamily="34" charset="-128"/>
              <a:buAutoNum type="arabicPeriod" startAt="26"/>
              <a:defRPr/>
            </a:pPr>
            <a:endParaRPr lang="en-US" dirty="0"/>
          </a:p>
          <a:p>
            <a:pPr marL="571500" indent="-571500" eaLnBrk="1" hangingPunct="1">
              <a:spcBef>
                <a:spcPct val="60000"/>
              </a:spcBef>
              <a:buClr>
                <a:srgbClr val="FF0000"/>
              </a:buClr>
              <a:buFont typeface="Arial Unicode MS" pitchFamily="34" charset="-128"/>
              <a:buAutoNum type="arabicPeriod" startAt="26"/>
              <a:defRPr/>
            </a:pPr>
            <a:endParaRPr lang="en-US" dirty="0"/>
          </a:p>
          <a:p>
            <a:pPr marL="571500" indent="-571500" eaLnBrk="1" hangingPunct="1">
              <a:spcBef>
                <a:spcPct val="60000"/>
              </a:spcBef>
              <a:buClr>
                <a:srgbClr val="FF0000"/>
              </a:buClr>
              <a:buFont typeface="Arial Unicode MS" pitchFamily="34" charset="-128"/>
              <a:buAutoNum type="arabicPeriod" startAt="26"/>
              <a:defRPr/>
            </a:pPr>
            <a:endParaRPr lang="en-US" dirty="0"/>
          </a:p>
          <a:p>
            <a:pPr marL="571500" indent="-571500" eaLnBrk="1" hangingPunct="1">
              <a:spcBef>
                <a:spcPct val="60000"/>
              </a:spcBef>
              <a:buClr>
                <a:srgbClr val="FF0000"/>
              </a:buClr>
              <a:buFont typeface="Arial Unicode MS" pitchFamily="34" charset="-128"/>
              <a:buAutoNum type="arabicPeriod" startAt="26"/>
              <a:defRPr/>
            </a:pPr>
            <a:endParaRPr lang="en-US" dirty="0"/>
          </a:p>
          <a:p>
            <a:pPr marL="571500" indent="-571500" eaLnBrk="1" hangingPunct="1">
              <a:lnSpc>
                <a:spcPct val="60000"/>
              </a:lnSpc>
              <a:spcBef>
                <a:spcPct val="60000"/>
              </a:spcBef>
              <a:buClr>
                <a:srgbClr val="FF0000"/>
              </a:buClr>
              <a:buFont typeface="Arial Unicode MS" pitchFamily="34" charset="-128"/>
              <a:buNone/>
              <a:defRPr/>
            </a:pPr>
            <a:endParaRPr lang="en-US" dirty="0"/>
          </a:p>
        </p:txBody>
      </p:sp>
      <p:sp>
        <p:nvSpPr>
          <p:cNvPr id="162822" name="Text Box 4"/>
          <p:cNvSpPr txBox="1">
            <a:spLocks noChangeArrowheads="1"/>
          </p:cNvSpPr>
          <p:nvPr/>
        </p:nvSpPr>
        <p:spPr bwMode="auto">
          <a:xfrm>
            <a:off x="2066925" y="2138363"/>
            <a:ext cx="7318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en-US" altLang="en-US" sz="2000"/>
              <a:t>i</a:t>
            </a:r>
            <a:endParaRPr lang="en-US" altLang="en-US" sz="1800" b="1"/>
          </a:p>
        </p:txBody>
      </p:sp>
      <p:grpSp>
        <p:nvGrpSpPr>
          <p:cNvPr id="162823" name="Group 5"/>
          <p:cNvGrpSpPr>
            <a:grpSpLocks/>
          </p:cNvGrpSpPr>
          <p:nvPr/>
        </p:nvGrpSpPr>
        <p:grpSpPr bwMode="auto">
          <a:xfrm>
            <a:off x="1714500" y="2189163"/>
            <a:ext cx="6357938" cy="3563937"/>
            <a:chOff x="1080" y="1379"/>
            <a:chExt cx="4005" cy="2245"/>
          </a:xfrm>
        </p:grpSpPr>
        <p:graphicFrame>
          <p:nvGraphicFramePr>
            <p:cNvPr id="162824" name="Object 6"/>
            <p:cNvGraphicFramePr>
              <a:graphicFrameLocks/>
            </p:cNvGraphicFramePr>
            <p:nvPr/>
          </p:nvGraphicFramePr>
          <p:xfrm>
            <a:off x="1080" y="1444"/>
            <a:ext cx="3709" cy="2180"/>
          </p:xfrm>
          <a:graphic>
            <a:graphicData uri="http://schemas.openxmlformats.org/presentationml/2006/ole">
              <mc:AlternateContent xmlns:mc="http://schemas.openxmlformats.org/markup-compatibility/2006">
                <mc:Choice xmlns:v="urn:schemas-microsoft-com:vml" Requires="v">
                  <p:oleObj spid="_x0000_s163224" name="Diagramm" r:id="rId4" imgW="10439310" imgH="6058081" progId="MSGraph.Chart.8">
                    <p:embed followColorScheme="full"/>
                  </p:oleObj>
                </mc:Choice>
                <mc:Fallback>
                  <p:oleObj name="Diagramm" r:id="rId4" imgW="10439310" imgH="6058081" progId="MSGraph.Chart.8">
                    <p:embed followColorScheme="full"/>
                    <p:pic>
                      <p:nvPicPr>
                        <p:cNvPr id="0" name="Objec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0" y="1444"/>
                          <a:ext cx="3709" cy="2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2825" name="Line 7"/>
            <p:cNvSpPr>
              <a:spLocks noChangeShapeType="1"/>
            </p:cNvSpPr>
            <p:nvPr/>
          </p:nvSpPr>
          <p:spPr bwMode="auto">
            <a:xfrm>
              <a:off x="4681" y="3353"/>
              <a:ext cx="106"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62826" name="Line 8"/>
            <p:cNvSpPr>
              <a:spLocks noChangeShapeType="1"/>
            </p:cNvSpPr>
            <p:nvPr/>
          </p:nvSpPr>
          <p:spPr bwMode="auto">
            <a:xfrm rot="5400000" flipH="1">
              <a:off x="1250" y="1557"/>
              <a:ext cx="9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62827" name="Text Box 9"/>
            <p:cNvSpPr txBox="1">
              <a:spLocks noChangeArrowheads="1"/>
            </p:cNvSpPr>
            <p:nvPr/>
          </p:nvSpPr>
          <p:spPr bwMode="auto">
            <a:xfrm>
              <a:off x="1286" y="1379"/>
              <a:ext cx="30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endParaRPr lang="en-US" altLang="en-US" sz="2000"/>
            </a:p>
          </p:txBody>
        </p:sp>
        <p:sp>
          <p:nvSpPr>
            <p:cNvPr id="162828" name="Text Box 10"/>
            <p:cNvSpPr txBox="1">
              <a:spLocks noChangeArrowheads="1"/>
            </p:cNvSpPr>
            <p:nvPr/>
          </p:nvSpPr>
          <p:spPr bwMode="auto">
            <a:xfrm>
              <a:off x="4687" y="3134"/>
              <a:ext cx="39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en-US" altLang="en-US" sz="1800"/>
                <a:t>S</a:t>
              </a:r>
            </a:p>
          </p:txBody>
        </p:sp>
      </p:gr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Foliennummernplatzhalter 3"/>
          <p:cNvSpPr>
            <a:spLocks noGrp="1"/>
          </p:cNvSpPr>
          <p:nvPr>
            <p:ph type="sldNum" sz="quarter" idx="11"/>
          </p:nvPr>
        </p:nvSpPr>
        <p:spPr>
          <a:xfrm>
            <a:off x="7038975" y="63769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A58C504D-E1CA-46FE-9252-6471F8DC51AE}" type="slidenum">
              <a:rPr lang="de-DE" altLang="en-US" sz="1600" smtClean="0"/>
              <a:pPr>
                <a:spcBef>
                  <a:spcPct val="0"/>
                </a:spcBef>
                <a:buClrTx/>
                <a:buFontTx/>
                <a:buNone/>
              </a:pPr>
              <a:t>16</a:t>
            </a:fld>
            <a:r>
              <a:rPr lang="de-DE" altLang="en-US" sz="1600"/>
              <a:t> -</a:t>
            </a:r>
          </a:p>
        </p:txBody>
      </p:sp>
      <p:sp>
        <p:nvSpPr>
          <p:cNvPr id="18435" name="Fußzeilenplatzhalt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600"/>
              <a:t>Prof. Dr. Rainer Maurer</a:t>
            </a:r>
          </a:p>
        </p:txBody>
      </p:sp>
      <p:sp>
        <p:nvSpPr>
          <p:cNvPr id="18436" name="Rectangle 7"/>
          <p:cNvSpPr>
            <a:spLocks noGrp="1" noChangeArrowheads="1"/>
          </p:cNvSpPr>
          <p:nvPr>
            <p:ph type="title"/>
          </p:nvPr>
        </p:nvSpPr>
        <p:spPr>
          <a:noFill/>
        </p:spPr>
        <p:txBody>
          <a:bodyPr/>
          <a:lstStyle/>
          <a:p>
            <a:pPr eaLnBrk="1" hangingPunct="1"/>
            <a:r>
              <a:rPr lang="en-US" altLang="en-US" sz="2600"/>
              <a:t>3. The Neoclassical Model and its Policy Implications </a:t>
            </a:r>
            <a:br>
              <a:rPr lang="en-US" altLang="en-US" sz="2600"/>
            </a:br>
            <a:r>
              <a:rPr lang="en-US" altLang="en-US" sz="2600"/>
              <a:t>3.1. The Structure of the Neoclassical Model</a:t>
            </a:r>
          </a:p>
        </p:txBody>
      </p:sp>
      <p:graphicFrame>
        <p:nvGraphicFramePr>
          <p:cNvPr id="102424" name="Group 24"/>
          <p:cNvGraphicFramePr>
            <a:graphicFrameLocks noGrp="1"/>
          </p:cNvGraphicFramePr>
          <p:nvPr/>
        </p:nvGraphicFramePr>
        <p:xfrm>
          <a:off x="95250" y="1168400"/>
          <a:ext cx="8982075" cy="3713163"/>
        </p:xfrm>
        <a:graphic>
          <a:graphicData uri="http://schemas.openxmlformats.org/drawingml/2006/table">
            <a:tbl>
              <a:tblPr/>
              <a:tblGrid>
                <a:gridCol w="2824163">
                  <a:extLst>
                    <a:ext uri="{9D8B030D-6E8A-4147-A177-3AD203B41FA5}">
                      <a16:colId xmlns:a16="http://schemas.microsoft.com/office/drawing/2014/main" val="20000"/>
                    </a:ext>
                  </a:extLst>
                </a:gridCol>
                <a:gridCol w="3319462">
                  <a:extLst>
                    <a:ext uri="{9D8B030D-6E8A-4147-A177-3AD203B41FA5}">
                      <a16:colId xmlns:a16="http://schemas.microsoft.com/office/drawing/2014/main" val="20001"/>
                    </a:ext>
                  </a:extLst>
                </a:gridCol>
                <a:gridCol w="2838450">
                  <a:extLst>
                    <a:ext uri="{9D8B030D-6E8A-4147-A177-3AD203B41FA5}">
                      <a16:colId xmlns:a16="http://schemas.microsoft.com/office/drawing/2014/main" val="20002"/>
                    </a:ext>
                  </a:extLst>
                </a:gridCol>
              </a:tblGrid>
              <a:tr h="507902">
                <a:tc gridSpan="3">
                  <a:txBody>
                    <a:bodyPr/>
                    <a:lstStyle/>
                    <a:p>
                      <a:pPr marL="0" marR="0" lvl="0" indent="0" algn="ctr" defTabSz="914400" rtl="0" eaLnBrk="0" fontAlgn="base" latinLnBrk="0" hangingPunct="0">
                        <a:lnSpc>
                          <a:spcPct val="100000"/>
                        </a:lnSpc>
                        <a:spcBef>
                          <a:spcPct val="20000"/>
                        </a:spcBef>
                        <a:spcAft>
                          <a:spcPct val="0"/>
                        </a:spcAft>
                        <a:buClr>
                          <a:srgbClr val="FF0000"/>
                        </a:buClr>
                        <a:buSzTx/>
                        <a:buFont typeface="Arial Unicode MS" pitchFamily="34" charset="-128"/>
                        <a:buNone/>
                        <a:tabLst/>
                      </a:pPr>
                      <a:r>
                        <a:rPr kumimoji="0" lang="en-US" sz="2000" b="0" i="0" u="none" strike="noStrike" cap="none" normalizeH="0" baseline="0" dirty="0">
                          <a:ln>
                            <a:noFill/>
                          </a:ln>
                          <a:solidFill>
                            <a:schemeClr val="tx1"/>
                          </a:solidFill>
                          <a:effectLst/>
                          <a:latin typeface="Arial" pitchFamily="34" charset="0"/>
                        </a:rPr>
                        <a:t>Examples</a:t>
                      </a:r>
                      <a:r>
                        <a:rPr kumimoji="0" lang="en-US" sz="2000" b="0" i="0" u="none" strike="noStrike" cap="none" normalizeH="0" baseline="0" dirty="0">
                          <a:ln>
                            <a:noFill/>
                          </a:ln>
                          <a:solidFill>
                            <a:srgbClr val="00FF00"/>
                          </a:solidFill>
                          <a:effectLst/>
                          <a:latin typeface="Arial" pitchFamily="34" charset="0"/>
                        </a:rPr>
                        <a:t> </a:t>
                      </a:r>
                      <a:r>
                        <a:rPr kumimoji="0" lang="en-US" sz="2000" b="0" i="0" u="none" strike="noStrike" cap="none" normalizeH="0" baseline="0" dirty="0">
                          <a:ln>
                            <a:noFill/>
                          </a:ln>
                          <a:solidFill>
                            <a:schemeClr val="tx1"/>
                          </a:solidFill>
                          <a:effectLst/>
                          <a:latin typeface="Arial" pitchFamily="34" charset="0"/>
                        </a:rPr>
                        <a:t>for </a:t>
                      </a:r>
                      <a:r>
                        <a:rPr kumimoji="0" lang="en-US" sz="2000" b="0" i="0" u="none" strike="noStrike" cap="none" normalizeH="0" baseline="0" dirty="0">
                          <a:ln>
                            <a:noFill/>
                          </a:ln>
                          <a:solidFill>
                            <a:srgbClr val="00FF00"/>
                          </a:solidFill>
                          <a:effectLst/>
                          <a:latin typeface="Arial" pitchFamily="34" charset="0"/>
                        </a:rPr>
                        <a:t>different production relationships</a:t>
                      </a:r>
                      <a:r>
                        <a:rPr kumimoji="0" lang="en-US" sz="2000" b="0" i="0" u="none" strike="noStrike" cap="none" normalizeH="0" baseline="0" dirty="0">
                          <a:ln>
                            <a:noFill/>
                          </a:ln>
                          <a:solidFill>
                            <a:schemeClr val="tx1"/>
                          </a:solidFill>
                          <a:effectLst/>
                          <a:latin typeface="Arial" pitchFamily="34" charset="0"/>
                        </a:rPr>
                        <a:t> between labor and capital</a:t>
                      </a:r>
                    </a:p>
                  </a:txBody>
                  <a:tcPr marL="90000" marR="90000" marT="46794" marB="46794" horzOverflow="overflow">
                    <a:lnL w="28575" cap="flat" cmpd="sng" algn="ctr">
                      <a:solidFill>
                        <a:schemeClr val="tx1"/>
                      </a:solidFill>
                      <a:prstDash val="solid"/>
                      <a:round/>
                      <a:headEnd type="none" w="med" len="lg"/>
                      <a:tailEnd type="none" w="lg" len="med"/>
                    </a:lnL>
                    <a:lnR w="28575" cap="flat" cmpd="sng" algn="ctr">
                      <a:solidFill>
                        <a:schemeClr val="tx1"/>
                      </a:solidFill>
                      <a:prstDash val="solid"/>
                      <a:round/>
                      <a:headEnd type="none" w="med" len="lg"/>
                      <a:tailEnd type="none" w="lg" len="med"/>
                    </a:lnR>
                    <a:lnT w="28575" cap="flat" cmpd="sng" algn="ctr">
                      <a:solidFill>
                        <a:schemeClr val="tx1"/>
                      </a:solidFill>
                      <a:prstDash val="solid"/>
                      <a:round/>
                      <a:headEnd type="none" w="med" len="lg"/>
                      <a:tailEnd type="none" w="lg" len="med"/>
                    </a:lnT>
                    <a:lnB w="12700" cap="flat" cmpd="sng" algn="ctr">
                      <a:solidFill>
                        <a:schemeClr val="tx1"/>
                      </a:solidFill>
                      <a:prstDash val="solid"/>
                      <a:round/>
                      <a:headEnd type="none" w="med" len="lg"/>
                      <a:tailEnd type="none" w="lg" len="med"/>
                    </a:lnB>
                    <a:lnTlToBr>
                      <a:noFill/>
                    </a:lnTlToBr>
                    <a:lnBlToTr>
                      <a:noFill/>
                    </a:lnBlToTr>
                    <a:no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697205">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 typeface="Arial Unicode MS" pitchFamily="34" charset="-128"/>
                        <a:buNone/>
                        <a:tabLst/>
                      </a:pPr>
                      <a:r>
                        <a:rPr kumimoji="0" lang="en-US" sz="1800" b="0" i="0" u="none" strike="noStrike" cap="none" normalizeH="0" baseline="0" dirty="0">
                          <a:ln>
                            <a:noFill/>
                          </a:ln>
                          <a:solidFill>
                            <a:srgbClr val="00FF00"/>
                          </a:solidFill>
                          <a:effectLst/>
                          <a:latin typeface="Arial" pitchFamily="34" charset="0"/>
                        </a:rPr>
                        <a:t>Complete</a:t>
                      </a:r>
                      <a:r>
                        <a:rPr kumimoji="0" lang="en-US" sz="1800" b="0" i="0" u="none" strike="noStrike" cap="none" normalizeH="0" baseline="0" dirty="0">
                          <a:ln>
                            <a:noFill/>
                          </a:ln>
                          <a:solidFill>
                            <a:schemeClr val="tx1"/>
                          </a:solidFill>
                          <a:effectLst/>
                          <a:latin typeface="Arial" pitchFamily="34" charset="0"/>
                        </a:rPr>
                        <a:t> Complementarity</a:t>
                      </a:r>
                    </a:p>
                  </a:txBody>
                  <a:tcPr marL="90000" marR="90000" marT="46794" marB="46794" horzOverflow="overflow">
                    <a:lnL w="28575" cap="flat" cmpd="sng" algn="ctr">
                      <a:solidFill>
                        <a:schemeClr val="tx1"/>
                      </a:solidFill>
                      <a:prstDash val="solid"/>
                      <a:round/>
                      <a:headEnd type="none" w="med" len="lg"/>
                      <a:tailEnd type="none" w="lg" len="med"/>
                    </a:lnL>
                    <a:lnR w="12700" cap="flat" cmpd="sng" algn="ctr">
                      <a:solidFill>
                        <a:schemeClr val="tx1"/>
                      </a:solidFill>
                      <a:prstDash val="solid"/>
                      <a:round/>
                      <a:headEnd type="none" w="med" len="lg"/>
                      <a:tailEnd type="none" w="lg" len="med"/>
                    </a:lnR>
                    <a:lnT w="12700" cap="flat" cmpd="sng" algn="ctr">
                      <a:solidFill>
                        <a:schemeClr val="tx1"/>
                      </a:solidFill>
                      <a:prstDash val="solid"/>
                      <a:round/>
                      <a:headEnd type="none" w="med" len="lg"/>
                      <a:tailEnd type="none" w="lg" len="med"/>
                    </a:lnT>
                    <a:lnB w="12700" cap="flat" cmpd="sng" algn="ctr">
                      <a:solidFill>
                        <a:schemeClr val="tx1"/>
                      </a:solidFill>
                      <a:prstDash val="solid"/>
                      <a:round/>
                      <a:headEnd type="none" w="med" len="lg"/>
                      <a:tailEnd type="none" w="lg"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 typeface="Arial Unicode MS" pitchFamily="34" charset="-128"/>
                        <a:buNone/>
                        <a:tabLst/>
                      </a:pPr>
                      <a:r>
                        <a:rPr kumimoji="0" lang="en-US" sz="1800" b="0" i="0" u="none" strike="noStrike" cap="none" normalizeH="0" baseline="0">
                          <a:ln>
                            <a:noFill/>
                          </a:ln>
                          <a:solidFill>
                            <a:srgbClr val="00FF00"/>
                          </a:solidFill>
                          <a:effectLst/>
                          <a:latin typeface="Arial" pitchFamily="34" charset="0"/>
                        </a:rPr>
                        <a:t>Incomplete</a:t>
                      </a:r>
                      <a:r>
                        <a:rPr kumimoji="0" lang="en-US" sz="1800" b="0" i="0" u="none" strike="noStrike" cap="none" normalizeH="0" baseline="0">
                          <a:ln>
                            <a:noFill/>
                          </a:ln>
                          <a:solidFill>
                            <a:schemeClr val="tx1"/>
                          </a:solidFill>
                          <a:effectLst/>
                          <a:latin typeface="Arial" pitchFamily="34" charset="0"/>
                        </a:rPr>
                        <a:t> Complementarity</a:t>
                      </a:r>
                    </a:p>
                    <a:p>
                      <a:pPr marL="0" marR="0" lvl="0" indent="0" algn="ctr" defTabSz="914400" rtl="0" eaLnBrk="0" fontAlgn="base" latinLnBrk="0" hangingPunct="0">
                        <a:lnSpc>
                          <a:spcPct val="100000"/>
                        </a:lnSpc>
                        <a:spcBef>
                          <a:spcPct val="20000"/>
                        </a:spcBef>
                        <a:spcAft>
                          <a:spcPct val="0"/>
                        </a:spcAft>
                        <a:buClr>
                          <a:srgbClr val="FF0000"/>
                        </a:buClr>
                        <a:buSzTx/>
                        <a:buFont typeface="Arial Unicode MS" pitchFamily="34" charset="-128"/>
                        <a:buNone/>
                        <a:tabLst/>
                      </a:pPr>
                      <a:r>
                        <a:rPr kumimoji="0" lang="en-US" sz="1800" b="0" i="0" u="none" strike="noStrike" cap="none" normalizeH="0" baseline="0">
                          <a:ln>
                            <a:noFill/>
                          </a:ln>
                          <a:solidFill>
                            <a:schemeClr val="tx1"/>
                          </a:solidFill>
                          <a:effectLst/>
                          <a:latin typeface="Arial" pitchFamily="34" charset="0"/>
                        </a:rPr>
                        <a:t>= </a:t>
                      </a:r>
                      <a:r>
                        <a:rPr kumimoji="0" lang="en-US" sz="1800" b="0" i="0" u="none" strike="noStrike" cap="none" normalizeH="0" baseline="0">
                          <a:ln>
                            <a:noFill/>
                          </a:ln>
                          <a:solidFill>
                            <a:srgbClr val="00FF00"/>
                          </a:solidFill>
                          <a:effectLst/>
                          <a:latin typeface="Arial" pitchFamily="34" charset="0"/>
                        </a:rPr>
                        <a:t>Incomplete</a:t>
                      </a:r>
                      <a:r>
                        <a:rPr kumimoji="0" lang="en-US" sz="1800" b="0" i="0" u="none" strike="noStrike" cap="none" normalizeH="0" baseline="0">
                          <a:ln>
                            <a:noFill/>
                          </a:ln>
                          <a:solidFill>
                            <a:schemeClr val="tx1"/>
                          </a:solidFill>
                          <a:effectLst/>
                          <a:latin typeface="Arial" pitchFamily="34" charset="0"/>
                        </a:rPr>
                        <a:t> Substitutability (!)</a:t>
                      </a:r>
                    </a:p>
                  </a:txBody>
                  <a:tcPr marL="90000" marR="90000" marT="46794" marB="46794" horzOverflow="overflow">
                    <a:lnL w="12700" cap="flat" cmpd="sng" algn="ctr">
                      <a:solidFill>
                        <a:schemeClr val="tx1"/>
                      </a:solidFill>
                      <a:prstDash val="solid"/>
                      <a:round/>
                      <a:headEnd type="none" w="med" len="lg"/>
                      <a:tailEnd type="none" w="lg" len="med"/>
                    </a:lnL>
                    <a:lnR w="12700" cap="flat" cmpd="sng" algn="ctr">
                      <a:solidFill>
                        <a:schemeClr val="tx1"/>
                      </a:solidFill>
                      <a:prstDash val="solid"/>
                      <a:round/>
                      <a:headEnd type="none" w="med" len="lg"/>
                      <a:tailEnd type="none" w="lg" len="med"/>
                    </a:lnR>
                    <a:lnT w="12700" cap="flat" cmpd="sng" algn="ctr">
                      <a:solidFill>
                        <a:schemeClr val="tx1"/>
                      </a:solidFill>
                      <a:prstDash val="solid"/>
                      <a:round/>
                      <a:headEnd type="none" w="med" len="lg"/>
                      <a:tailEnd type="none" w="lg" len="med"/>
                    </a:lnT>
                    <a:lnB w="12700" cap="flat" cmpd="sng" algn="ctr">
                      <a:solidFill>
                        <a:schemeClr val="tx1"/>
                      </a:solidFill>
                      <a:prstDash val="solid"/>
                      <a:round/>
                      <a:headEnd type="none" w="med" len="lg"/>
                      <a:tailEnd type="none" w="lg"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 typeface="Arial Unicode MS" pitchFamily="34" charset="-128"/>
                        <a:buNone/>
                        <a:tabLst/>
                      </a:pPr>
                      <a:r>
                        <a:rPr kumimoji="0" lang="en-US" sz="1800" b="0" i="0" u="none" strike="noStrike" cap="none" normalizeH="0" baseline="0" dirty="0">
                          <a:ln>
                            <a:noFill/>
                          </a:ln>
                          <a:solidFill>
                            <a:srgbClr val="00FF00"/>
                          </a:solidFill>
                          <a:effectLst/>
                          <a:latin typeface="Arial" pitchFamily="34" charset="0"/>
                        </a:rPr>
                        <a:t>Complete</a:t>
                      </a:r>
                      <a:r>
                        <a:rPr kumimoji="0" lang="en-US" sz="1800" b="0" i="0" u="none" strike="noStrike" cap="none" normalizeH="0" baseline="0" dirty="0">
                          <a:ln>
                            <a:noFill/>
                          </a:ln>
                          <a:solidFill>
                            <a:schemeClr val="tx1"/>
                          </a:solidFill>
                          <a:effectLst/>
                          <a:latin typeface="Arial" pitchFamily="34" charset="0"/>
                        </a:rPr>
                        <a:t> substitutability</a:t>
                      </a:r>
                    </a:p>
                  </a:txBody>
                  <a:tcPr marL="90000" marR="90000" marT="46794" marB="46794" horzOverflow="overflow">
                    <a:lnL w="12700" cap="flat" cmpd="sng" algn="ctr">
                      <a:solidFill>
                        <a:schemeClr val="tx1"/>
                      </a:solidFill>
                      <a:prstDash val="solid"/>
                      <a:round/>
                      <a:headEnd type="none" w="med" len="lg"/>
                      <a:tailEnd type="none" w="lg" len="med"/>
                    </a:lnL>
                    <a:lnR w="28575" cap="flat" cmpd="sng" algn="ctr">
                      <a:solidFill>
                        <a:schemeClr val="tx1"/>
                      </a:solidFill>
                      <a:prstDash val="solid"/>
                      <a:round/>
                      <a:headEnd type="none" w="med" len="lg"/>
                      <a:tailEnd type="none" w="lg" len="med"/>
                    </a:lnR>
                    <a:lnT w="12700" cap="flat" cmpd="sng" algn="ctr">
                      <a:solidFill>
                        <a:schemeClr val="tx1"/>
                      </a:solidFill>
                      <a:prstDash val="solid"/>
                      <a:round/>
                      <a:headEnd type="none" w="med" len="lg"/>
                      <a:tailEnd type="none" w="lg" len="med"/>
                    </a:lnT>
                    <a:lnB w="12700" cap="flat" cmpd="sng" algn="ctr">
                      <a:solidFill>
                        <a:schemeClr val="tx1"/>
                      </a:solidFill>
                      <a:prstDash val="solid"/>
                      <a:round/>
                      <a:headEnd type="none" w="med" len="lg"/>
                      <a:tailEnd type="none" w="lg" len="med"/>
                    </a:lnB>
                    <a:lnTlToBr>
                      <a:noFill/>
                    </a:lnTlToBr>
                    <a:lnBlToTr>
                      <a:noFill/>
                    </a:lnBlToTr>
                    <a:noFill/>
                  </a:tcPr>
                </a:tc>
                <a:extLst>
                  <a:ext uri="{0D108BD9-81ED-4DB2-BD59-A6C34878D82A}">
                    <a16:rowId xmlns:a16="http://schemas.microsoft.com/office/drawing/2014/main" val="10001"/>
                  </a:ext>
                </a:extLst>
              </a:tr>
              <a:tr h="2508056">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 typeface="Arial Unicode MS" pitchFamily="34" charset="-128"/>
                        <a:buNone/>
                        <a:tabLst/>
                        <a:defRPr/>
                      </a:pPr>
                      <a:r>
                        <a:rPr kumimoji="0" lang="en-US" sz="1800" b="0" i="0" u="none" strike="noStrike" cap="none" normalizeH="0" baseline="0" dirty="0">
                          <a:ln>
                            <a:noFill/>
                          </a:ln>
                          <a:solidFill>
                            <a:srgbClr val="00FF00"/>
                          </a:solidFill>
                          <a:effectLst/>
                          <a:latin typeface="Arial" pitchFamily="34" charset="0"/>
                        </a:rPr>
                        <a:t>Technical engineer &amp; industry robot</a:t>
                      </a:r>
                      <a:r>
                        <a:rPr kumimoji="0" lang="en-US" sz="1800" b="0" i="0" u="none" strike="noStrike" cap="none" normalizeH="0" baseline="0" dirty="0">
                          <a:ln>
                            <a:noFill/>
                          </a:ln>
                          <a:solidFill>
                            <a:schemeClr val="tx1"/>
                          </a:solidFill>
                          <a:effectLst/>
                          <a:latin typeface="Arial" pitchFamily="34" charset="0"/>
                        </a:rPr>
                        <a:t>,</a:t>
                      </a:r>
                    </a:p>
                    <a:p>
                      <a:pPr marL="0" marR="0" lvl="0" indent="0" algn="l" defTabSz="914400" rtl="0" eaLnBrk="0" fontAlgn="base" latinLnBrk="0" hangingPunct="0">
                        <a:lnSpc>
                          <a:spcPct val="100000"/>
                        </a:lnSpc>
                        <a:spcBef>
                          <a:spcPct val="20000"/>
                        </a:spcBef>
                        <a:spcAft>
                          <a:spcPct val="0"/>
                        </a:spcAft>
                        <a:buClr>
                          <a:srgbClr val="FF0000"/>
                        </a:buClr>
                        <a:buSzTx/>
                        <a:buFont typeface="Arial Unicode MS" pitchFamily="34" charset="-128"/>
                        <a:buNone/>
                        <a:tabLst/>
                        <a:defRPr/>
                      </a:pPr>
                      <a:r>
                        <a:rPr kumimoji="0" lang="en-US" sz="1800" b="0" i="0" u="none" strike="noStrike" cap="none" normalizeH="0" baseline="0" dirty="0">
                          <a:ln>
                            <a:noFill/>
                          </a:ln>
                          <a:solidFill>
                            <a:schemeClr val="tx1"/>
                          </a:solidFill>
                          <a:effectLst/>
                          <a:latin typeface="Arial" pitchFamily="34" charset="0"/>
                        </a:rPr>
                        <a:t>Software engineer &amp; computer, Researcher &amp; </a:t>
                      </a:r>
                      <a:r>
                        <a:rPr kumimoji="0" lang="en-US" sz="1800" b="0" i="0" u="none" strike="noStrike" cap="none" normalizeH="0" baseline="0" dirty="0" err="1">
                          <a:ln>
                            <a:noFill/>
                          </a:ln>
                          <a:solidFill>
                            <a:schemeClr val="tx1"/>
                          </a:solidFill>
                          <a:effectLst/>
                          <a:latin typeface="Arial" pitchFamily="34" charset="0"/>
                        </a:rPr>
                        <a:t>laboratorium</a:t>
                      </a:r>
                      <a:r>
                        <a:rPr kumimoji="0" lang="en-US" sz="1800" b="0" i="0" u="none" strike="noStrike" cap="none" normalizeH="0" baseline="0" dirty="0">
                          <a:ln>
                            <a:noFill/>
                          </a:ln>
                          <a:solidFill>
                            <a:schemeClr val="tx1"/>
                          </a:solidFill>
                          <a:effectLst/>
                          <a:latin typeface="Arial" pitchFamily="34" charset="0"/>
                        </a:rPr>
                        <a:t>,</a:t>
                      </a:r>
                    </a:p>
                    <a:p>
                      <a:pPr marL="0" marR="0" lvl="0" indent="0" algn="l" defTabSz="914400" rtl="0" eaLnBrk="0" fontAlgn="base" latinLnBrk="0" hangingPunct="0">
                        <a:lnSpc>
                          <a:spcPct val="100000"/>
                        </a:lnSpc>
                        <a:spcBef>
                          <a:spcPct val="20000"/>
                        </a:spcBef>
                        <a:spcAft>
                          <a:spcPct val="0"/>
                        </a:spcAft>
                        <a:buClr>
                          <a:srgbClr val="FF0000"/>
                        </a:buClr>
                        <a:buSzTx/>
                        <a:buFont typeface="Arial Unicode MS" pitchFamily="34" charset="-128"/>
                        <a:buNone/>
                        <a:tabLst/>
                      </a:pPr>
                      <a:r>
                        <a:rPr kumimoji="0" lang="en-US" sz="1800" b="0" i="0" u="none" strike="noStrike" cap="none" normalizeH="0" baseline="0" dirty="0">
                          <a:ln>
                            <a:noFill/>
                          </a:ln>
                          <a:solidFill>
                            <a:schemeClr val="tx1"/>
                          </a:solidFill>
                          <a:effectLst/>
                          <a:latin typeface="Arial" pitchFamily="34" charset="0"/>
                        </a:rPr>
                        <a:t>Carpenter &amp; hammer,</a:t>
                      </a:r>
                    </a:p>
                    <a:p>
                      <a:pPr marL="0" marR="0" lvl="0" indent="0" algn="l" defTabSz="914400" rtl="0" eaLnBrk="0" fontAlgn="base" latinLnBrk="0" hangingPunct="0">
                        <a:lnSpc>
                          <a:spcPct val="100000"/>
                        </a:lnSpc>
                        <a:spcBef>
                          <a:spcPct val="20000"/>
                        </a:spcBef>
                        <a:spcAft>
                          <a:spcPct val="0"/>
                        </a:spcAft>
                        <a:buClr>
                          <a:srgbClr val="FF0000"/>
                        </a:buClr>
                        <a:buSzTx/>
                        <a:buFont typeface="Arial Unicode MS" pitchFamily="34" charset="-128"/>
                        <a:buNone/>
                        <a:tabLst/>
                      </a:pPr>
                      <a:r>
                        <a:rPr kumimoji="0" lang="en-US" sz="1800" b="0" i="0" u="none" strike="noStrike" cap="none" normalizeH="0" baseline="0" dirty="0">
                          <a:ln>
                            <a:noFill/>
                          </a:ln>
                          <a:solidFill>
                            <a:schemeClr val="tx1"/>
                          </a:solidFill>
                          <a:effectLst/>
                          <a:latin typeface="Arial" pitchFamily="34" charset="0"/>
                        </a:rPr>
                        <a:t>Hairdresser &amp; scissors,</a:t>
                      </a:r>
                    </a:p>
                    <a:p>
                      <a:pPr marL="0" marR="0" lvl="0" indent="0" algn="l" defTabSz="914400" rtl="0" eaLnBrk="0" fontAlgn="base" latinLnBrk="0" hangingPunct="0">
                        <a:lnSpc>
                          <a:spcPct val="100000"/>
                        </a:lnSpc>
                        <a:spcBef>
                          <a:spcPct val="20000"/>
                        </a:spcBef>
                        <a:spcAft>
                          <a:spcPct val="0"/>
                        </a:spcAft>
                        <a:buClr>
                          <a:srgbClr val="FF0000"/>
                        </a:buClr>
                        <a:buSzTx/>
                        <a:buFont typeface="Arial Unicode MS" pitchFamily="34" charset="-128"/>
                        <a:buNone/>
                        <a:tabLst/>
                      </a:pPr>
                      <a:r>
                        <a:rPr kumimoji="0" lang="en-US" sz="1800" b="0" i="0" u="none" strike="noStrike" cap="none" normalizeH="0" baseline="0" dirty="0">
                          <a:ln>
                            <a:noFill/>
                          </a:ln>
                          <a:solidFill>
                            <a:schemeClr val="tx1"/>
                          </a:solidFill>
                          <a:effectLst/>
                          <a:latin typeface="Arial" pitchFamily="34" charset="0"/>
                        </a:rPr>
                        <a:t>Cook &amp; kitchen</a:t>
                      </a:r>
                    </a:p>
                  </a:txBody>
                  <a:tcPr marL="90000" marR="90000" marT="46794" marB="46794" horzOverflow="overflow">
                    <a:lnL w="28575" cap="flat" cmpd="sng" algn="ctr">
                      <a:solidFill>
                        <a:schemeClr val="tx1"/>
                      </a:solidFill>
                      <a:prstDash val="solid"/>
                      <a:round/>
                      <a:headEnd type="none" w="med" len="lg"/>
                      <a:tailEnd type="none" w="lg" len="med"/>
                    </a:lnL>
                    <a:lnR w="12700" cap="flat" cmpd="sng" algn="ctr">
                      <a:solidFill>
                        <a:schemeClr val="tx1"/>
                      </a:solidFill>
                      <a:prstDash val="solid"/>
                      <a:round/>
                      <a:headEnd type="none" w="med" len="lg"/>
                      <a:tailEnd type="none" w="lg" len="med"/>
                    </a:lnR>
                    <a:lnT w="12700" cap="flat" cmpd="sng" algn="ctr">
                      <a:solidFill>
                        <a:schemeClr val="tx1"/>
                      </a:solidFill>
                      <a:prstDash val="solid"/>
                      <a:round/>
                      <a:headEnd type="none" w="med" len="lg"/>
                      <a:tailEnd type="none" w="lg" len="med"/>
                    </a:lnT>
                    <a:lnB w="28575" cap="flat" cmpd="sng" algn="ctr">
                      <a:solidFill>
                        <a:schemeClr val="tx1"/>
                      </a:solidFill>
                      <a:prstDash val="solid"/>
                      <a:round/>
                      <a:headEnd type="none" w="med" len="lg"/>
                      <a:tailEnd type="none" w="lg"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 typeface="Arial Unicode MS" pitchFamily="34" charset="-128"/>
                        <a:buNone/>
                        <a:tabLst/>
                        <a:defRPr/>
                      </a:pPr>
                      <a:r>
                        <a:rPr kumimoji="0" lang="en-US" sz="1800" b="0" i="0" u="none" strike="noStrike" cap="none" normalizeH="0" baseline="0" dirty="0">
                          <a:ln>
                            <a:noFill/>
                          </a:ln>
                          <a:solidFill>
                            <a:srgbClr val="00FF00"/>
                          </a:solidFill>
                          <a:effectLst/>
                          <a:latin typeface="Arial" pitchFamily="34" charset="0"/>
                        </a:rPr>
                        <a:t>Skilled engineering worker &amp; industry robot</a:t>
                      </a:r>
                      <a:r>
                        <a:rPr kumimoji="0" lang="en-US" sz="1800" b="0" i="0" u="none" strike="noStrike" cap="none" normalizeH="0" baseline="0" dirty="0">
                          <a:ln>
                            <a:noFill/>
                          </a:ln>
                          <a:solidFill>
                            <a:schemeClr val="tx1"/>
                          </a:solidFill>
                          <a:effectLst/>
                          <a:latin typeface="Arial" pitchFamily="34" charset="0"/>
                        </a:rPr>
                        <a:t>,</a:t>
                      </a:r>
                    </a:p>
                    <a:p>
                      <a:pPr marL="0" marR="0" lvl="0" indent="0" algn="l" defTabSz="914400" rtl="0" eaLnBrk="0" fontAlgn="base" latinLnBrk="0" hangingPunct="0">
                        <a:lnSpc>
                          <a:spcPct val="100000"/>
                        </a:lnSpc>
                        <a:spcBef>
                          <a:spcPct val="20000"/>
                        </a:spcBef>
                        <a:spcAft>
                          <a:spcPct val="0"/>
                        </a:spcAft>
                        <a:buClr>
                          <a:srgbClr val="FF0000"/>
                        </a:buClr>
                        <a:buSzTx/>
                        <a:buFont typeface="Arial Unicode MS" pitchFamily="34" charset="-128"/>
                        <a:buNone/>
                        <a:tabLst/>
                      </a:pPr>
                      <a:r>
                        <a:rPr kumimoji="0" lang="en-US" sz="1800" b="0" i="0" u="none" strike="noStrike" cap="none" normalizeH="0" baseline="0" dirty="0">
                          <a:ln>
                            <a:noFill/>
                          </a:ln>
                          <a:solidFill>
                            <a:schemeClr val="tx1"/>
                          </a:solidFill>
                          <a:effectLst/>
                          <a:latin typeface="Arial" pitchFamily="34" charset="0"/>
                        </a:rPr>
                        <a:t>Cashier &amp; automated teller machine, </a:t>
                      </a:r>
                    </a:p>
                    <a:p>
                      <a:pPr marL="0" marR="0" lvl="0" indent="0" algn="l" defTabSz="914400" rtl="0" eaLnBrk="0" fontAlgn="base" latinLnBrk="0" hangingPunct="0">
                        <a:lnSpc>
                          <a:spcPct val="100000"/>
                        </a:lnSpc>
                        <a:spcBef>
                          <a:spcPct val="20000"/>
                        </a:spcBef>
                        <a:spcAft>
                          <a:spcPct val="0"/>
                        </a:spcAft>
                        <a:buClr>
                          <a:srgbClr val="FF0000"/>
                        </a:buClr>
                        <a:buSzTx/>
                        <a:buFont typeface="Arial Unicode MS" pitchFamily="34" charset="-128"/>
                        <a:buNone/>
                        <a:tabLst/>
                      </a:pPr>
                      <a:r>
                        <a:rPr kumimoji="0" lang="en-US" sz="1800" b="0" i="0" u="none" strike="noStrike" cap="none" normalizeH="0" baseline="0" dirty="0">
                          <a:ln>
                            <a:noFill/>
                          </a:ln>
                          <a:solidFill>
                            <a:schemeClr val="tx1"/>
                          </a:solidFill>
                          <a:effectLst/>
                          <a:latin typeface="Arial" pitchFamily="34" charset="0"/>
                        </a:rPr>
                        <a:t>Household aid &amp; vacuum cleaner robot,</a:t>
                      </a:r>
                    </a:p>
                    <a:p>
                      <a:pPr marL="0" marR="0" lvl="0" indent="0" algn="l" defTabSz="914400" rtl="0" eaLnBrk="0" fontAlgn="base" latinLnBrk="0" hangingPunct="0">
                        <a:lnSpc>
                          <a:spcPct val="100000"/>
                        </a:lnSpc>
                        <a:spcBef>
                          <a:spcPct val="20000"/>
                        </a:spcBef>
                        <a:spcAft>
                          <a:spcPct val="0"/>
                        </a:spcAft>
                        <a:buClr>
                          <a:srgbClr val="FF0000"/>
                        </a:buClr>
                        <a:buSzTx/>
                        <a:buFont typeface="Arial Unicode MS" pitchFamily="34" charset="-128"/>
                        <a:buNone/>
                        <a:tabLst/>
                      </a:pPr>
                      <a:endParaRPr kumimoji="0" lang="en-US" sz="1800" b="0" i="0" u="none" strike="noStrike" cap="none" normalizeH="0" baseline="0" dirty="0">
                        <a:ln>
                          <a:noFill/>
                        </a:ln>
                        <a:solidFill>
                          <a:srgbClr val="00FF00"/>
                        </a:solidFill>
                        <a:effectLst/>
                        <a:latin typeface="Arial" pitchFamily="34" charset="0"/>
                      </a:endParaRPr>
                    </a:p>
                    <a:p>
                      <a:pPr marL="0" marR="0" lvl="0" indent="0" algn="l" defTabSz="914400" rtl="0" eaLnBrk="0" fontAlgn="base" latinLnBrk="0" hangingPunct="0">
                        <a:lnSpc>
                          <a:spcPct val="100000"/>
                        </a:lnSpc>
                        <a:spcBef>
                          <a:spcPct val="20000"/>
                        </a:spcBef>
                        <a:spcAft>
                          <a:spcPct val="0"/>
                        </a:spcAft>
                        <a:buClr>
                          <a:srgbClr val="FF0000"/>
                        </a:buClr>
                        <a:buSzTx/>
                        <a:buFont typeface="Arial Unicode MS" pitchFamily="34" charset="-128"/>
                        <a:buNone/>
                        <a:tabLst/>
                      </a:pPr>
                      <a:endParaRPr kumimoji="0" lang="en-US" sz="1800" b="0" i="0" u="none" strike="noStrike" cap="none" normalizeH="0" baseline="0" dirty="0">
                        <a:ln>
                          <a:noFill/>
                        </a:ln>
                        <a:solidFill>
                          <a:srgbClr val="00FF00"/>
                        </a:solidFill>
                        <a:effectLst/>
                        <a:latin typeface="Arial" pitchFamily="34" charset="0"/>
                      </a:endParaRPr>
                    </a:p>
                  </a:txBody>
                  <a:tcPr marL="90000" marR="90000" marT="46794" marB="46794" horzOverflow="overflow">
                    <a:lnL w="12700" cap="flat" cmpd="sng" algn="ctr">
                      <a:solidFill>
                        <a:schemeClr val="tx1"/>
                      </a:solidFill>
                      <a:prstDash val="solid"/>
                      <a:round/>
                      <a:headEnd type="none" w="med" len="lg"/>
                      <a:tailEnd type="none" w="lg" len="med"/>
                    </a:lnL>
                    <a:lnR w="12700" cap="flat" cmpd="sng" algn="ctr">
                      <a:solidFill>
                        <a:schemeClr val="tx1"/>
                      </a:solidFill>
                      <a:prstDash val="solid"/>
                      <a:round/>
                      <a:headEnd type="none" w="med" len="lg"/>
                      <a:tailEnd type="none" w="lg" len="med"/>
                    </a:lnR>
                    <a:lnT w="12700" cap="flat" cmpd="sng" algn="ctr">
                      <a:solidFill>
                        <a:schemeClr val="tx1"/>
                      </a:solidFill>
                      <a:prstDash val="solid"/>
                      <a:round/>
                      <a:headEnd type="none" w="med" len="lg"/>
                      <a:tailEnd type="none" w="lg" len="med"/>
                    </a:lnT>
                    <a:lnB w="28575" cap="flat" cmpd="sng" algn="ctr">
                      <a:solidFill>
                        <a:schemeClr val="tx1"/>
                      </a:solidFill>
                      <a:prstDash val="solid"/>
                      <a:round/>
                      <a:headEnd type="none" w="med" len="lg"/>
                      <a:tailEnd type="none" w="lg"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 typeface="Arial Unicode MS" pitchFamily="34" charset="-128"/>
                        <a:buNone/>
                        <a:tabLst/>
                        <a:defRPr/>
                      </a:pPr>
                      <a:r>
                        <a:rPr kumimoji="0" lang="en-US" sz="1800" b="0" i="0" u="none" strike="noStrike" cap="none" normalizeH="0" baseline="0" dirty="0">
                          <a:ln>
                            <a:noFill/>
                          </a:ln>
                          <a:solidFill>
                            <a:srgbClr val="00FF00"/>
                          </a:solidFill>
                          <a:effectLst/>
                          <a:latin typeface="Arial" pitchFamily="34" charset="0"/>
                        </a:rPr>
                        <a:t>Low skilled assembly line worker &amp; industry robot</a:t>
                      </a:r>
                      <a:r>
                        <a:rPr kumimoji="0" lang="en-US" sz="1800" b="0" i="0" u="none" strike="noStrike" cap="none" normalizeH="0" baseline="0" dirty="0">
                          <a:ln>
                            <a:noFill/>
                          </a:ln>
                          <a:solidFill>
                            <a:schemeClr val="tx1"/>
                          </a:solidFill>
                          <a:effectLst/>
                          <a:latin typeface="Arial" pitchFamily="34" charset="0"/>
                        </a:rPr>
                        <a:t>,</a:t>
                      </a:r>
                    </a:p>
                    <a:p>
                      <a:pPr marL="0" marR="0" lvl="0" indent="0" algn="l" defTabSz="914400" rtl="0" eaLnBrk="0" fontAlgn="base" latinLnBrk="0" hangingPunct="0">
                        <a:lnSpc>
                          <a:spcPct val="100000"/>
                        </a:lnSpc>
                        <a:spcBef>
                          <a:spcPct val="20000"/>
                        </a:spcBef>
                        <a:spcAft>
                          <a:spcPct val="0"/>
                        </a:spcAft>
                        <a:buClr>
                          <a:srgbClr val="FF0000"/>
                        </a:buClr>
                        <a:buSzTx/>
                        <a:buFont typeface="Arial Unicode MS" pitchFamily="34" charset="-128"/>
                        <a:buNone/>
                        <a:tabLst/>
                      </a:pPr>
                      <a:r>
                        <a:rPr kumimoji="0" lang="en-US" sz="1800" b="0" i="0" u="none" strike="noStrike" cap="none" normalizeH="0" baseline="0" dirty="0">
                          <a:ln>
                            <a:noFill/>
                          </a:ln>
                          <a:solidFill>
                            <a:schemeClr val="tx1"/>
                          </a:solidFill>
                          <a:effectLst/>
                          <a:latin typeface="Arial" pitchFamily="34" charset="0"/>
                        </a:rPr>
                        <a:t>Assembly line welder &amp; welding robot,</a:t>
                      </a:r>
                    </a:p>
                    <a:p>
                      <a:pPr marL="0" marR="0" lvl="0" indent="0" algn="l" defTabSz="914400" rtl="0" eaLnBrk="0" fontAlgn="base" latinLnBrk="0" hangingPunct="0">
                        <a:lnSpc>
                          <a:spcPct val="100000"/>
                        </a:lnSpc>
                        <a:spcBef>
                          <a:spcPct val="20000"/>
                        </a:spcBef>
                        <a:spcAft>
                          <a:spcPct val="0"/>
                        </a:spcAft>
                        <a:buClr>
                          <a:srgbClr val="FF0000"/>
                        </a:buClr>
                        <a:buSzTx/>
                        <a:buFont typeface="Arial Unicode MS" pitchFamily="34" charset="-128"/>
                        <a:buNone/>
                        <a:tabLst/>
                      </a:pPr>
                      <a:r>
                        <a:rPr kumimoji="0" lang="en-US" sz="1800" b="0" i="0" u="none" strike="noStrike" cap="none" normalizeH="0" baseline="0" dirty="0">
                          <a:ln>
                            <a:noFill/>
                          </a:ln>
                          <a:solidFill>
                            <a:schemeClr val="tx1"/>
                          </a:solidFill>
                          <a:effectLst/>
                          <a:latin typeface="Arial" pitchFamily="34" charset="0"/>
                        </a:rPr>
                        <a:t>Forklift operator &amp; automated shelf,</a:t>
                      </a:r>
                    </a:p>
                    <a:p>
                      <a:pPr marL="0" marR="0" lvl="0" indent="0" algn="l" defTabSz="914400" rtl="0" eaLnBrk="0" fontAlgn="base" latinLnBrk="0" hangingPunct="0">
                        <a:lnSpc>
                          <a:spcPct val="100000"/>
                        </a:lnSpc>
                        <a:spcBef>
                          <a:spcPct val="20000"/>
                        </a:spcBef>
                        <a:spcAft>
                          <a:spcPct val="0"/>
                        </a:spcAft>
                        <a:buClr>
                          <a:srgbClr val="FF0000"/>
                        </a:buClr>
                        <a:buSzTx/>
                        <a:buFont typeface="Arial Unicode MS" pitchFamily="34" charset="-128"/>
                        <a:buNone/>
                        <a:tabLst/>
                      </a:pPr>
                      <a:endParaRPr kumimoji="0" lang="en-US" sz="1800" b="0" i="0" u="none" strike="noStrike" cap="none" normalizeH="0" baseline="0" dirty="0">
                        <a:ln>
                          <a:noFill/>
                        </a:ln>
                        <a:solidFill>
                          <a:srgbClr val="00FF00"/>
                        </a:solidFill>
                        <a:effectLst/>
                        <a:latin typeface="Arial" pitchFamily="34" charset="0"/>
                      </a:endParaRPr>
                    </a:p>
                    <a:p>
                      <a:pPr marL="0" marR="0" lvl="0" indent="0" algn="l" defTabSz="914400" rtl="0" eaLnBrk="0" fontAlgn="base" latinLnBrk="0" hangingPunct="0">
                        <a:lnSpc>
                          <a:spcPct val="100000"/>
                        </a:lnSpc>
                        <a:spcBef>
                          <a:spcPct val="20000"/>
                        </a:spcBef>
                        <a:spcAft>
                          <a:spcPct val="0"/>
                        </a:spcAft>
                        <a:buClr>
                          <a:srgbClr val="FF0000"/>
                        </a:buClr>
                        <a:buSzTx/>
                        <a:buFont typeface="Arial Unicode MS" pitchFamily="34" charset="-128"/>
                        <a:buNone/>
                        <a:tabLst/>
                      </a:pPr>
                      <a:endParaRPr kumimoji="0" lang="en-US" sz="1800" b="0" i="0" u="none" strike="noStrike" cap="none" normalizeH="0" baseline="0" dirty="0">
                        <a:ln>
                          <a:noFill/>
                        </a:ln>
                        <a:solidFill>
                          <a:srgbClr val="00FF00"/>
                        </a:solidFill>
                        <a:effectLst/>
                        <a:latin typeface="Arial" pitchFamily="34" charset="0"/>
                      </a:endParaRPr>
                    </a:p>
                  </a:txBody>
                  <a:tcPr marL="90000" marR="90000" marT="46794" marB="46794" horzOverflow="overflow">
                    <a:lnL w="12700" cap="flat" cmpd="sng" algn="ctr">
                      <a:solidFill>
                        <a:schemeClr val="tx1"/>
                      </a:solidFill>
                      <a:prstDash val="solid"/>
                      <a:round/>
                      <a:headEnd type="none" w="med" len="lg"/>
                      <a:tailEnd type="none" w="lg" len="med"/>
                    </a:lnL>
                    <a:lnR w="28575" cap="flat" cmpd="sng" algn="ctr">
                      <a:solidFill>
                        <a:schemeClr val="tx1"/>
                      </a:solidFill>
                      <a:prstDash val="solid"/>
                      <a:round/>
                      <a:headEnd type="none" w="med" len="lg"/>
                      <a:tailEnd type="none" w="lg" len="med"/>
                    </a:lnR>
                    <a:lnT w="12700" cap="flat" cmpd="sng" algn="ctr">
                      <a:solidFill>
                        <a:schemeClr val="tx1"/>
                      </a:solidFill>
                      <a:prstDash val="solid"/>
                      <a:round/>
                      <a:headEnd type="none" w="med" len="lg"/>
                      <a:tailEnd type="none" w="lg" len="med"/>
                    </a:lnT>
                    <a:lnB w="28575" cap="flat" cmpd="sng" algn="ctr">
                      <a:solidFill>
                        <a:schemeClr val="tx1"/>
                      </a:solidFill>
                      <a:prstDash val="solid"/>
                      <a:round/>
                      <a:headEnd type="none" w="med" len="lg"/>
                      <a:tailEnd type="none" w="lg"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8453" name="Text Box 155"/>
          <p:cNvSpPr txBox="1">
            <a:spLocks noChangeArrowheads="1"/>
          </p:cNvSpPr>
          <p:nvPr/>
        </p:nvSpPr>
        <p:spPr bwMode="auto">
          <a:xfrm>
            <a:off x="0" y="4972050"/>
            <a:ext cx="91440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med" len="lg"/>
                <a:tailEnd type="none" w="lg" len="med"/>
              </a14:hiddenLine>
            </a:ext>
          </a:extLst>
        </p:spPr>
        <p:txBody>
          <a:bodyPr lIns="90000" tIns="46800" rIns="90000" bIns="4680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lnSpc>
                <a:spcPct val="80000"/>
              </a:lnSpc>
              <a:spcBef>
                <a:spcPct val="50000"/>
              </a:spcBef>
              <a:buClrTx/>
              <a:buFontTx/>
              <a:buNone/>
            </a:pPr>
            <a:r>
              <a:rPr lang="en-US" altLang="en-US" sz="2000" dirty="0"/>
              <a:t>From the empirical point of view, </a:t>
            </a:r>
            <a:r>
              <a:rPr lang="en-US" altLang="en-US" sz="2000" dirty="0">
                <a:solidFill>
                  <a:srgbClr val="00FF00"/>
                </a:solidFill>
              </a:rPr>
              <a:t>complementarity</a:t>
            </a:r>
            <a:r>
              <a:rPr lang="en-US" altLang="en-US" sz="2000" dirty="0"/>
              <a:t> is prevalent within the </a:t>
            </a:r>
            <a:r>
              <a:rPr lang="en-US" altLang="en-US" sz="2000" dirty="0">
                <a:solidFill>
                  <a:srgbClr val="00FF00"/>
                </a:solidFill>
              </a:rPr>
              <a:t>service sector</a:t>
            </a:r>
            <a:r>
              <a:rPr lang="en-US" altLang="en-US" sz="2000" dirty="0"/>
              <a:t>, while classical </a:t>
            </a:r>
            <a:r>
              <a:rPr lang="en-US" altLang="en-US" sz="2000" dirty="0">
                <a:solidFill>
                  <a:srgbClr val="00FF00"/>
                </a:solidFill>
              </a:rPr>
              <a:t>industries</a:t>
            </a:r>
            <a:r>
              <a:rPr lang="en-US" altLang="en-US" sz="2000" dirty="0"/>
              <a:t> mostly display </a:t>
            </a:r>
            <a:r>
              <a:rPr lang="en-US" altLang="en-US" sz="2000" dirty="0">
                <a:solidFill>
                  <a:srgbClr val="00FF00"/>
                </a:solidFill>
              </a:rPr>
              <a:t>substitutability</a:t>
            </a:r>
            <a:r>
              <a:rPr lang="en-US" altLang="en-US" sz="2000" dirty="0"/>
              <a:t>. However most industries have a strong demand for intermediary goods from the service sector. Therefore, an increase in industrial machinery investment typically causes an increase in the demand for labor in the service sector. Therefore, the assumption of “</a:t>
            </a:r>
            <a:r>
              <a:rPr lang="en-US" altLang="en-US" sz="2000" dirty="0">
                <a:solidFill>
                  <a:srgbClr val="00FF00"/>
                </a:solidFill>
              </a:rPr>
              <a:t>a normal production relationship</a:t>
            </a:r>
            <a:r>
              <a:rPr lang="en-US" altLang="en-US" sz="2000" dirty="0"/>
              <a:t>” between capital and labor for the economy as a whole, is a </a:t>
            </a:r>
            <a:r>
              <a:rPr lang="en-US" altLang="en-US" sz="2000" dirty="0">
                <a:solidFill>
                  <a:srgbClr val="00FF00"/>
                </a:solidFill>
              </a:rPr>
              <a:t>good approximation</a:t>
            </a:r>
            <a:r>
              <a:rPr lang="en-US" altLang="en-US" sz="2000" dirty="0"/>
              <a:t> for the real world.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3"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Foliennummernplatzhalter 3"/>
          <p:cNvSpPr>
            <a:spLocks noGrp="1"/>
          </p:cNvSpPr>
          <p:nvPr>
            <p:ph type="sldNum" sz="quarter" idx="11"/>
          </p:nvPr>
        </p:nvSpPr>
        <p:spPr>
          <a:xfrm>
            <a:off x="7038975" y="63769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C3338D3D-4DAD-404F-8338-AA18FD1E8989}" type="slidenum">
              <a:rPr lang="de-DE" altLang="en-US" sz="1600" smtClean="0"/>
              <a:pPr>
                <a:spcBef>
                  <a:spcPct val="0"/>
                </a:spcBef>
                <a:buClrTx/>
                <a:buFontTx/>
                <a:buNone/>
              </a:pPr>
              <a:t>160</a:t>
            </a:fld>
            <a:r>
              <a:rPr lang="de-DE" altLang="en-US" sz="1600"/>
              <a:t> -</a:t>
            </a:r>
          </a:p>
        </p:txBody>
      </p:sp>
      <p:sp>
        <p:nvSpPr>
          <p:cNvPr id="163843" name="Fußzeilenplatzhalt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600"/>
              <a:t>Prof. Dr. Rainer Maurer</a:t>
            </a:r>
          </a:p>
        </p:txBody>
      </p:sp>
      <p:sp>
        <p:nvSpPr>
          <p:cNvPr id="163844" name="Rectangle 2"/>
          <p:cNvSpPr>
            <a:spLocks noGrp="1" noChangeArrowheads="1"/>
          </p:cNvSpPr>
          <p:nvPr>
            <p:ph type="title"/>
          </p:nvPr>
        </p:nvSpPr>
        <p:spPr/>
        <p:txBody>
          <a:bodyPr/>
          <a:lstStyle/>
          <a:p>
            <a:pPr eaLnBrk="1" hangingPunct="1"/>
            <a:r>
              <a:rPr lang="en-US" altLang="en-US"/>
              <a:t>3.3. Questions for Review</a:t>
            </a:r>
          </a:p>
        </p:txBody>
      </p:sp>
      <p:sp>
        <p:nvSpPr>
          <p:cNvPr id="163845" name="Rectangle 3"/>
          <p:cNvSpPr>
            <a:spLocks noChangeArrowheads="1"/>
          </p:cNvSpPr>
          <p:nvPr/>
        </p:nvSpPr>
        <p:spPr bwMode="auto">
          <a:xfrm>
            <a:off x="493713" y="1014413"/>
            <a:ext cx="83264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rgbClr val="FF0000"/>
              </a:buClr>
              <a:buFont typeface="Arial Unicode MS" pitchFamily="34" charset="-128"/>
              <a:buChar char="➤"/>
              <a:tabLst>
                <a:tab pos="447675" algn="l"/>
              </a:tabLst>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tabLst>
                <a:tab pos="447675" algn="l"/>
              </a:tabLst>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tabLst>
                <a:tab pos="447675" algn="l"/>
              </a:tabLst>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tabLst>
                <a:tab pos="447675" algn="l"/>
              </a:tabLst>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tabLst>
                <a:tab pos="447675" algn="l"/>
              </a:tabLst>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tabLst>
                <a:tab pos="447675" algn="l"/>
              </a:tabLst>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tabLst>
                <a:tab pos="447675" algn="l"/>
              </a:tabLst>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tabLst>
                <a:tab pos="447675" algn="l"/>
              </a:tabLst>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tabLst>
                <a:tab pos="447675" algn="l"/>
              </a:tabLst>
              <a:defRPr sz="2000">
                <a:solidFill>
                  <a:schemeClr val="tx1"/>
                </a:solidFill>
                <a:latin typeface="Arial" pitchFamily="34" charset="0"/>
              </a:defRPr>
            </a:lvl9pPr>
          </a:lstStyle>
          <a:p>
            <a:pPr eaLnBrk="1" hangingPunct="1">
              <a:spcBef>
                <a:spcPct val="60000"/>
              </a:spcBef>
              <a:buFontTx/>
              <a:buNone/>
            </a:pPr>
            <a:r>
              <a:rPr lang="en-US" altLang="en-US" sz="2000">
                <a:solidFill>
                  <a:srgbClr val="FF0000"/>
                </a:solidFill>
              </a:rPr>
              <a:t>23.</a:t>
            </a:r>
            <a:r>
              <a:rPr lang="en-US" altLang="en-US" sz="2000"/>
              <a:t> Draft the effect of the supply of money by the central bank and the   	demand for money by firms on the capital market. Use the graph to 	explain what “natural rate of interest” means.</a:t>
            </a:r>
          </a:p>
        </p:txBody>
      </p:sp>
      <p:sp>
        <p:nvSpPr>
          <p:cNvPr id="163846" name="Text Box 4"/>
          <p:cNvSpPr txBox="1">
            <a:spLocks noChangeArrowheads="1"/>
          </p:cNvSpPr>
          <p:nvPr/>
        </p:nvSpPr>
        <p:spPr bwMode="auto">
          <a:xfrm>
            <a:off x="2066925" y="2138363"/>
            <a:ext cx="7318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en-US" altLang="en-US" sz="2000"/>
              <a:t>i</a:t>
            </a:r>
            <a:endParaRPr lang="en-US" altLang="en-US" sz="1800" b="1"/>
          </a:p>
        </p:txBody>
      </p:sp>
      <p:grpSp>
        <p:nvGrpSpPr>
          <p:cNvPr id="163847" name="Group 5"/>
          <p:cNvGrpSpPr>
            <a:grpSpLocks/>
          </p:cNvGrpSpPr>
          <p:nvPr/>
        </p:nvGrpSpPr>
        <p:grpSpPr bwMode="auto">
          <a:xfrm>
            <a:off x="1714500" y="2189163"/>
            <a:ext cx="6357938" cy="3563937"/>
            <a:chOff x="1080" y="1379"/>
            <a:chExt cx="4005" cy="2245"/>
          </a:xfrm>
        </p:grpSpPr>
        <p:graphicFrame>
          <p:nvGraphicFramePr>
            <p:cNvPr id="163848" name="Object 6"/>
            <p:cNvGraphicFramePr>
              <a:graphicFrameLocks/>
            </p:cNvGraphicFramePr>
            <p:nvPr/>
          </p:nvGraphicFramePr>
          <p:xfrm>
            <a:off x="1080" y="1444"/>
            <a:ext cx="3709" cy="2180"/>
          </p:xfrm>
          <a:graphic>
            <a:graphicData uri="http://schemas.openxmlformats.org/presentationml/2006/ole">
              <mc:AlternateContent xmlns:mc="http://schemas.openxmlformats.org/markup-compatibility/2006">
                <mc:Choice xmlns:v="urn:schemas-microsoft-com:vml" Requires="v">
                  <p:oleObj spid="_x0000_s164248" name="Diagramm" r:id="rId4" imgW="10439310" imgH="6058081" progId="MSGraph.Chart.8">
                    <p:embed followColorScheme="full"/>
                  </p:oleObj>
                </mc:Choice>
                <mc:Fallback>
                  <p:oleObj name="Diagramm" r:id="rId4" imgW="10439310" imgH="6058081" progId="MSGraph.Chart.8">
                    <p:embed followColorScheme="full"/>
                    <p:pic>
                      <p:nvPicPr>
                        <p:cNvPr id="0" name="Objec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0" y="1444"/>
                          <a:ext cx="3709" cy="2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849" name="Line 7"/>
            <p:cNvSpPr>
              <a:spLocks noChangeShapeType="1"/>
            </p:cNvSpPr>
            <p:nvPr/>
          </p:nvSpPr>
          <p:spPr bwMode="auto">
            <a:xfrm>
              <a:off x="4681" y="3353"/>
              <a:ext cx="106"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63850" name="Line 8"/>
            <p:cNvSpPr>
              <a:spLocks noChangeShapeType="1"/>
            </p:cNvSpPr>
            <p:nvPr/>
          </p:nvSpPr>
          <p:spPr bwMode="auto">
            <a:xfrm rot="5400000" flipH="1">
              <a:off x="1250" y="1557"/>
              <a:ext cx="9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63851" name="Text Box 9"/>
            <p:cNvSpPr txBox="1">
              <a:spLocks noChangeArrowheads="1"/>
            </p:cNvSpPr>
            <p:nvPr/>
          </p:nvSpPr>
          <p:spPr bwMode="auto">
            <a:xfrm>
              <a:off x="1286" y="1379"/>
              <a:ext cx="30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endParaRPr lang="en-US" altLang="en-US" sz="2000"/>
            </a:p>
          </p:txBody>
        </p:sp>
        <p:sp>
          <p:nvSpPr>
            <p:cNvPr id="163852" name="Text Box 10"/>
            <p:cNvSpPr txBox="1">
              <a:spLocks noChangeArrowheads="1"/>
            </p:cNvSpPr>
            <p:nvPr/>
          </p:nvSpPr>
          <p:spPr bwMode="auto">
            <a:xfrm>
              <a:off x="4687" y="3134"/>
              <a:ext cx="39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en-US" altLang="en-US" sz="1800"/>
                <a:t>S</a:t>
              </a:r>
            </a:p>
          </p:txBody>
        </p:sp>
      </p:grpSp>
    </p:spTree>
  </p:cSld>
  <p:clrMapOvr>
    <a:masterClrMapping/>
  </p:clrMapOvr>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Foliennummernplatzhalter 3"/>
          <p:cNvSpPr>
            <a:spLocks noGrp="1"/>
          </p:cNvSpPr>
          <p:nvPr>
            <p:ph type="sldNum" sz="quarter" idx="11"/>
          </p:nvPr>
        </p:nvSpPr>
        <p:spPr>
          <a:xfrm>
            <a:off x="7038975" y="63769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F6A40DBB-06C2-4761-B374-231ABEBBA3D3}" type="slidenum">
              <a:rPr lang="de-DE" altLang="en-US" sz="1600" smtClean="0"/>
              <a:pPr>
                <a:spcBef>
                  <a:spcPct val="0"/>
                </a:spcBef>
                <a:buClrTx/>
                <a:buFontTx/>
                <a:buNone/>
              </a:pPr>
              <a:t>161</a:t>
            </a:fld>
            <a:r>
              <a:rPr lang="de-DE" altLang="en-US" sz="1600"/>
              <a:t> -</a:t>
            </a:r>
          </a:p>
        </p:txBody>
      </p:sp>
      <p:sp>
        <p:nvSpPr>
          <p:cNvPr id="164867" name="Fußzeilenplatzhalt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600"/>
              <a:t>Prof. Dr. Rainer Maurer</a:t>
            </a:r>
          </a:p>
        </p:txBody>
      </p:sp>
      <p:sp>
        <p:nvSpPr>
          <p:cNvPr id="164868" name="Rectangle 2"/>
          <p:cNvSpPr>
            <a:spLocks noGrp="1" noChangeArrowheads="1"/>
          </p:cNvSpPr>
          <p:nvPr>
            <p:ph type="title"/>
          </p:nvPr>
        </p:nvSpPr>
        <p:spPr/>
        <p:txBody>
          <a:bodyPr/>
          <a:lstStyle/>
          <a:p>
            <a:pPr eaLnBrk="1" hangingPunct="1"/>
            <a:r>
              <a:rPr lang="en-US" altLang="en-US"/>
              <a:t>3.3. Questions for Review</a:t>
            </a:r>
          </a:p>
        </p:txBody>
      </p:sp>
      <p:sp>
        <p:nvSpPr>
          <p:cNvPr id="164869" name="Rectangle 3"/>
          <p:cNvSpPr>
            <a:spLocks noChangeArrowheads="1"/>
          </p:cNvSpPr>
          <p:nvPr/>
        </p:nvSpPr>
        <p:spPr bwMode="auto">
          <a:xfrm>
            <a:off x="493713" y="1057275"/>
            <a:ext cx="8650287" cy="440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571500" indent="-571500">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60000"/>
              </a:spcBef>
              <a:buFont typeface="Arial" pitchFamily="34" charset="0"/>
              <a:buAutoNum type="arabicPeriod" startAt="24"/>
            </a:pPr>
            <a:r>
              <a:rPr lang="en-US" altLang="en-US" sz="2000"/>
              <a:t>Why does investment demand of firms depend on the interest rate and not on the price of investment goods?</a:t>
            </a:r>
          </a:p>
          <a:p>
            <a:pPr eaLnBrk="1" hangingPunct="1">
              <a:spcBef>
                <a:spcPct val="60000"/>
              </a:spcBef>
              <a:buFont typeface="Arial Unicode MS" pitchFamily="34" charset="-128"/>
              <a:buAutoNum type="arabicPeriod" startAt="24"/>
            </a:pPr>
            <a:r>
              <a:rPr lang="en-US" altLang="en-US" sz="2000"/>
              <a:t>Explain what “real wage” means. What is its dimension?</a:t>
            </a:r>
          </a:p>
          <a:p>
            <a:pPr eaLnBrk="1" hangingPunct="1">
              <a:spcBef>
                <a:spcPct val="60000"/>
              </a:spcBef>
              <a:buFont typeface="Arial Unicode MS" pitchFamily="34" charset="-128"/>
              <a:buAutoNum type="arabicPeriod" startAt="24"/>
            </a:pPr>
            <a:r>
              <a:rPr lang="en-US" altLang="en-US" sz="2000"/>
              <a:t>At what level must a nominal wage of 10 €/hour grow, if the price level of goods grows by 5% and the real wage has to stay constant?</a:t>
            </a:r>
          </a:p>
          <a:p>
            <a:pPr eaLnBrk="1" hangingPunct="1">
              <a:spcBef>
                <a:spcPct val="60000"/>
              </a:spcBef>
              <a:buFont typeface="Arial Unicode MS" pitchFamily="34" charset="-128"/>
              <a:buAutoNum type="arabicPeriod" startAt="24"/>
            </a:pPr>
            <a:r>
              <a:rPr lang="en-US" altLang="en-US" sz="2000"/>
              <a:t>Does the central bank have the possibility to lower the “natural rate of interest” in the neoclassical model? What happens, if it tries?</a:t>
            </a:r>
          </a:p>
          <a:p>
            <a:pPr eaLnBrk="1" hangingPunct="1">
              <a:spcBef>
                <a:spcPct val="60000"/>
              </a:spcBef>
              <a:buFont typeface="Arial Unicode MS" pitchFamily="34" charset="-128"/>
              <a:buAutoNum type="arabicPeriod" startAt="24"/>
            </a:pPr>
            <a:r>
              <a:rPr lang="en-US" altLang="en-US" sz="2000"/>
              <a:t>Does the government have the possibility to increase the demand for goods in the neoclassical model? What happens, if it tries?</a:t>
            </a:r>
          </a:p>
          <a:p>
            <a:pPr eaLnBrk="1" hangingPunct="1">
              <a:spcBef>
                <a:spcPct val="60000"/>
              </a:spcBef>
              <a:buFont typeface="Arial Unicode MS" pitchFamily="34" charset="-128"/>
              <a:buAutoNum type="arabicPeriod" startAt="24"/>
            </a:pPr>
            <a:r>
              <a:rPr lang="en-US" altLang="en-US" sz="2000"/>
              <a:t>Explain the difference between the real and the nominal representation of the capital market in the neoclassical model.</a:t>
            </a:r>
          </a:p>
        </p:txBody>
      </p:sp>
    </p:spTree>
  </p:cSld>
  <p:clrMapOvr>
    <a:masterClrMapping/>
  </p:clrMapOvr>
  <p:transition/>
</p:sld>
</file>

<file path=ppt/slides/slide1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5890" name="Object 3"/>
          <p:cNvGraphicFramePr>
            <a:graphicFrameLocks/>
          </p:cNvGraphicFramePr>
          <p:nvPr/>
        </p:nvGraphicFramePr>
        <p:xfrm>
          <a:off x="4513263" y="1068388"/>
          <a:ext cx="3776662" cy="3116262"/>
        </p:xfrm>
        <a:graphic>
          <a:graphicData uri="http://schemas.openxmlformats.org/presentationml/2006/ole">
            <mc:AlternateContent xmlns:mc="http://schemas.openxmlformats.org/markup-compatibility/2006">
              <mc:Choice xmlns:v="urn:schemas-microsoft-com:vml" Requires="v">
                <p:oleObj spid="_x0000_s166717" name="Diagramm" r:id="rId4" imgW="7438924" imgH="5314860" progId="MSGraph.Chart.8">
                  <p:embed followColorScheme="full"/>
                </p:oleObj>
              </mc:Choice>
              <mc:Fallback>
                <p:oleObj name="Diagramm" r:id="rId4" imgW="7438924" imgH="531486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263" y="1068388"/>
                        <a:ext cx="3776662" cy="311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5891" name="Object 3"/>
          <p:cNvGraphicFramePr>
            <a:graphicFrameLocks/>
          </p:cNvGraphicFramePr>
          <p:nvPr/>
        </p:nvGraphicFramePr>
        <p:xfrm>
          <a:off x="422275" y="1041400"/>
          <a:ext cx="3776663" cy="3116263"/>
        </p:xfrm>
        <a:graphic>
          <a:graphicData uri="http://schemas.openxmlformats.org/presentationml/2006/ole">
            <mc:AlternateContent xmlns:mc="http://schemas.openxmlformats.org/markup-compatibility/2006">
              <mc:Choice xmlns:v="urn:schemas-microsoft-com:vml" Requires="v">
                <p:oleObj spid="_x0000_s166718" name="Diagramm" r:id="rId6" imgW="7438924" imgH="5314860" progId="MSGraph.Chart.8">
                  <p:embed followColorScheme="full"/>
                </p:oleObj>
              </mc:Choice>
              <mc:Fallback>
                <p:oleObj name="Diagramm" r:id="rId6" imgW="7438924" imgH="531486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275" y="1041400"/>
                        <a:ext cx="3776663" cy="311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5892" name="Foliennummernplatzhalter 3"/>
          <p:cNvSpPr txBox="1">
            <a:spLocks noGrp="1"/>
          </p:cNvSpPr>
          <p:nvPr/>
        </p:nvSpPr>
        <p:spPr bwMode="auto">
          <a:xfrm>
            <a:off x="7010400"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55DF8A22-13DE-45B7-BA44-93F266E92FD2}" type="slidenum">
              <a:rPr lang="de-DE" altLang="en-US" sz="1600" b="1"/>
              <a:pPr algn="r" eaLnBrk="1" hangingPunct="1">
                <a:spcBef>
                  <a:spcPct val="0"/>
                </a:spcBef>
                <a:buClrTx/>
                <a:buFontTx/>
                <a:buNone/>
              </a:pPr>
              <a:t>162</a:t>
            </a:fld>
            <a:r>
              <a:rPr lang="de-DE" altLang="en-US" sz="1600" b="1"/>
              <a:t> -</a:t>
            </a:r>
          </a:p>
        </p:txBody>
      </p:sp>
      <p:sp>
        <p:nvSpPr>
          <p:cNvPr id="165893" name="Fußzeilenplatzhalter 4"/>
          <p:cNvSpPr txBox="1">
            <a:spLocks noGrp="1"/>
          </p:cNvSpPr>
          <p:nvPr/>
        </p:nvSpPr>
        <p:spPr bwMode="auto">
          <a:xfrm>
            <a:off x="0" y="6381750"/>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sp>
        <p:nvSpPr>
          <p:cNvPr id="165894" name="Text Box 5"/>
          <p:cNvSpPr txBox="1">
            <a:spLocks noChangeArrowheads="1"/>
          </p:cNvSpPr>
          <p:nvPr/>
        </p:nvSpPr>
        <p:spPr bwMode="auto">
          <a:xfrm>
            <a:off x="4919663" y="896938"/>
            <a:ext cx="293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t>i</a:t>
            </a:r>
          </a:p>
        </p:txBody>
      </p:sp>
      <p:sp>
        <p:nvSpPr>
          <p:cNvPr id="165895" name="Text Box 7"/>
          <p:cNvSpPr txBox="1">
            <a:spLocks noChangeArrowheads="1"/>
          </p:cNvSpPr>
          <p:nvPr/>
        </p:nvSpPr>
        <p:spPr bwMode="auto">
          <a:xfrm>
            <a:off x="3694113" y="3914775"/>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1800"/>
              <a:t>I,S</a:t>
            </a:r>
          </a:p>
        </p:txBody>
      </p:sp>
      <p:sp>
        <p:nvSpPr>
          <p:cNvPr id="165896" name="Text Box 8"/>
          <p:cNvSpPr txBox="1">
            <a:spLocks noChangeArrowheads="1"/>
          </p:cNvSpPr>
          <p:nvPr/>
        </p:nvSpPr>
        <p:spPr bwMode="auto">
          <a:xfrm>
            <a:off x="825500" y="890588"/>
            <a:ext cx="331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t>i</a:t>
            </a:r>
          </a:p>
        </p:txBody>
      </p:sp>
      <p:sp>
        <p:nvSpPr>
          <p:cNvPr id="165897" name="Line 9"/>
          <p:cNvSpPr>
            <a:spLocks noChangeShapeType="1"/>
          </p:cNvSpPr>
          <p:nvPr/>
        </p:nvSpPr>
        <p:spPr bwMode="auto">
          <a:xfrm>
            <a:off x="4044950" y="361632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65898" name="Line 10"/>
          <p:cNvSpPr>
            <a:spLocks noChangeShapeType="1"/>
          </p:cNvSpPr>
          <p:nvPr/>
        </p:nvSpPr>
        <p:spPr bwMode="auto">
          <a:xfrm rot="5400000" flipH="1">
            <a:off x="716757" y="12072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65899" name="Line 12"/>
          <p:cNvSpPr>
            <a:spLocks noChangeShapeType="1"/>
          </p:cNvSpPr>
          <p:nvPr/>
        </p:nvSpPr>
        <p:spPr bwMode="auto">
          <a:xfrm>
            <a:off x="8129588" y="364807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65900" name="Line 13"/>
          <p:cNvSpPr>
            <a:spLocks noChangeShapeType="1"/>
          </p:cNvSpPr>
          <p:nvPr/>
        </p:nvSpPr>
        <p:spPr bwMode="auto">
          <a:xfrm rot="5400000" flipH="1">
            <a:off x="4822032" y="12326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65901" name="Text Box 15"/>
          <p:cNvSpPr txBox="1">
            <a:spLocks noChangeArrowheads="1"/>
          </p:cNvSpPr>
          <p:nvPr/>
        </p:nvSpPr>
        <p:spPr bwMode="auto">
          <a:xfrm>
            <a:off x="7296150" y="3233738"/>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C(i)</a:t>
            </a:r>
            <a:endParaRPr lang="el-GR" altLang="en-US" sz="1800">
              <a:solidFill>
                <a:srgbClr val="00FFFF"/>
              </a:solidFill>
            </a:endParaRPr>
          </a:p>
        </p:txBody>
      </p:sp>
      <p:sp>
        <p:nvSpPr>
          <p:cNvPr id="165902" name="Text Box 18"/>
          <p:cNvSpPr txBox="1">
            <a:spLocks noChangeArrowheads="1"/>
          </p:cNvSpPr>
          <p:nvPr/>
        </p:nvSpPr>
        <p:spPr bwMode="auto">
          <a:xfrm>
            <a:off x="6367463" y="3914775"/>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1800"/>
              <a:t>Y</a:t>
            </a:r>
          </a:p>
        </p:txBody>
      </p:sp>
      <p:sp>
        <p:nvSpPr>
          <p:cNvPr id="165903" name="Line 23"/>
          <p:cNvSpPr>
            <a:spLocks noChangeShapeType="1"/>
          </p:cNvSpPr>
          <p:nvPr/>
        </p:nvSpPr>
        <p:spPr bwMode="auto">
          <a:xfrm>
            <a:off x="4895850" y="2600325"/>
            <a:ext cx="2289175"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65904" name="Line 24"/>
          <p:cNvSpPr>
            <a:spLocks noChangeShapeType="1"/>
          </p:cNvSpPr>
          <p:nvPr/>
        </p:nvSpPr>
        <p:spPr bwMode="auto">
          <a:xfrm rot="5400000" flipH="1">
            <a:off x="6685756" y="3120232"/>
            <a:ext cx="1011237"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65905" name="Line 30"/>
          <p:cNvSpPr>
            <a:spLocks noChangeShapeType="1"/>
          </p:cNvSpPr>
          <p:nvPr/>
        </p:nvSpPr>
        <p:spPr bwMode="auto">
          <a:xfrm flipV="1">
            <a:off x="1795463" y="2593975"/>
            <a:ext cx="3130550" cy="3175"/>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65906" name="Line 11"/>
          <p:cNvSpPr>
            <a:spLocks noChangeShapeType="1"/>
          </p:cNvSpPr>
          <p:nvPr/>
        </p:nvSpPr>
        <p:spPr bwMode="auto">
          <a:xfrm rot="5400000" flipV="1">
            <a:off x="5253038" y="1344613"/>
            <a:ext cx="1755775" cy="2428875"/>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65907" name="Line 30"/>
          <p:cNvSpPr>
            <a:spLocks noChangeShapeType="1"/>
          </p:cNvSpPr>
          <p:nvPr/>
        </p:nvSpPr>
        <p:spPr bwMode="auto">
          <a:xfrm flipV="1">
            <a:off x="792163" y="2597150"/>
            <a:ext cx="984250"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65908" name="Text Box 15"/>
          <p:cNvSpPr txBox="1">
            <a:spLocks noChangeArrowheads="1"/>
          </p:cNvSpPr>
          <p:nvPr/>
        </p:nvSpPr>
        <p:spPr bwMode="auto">
          <a:xfrm>
            <a:off x="7596188" y="2514600"/>
            <a:ext cx="159226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Y</a:t>
            </a:r>
            <a:r>
              <a:rPr lang="de-DE" altLang="en-US" sz="1800" baseline="-25000">
                <a:solidFill>
                  <a:srgbClr val="66FFFF"/>
                </a:solidFill>
              </a:rPr>
              <a:t>D</a:t>
            </a:r>
            <a:r>
              <a:rPr lang="de-DE" altLang="en-US" sz="1800">
                <a:solidFill>
                  <a:srgbClr val="66FFFF"/>
                </a:solidFill>
              </a:rPr>
              <a:t>=C(i)+ I(i,L</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p:txBody>
      </p:sp>
      <p:sp>
        <p:nvSpPr>
          <p:cNvPr id="165909" name="Line 11"/>
          <p:cNvSpPr>
            <a:spLocks noChangeShapeType="1"/>
          </p:cNvSpPr>
          <p:nvPr/>
        </p:nvSpPr>
        <p:spPr bwMode="auto">
          <a:xfrm rot="5400000" flipV="1">
            <a:off x="6174582" y="873919"/>
            <a:ext cx="1312862" cy="3162300"/>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grpSp>
        <p:nvGrpSpPr>
          <p:cNvPr id="165910" name="Group 28"/>
          <p:cNvGrpSpPr>
            <a:grpSpLocks/>
          </p:cNvGrpSpPr>
          <p:nvPr/>
        </p:nvGrpSpPr>
        <p:grpSpPr bwMode="auto">
          <a:xfrm>
            <a:off x="1446213" y="1619250"/>
            <a:ext cx="2417762" cy="2027238"/>
            <a:chOff x="902" y="1227"/>
            <a:chExt cx="1523" cy="1277"/>
          </a:xfrm>
        </p:grpSpPr>
        <p:sp>
          <p:nvSpPr>
            <p:cNvPr id="165925" name="Line 11"/>
            <p:cNvSpPr>
              <a:spLocks noChangeShapeType="1"/>
            </p:cNvSpPr>
            <p:nvPr/>
          </p:nvSpPr>
          <p:spPr bwMode="auto">
            <a:xfrm rot="10800000" flipV="1">
              <a:off x="902" y="1227"/>
              <a:ext cx="1523" cy="104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65926" name="Line 30"/>
            <p:cNvSpPr>
              <a:spLocks noChangeShapeType="1"/>
            </p:cNvSpPr>
            <p:nvPr/>
          </p:nvSpPr>
          <p:spPr bwMode="auto">
            <a:xfrm>
              <a:off x="912" y="2256"/>
              <a:ext cx="0" cy="248"/>
            </a:xfrm>
            <a:prstGeom prst="line">
              <a:avLst/>
            </a:prstGeom>
            <a:noFill/>
            <a:ln w="38100">
              <a:solidFill>
                <a:srgbClr val="33CCCC"/>
              </a:solidFill>
              <a:round/>
              <a:headEnd type="none" w="med" len="lg"/>
              <a:tailEnd type="non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grpSp>
      <p:sp>
        <p:nvSpPr>
          <p:cNvPr id="165911" name="Line 20"/>
          <p:cNvSpPr>
            <a:spLocks noChangeShapeType="1"/>
          </p:cNvSpPr>
          <p:nvPr/>
        </p:nvSpPr>
        <p:spPr bwMode="auto">
          <a:xfrm>
            <a:off x="1489075" y="1600200"/>
            <a:ext cx="1568450" cy="165576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65912" name="Text Box 19"/>
          <p:cNvSpPr txBox="1">
            <a:spLocks noChangeArrowheads="1"/>
          </p:cNvSpPr>
          <p:nvPr/>
        </p:nvSpPr>
        <p:spPr bwMode="auto">
          <a:xfrm>
            <a:off x="2908300" y="3227388"/>
            <a:ext cx="163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I(i,L</a:t>
            </a:r>
            <a:r>
              <a:rPr lang="de-DE" altLang="en-US" sz="1800" baseline="-25000">
                <a:solidFill>
                  <a:srgbClr val="66FFFF"/>
                </a:solidFill>
              </a:rPr>
              <a:t>1</a:t>
            </a:r>
            <a:r>
              <a:rPr lang="de-DE" altLang="en-US" sz="1800">
                <a:solidFill>
                  <a:srgbClr val="66FFFF"/>
                </a:solidFill>
              </a:rPr>
              <a:t>)+ R</a:t>
            </a:r>
            <a:r>
              <a:rPr lang="de-DE" altLang="en-US" sz="1800" baseline="-25000">
                <a:solidFill>
                  <a:srgbClr val="66FFFF"/>
                </a:solidFill>
              </a:rPr>
              <a:t>D</a:t>
            </a:r>
            <a:r>
              <a:rPr lang="de-DE" altLang="en-US" sz="1800">
                <a:solidFill>
                  <a:srgbClr val="66FFFF"/>
                </a:solidFill>
              </a:rPr>
              <a:t>(Y</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p:txBody>
      </p:sp>
      <p:sp>
        <p:nvSpPr>
          <p:cNvPr id="165913" name="Oval 31"/>
          <p:cNvSpPr>
            <a:spLocks noChangeArrowheads="1"/>
          </p:cNvSpPr>
          <p:nvPr/>
        </p:nvSpPr>
        <p:spPr bwMode="auto">
          <a:xfrm>
            <a:off x="2382838" y="25415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165914" name="Text Box 14"/>
          <p:cNvSpPr txBox="1">
            <a:spLocks noChangeArrowheads="1"/>
          </p:cNvSpPr>
          <p:nvPr/>
        </p:nvSpPr>
        <p:spPr bwMode="auto">
          <a:xfrm>
            <a:off x="260350" y="2390775"/>
            <a:ext cx="52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i</a:t>
            </a:r>
            <a:r>
              <a:rPr lang="de-DE" altLang="en-US" sz="1800" baseline="-25000">
                <a:solidFill>
                  <a:srgbClr val="66FFFF"/>
                </a:solidFill>
              </a:rPr>
              <a:t>1</a:t>
            </a:r>
            <a:endParaRPr lang="el-GR" altLang="en-US" sz="1800" baseline="-25000">
              <a:solidFill>
                <a:srgbClr val="66FFFF"/>
              </a:solidFill>
            </a:endParaRPr>
          </a:p>
        </p:txBody>
      </p:sp>
      <p:sp>
        <p:nvSpPr>
          <p:cNvPr id="165915" name="Text Box 15"/>
          <p:cNvSpPr txBox="1">
            <a:spLocks noChangeArrowheads="1"/>
          </p:cNvSpPr>
          <p:nvPr/>
        </p:nvSpPr>
        <p:spPr bwMode="auto">
          <a:xfrm>
            <a:off x="3413125" y="1230313"/>
            <a:ext cx="12509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S(i)+M</a:t>
            </a:r>
            <a:r>
              <a:rPr lang="de-DE" altLang="en-US" sz="1800" baseline="-25000">
                <a:solidFill>
                  <a:srgbClr val="66FFFF"/>
                </a:solidFill>
              </a:rPr>
              <a:t>1</a:t>
            </a:r>
            <a:r>
              <a:rPr lang="de-DE" altLang="en-US" sz="1800">
                <a:solidFill>
                  <a:srgbClr val="66FFFF"/>
                </a:solidFill>
              </a:rPr>
              <a:t>/P</a:t>
            </a:r>
            <a:r>
              <a:rPr lang="de-DE" altLang="en-US" sz="1800" baseline="-25000">
                <a:solidFill>
                  <a:srgbClr val="66FFFF"/>
                </a:solidFill>
              </a:rPr>
              <a:t>1</a:t>
            </a:r>
            <a:endParaRPr lang="el-GR" altLang="en-US" sz="1800" baseline="-25000">
              <a:solidFill>
                <a:srgbClr val="00FFFF"/>
              </a:solidFill>
            </a:endParaRPr>
          </a:p>
        </p:txBody>
      </p:sp>
      <p:sp>
        <p:nvSpPr>
          <p:cNvPr id="165916" name="Rectangle 2"/>
          <p:cNvSpPr>
            <a:spLocks noChangeArrowheads="1"/>
          </p:cNvSpPr>
          <p:nvPr/>
        </p:nvSpPr>
        <p:spPr bwMode="auto">
          <a:xfrm>
            <a:off x="457200" y="31750"/>
            <a:ext cx="8229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r>
              <a:rPr lang="en-US" altLang="en-US" sz="3000">
                <a:solidFill>
                  <a:srgbClr val="FFFF00"/>
                </a:solidFill>
              </a:rPr>
              <a:t>3.3. Questions for Review</a:t>
            </a:r>
          </a:p>
        </p:txBody>
      </p:sp>
      <p:sp>
        <p:nvSpPr>
          <p:cNvPr id="165917" name="Rectangle 3"/>
          <p:cNvSpPr>
            <a:spLocks noChangeArrowheads="1"/>
          </p:cNvSpPr>
          <p:nvPr/>
        </p:nvSpPr>
        <p:spPr bwMode="auto">
          <a:xfrm>
            <a:off x="152400" y="4562475"/>
            <a:ext cx="8720138"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457200" indent="-457200">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60000"/>
              </a:spcBef>
              <a:buFont typeface="Arial" pitchFamily="34" charset="0"/>
              <a:buAutoNum type="arabicPeriod" startAt="30"/>
            </a:pPr>
            <a:r>
              <a:rPr lang="en-US" altLang="en-US" sz="2000"/>
              <a:t>Use this diagram to explain the consequences of an increase in money supply by the central bank in the neoclassical model under the assumption that Y</a:t>
            </a:r>
            <a:r>
              <a:rPr lang="en-US" altLang="en-US" sz="2000" baseline="-25000"/>
              <a:t>1</a:t>
            </a:r>
            <a:r>
              <a:rPr lang="en-US" altLang="en-US" sz="2000"/>
              <a:t> equals the equilibrium supply of goods Y</a:t>
            </a:r>
            <a:r>
              <a:rPr lang="en-US" altLang="en-US" sz="2000" baseline="-25000"/>
              <a:t>1</a:t>
            </a:r>
            <a:r>
              <a:rPr lang="en-US" altLang="en-US" sz="2000"/>
              <a:t>=Y(L</a:t>
            </a:r>
            <a:r>
              <a:rPr lang="en-US" altLang="en-US" sz="2000" baseline="-25000"/>
              <a:t>1</a:t>
            </a:r>
            <a:r>
              <a:rPr lang="en-US" altLang="en-US" sz="2000"/>
              <a:t>, K</a:t>
            </a:r>
            <a:r>
              <a:rPr lang="en-US" altLang="en-US" sz="2000" baseline="-25000"/>
              <a:t>1</a:t>
            </a:r>
            <a:r>
              <a:rPr lang="en-US" altLang="en-US" sz="2000"/>
              <a:t>). Please also give a verbal explanation of the adjustment process.</a:t>
            </a:r>
          </a:p>
        </p:txBody>
      </p:sp>
      <p:sp>
        <p:nvSpPr>
          <p:cNvPr id="165918" name="Text Box 21"/>
          <p:cNvSpPr txBox="1">
            <a:spLocks noChangeArrowheads="1"/>
          </p:cNvSpPr>
          <p:nvPr/>
        </p:nvSpPr>
        <p:spPr bwMode="auto">
          <a:xfrm>
            <a:off x="7216775" y="1931988"/>
            <a:ext cx="1047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50000"/>
              </a:spcBef>
              <a:buClrTx/>
              <a:buFontTx/>
              <a:buNone/>
            </a:pPr>
            <a:r>
              <a:rPr lang="de-DE" altLang="en-US" sz="1800">
                <a:solidFill>
                  <a:srgbClr val="EA20FA"/>
                </a:solidFill>
              </a:rPr>
              <a:t>Y(L</a:t>
            </a:r>
            <a:r>
              <a:rPr lang="de-DE" altLang="en-US" sz="1800" baseline="-25000">
                <a:solidFill>
                  <a:srgbClr val="EA20FA"/>
                </a:solidFill>
              </a:rPr>
              <a:t>1</a:t>
            </a:r>
            <a:r>
              <a:rPr lang="de-DE" altLang="en-US" sz="1800">
                <a:solidFill>
                  <a:srgbClr val="EA20FA"/>
                </a:solidFill>
              </a:rPr>
              <a:t>,K</a:t>
            </a:r>
            <a:r>
              <a:rPr lang="de-DE" altLang="en-US" sz="1800" baseline="-25000">
                <a:solidFill>
                  <a:srgbClr val="EA20FA"/>
                </a:solidFill>
              </a:rPr>
              <a:t>1</a:t>
            </a:r>
            <a:r>
              <a:rPr lang="de-DE" altLang="en-US" sz="1800">
                <a:solidFill>
                  <a:srgbClr val="EA20FA"/>
                </a:solidFill>
              </a:rPr>
              <a:t>)</a:t>
            </a:r>
            <a:endParaRPr lang="el-GR" altLang="en-US" sz="1800">
              <a:solidFill>
                <a:srgbClr val="EA20FA"/>
              </a:solidFill>
            </a:endParaRPr>
          </a:p>
        </p:txBody>
      </p:sp>
      <p:sp>
        <p:nvSpPr>
          <p:cNvPr id="165919" name="Line 39"/>
          <p:cNvSpPr>
            <a:spLocks noChangeShapeType="1"/>
          </p:cNvSpPr>
          <p:nvPr/>
        </p:nvSpPr>
        <p:spPr bwMode="auto">
          <a:xfrm flipV="1">
            <a:off x="7189788" y="2125663"/>
            <a:ext cx="4762" cy="1533525"/>
          </a:xfrm>
          <a:prstGeom prst="line">
            <a:avLst/>
          </a:prstGeom>
          <a:noFill/>
          <a:ln w="38100">
            <a:solidFill>
              <a:srgbClr val="FF00FF"/>
            </a:solidFill>
            <a:round/>
            <a:headEnd type="none" w="med" len="lg"/>
            <a:tailEnd type="non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65920" name="Oval 25"/>
          <p:cNvSpPr>
            <a:spLocks noChangeArrowheads="1"/>
          </p:cNvSpPr>
          <p:nvPr/>
        </p:nvSpPr>
        <p:spPr bwMode="auto">
          <a:xfrm>
            <a:off x="7143750" y="25542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cxnSp>
        <p:nvCxnSpPr>
          <p:cNvPr id="165921" name="Gerade Verbindung 2"/>
          <p:cNvCxnSpPr>
            <a:cxnSpLocks noChangeShapeType="1"/>
          </p:cNvCxnSpPr>
          <p:nvPr/>
        </p:nvCxnSpPr>
        <p:spPr bwMode="auto">
          <a:xfrm>
            <a:off x="4906963" y="1290638"/>
            <a:ext cx="0" cy="2341562"/>
          </a:xfrm>
          <a:prstGeom prst="line">
            <a:avLst/>
          </a:prstGeom>
          <a:noFill/>
          <a:ln w="25400" algn="ctr">
            <a:solidFill>
              <a:schemeClr val="tx1"/>
            </a:solidFill>
            <a:round/>
            <a:headEnd type="none" w="med" len="lg"/>
            <a:tailEnd type="none" w="lg" len="lg"/>
          </a:ln>
          <a:extLst>
            <a:ext uri="{909E8E84-426E-40DD-AFC4-6F175D3DCCD1}">
              <a14:hiddenFill xmlns:a14="http://schemas.microsoft.com/office/drawing/2010/main">
                <a:noFill/>
              </a14:hiddenFill>
            </a:ext>
          </a:extLst>
        </p:spPr>
      </p:cxnSp>
      <p:cxnSp>
        <p:nvCxnSpPr>
          <p:cNvPr id="165922" name="Gerade Verbindung 36"/>
          <p:cNvCxnSpPr>
            <a:cxnSpLocks noChangeShapeType="1"/>
          </p:cNvCxnSpPr>
          <p:nvPr/>
        </p:nvCxnSpPr>
        <p:spPr bwMode="auto">
          <a:xfrm flipH="1" flipV="1">
            <a:off x="4913313" y="3625850"/>
            <a:ext cx="3233737" cy="22225"/>
          </a:xfrm>
          <a:prstGeom prst="line">
            <a:avLst/>
          </a:prstGeom>
          <a:noFill/>
          <a:ln w="25400" algn="ctr">
            <a:solidFill>
              <a:schemeClr val="tx1"/>
            </a:solidFill>
            <a:round/>
            <a:headEnd type="none" w="med" len="lg"/>
            <a:tailEnd type="none" w="lg" len="lg"/>
          </a:ln>
          <a:extLst>
            <a:ext uri="{909E8E84-426E-40DD-AFC4-6F175D3DCCD1}">
              <a14:hiddenFill xmlns:a14="http://schemas.microsoft.com/office/drawing/2010/main">
                <a:noFill/>
              </a14:hiddenFill>
            </a:ext>
          </a:extLst>
        </p:spPr>
      </p:cxnSp>
      <p:cxnSp>
        <p:nvCxnSpPr>
          <p:cNvPr id="165923" name="Gerade Verbindung 50"/>
          <p:cNvCxnSpPr>
            <a:cxnSpLocks noChangeShapeType="1"/>
          </p:cNvCxnSpPr>
          <p:nvPr/>
        </p:nvCxnSpPr>
        <p:spPr bwMode="auto">
          <a:xfrm>
            <a:off x="801688" y="1190625"/>
            <a:ext cx="0" cy="2511425"/>
          </a:xfrm>
          <a:prstGeom prst="line">
            <a:avLst/>
          </a:prstGeom>
          <a:noFill/>
          <a:ln w="25400" algn="ctr">
            <a:solidFill>
              <a:schemeClr val="tx1"/>
            </a:solidFill>
            <a:round/>
            <a:headEnd type="none" w="med" len="lg"/>
            <a:tailEnd type="none" w="lg" len="lg"/>
          </a:ln>
          <a:extLst>
            <a:ext uri="{909E8E84-426E-40DD-AFC4-6F175D3DCCD1}">
              <a14:hiddenFill xmlns:a14="http://schemas.microsoft.com/office/drawing/2010/main">
                <a:noFill/>
              </a14:hiddenFill>
            </a:ext>
          </a:extLst>
        </p:spPr>
      </p:cxnSp>
      <p:cxnSp>
        <p:nvCxnSpPr>
          <p:cNvPr id="165924" name="Gerade Verbindung 51"/>
          <p:cNvCxnSpPr>
            <a:cxnSpLocks noChangeShapeType="1"/>
            <a:stCxn id="165897" idx="1"/>
          </p:cNvCxnSpPr>
          <p:nvPr/>
        </p:nvCxnSpPr>
        <p:spPr bwMode="auto">
          <a:xfrm flipH="1">
            <a:off x="787400" y="3616325"/>
            <a:ext cx="3425825" cy="0"/>
          </a:xfrm>
          <a:prstGeom prst="line">
            <a:avLst/>
          </a:prstGeom>
          <a:noFill/>
          <a:ln w="25400" algn="ctr">
            <a:solidFill>
              <a:schemeClr val="tx1"/>
            </a:solidFill>
            <a:round/>
            <a:headEnd type="none" w="med" len="lg"/>
            <a:tailEnd type="none" w="lg" len="lg"/>
          </a:ln>
          <a:extLst>
            <a:ext uri="{909E8E84-426E-40DD-AFC4-6F175D3DCCD1}">
              <a14:hiddenFill xmlns:a14="http://schemas.microsoft.com/office/drawing/2010/main">
                <a:noFill/>
              </a14:hiddenFill>
            </a:ext>
          </a:extLst>
        </p:spPr>
      </p:cxn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6914" name="Object 3"/>
          <p:cNvGraphicFramePr>
            <a:graphicFrameLocks/>
          </p:cNvGraphicFramePr>
          <p:nvPr/>
        </p:nvGraphicFramePr>
        <p:xfrm>
          <a:off x="4513263" y="1068388"/>
          <a:ext cx="3776662" cy="3116262"/>
        </p:xfrm>
        <a:graphic>
          <a:graphicData uri="http://schemas.openxmlformats.org/presentationml/2006/ole">
            <mc:AlternateContent xmlns:mc="http://schemas.openxmlformats.org/markup-compatibility/2006">
              <mc:Choice xmlns:v="urn:schemas-microsoft-com:vml" Requires="v">
                <p:oleObj spid="_x0000_s167741" name="Diagramm" r:id="rId4" imgW="7438924" imgH="5314860" progId="MSGraph.Chart.8">
                  <p:embed followColorScheme="full"/>
                </p:oleObj>
              </mc:Choice>
              <mc:Fallback>
                <p:oleObj name="Diagramm" r:id="rId4" imgW="7438924" imgH="531486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263" y="1068388"/>
                        <a:ext cx="3776662" cy="311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6915" name="Object 3"/>
          <p:cNvGraphicFramePr>
            <a:graphicFrameLocks/>
          </p:cNvGraphicFramePr>
          <p:nvPr/>
        </p:nvGraphicFramePr>
        <p:xfrm>
          <a:off x="422275" y="1041400"/>
          <a:ext cx="3776663" cy="3116263"/>
        </p:xfrm>
        <a:graphic>
          <a:graphicData uri="http://schemas.openxmlformats.org/presentationml/2006/ole">
            <mc:AlternateContent xmlns:mc="http://schemas.openxmlformats.org/markup-compatibility/2006">
              <mc:Choice xmlns:v="urn:schemas-microsoft-com:vml" Requires="v">
                <p:oleObj spid="_x0000_s167742" name="Diagramm" r:id="rId6" imgW="7438924" imgH="5314860" progId="MSGraph.Chart.8">
                  <p:embed followColorScheme="full"/>
                </p:oleObj>
              </mc:Choice>
              <mc:Fallback>
                <p:oleObj name="Diagramm" r:id="rId6" imgW="7438924" imgH="531486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275" y="1041400"/>
                        <a:ext cx="3776663" cy="311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6916"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E198A590-D2FA-40A8-A883-3D6E39574741}" type="slidenum">
              <a:rPr lang="de-DE" altLang="en-US" sz="1600" b="1"/>
              <a:pPr algn="r" eaLnBrk="1" hangingPunct="1">
                <a:spcBef>
                  <a:spcPct val="0"/>
                </a:spcBef>
                <a:buClrTx/>
                <a:buFontTx/>
                <a:buNone/>
              </a:pPr>
              <a:t>163</a:t>
            </a:fld>
            <a:r>
              <a:rPr lang="de-DE" altLang="en-US" sz="1600" b="1"/>
              <a:t> -</a:t>
            </a:r>
          </a:p>
        </p:txBody>
      </p:sp>
      <p:sp>
        <p:nvSpPr>
          <p:cNvPr id="166917"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sp>
        <p:nvSpPr>
          <p:cNvPr id="166918" name="Text Box 5"/>
          <p:cNvSpPr txBox="1">
            <a:spLocks noChangeArrowheads="1"/>
          </p:cNvSpPr>
          <p:nvPr/>
        </p:nvSpPr>
        <p:spPr bwMode="auto">
          <a:xfrm>
            <a:off x="4919663" y="896938"/>
            <a:ext cx="293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t>i</a:t>
            </a:r>
          </a:p>
        </p:txBody>
      </p:sp>
      <p:sp>
        <p:nvSpPr>
          <p:cNvPr id="166919" name="Text Box 7"/>
          <p:cNvSpPr txBox="1">
            <a:spLocks noChangeArrowheads="1"/>
          </p:cNvSpPr>
          <p:nvPr/>
        </p:nvSpPr>
        <p:spPr bwMode="auto">
          <a:xfrm>
            <a:off x="3694113" y="3914775"/>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1800"/>
              <a:t>I,S</a:t>
            </a:r>
          </a:p>
        </p:txBody>
      </p:sp>
      <p:sp>
        <p:nvSpPr>
          <p:cNvPr id="166920" name="Text Box 8"/>
          <p:cNvSpPr txBox="1">
            <a:spLocks noChangeArrowheads="1"/>
          </p:cNvSpPr>
          <p:nvPr/>
        </p:nvSpPr>
        <p:spPr bwMode="auto">
          <a:xfrm>
            <a:off x="825500" y="890588"/>
            <a:ext cx="331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t>i</a:t>
            </a:r>
          </a:p>
        </p:txBody>
      </p:sp>
      <p:sp>
        <p:nvSpPr>
          <p:cNvPr id="166921" name="Line 9"/>
          <p:cNvSpPr>
            <a:spLocks noChangeShapeType="1"/>
          </p:cNvSpPr>
          <p:nvPr/>
        </p:nvSpPr>
        <p:spPr bwMode="auto">
          <a:xfrm>
            <a:off x="4044950" y="361632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66922" name="Line 10"/>
          <p:cNvSpPr>
            <a:spLocks noChangeShapeType="1"/>
          </p:cNvSpPr>
          <p:nvPr/>
        </p:nvSpPr>
        <p:spPr bwMode="auto">
          <a:xfrm rot="5400000" flipH="1">
            <a:off x="716757" y="12072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66923" name="Line 12"/>
          <p:cNvSpPr>
            <a:spLocks noChangeShapeType="1"/>
          </p:cNvSpPr>
          <p:nvPr/>
        </p:nvSpPr>
        <p:spPr bwMode="auto">
          <a:xfrm>
            <a:off x="8129588" y="364807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66924" name="Line 13"/>
          <p:cNvSpPr>
            <a:spLocks noChangeShapeType="1"/>
          </p:cNvSpPr>
          <p:nvPr/>
        </p:nvSpPr>
        <p:spPr bwMode="auto">
          <a:xfrm rot="5400000" flipH="1">
            <a:off x="4822032" y="12326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66925" name="Text Box 15"/>
          <p:cNvSpPr txBox="1">
            <a:spLocks noChangeArrowheads="1"/>
          </p:cNvSpPr>
          <p:nvPr/>
        </p:nvSpPr>
        <p:spPr bwMode="auto">
          <a:xfrm>
            <a:off x="7296150" y="3233738"/>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C(i)</a:t>
            </a:r>
            <a:endParaRPr lang="el-GR" altLang="en-US" sz="1800">
              <a:solidFill>
                <a:srgbClr val="00FFFF"/>
              </a:solidFill>
            </a:endParaRPr>
          </a:p>
        </p:txBody>
      </p:sp>
      <p:sp>
        <p:nvSpPr>
          <p:cNvPr id="166926" name="Text Box 18"/>
          <p:cNvSpPr txBox="1">
            <a:spLocks noChangeArrowheads="1"/>
          </p:cNvSpPr>
          <p:nvPr/>
        </p:nvSpPr>
        <p:spPr bwMode="auto">
          <a:xfrm>
            <a:off x="6367463" y="3914775"/>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1800"/>
              <a:t>Y</a:t>
            </a:r>
          </a:p>
        </p:txBody>
      </p:sp>
      <p:sp>
        <p:nvSpPr>
          <p:cNvPr id="166927" name="Line 23"/>
          <p:cNvSpPr>
            <a:spLocks noChangeShapeType="1"/>
          </p:cNvSpPr>
          <p:nvPr/>
        </p:nvSpPr>
        <p:spPr bwMode="auto">
          <a:xfrm>
            <a:off x="4895850" y="2600325"/>
            <a:ext cx="2289175"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66928" name="Line 24"/>
          <p:cNvSpPr>
            <a:spLocks noChangeShapeType="1"/>
          </p:cNvSpPr>
          <p:nvPr/>
        </p:nvSpPr>
        <p:spPr bwMode="auto">
          <a:xfrm rot="5400000" flipH="1">
            <a:off x="6685756" y="3120232"/>
            <a:ext cx="1011237"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66929" name="Line 30"/>
          <p:cNvSpPr>
            <a:spLocks noChangeShapeType="1"/>
          </p:cNvSpPr>
          <p:nvPr/>
        </p:nvSpPr>
        <p:spPr bwMode="auto">
          <a:xfrm flipV="1">
            <a:off x="1795463" y="2593975"/>
            <a:ext cx="3130550" cy="3175"/>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66930" name="Line 11"/>
          <p:cNvSpPr>
            <a:spLocks noChangeShapeType="1"/>
          </p:cNvSpPr>
          <p:nvPr/>
        </p:nvSpPr>
        <p:spPr bwMode="auto">
          <a:xfrm rot="5400000" flipV="1">
            <a:off x="5253038" y="1344613"/>
            <a:ext cx="1755775" cy="2428875"/>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66931" name="Line 30"/>
          <p:cNvSpPr>
            <a:spLocks noChangeShapeType="1"/>
          </p:cNvSpPr>
          <p:nvPr/>
        </p:nvSpPr>
        <p:spPr bwMode="auto">
          <a:xfrm flipV="1">
            <a:off x="792163" y="2597150"/>
            <a:ext cx="984250"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66932" name="Text Box 15"/>
          <p:cNvSpPr txBox="1">
            <a:spLocks noChangeArrowheads="1"/>
          </p:cNvSpPr>
          <p:nvPr/>
        </p:nvSpPr>
        <p:spPr bwMode="auto">
          <a:xfrm>
            <a:off x="7462838" y="2447925"/>
            <a:ext cx="159226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Y</a:t>
            </a:r>
            <a:r>
              <a:rPr lang="de-DE" altLang="en-US" sz="1800" baseline="-25000">
                <a:solidFill>
                  <a:srgbClr val="66FFFF"/>
                </a:solidFill>
              </a:rPr>
              <a:t>D</a:t>
            </a:r>
            <a:r>
              <a:rPr lang="de-DE" altLang="en-US" sz="1800">
                <a:solidFill>
                  <a:srgbClr val="66FFFF"/>
                </a:solidFill>
              </a:rPr>
              <a:t>=C(i)+ I(i,L</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p:txBody>
      </p:sp>
      <p:sp>
        <p:nvSpPr>
          <p:cNvPr id="166933" name="Line 11"/>
          <p:cNvSpPr>
            <a:spLocks noChangeShapeType="1"/>
          </p:cNvSpPr>
          <p:nvPr/>
        </p:nvSpPr>
        <p:spPr bwMode="auto">
          <a:xfrm rot="5400000" flipV="1">
            <a:off x="5957094" y="1091407"/>
            <a:ext cx="1004887" cy="2419350"/>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grpSp>
        <p:nvGrpSpPr>
          <p:cNvPr id="166934" name="Group 24"/>
          <p:cNvGrpSpPr>
            <a:grpSpLocks/>
          </p:cNvGrpSpPr>
          <p:nvPr/>
        </p:nvGrpSpPr>
        <p:grpSpPr bwMode="auto">
          <a:xfrm>
            <a:off x="1446213" y="1619250"/>
            <a:ext cx="2417762" cy="2027238"/>
            <a:chOff x="902" y="1227"/>
            <a:chExt cx="1523" cy="1277"/>
          </a:xfrm>
        </p:grpSpPr>
        <p:sp>
          <p:nvSpPr>
            <p:cNvPr id="166949" name="Line 11"/>
            <p:cNvSpPr>
              <a:spLocks noChangeShapeType="1"/>
            </p:cNvSpPr>
            <p:nvPr/>
          </p:nvSpPr>
          <p:spPr bwMode="auto">
            <a:xfrm rot="10800000" flipV="1">
              <a:off x="902" y="1227"/>
              <a:ext cx="1523" cy="104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66950" name="Line 26"/>
            <p:cNvSpPr>
              <a:spLocks noChangeShapeType="1"/>
            </p:cNvSpPr>
            <p:nvPr/>
          </p:nvSpPr>
          <p:spPr bwMode="auto">
            <a:xfrm>
              <a:off x="912" y="2256"/>
              <a:ext cx="0" cy="248"/>
            </a:xfrm>
            <a:prstGeom prst="line">
              <a:avLst/>
            </a:prstGeom>
            <a:noFill/>
            <a:ln w="38100">
              <a:solidFill>
                <a:srgbClr val="33CCCC"/>
              </a:solidFill>
              <a:round/>
              <a:headEnd type="none" w="med" len="lg"/>
              <a:tailEnd type="non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grpSp>
      <p:sp>
        <p:nvSpPr>
          <p:cNvPr id="166935" name="Line 20"/>
          <p:cNvSpPr>
            <a:spLocks noChangeShapeType="1"/>
          </p:cNvSpPr>
          <p:nvPr/>
        </p:nvSpPr>
        <p:spPr bwMode="auto">
          <a:xfrm>
            <a:off x="1489075" y="1600200"/>
            <a:ext cx="1568450" cy="165576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66936" name="Text Box 19"/>
          <p:cNvSpPr txBox="1">
            <a:spLocks noChangeArrowheads="1"/>
          </p:cNvSpPr>
          <p:nvPr/>
        </p:nvSpPr>
        <p:spPr bwMode="auto">
          <a:xfrm>
            <a:off x="2908300" y="3227388"/>
            <a:ext cx="163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I(i,L</a:t>
            </a:r>
            <a:r>
              <a:rPr lang="de-DE" altLang="en-US" sz="1800" baseline="-25000">
                <a:solidFill>
                  <a:srgbClr val="66FFFF"/>
                </a:solidFill>
              </a:rPr>
              <a:t>1</a:t>
            </a:r>
            <a:r>
              <a:rPr lang="de-DE" altLang="en-US" sz="1800">
                <a:solidFill>
                  <a:srgbClr val="66FFFF"/>
                </a:solidFill>
              </a:rPr>
              <a:t>)+ R</a:t>
            </a:r>
            <a:r>
              <a:rPr lang="de-DE" altLang="en-US" sz="1800" baseline="-25000">
                <a:solidFill>
                  <a:srgbClr val="66FFFF"/>
                </a:solidFill>
              </a:rPr>
              <a:t>D</a:t>
            </a:r>
            <a:r>
              <a:rPr lang="de-DE" altLang="en-US" sz="1800">
                <a:solidFill>
                  <a:srgbClr val="66FFFF"/>
                </a:solidFill>
              </a:rPr>
              <a:t>(Y</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p:txBody>
      </p:sp>
      <p:sp>
        <p:nvSpPr>
          <p:cNvPr id="166937" name="Oval 31"/>
          <p:cNvSpPr>
            <a:spLocks noChangeArrowheads="1"/>
          </p:cNvSpPr>
          <p:nvPr/>
        </p:nvSpPr>
        <p:spPr bwMode="auto">
          <a:xfrm>
            <a:off x="2382838" y="25415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166938" name="Text Box 14"/>
          <p:cNvSpPr txBox="1">
            <a:spLocks noChangeArrowheads="1"/>
          </p:cNvSpPr>
          <p:nvPr/>
        </p:nvSpPr>
        <p:spPr bwMode="auto">
          <a:xfrm>
            <a:off x="260350" y="2390775"/>
            <a:ext cx="52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i</a:t>
            </a:r>
            <a:r>
              <a:rPr lang="de-DE" altLang="en-US" sz="1800" baseline="-25000">
                <a:solidFill>
                  <a:srgbClr val="66FFFF"/>
                </a:solidFill>
              </a:rPr>
              <a:t>1</a:t>
            </a:r>
            <a:endParaRPr lang="el-GR" altLang="en-US" sz="1800" baseline="-25000">
              <a:solidFill>
                <a:srgbClr val="66FFFF"/>
              </a:solidFill>
            </a:endParaRPr>
          </a:p>
        </p:txBody>
      </p:sp>
      <p:sp>
        <p:nvSpPr>
          <p:cNvPr id="166939" name="Text Box 15"/>
          <p:cNvSpPr txBox="1">
            <a:spLocks noChangeArrowheads="1"/>
          </p:cNvSpPr>
          <p:nvPr/>
        </p:nvSpPr>
        <p:spPr bwMode="auto">
          <a:xfrm>
            <a:off x="3413125" y="1230313"/>
            <a:ext cx="1250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S(i)+M/P</a:t>
            </a:r>
            <a:r>
              <a:rPr lang="de-DE" altLang="en-US" sz="1800" baseline="-25000">
                <a:solidFill>
                  <a:srgbClr val="66FFFF"/>
                </a:solidFill>
              </a:rPr>
              <a:t>1</a:t>
            </a:r>
            <a:endParaRPr lang="el-GR" altLang="en-US" sz="1800" baseline="-25000">
              <a:solidFill>
                <a:srgbClr val="00FFFF"/>
              </a:solidFill>
            </a:endParaRPr>
          </a:p>
        </p:txBody>
      </p:sp>
      <p:sp>
        <p:nvSpPr>
          <p:cNvPr id="166940" name="Rectangle 2"/>
          <p:cNvSpPr>
            <a:spLocks noChangeArrowheads="1"/>
          </p:cNvSpPr>
          <p:nvPr/>
        </p:nvSpPr>
        <p:spPr bwMode="auto">
          <a:xfrm>
            <a:off x="457200" y="31750"/>
            <a:ext cx="8229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r>
              <a:rPr lang="en-US" altLang="en-US" sz="3000">
                <a:solidFill>
                  <a:srgbClr val="FFFF00"/>
                </a:solidFill>
              </a:rPr>
              <a:t>3.3. Questions for Review</a:t>
            </a:r>
          </a:p>
        </p:txBody>
      </p:sp>
      <p:sp>
        <p:nvSpPr>
          <p:cNvPr id="166941" name="Rectangle 3"/>
          <p:cNvSpPr>
            <a:spLocks noChangeArrowheads="1"/>
          </p:cNvSpPr>
          <p:nvPr/>
        </p:nvSpPr>
        <p:spPr bwMode="auto">
          <a:xfrm>
            <a:off x="152400" y="4562475"/>
            <a:ext cx="8720138"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457200" indent="-457200">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60000"/>
              </a:spcBef>
              <a:buFont typeface="Arial" pitchFamily="34" charset="0"/>
              <a:buAutoNum type="arabicPeriod" startAt="31"/>
            </a:pPr>
            <a:r>
              <a:rPr lang="en-US" altLang="en-US" sz="2000"/>
              <a:t>Use this diagram to explain the effect of an increase in debt financed government consumption  in the neoclassical model. Start with a situation, where government consumption is zero: G=0. Please also give a verbal explanation of the adjustment process.</a:t>
            </a:r>
          </a:p>
        </p:txBody>
      </p:sp>
      <p:sp>
        <p:nvSpPr>
          <p:cNvPr id="166942" name="Text Box 21"/>
          <p:cNvSpPr txBox="1">
            <a:spLocks noChangeArrowheads="1"/>
          </p:cNvSpPr>
          <p:nvPr/>
        </p:nvSpPr>
        <p:spPr bwMode="auto">
          <a:xfrm>
            <a:off x="7216775" y="1931988"/>
            <a:ext cx="1047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50000"/>
              </a:spcBef>
              <a:buClrTx/>
              <a:buFontTx/>
              <a:buNone/>
            </a:pPr>
            <a:r>
              <a:rPr lang="de-DE" altLang="en-US" sz="1800">
                <a:solidFill>
                  <a:srgbClr val="EA20FA"/>
                </a:solidFill>
              </a:rPr>
              <a:t>Y(L</a:t>
            </a:r>
            <a:r>
              <a:rPr lang="de-DE" altLang="en-US" sz="1800" baseline="-25000">
                <a:solidFill>
                  <a:srgbClr val="EA20FA"/>
                </a:solidFill>
              </a:rPr>
              <a:t>1</a:t>
            </a:r>
            <a:r>
              <a:rPr lang="de-DE" altLang="en-US" sz="1800">
                <a:solidFill>
                  <a:srgbClr val="EA20FA"/>
                </a:solidFill>
              </a:rPr>
              <a:t>,K</a:t>
            </a:r>
            <a:r>
              <a:rPr lang="de-DE" altLang="en-US" sz="1800" baseline="-25000">
                <a:solidFill>
                  <a:srgbClr val="EA20FA"/>
                </a:solidFill>
              </a:rPr>
              <a:t>1</a:t>
            </a:r>
            <a:r>
              <a:rPr lang="de-DE" altLang="en-US" sz="1800">
                <a:solidFill>
                  <a:srgbClr val="EA20FA"/>
                </a:solidFill>
              </a:rPr>
              <a:t>)</a:t>
            </a:r>
            <a:endParaRPr lang="el-GR" altLang="en-US" sz="1800">
              <a:solidFill>
                <a:srgbClr val="EA20FA"/>
              </a:solidFill>
            </a:endParaRPr>
          </a:p>
        </p:txBody>
      </p:sp>
      <p:sp>
        <p:nvSpPr>
          <p:cNvPr id="166943" name="Line 35"/>
          <p:cNvSpPr>
            <a:spLocks noChangeShapeType="1"/>
          </p:cNvSpPr>
          <p:nvPr/>
        </p:nvSpPr>
        <p:spPr bwMode="auto">
          <a:xfrm flipV="1">
            <a:off x="7189788" y="2125663"/>
            <a:ext cx="4762" cy="1533525"/>
          </a:xfrm>
          <a:prstGeom prst="line">
            <a:avLst/>
          </a:prstGeom>
          <a:noFill/>
          <a:ln w="38100">
            <a:solidFill>
              <a:srgbClr val="FF00FF"/>
            </a:solidFill>
            <a:round/>
            <a:headEnd type="none" w="med" len="lg"/>
            <a:tailEnd type="non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66944" name="Oval 25"/>
          <p:cNvSpPr>
            <a:spLocks noChangeArrowheads="1"/>
          </p:cNvSpPr>
          <p:nvPr/>
        </p:nvSpPr>
        <p:spPr bwMode="auto">
          <a:xfrm>
            <a:off x="7143750" y="25542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cxnSp>
        <p:nvCxnSpPr>
          <p:cNvPr id="166945" name="Gerade Verbindung 2"/>
          <p:cNvCxnSpPr>
            <a:cxnSpLocks noChangeShapeType="1"/>
          </p:cNvCxnSpPr>
          <p:nvPr/>
        </p:nvCxnSpPr>
        <p:spPr bwMode="auto">
          <a:xfrm>
            <a:off x="4906963" y="1290638"/>
            <a:ext cx="0" cy="2341562"/>
          </a:xfrm>
          <a:prstGeom prst="line">
            <a:avLst/>
          </a:prstGeom>
          <a:noFill/>
          <a:ln w="25400" algn="ctr">
            <a:solidFill>
              <a:schemeClr val="tx1"/>
            </a:solidFill>
            <a:round/>
            <a:headEnd type="none" w="med" len="lg"/>
            <a:tailEnd type="none" w="lg" len="lg"/>
          </a:ln>
          <a:extLst>
            <a:ext uri="{909E8E84-426E-40DD-AFC4-6F175D3DCCD1}">
              <a14:hiddenFill xmlns:a14="http://schemas.microsoft.com/office/drawing/2010/main">
                <a:noFill/>
              </a14:hiddenFill>
            </a:ext>
          </a:extLst>
        </p:spPr>
      </p:cxnSp>
      <p:cxnSp>
        <p:nvCxnSpPr>
          <p:cNvPr id="166946" name="Gerade Verbindung 36"/>
          <p:cNvCxnSpPr>
            <a:cxnSpLocks noChangeShapeType="1"/>
          </p:cNvCxnSpPr>
          <p:nvPr/>
        </p:nvCxnSpPr>
        <p:spPr bwMode="auto">
          <a:xfrm flipH="1" flipV="1">
            <a:off x="4913313" y="3625850"/>
            <a:ext cx="3233737" cy="22225"/>
          </a:xfrm>
          <a:prstGeom prst="line">
            <a:avLst/>
          </a:prstGeom>
          <a:noFill/>
          <a:ln w="25400" algn="ctr">
            <a:solidFill>
              <a:schemeClr val="tx1"/>
            </a:solidFill>
            <a:round/>
            <a:headEnd type="none" w="med" len="lg"/>
            <a:tailEnd type="none" w="lg" len="lg"/>
          </a:ln>
          <a:extLst>
            <a:ext uri="{909E8E84-426E-40DD-AFC4-6F175D3DCCD1}">
              <a14:hiddenFill xmlns:a14="http://schemas.microsoft.com/office/drawing/2010/main">
                <a:noFill/>
              </a14:hiddenFill>
            </a:ext>
          </a:extLst>
        </p:spPr>
      </p:cxnSp>
      <p:cxnSp>
        <p:nvCxnSpPr>
          <p:cNvPr id="166947" name="Gerade Verbindung 50"/>
          <p:cNvCxnSpPr>
            <a:cxnSpLocks noChangeShapeType="1"/>
          </p:cNvCxnSpPr>
          <p:nvPr/>
        </p:nvCxnSpPr>
        <p:spPr bwMode="auto">
          <a:xfrm>
            <a:off x="801688" y="1190625"/>
            <a:ext cx="0" cy="2511425"/>
          </a:xfrm>
          <a:prstGeom prst="line">
            <a:avLst/>
          </a:prstGeom>
          <a:noFill/>
          <a:ln w="25400" algn="ctr">
            <a:solidFill>
              <a:schemeClr val="tx1"/>
            </a:solidFill>
            <a:round/>
            <a:headEnd type="none" w="med" len="lg"/>
            <a:tailEnd type="none" w="lg" len="lg"/>
          </a:ln>
          <a:extLst>
            <a:ext uri="{909E8E84-426E-40DD-AFC4-6F175D3DCCD1}">
              <a14:hiddenFill xmlns:a14="http://schemas.microsoft.com/office/drawing/2010/main">
                <a:noFill/>
              </a14:hiddenFill>
            </a:ext>
          </a:extLst>
        </p:spPr>
      </p:cxnSp>
      <p:cxnSp>
        <p:nvCxnSpPr>
          <p:cNvPr id="166948" name="Gerade Verbindung 51"/>
          <p:cNvCxnSpPr>
            <a:cxnSpLocks noChangeShapeType="1"/>
          </p:cNvCxnSpPr>
          <p:nvPr/>
        </p:nvCxnSpPr>
        <p:spPr bwMode="auto">
          <a:xfrm flipH="1">
            <a:off x="787400" y="3616325"/>
            <a:ext cx="3425825" cy="0"/>
          </a:xfrm>
          <a:prstGeom prst="line">
            <a:avLst/>
          </a:prstGeom>
          <a:noFill/>
          <a:ln w="25400" algn="ctr">
            <a:solidFill>
              <a:schemeClr val="tx1"/>
            </a:solidFill>
            <a:round/>
            <a:headEnd type="none" w="med" len="lg"/>
            <a:tailEnd type="none" w="lg" len="lg"/>
          </a:ln>
          <a:extLst>
            <a:ext uri="{909E8E84-426E-40DD-AFC4-6F175D3DCCD1}">
              <a14:hiddenFill xmlns:a14="http://schemas.microsoft.com/office/drawing/2010/main">
                <a:noFill/>
              </a14:hiddenFill>
            </a:ext>
          </a:extLst>
        </p:spPr>
      </p:cxn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7938" name="Object 3"/>
          <p:cNvGraphicFramePr>
            <a:graphicFrameLocks/>
          </p:cNvGraphicFramePr>
          <p:nvPr/>
        </p:nvGraphicFramePr>
        <p:xfrm>
          <a:off x="4513263" y="1068388"/>
          <a:ext cx="3776662" cy="3116262"/>
        </p:xfrm>
        <a:graphic>
          <a:graphicData uri="http://schemas.openxmlformats.org/presentationml/2006/ole">
            <mc:AlternateContent xmlns:mc="http://schemas.openxmlformats.org/markup-compatibility/2006">
              <mc:Choice xmlns:v="urn:schemas-microsoft-com:vml" Requires="v">
                <p:oleObj spid="_x0000_s168765" name="Diagramm" r:id="rId4" imgW="7438924" imgH="5314860" progId="MSGraph.Chart.8">
                  <p:embed followColorScheme="full"/>
                </p:oleObj>
              </mc:Choice>
              <mc:Fallback>
                <p:oleObj name="Diagramm" r:id="rId4" imgW="7438924" imgH="531486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263" y="1068388"/>
                        <a:ext cx="3776662" cy="311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7939" name="Object 3"/>
          <p:cNvGraphicFramePr>
            <a:graphicFrameLocks/>
          </p:cNvGraphicFramePr>
          <p:nvPr/>
        </p:nvGraphicFramePr>
        <p:xfrm>
          <a:off x="422275" y="1041400"/>
          <a:ext cx="3776663" cy="3116263"/>
        </p:xfrm>
        <a:graphic>
          <a:graphicData uri="http://schemas.openxmlformats.org/presentationml/2006/ole">
            <mc:AlternateContent xmlns:mc="http://schemas.openxmlformats.org/markup-compatibility/2006">
              <mc:Choice xmlns:v="urn:schemas-microsoft-com:vml" Requires="v">
                <p:oleObj spid="_x0000_s168766" name="Diagramm" r:id="rId6" imgW="7438924" imgH="5314860" progId="MSGraph.Chart.8">
                  <p:embed followColorScheme="full"/>
                </p:oleObj>
              </mc:Choice>
              <mc:Fallback>
                <p:oleObj name="Diagramm" r:id="rId6" imgW="7438924" imgH="531486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275" y="1041400"/>
                        <a:ext cx="3776663" cy="311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7940"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4849B7B9-6511-4420-93E2-568D01FE99AA}" type="slidenum">
              <a:rPr lang="de-DE" altLang="en-US" sz="1600" b="1"/>
              <a:pPr algn="r" eaLnBrk="1" hangingPunct="1">
                <a:spcBef>
                  <a:spcPct val="0"/>
                </a:spcBef>
                <a:buClrTx/>
                <a:buFontTx/>
                <a:buNone/>
              </a:pPr>
              <a:t>164</a:t>
            </a:fld>
            <a:r>
              <a:rPr lang="de-DE" altLang="en-US" sz="1600" b="1"/>
              <a:t> -</a:t>
            </a:r>
          </a:p>
        </p:txBody>
      </p:sp>
      <p:sp>
        <p:nvSpPr>
          <p:cNvPr id="167941"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sp>
        <p:nvSpPr>
          <p:cNvPr id="167942" name="Text Box 5"/>
          <p:cNvSpPr txBox="1">
            <a:spLocks noChangeArrowheads="1"/>
          </p:cNvSpPr>
          <p:nvPr/>
        </p:nvSpPr>
        <p:spPr bwMode="auto">
          <a:xfrm>
            <a:off x="4919663" y="896938"/>
            <a:ext cx="293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t>i</a:t>
            </a:r>
          </a:p>
        </p:txBody>
      </p:sp>
      <p:sp>
        <p:nvSpPr>
          <p:cNvPr id="167943" name="Text Box 7"/>
          <p:cNvSpPr txBox="1">
            <a:spLocks noChangeArrowheads="1"/>
          </p:cNvSpPr>
          <p:nvPr/>
        </p:nvSpPr>
        <p:spPr bwMode="auto">
          <a:xfrm>
            <a:off x="3694113" y="3914775"/>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1800"/>
              <a:t>I,S</a:t>
            </a:r>
          </a:p>
        </p:txBody>
      </p:sp>
      <p:sp>
        <p:nvSpPr>
          <p:cNvPr id="167944" name="Text Box 8"/>
          <p:cNvSpPr txBox="1">
            <a:spLocks noChangeArrowheads="1"/>
          </p:cNvSpPr>
          <p:nvPr/>
        </p:nvSpPr>
        <p:spPr bwMode="auto">
          <a:xfrm>
            <a:off x="825500" y="890588"/>
            <a:ext cx="331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t>i</a:t>
            </a:r>
          </a:p>
        </p:txBody>
      </p:sp>
      <p:sp>
        <p:nvSpPr>
          <p:cNvPr id="167945" name="Line 9"/>
          <p:cNvSpPr>
            <a:spLocks noChangeShapeType="1"/>
          </p:cNvSpPr>
          <p:nvPr/>
        </p:nvSpPr>
        <p:spPr bwMode="auto">
          <a:xfrm>
            <a:off x="4044950" y="361632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67946" name="Line 10"/>
          <p:cNvSpPr>
            <a:spLocks noChangeShapeType="1"/>
          </p:cNvSpPr>
          <p:nvPr/>
        </p:nvSpPr>
        <p:spPr bwMode="auto">
          <a:xfrm rot="5400000" flipH="1">
            <a:off x="716757" y="12072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67947" name="Line 12"/>
          <p:cNvSpPr>
            <a:spLocks noChangeShapeType="1"/>
          </p:cNvSpPr>
          <p:nvPr/>
        </p:nvSpPr>
        <p:spPr bwMode="auto">
          <a:xfrm>
            <a:off x="8129588" y="364807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67948" name="Line 13"/>
          <p:cNvSpPr>
            <a:spLocks noChangeShapeType="1"/>
          </p:cNvSpPr>
          <p:nvPr/>
        </p:nvSpPr>
        <p:spPr bwMode="auto">
          <a:xfrm rot="5400000" flipH="1">
            <a:off x="4822032" y="12326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67949" name="Text Box 15"/>
          <p:cNvSpPr txBox="1">
            <a:spLocks noChangeArrowheads="1"/>
          </p:cNvSpPr>
          <p:nvPr/>
        </p:nvSpPr>
        <p:spPr bwMode="auto">
          <a:xfrm>
            <a:off x="7296150" y="3233738"/>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C(i)</a:t>
            </a:r>
            <a:endParaRPr lang="el-GR" altLang="en-US" sz="1800">
              <a:solidFill>
                <a:srgbClr val="00FFFF"/>
              </a:solidFill>
            </a:endParaRPr>
          </a:p>
        </p:txBody>
      </p:sp>
      <p:sp>
        <p:nvSpPr>
          <p:cNvPr id="167950" name="Text Box 18"/>
          <p:cNvSpPr txBox="1">
            <a:spLocks noChangeArrowheads="1"/>
          </p:cNvSpPr>
          <p:nvPr/>
        </p:nvSpPr>
        <p:spPr bwMode="auto">
          <a:xfrm>
            <a:off x="6367463" y="3914775"/>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1800"/>
              <a:t>Y</a:t>
            </a:r>
          </a:p>
        </p:txBody>
      </p:sp>
      <p:sp>
        <p:nvSpPr>
          <p:cNvPr id="167951" name="Line 23"/>
          <p:cNvSpPr>
            <a:spLocks noChangeShapeType="1"/>
          </p:cNvSpPr>
          <p:nvPr/>
        </p:nvSpPr>
        <p:spPr bwMode="auto">
          <a:xfrm>
            <a:off x="4895850" y="2600325"/>
            <a:ext cx="2289175"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67952" name="Line 24"/>
          <p:cNvSpPr>
            <a:spLocks noChangeShapeType="1"/>
          </p:cNvSpPr>
          <p:nvPr/>
        </p:nvSpPr>
        <p:spPr bwMode="auto">
          <a:xfrm rot="5400000" flipH="1">
            <a:off x="6685756" y="3120232"/>
            <a:ext cx="1011237"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67953" name="Line 30"/>
          <p:cNvSpPr>
            <a:spLocks noChangeShapeType="1"/>
          </p:cNvSpPr>
          <p:nvPr/>
        </p:nvSpPr>
        <p:spPr bwMode="auto">
          <a:xfrm flipV="1">
            <a:off x="1795463" y="2593975"/>
            <a:ext cx="3130550" cy="3175"/>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67954" name="Line 11"/>
          <p:cNvSpPr>
            <a:spLocks noChangeShapeType="1"/>
          </p:cNvSpPr>
          <p:nvPr/>
        </p:nvSpPr>
        <p:spPr bwMode="auto">
          <a:xfrm rot="5400000" flipV="1">
            <a:off x="5253038" y="1344613"/>
            <a:ext cx="1755775" cy="2428875"/>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67955" name="Line 30"/>
          <p:cNvSpPr>
            <a:spLocks noChangeShapeType="1"/>
          </p:cNvSpPr>
          <p:nvPr/>
        </p:nvSpPr>
        <p:spPr bwMode="auto">
          <a:xfrm flipV="1">
            <a:off x="792163" y="2597150"/>
            <a:ext cx="984250"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67956" name="Text Box 15"/>
          <p:cNvSpPr txBox="1">
            <a:spLocks noChangeArrowheads="1"/>
          </p:cNvSpPr>
          <p:nvPr/>
        </p:nvSpPr>
        <p:spPr bwMode="auto">
          <a:xfrm>
            <a:off x="7462838" y="2447925"/>
            <a:ext cx="159226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Y</a:t>
            </a:r>
            <a:r>
              <a:rPr lang="de-DE" altLang="en-US" sz="1800" baseline="-25000">
                <a:solidFill>
                  <a:srgbClr val="66FFFF"/>
                </a:solidFill>
              </a:rPr>
              <a:t>D</a:t>
            </a:r>
            <a:r>
              <a:rPr lang="de-DE" altLang="en-US" sz="1800">
                <a:solidFill>
                  <a:srgbClr val="66FFFF"/>
                </a:solidFill>
              </a:rPr>
              <a:t>=C(i)+ I(i,L</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p:txBody>
      </p:sp>
      <p:sp>
        <p:nvSpPr>
          <p:cNvPr id="167957" name="Line 11"/>
          <p:cNvSpPr>
            <a:spLocks noChangeShapeType="1"/>
          </p:cNvSpPr>
          <p:nvPr/>
        </p:nvSpPr>
        <p:spPr bwMode="auto">
          <a:xfrm rot="5400000" flipV="1">
            <a:off x="5957094" y="1091407"/>
            <a:ext cx="1004887" cy="2419350"/>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grpSp>
        <p:nvGrpSpPr>
          <p:cNvPr id="167958" name="Group 24"/>
          <p:cNvGrpSpPr>
            <a:grpSpLocks/>
          </p:cNvGrpSpPr>
          <p:nvPr/>
        </p:nvGrpSpPr>
        <p:grpSpPr bwMode="auto">
          <a:xfrm>
            <a:off x="1446213" y="1619250"/>
            <a:ext cx="2417762" cy="2027238"/>
            <a:chOff x="902" y="1227"/>
            <a:chExt cx="1523" cy="1277"/>
          </a:xfrm>
        </p:grpSpPr>
        <p:sp>
          <p:nvSpPr>
            <p:cNvPr id="167973" name="Line 11"/>
            <p:cNvSpPr>
              <a:spLocks noChangeShapeType="1"/>
            </p:cNvSpPr>
            <p:nvPr/>
          </p:nvSpPr>
          <p:spPr bwMode="auto">
            <a:xfrm rot="10800000" flipV="1">
              <a:off x="902" y="1227"/>
              <a:ext cx="1523" cy="104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67974" name="Line 26"/>
            <p:cNvSpPr>
              <a:spLocks noChangeShapeType="1"/>
            </p:cNvSpPr>
            <p:nvPr/>
          </p:nvSpPr>
          <p:spPr bwMode="auto">
            <a:xfrm>
              <a:off x="912" y="2256"/>
              <a:ext cx="0" cy="248"/>
            </a:xfrm>
            <a:prstGeom prst="line">
              <a:avLst/>
            </a:prstGeom>
            <a:noFill/>
            <a:ln w="38100">
              <a:solidFill>
                <a:srgbClr val="33CCCC"/>
              </a:solidFill>
              <a:round/>
              <a:headEnd type="none" w="med" len="lg"/>
              <a:tailEnd type="non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grpSp>
      <p:sp>
        <p:nvSpPr>
          <p:cNvPr id="167959" name="Line 20"/>
          <p:cNvSpPr>
            <a:spLocks noChangeShapeType="1"/>
          </p:cNvSpPr>
          <p:nvPr/>
        </p:nvSpPr>
        <p:spPr bwMode="auto">
          <a:xfrm>
            <a:off x="1489075" y="1600200"/>
            <a:ext cx="1568450" cy="165576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67960" name="Text Box 19"/>
          <p:cNvSpPr txBox="1">
            <a:spLocks noChangeArrowheads="1"/>
          </p:cNvSpPr>
          <p:nvPr/>
        </p:nvSpPr>
        <p:spPr bwMode="auto">
          <a:xfrm>
            <a:off x="2908300" y="3227388"/>
            <a:ext cx="163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I(i,L</a:t>
            </a:r>
            <a:r>
              <a:rPr lang="de-DE" altLang="en-US" sz="1800" baseline="-25000">
                <a:solidFill>
                  <a:srgbClr val="66FFFF"/>
                </a:solidFill>
              </a:rPr>
              <a:t>1</a:t>
            </a:r>
            <a:r>
              <a:rPr lang="de-DE" altLang="en-US" sz="1800">
                <a:solidFill>
                  <a:srgbClr val="66FFFF"/>
                </a:solidFill>
              </a:rPr>
              <a:t>)+ R</a:t>
            </a:r>
            <a:r>
              <a:rPr lang="de-DE" altLang="en-US" sz="1800" baseline="-25000">
                <a:solidFill>
                  <a:srgbClr val="66FFFF"/>
                </a:solidFill>
              </a:rPr>
              <a:t>D</a:t>
            </a:r>
            <a:r>
              <a:rPr lang="de-DE" altLang="en-US" sz="1800">
                <a:solidFill>
                  <a:srgbClr val="66FFFF"/>
                </a:solidFill>
              </a:rPr>
              <a:t>(Y</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p:txBody>
      </p:sp>
      <p:sp>
        <p:nvSpPr>
          <p:cNvPr id="167961" name="Oval 31"/>
          <p:cNvSpPr>
            <a:spLocks noChangeArrowheads="1"/>
          </p:cNvSpPr>
          <p:nvPr/>
        </p:nvSpPr>
        <p:spPr bwMode="auto">
          <a:xfrm>
            <a:off x="2382838" y="25415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167962" name="Text Box 14"/>
          <p:cNvSpPr txBox="1">
            <a:spLocks noChangeArrowheads="1"/>
          </p:cNvSpPr>
          <p:nvPr/>
        </p:nvSpPr>
        <p:spPr bwMode="auto">
          <a:xfrm>
            <a:off x="260350" y="2390775"/>
            <a:ext cx="52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i</a:t>
            </a:r>
            <a:r>
              <a:rPr lang="de-DE" altLang="en-US" sz="1800" baseline="-25000">
                <a:solidFill>
                  <a:srgbClr val="66FFFF"/>
                </a:solidFill>
              </a:rPr>
              <a:t>1</a:t>
            </a:r>
            <a:endParaRPr lang="el-GR" altLang="en-US" sz="1800" baseline="-25000">
              <a:solidFill>
                <a:srgbClr val="66FFFF"/>
              </a:solidFill>
            </a:endParaRPr>
          </a:p>
        </p:txBody>
      </p:sp>
      <p:sp>
        <p:nvSpPr>
          <p:cNvPr id="167963" name="Text Box 15"/>
          <p:cNvSpPr txBox="1">
            <a:spLocks noChangeArrowheads="1"/>
          </p:cNvSpPr>
          <p:nvPr/>
        </p:nvSpPr>
        <p:spPr bwMode="auto">
          <a:xfrm>
            <a:off x="3413125" y="1230313"/>
            <a:ext cx="1250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S(i)+M/P</a:t>
            </a:r>
            <a:r>
              <a:rPr lang="de-DE" altLang="en-US" sz="1800" baseline="-25000">
                <a:solidFill>
                  <a:srgbClr val="66FFFF"/>
                </a:solidFill>
              </a:rPr>
              <a:t>1</a:t>
            </a:r>
            <a:endParaRPr lang="el-GR" altLang="en-US" sz="1800" baseline="-25000">
              <a:solidFill>
                <a:srgbClr val="00FFFF"/>
              </a:solidFill>
            </a:endParaRPr>
          </a:p>
        </p:txBody>
      </p:sp>
      <p:sp>
        <p:nvSpPr>
          <p:cNvPr id="167964" name="Rectangle 2"/>
          <p:cNvSpPr>
            <a:spLocks noChangeArrowheads="1"/>
          </p:cNvSpPr>
          <p:nvPr/>
        </p:nvSpPr>
        <p:spPr bwMode="auto">
          <a:xfrm>
            <a:off x="457200" y="31750"/>
            <a:ext cx="8229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r>
              <a:rPr lang="en-US" altLang="en-US" sz="3000">
                <a:solidFill>
                  <a:srgbClr val="FFFF00"/>
                </a:solidFill>
              </a:rPr>
              <a:t>3.3. Questions for Review</a:t>
            </a:r>
          </a:p>
        </p:txBody>
      </p:sp>
      <p:sp>
        <p:nvSpPr>
          <p:cNvPr id="167965" name="Rectangle 3"/>
          <p:cNvSpPr>
            <a:spLocks noChangeArrowheads="1"/>
          </p:cNvSpPr>
          <p:nvPr/>
        </p:nvSpPr>
        <p:spPr bwMode="auto">
          <a:xfrm>
            <a:off x="152400" y="4562475"/>
            <a:ext cx="8720138"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457200" indent="-457200">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60000"/>
              </a:spcBef>
              <a:buFont typeface="Arial" pitchFamily="34" charset="0"/>
              <a:buAutoNum type="arabicPeriod" startAt="32"/>
            </a:pPr>
            <a:r>
              <a:rPr lang="en-US" altLang="en-US" sz="2000"/>
              <a:t>Use this diagram to explain the effect of an increase in tax financed government consumption  in the neoclassical model. Start with a situation, where government consumption is zero: G=0. Please also give a verbal explanation of the adjustment process.</a:t>
            </a:r>
          </a:p>
        </p:txBody>
      </p:sp>
      <p:sp>
        <p:nvSpPr>
          <p:cNvPr id="167966" name="Text Box 21"/>
          <p:cNvSpPr txBox="1">
            <a:spLocks noChangeArrowheads="1"/>
          </p:cNvSpPr>
          <p:nvPr/>
        </p:nvSpPr>
        <p:spPr bwMode="auto">
          <a:xfrm>
            <a:off x="7216775" y="1931988"/>
            <a:ext cx="1047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50000"/>
              </a:spcBef>
              <a:buClrTx/>
              <a:buFontTx/>
              <a:buNone/>
            </a:pPr>
            <a:r>
              <a:rPr lang="de-DE" altLang="en-US" sz="1800">
                <a:solidFill>
                  <a:srgbClr val="EA20FA"/>
                </a:solidFill>
              </a:rPr>
              <a:t>Y(L</a:t>
            </a:r>
            <a:r>
              <a:rPr lang="de-DE" altLang="en-US" sz="1800" baseline="-25000">
                <a:solidFill>
                  <a:srgbClr val="EA20FA"/>
                </a:solidFill>
              </a:rPr>
              <a:t>1</a:t>
            </a:r>
            <a:r>
              <a:rPr lang="de-DE" altLang="en-US" sz="1800">
                <a:solidFill>
                  <a:srgbClr val="EA20FA"/>
                </a:solidFill>
              </a:rPr>
              <a:t>,K</a:t>
            </a:r>
            <a:r>
              <a:rPr lang="de-DE" altLang="en-US" sz="1800" baseline="-25000">
                <a:solidFill>
                  <a:srgbClr val="EA20FA"/>
                </a:solidFill>
              </a:rPr>
              <a:t>1</a:t>
            </a:r>
            <a:r>
              <a:rPr lang="de-DE" altLang="en-US" sz="1800">
                <a:solidFill>
                  <a:srgbClr val="EA20FA"/>
                </a:solidFill>
              </a:rPr>
              <a:t>)</a:t>
            </a:r>
            <a:endParaRPr lang="el-GR" altLang="en-US" sz="1800">
              <a:solidFill>
                <a:srgbClr val="EA20FA"/>
              </a:solidFill>
            </a:endParaRPr>
          </a:p>
        </p:txBody>
      </p:sp>
      <p:sp>
        <p:nvSpPr>
          <p:cNvPr id="167967" name="Line 35"/>
          <p:cNvSpPr>
            <a:spLocks noChangeShapeType="1"/>
          </p:cNvSpPr>
          <p:nvPr/>
        </p:nvSpPr>
        <p:spPr bwMode="auto">
          <a:xfrm flipV="1">
            <a:off x="7189788" y="2125663"/>
            <a:ext cx="4762" cy="1533525"/>
          </a:xfrm>
          <a:prstGeom prst="line">
            <a:avLst/>
          </a:prstGeom>
          <a:noFill/>
          <a:ln w="38100">
            <a:solidFill>
              <a:srgbClr val="FF00FF"/>
            </a:solidFill>
            <a:round/>
            <a:headEnd type="none" w="med" len="lg"/>
            <a:tailEnd type="non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67968" name="Oval 25"/>
          <p:cNvSpPr>
            <a:spLocks noChangeArrowheads="1"/>
          </p:cNvSpPr>
          <p:nvPr/>
        </p:nvSpPr>
        <p:spPr bwMode="auto">
          <a:xfrm>
            <a:off x="7143750" y="25542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cxnSp>
        <p:nvCxnSpPr>
          <p:cNvPr id="167969" name="Gerade Verbindung 2"/>
          <p:cNvCxnSpPr>
            <a:cxnSpLocks noChangeShapeType="1"/>
          </p:cNvCxnSpPr>
          <p:nvPr/>
        </p:nvCxnSpPr>
        <p:spPr bwMode="auto">
          <a:xfrm>
            <a:off x="4906963" y="1290638"/>
            <a:ext cx="0" cy="2341562"/>
          </a:xfrm>
          <a:prstGeom prst="line">
            <a:avLst/>
          </a:prstGeom>
          <a:noFill/>
          <a:ln w="25400" algn="ctr">
            <a:solidFill>
              <a:schemeClr val="tx1"/>
            </a:solidFill>
            <a:round/>
            <a:headEnd type="none" w="med" len="lg"/>
            <a:tailEnd type="none" w="lg" len="lg"/>
          </a:ln>
          <a:extLst>
            <a:ext uri="{909E8E84-426E-40DD-AFC4-6F175D3DCCD1}">
              <a14:hiddenFill xmlns:a14="http://schemas.microsoft.com/office/drawing/2010/main">
                <a:noFill/>
              </a14:hiddenFill>
            </a:ext>
          </a:extLst>
        </p:spPr>
      </p:cxnSp>
      <p:cxnSp>
        <p:nvCxnSpPr>
          <p:cNvPr id="167970" name="Gerade Verbindung 36"/>
          <p:cNvCxnSpPr>
            <a:cxnSpLocks noChangeShapeType="1"/>
          </p:cNvCxnSpPr>
          <p:nvPr/>
        </p:nvCxnSpPr>
        <p:spPr bwMode="auto">
          <a:xfrm flipH="1" flipV="1">
            <a:off x="4913313" y="3625850"/>
            <a:ext cx="3233737" cy="22225"/>
          </a:xfrm>
          <a:prstGeom prst="line">
            <a:avLst/>
          </a:prstGeom>
          <a:noFill/>
          <a:ln w="25400" algn="ctr">
            <a:solidFill>
              <a:schemeClr val="tx1"/>
            </a:solidFill>
            <a:round/>
            <a:headEnd type="none" w="med" len="lg"/>
            <a:tailEnd type="none" w="lg" len="lg"/>
          </a:ln>
          <a:extLst>
            <a:ext uri="{909E8E84-426E-40DD-AFC4-6F175D3DCCD1}">
              <a14:hiddenFill xmlns:a14="http://schemas.microsoft.com/office/drawing/2010/main">
                <a:noFill/>
              </a14:hiddenFill>
            </a:ext>
          </a:extLst>
        </p:spPr>
      </p:cxnSp>
      <p:cxnSp>
        <p:nvCxnSpPr>
          <p:cNvPr id="167971" name="Gerade Verbindung 50"/>
          <p:cNvCxnSpPr>
            <a:cxnSpLocks noChangeShapeType="1"/>
          </p:cNvCxnSpPr>
          <p:nvPr/>
        </p:nvCxnSpPr>
        <p:spPr bwMode="auto">
          <a:xfrm>
            <a:off x="801688" y="1190625"/>
            <a:ext cx="0" cy="2511425"/>
          </a:xfrm>
          <a:prstGeom prst="line">
            <a:avLst/>
          </a:prstGeom>
          <a:noFill/>
          <a:ln w="25400" algn="ctr">
            <a:solidFill>
              <a:schemeClr val="tx1"/>
            </a:solidFill>
            <a:round/>
            <a:headEnd type="none" w="med" len="lg"/>
            <a:tailEnd type="none" w="lg" len="lg"/>
          </a:ln>
          <a:extLst>
            <a:ext uri="{909E8E84-426E-40DD-AFC4-6F175D3DCCD1}">
              <a14:hiddenFill xmlns:a14="http://schemas.microsoft.com/office/drawing/2010/main">
                <a:noFill/>
              </a14:hiddenFill>
            </a:ext>
          </a:extLst>
        </p:spPr>
      </p:cxnSp>
      <p:cxnSp>
        <p:nvCxnSpPr>
          <p:cNvPr id="167972" name="Gerade Verbindung 51"/>
          <p:cNvCxnSpPr>
            <a:cxnSpLocks noChangeShapeType="1"/>
          </p:cNvCxnSpPr>
          <p:nvPr/>
        </p:nvCxnSpPr>
        <p:spPr bwMode="auto">
          <a:xfrm flipH="1">
            <a:off x="787400" y="3616325"/>
            <a:ext cx="3425825" cy="0"/>
          </a:xfrm>
          <a:prstGeom prst="line">
            <a:avLst/>
          </a:prstGeom>
          <a:noFill/>
          <a:ln w="25400" algn="ctr">
            <a:solidFill>
              <a:schemeClr val="tx1"/>
            </a:solidFill>
            <a:round/>
            <a:headEnd type="none" w="med" len="lg"/>
            <a:tailEnd type="none" w="lg" len="lg"/>
          </a:ln>
          <a:extLst>
            <a:ext uri="{909E8E84-426E-40DD-AFC4-6F175D3DCCD1}">
              <a14:hiddenFill xmlns:a14="http://schemas.microsoft.com/office/drawing/2010/main">
                <a:noFill/>
              </a14:hiddenFill>
            </a:ext>
          </a:extLst>
        </p:spPr>
      </p:cxn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8962" name="Object 3"/>
          <p:cNvGraphicFramePr>
            <a:graphicFrameLocks/>
          </p:cNvGraphicFramePr>
          <p:nvPr/>
        </p:nvGraphicFramePr>
        <p:xfrm>
          <a:off x="4513263" y="1068388"/>
          <a:ext cx="3776662" cy="3116262"/>
        </p:xfrm>
        <a:graphic>
          <a:graphicData uri="http://schemas.openxmlformats.org/presentationml/2006/ole">
            <mc:AlternateContent xmlns:mc="http://schemas.openxmlformats.org/markup-compatibility/2006">
              <mc:Choice xmlns:v="urn:schemas-microsoft-com:vml" Requires="v">
                <p:oleObj spid="_x0000_s169789" name="Diagramm" r:id="rId4" imgW="7438924" imgH="5314860" progId="MSGraph.Chart.8">
                  <p:embed followColorScheme="full"/>
                </p:oleObj>
              </mc:Choice>
              <mc:Fallback>
                <p:oleObj name="Diagramm" r:id="rId4" imgW="7438924" imgH="531486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263" y="1068388"/>
                        <a:ext cx="3776662" cy="311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8963" name="Object 3"/>
          <p:cNvGraphicFramePr>
            <a:graphicFrameLocks/>
          </p:cNvGraphicFramePr>
          <p:nvPr/>
        </p:nvGraphicFramePr>
        <p:xfrm>
          <a:off x="422275" y="1041400"/>
          <a:ext cx="3776663" cy="3116263"/>
        </p:xfrm>
        <a:graphic>
          <a:graphicData uri="http://schemas.openxmlformats.org/presentationml/2006/ole">
            <mc:AlternateContent xmlns:mc="http://schemas.openxmlformats.org/markup-compatibility/2006">
              <mc:Choice xmlns:v="urn:schemas-microsoft-com:vml" Requires="v">
                <p:oleObj spid="_x0000_s169790" name="Diagramm" r:id="rId6" imgW="7438924" imgH="5314860" progId="MSGraph.Chart.8">
                  <p:embed followColorScheme="full"/>
                </p:oleObj>
              </mc:Choice>
              <mc:Fallback>
                <p:oleObj name="Diagramm" r:id="rId6" imgW="7438924" imgH="531486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275" y="1041400"/>
                        <a:ext cx="3776663" cy="311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8964"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9BD9F424-40A0-4764-A08E-91F2A00CD0D4}" type="slidenum">
              <a:rPr lang="de-DE" altLang="en-US" sz="1600" b="1"/>
              <a:pPr algn="r" eaLnBrk="1" hangingPunct="1">
                <a:spcBef>
                  <a:spcPct val="0"/>
                </a:spcBef>
                <a:buClrTx/>
                <a:buFontTx/>
                <a:buNone/>
              </a:pPr>
              <a:t>165</a:t>
            </a:fld>
            <a:r>
              <a:rPr lang="de-DE" altLang="en-US" sz="1600" b="1"/>
              <a:t> -</a:t>
            </a:r>
          </a:p>
        </p:txBody>
      </p:sp>
      <p:sp>
        <p:nvSpPr>
          <p:cNvPr id="168965"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sp>
        <p:nvSpPr>
          <p:cNvPr id="168966" name="Text Box 5"/>
          <p:cNvSpPr txBox="1">
            <a:spLocks noChangeArrowheads="1"/>
          </p:cNvSpPr>
          <p:nvPr/>
        </p:nvSpPr>
        <p:spPr bwMode="auto">
          <a:xfrm>
            <a:off x="4919663" y="896938"/>
            <a:ext cx="293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t>i</a:t>
            </a:r>
          </a:p>
        </p:txBody>
      </p:sp>
      <p:sp>
        <p:nvSpPr>
          <p:cNvPr id="168967" name="Text Box 7"/>
          <p:cNvSpPr txBox="1">
            <a:spLocks noChangeArrowheads="1"/>
          </p:cNvSpPr>
          <p:nvPr/>
        </p:nvSpPr>
        <p:spPr bwMode="auto">
          <a:xfrm>
            <a:off x="3694113" y="3914775"/>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1800"/>
              <a:t>I,S</a:t>
            </a:r>
          </a:p>
        </p:txBody>
      </p:sp>
      <p:sp>
        <p:nvSpPr>
          <p:cNvPr id="168968" name="Text Box 8"/>
          <p:cNvSpPr txBox="1">
            <a:spLocks noChangeArrowheads="1"/>
          </p:cNvSpPr>
          <p:nvPr/>
        </p:nvSpPr>
        <p:spPr bwMode="auto">
          <a:xfrm>
            <a:off x="825500" y="890588"/>
            <a:ext cx="331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t>i</a:t>
            </a:r>
          </a:p>
        </p:txBody>
      </p:sp>
      <p:sp>
        <p:nvSpPr>
          <p:cNvPr id="168969" name="Line 9"/>
          <p:cNvSpPr>
            <a:spLocks noChangeShapeType="1"/>
          </p:cNvSpPr>
          <p:nvPr/>
        </p:nvSpPr>
        <p:spPr bwMode="auto">
          <a:xfrm>
            <a:off x="4044950" y="361632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68970" name="Line 10"/>
          <p:cNvSpPr>
            <a:spLocks noChangeShapeType="1"/>
          </p:cNvSpPr>
          <p:nvPr/>
        </p:nvSpPr>
        <p:spPr bwMode="auto">
          <a:xfrm rot="5400000" flipH="1">
            <a:off x="716757" y="12072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68971" name="Line 12"/>
          <p:cNvSpPr>
            <a:spLocks noChangeShapeType="1"/>
          </p:cNvSpPr>
          <p:nvPr/>
        </p:nvSpPr>
        <p:spPr bwMode="auto">
          <a:xfrm>
            <a:off x="8129588" y="364807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68972" name="Line 13"/>
          <p:cNvSpPr>
            <a:spLocks noChangeShapeType="1"/>
          </p:cNvSpPr>
          <p:nvPr/>
        </p:nvSpPr>
        <p:spPr bwMode="auto">
          <a:xfrm rot="5400000" flipH="1">
            <a:off x="4822032" y="12326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68973" name="Text Box 15"/>
          <p:cNvSpPr txBox="1">
            <a:spLocks noChangeArrowheads="1"/>
          </p:cNvSpPr>
          <p:nvPr/>
        </p:nvSpPr>
        <p:spPr bwMode="auto">
          <a:xfrm>
            <a:off x="7296150" y="3233738"/>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C(i)</a:t>
            </a:r>
            <a:endParaRPr lang="el-GR" altLang="en-US" sz="1800">
              <a:solidFill>
                <a:srgbClr val="00FFFF"/>
              </a:solidFill>
            </a:endParaRPr>
          </a:p>
        </p:txBody>
      </p:sp>
      <p:sp>
        <p:nvSpPr>
          <p:cNvPr id="168974" name="Text Box 18"/>
          <p:cNvSpPr txBox="1">
            <a:spLocks noChangeArrowheads="1"/>
          </p:cNvSpPr>
          <p:nvPr/>
        </p:nvSpPr>
        <p:spPr bwMode="auto">
          <a:xfrm>
            <a:off x="6367463" y="3914775"/>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1800"/>
              <a:t>Y</a:t>
            </a:r>
          </a:p>
        </p:txBody>
      </p:sp>
      <p:sp>
        <p:nvSpPr>
          <p:cNvPr id="168975" name="Line 23"/>
          <p:cNvSpPr>
            <a:spLocks noChangeShapeType="1"/>
          </p:cNvSpPr>
          <p:nvPr/>
        </p:nvSpPr>
        <p:spPr bwMode="auto">
          <a:xfrm>
            <a:off x="4895850" y="2600325"/>
            <a:ext cx="2289175"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68976" name="Line 24"/>
          <p:cNvSpPr>
            <a:spLocks noChangeShapeType="1"/>
          </p:cNvSpPr>
          <p:nvPr/>
        </p:nvSpPr>
        <p:spPr bwMode="auto">
          <a:xfrm rot="5400000" flipH="1">
            <a:off x="6685756" y="3120232"/>
            <a:ext cx="1011237"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68977" name="Line 30"/>
          <p:cNvSpPr>
            <a:spLocks noChangeShapeType="1"/>
          </p:cNvSpPr>
          <p:nvPr/>
        </p:nvSpPr>
        <p:spPr bwMode="auto">
          <a:xfrm flipV="1">
            <a:off x="1795463" y="2593975"/>
            <a:ext cx="3130550" cy="3175"/>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68978" name="Line 11"/>
          <p:cNvSpPr>
            <a:spLocks noChangeShapeType="1"/>
          </p:cNvSpPr>
          <p:nvPr/>
        </p:nvSpPr>
        <p:spPr bwMode="auto">
          <a:xfrm rot="5400000" flipV="1">
            <a:off x="5253038" y="1344613"/>
            <a:ext cx="1755775" cy="2428875"/>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68979" name="Line 30"/>
          <p:cNvSpPr>
            <a:spLocks noChangeShapeType="1"/>
          </p:cNvSpPr>
          <p:nvPr/>
        </p:nvSpPr>
        <p:spPr bwMode="auto">
          <a:xfrm flipV="1">
            <a:off x="792163" y="2597150"/>
            <a:ext cx="984250"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68980" name="Text Box 15"/>
          <p:cNvSpPr txBox="1">
            <a:spLocks noChangeArrowheads="1"/>
          </p:cNvSpPr>
          <p:nvPr/>
        </p:nvSpPr>
        <p:spPr bwMode="auto">
          <a:xfrm>
            <a:off x="7462838" y="2447925"/>
            <a:ext cx="159226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Y</a:t>
            </a:r>
            <a:r>
              <a:rPr lang="de-DE" altLang="en-US" sz="1800" baseline="-25000">
                <a:solidFill>
                  <a:srgbClr val="66FFFF"/>
                </a:solidFill>
              </a:rPr>
              <a:t>D</a:t>
            </a:r>
            <a:r>
              <a:rPr lang="de-DE" altLang="en-US" sz="1800">
                <a:solidFill>
                  <a:srgbClr val="66FFFF"/>
                </a:solidFill>
              </a:rPr>
              <a:t>=C(i)+ I(i,L</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p:txBody>
      </p:sp>
      <p:sp>
        <p:nvSpPr>
          <p:cNvPr id="168981" name="Line 11"/>
          <p:cNvSpPr>
            <a:spLocks noChangeShapeType="1"/>
          </p:cNvSpPr>
          <p:nvPr/>
        </p:nvSpPr>
        <p:spPr bwMode="auto">
          <a:xfrm rot="5400000" flipV="1">
            <a:off x="5957094" y="1091407"/>
            <a:ext cx="1004887" cy="2419350"/>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grpSp>
        <p:nvGrpSpPr>
          <p:cNvPr id="168982" name="Group 24"/>
          <p:cNvGrpSpPr>
            <a:grpSpLocks/>
          </p:cNvGrpSpPr>
          <p:nvPr/>
        </p:nvGrpSpPr>
        <p:grpSpPr bwMode="auto">
          <a:xfrm>
            <a:off x="1446213" y="1619250"/>
            <a:ext cx="2417762" cy="2027238"/>
            <a:chOff x="902" y="1227"/>
            <a:chExt cx="1523" cy="1277"/>
          </a:xfrm>
        </p:grpSpPr>
        <p:sp>
          <p:nvSpPr>
            <p:cNvPr id="168997" name="Line 11"/>
            <p:cNvSpPr>
              <a:spLocks noChangeShapeType="1"/>
            </p:cNvSpPr>
            <p:nvPr/>
          </p:nvSpPr>
          <p:spPr bwMode="auto">
            <a:xfrm rot="10800000" flipV="1">
              <a:off x="902" y="1227"/>
              <a:ext cx="1523" cy="104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68998" name="Line 26"/>
            <p:cNvSpPr>
              <a:spLocks noChangeShapeType="1"/>
            </p:cNvSpPr>
            <p:nvPr/>
          </p:nvSpPr>
          <p:spPr bwMode="auto">
            <a:xfrm>
              <a:off x="912" y="2256"/>
              <a:ext cx="0" cy="248"/>
            </a:xfrm>
            <a:prstGeom prst="line">
              <a:avLst/>
            </a:prstGeom>
            <a:noFill/>
            <a:ln w="38100">
              <a:solidFill>
                <a:srgbClr val="33CCCC"/>
              </a:solidFill>
              <a:round/>
              <a:headEnd type="none" w="med" len="lg"/>
              <a:tailEnd type="non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grpSp>
      <p:sp>
        <p:nvSpPr>
          <p:cNvPr id="168983" name="Line 20"/>
          <p:cNvSpPr>
            <a:spLocks noChangeShapeType="1"/>
          </p:cNvSpPr>
          <p:nvPr/>
        </p:nvSpPr>
        <p:spPr bwMode="auto">
          <a:xfrm>
            <a:off x="1489075" y="1600200"/>
            <a:ext cx="1568450" cy="165576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68984" name="Text Box 19"/>
          <p:cNvSpPr txBox="1">
            <a:spLocks noChangeArrowheads="1"/>
          </p:cNvSpPr>
          <p:nvPr/>
        </p:nvSpPr>
        <p:spPr bwMode="auto">
          <a:xfrm>
            <a:off x="2908300" y="3227388"/>
            <a:ext cx="163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I(i,L</a:t>
            </a:r>
            <a:r>
              <a:rPr lang="de-DE" altLang="en-US" sz="1800" baseline="-25000">
                <a:solidFill>
                  <a:srgbClr val="66FFFF"/>
                </a:solidFill>
              </a:rPr>
              <a:t>1</a:t>
            </a:r>
            <a:r>
              <a:rPr lang="de-DE" altLang="en-US" sz="1800">
                <a:solidFill>
                  <a:srgbClr val="66FFFF"/>
                </a:solidFill>
              </a:rPr>
              <a:t>)+ R</a:t>
            </a:r>
            <a:r>
              <a:rPr lang="de-DE" altLang="en-US" sz="1800" baseline="-25000">
                <a:solidFill>
                  <a:srgbClr val="66FFFF"/>
                </a:solidFill>
              </a:rPr>
              <a:t>D</a:t>
            </a:r>
            <a:r>
              <a:rPr lang="de-DE" altLang="en-US" sz="1800">
                <a:solidFill>
                  <a:srgbClr val="66FFFF"/>
                </a:solidFill>
              </a:rPr>
              <a:t>(Y</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p:txBody>
      </p:sp>
      <p:sp>
        <p:nvSpPr>
          <p:cNvPr id="168985" name="Oval 31"/>
          <p:cNvSpPr>
            <a:spLocks noChangeArrowheads="1"/>
          </p:cNvSpPr>
          <p:nvPr/>
        </p:nvSpPr>
        <p:spPr bwMode="auto">
          <a:xfrm>
            <a:off x="2382838" y="25415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168986" name="Text Box 14"/>
          <p:cNvSpPr txBox="1">
            <a:spLocks noChangeArrowheads="1"/>
          </p:cNvSpPr>
          <p:nvPr/>
        </p:nvSpPr>
        <p:spPr bwMode="auto">
          <a:xfrm>
            <a:off x="260350" y="2390775"/>
            <a:ext cx="52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i</a:t>
            </a:r>
            <a:r>
              <a:rPr lang="de-DE" altLang="en-US" sz="1800" baseline="-25000">
                <a:solidFill>
                  <a:srgbClr val="66FFFF"/>
                </a:solidFill>
              </a:rPr>
              <a:t>1</a:t>
            </a:r>
            <a:endParaRPr lang="el-GR" altLang="en-US" sz="1800" baseline="-25000">
              <a:solidFill>
                <a:srgbClr val="66FFFF"/>
              </a:solidFill>
            </a:endParaRPr>
          </a:p>
        </p:txBody>
      </p:sp>
      <p:sp>
        <p:nvSpPr>
          <p:cNvPr id="168987" name="Text Box 15"/>
          <p:cNvSpPr txBox="1">
            <a:spLocks noChangeArrowheads="1"/>
          </p:cNvSpPr>
          <p:nvPr/>
        </p:nvSpPr>
        <p:spPr bwMode="auto">
          <a:xfrm>
            <a:off x="3413125" y="1230313"/>
            <a:ext cx="1250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S(i)+M/P</a:t>
            </a:r>
            <a:r>
              <a:rPr lang="de-DE" altLang="en-US" sz="1800" baseline="-25000">
                <a:solidFill>
                  <a:srgbClr val="66FFFF"/>
                </a:solidFill>
              </a:rPr>
              <a:t>1</a:t>
            </a:r>
            <a:endParaRPr lang="el-GR" altLang="en-US" sz="1800" baseline="-25000">
              <a:solidFill>
                <a:srgbClr val="00FFFF"/>
              </a:solidFill>
            </a:endParaRPr>
          </a:p>
        </p:txBody>
      </p:sp>
      <p:sp>
        <p:nvSpPr>
          <p:cNvPr id="168988" name="Rectangle 2"/>
          <p:cNvSpPr>
            <a:spLocks noChangeArrowheads="1"/>
          </p:cNvSpPr>
          <p:nvPr/>
        </p:nvSpPr>
        <p:spPr bwMode="auto">
          <a:xfrm>
            <a:off x="457200" y="31750"/>
            <a:ext cx="8229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r>
              <a:rPr lang="en-US" altLang="en-US" sz="3000">
                <a:solidFill>
                  <a:srgbClr val="FFFF00"/>
                </a:solidFill>
              </a:rPr>
              <a:t>3.3. Questions for Review</a:t>
            </a:r>
          </a:p>
        </p:txBody>
      </p:sp>
      <p:sp>
        <p:nvSpPr>
          <p:cNvPr id="168989" name="Rectangle 3"/>
          <p:cNvSpPr>
            <a:spLocks noChangeArrowheads="1"/>
          </p:cNvSpPr>
          <p:nvPr/>
        </p:nvSpPr>
        <p:spPr bwMode="auto">
          <a:xfrm>
            <a:off x="152400" y="4562475"/>
            <a:ext cx="8720138"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457200" indent="-457200">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60000"/>
              </a:spcBef>
              <a:buFont typeface="Arial" pitchFamily="34" charset="0"/>
              <a:buAutoNum type="arabicPeriod" startAt="33"/>
            </a:pPr>
            <a:r>
              <a:rPr lang="en-US" altLang="en-US" sz="2000"/>
              <a:t>Use this diagram to explain the consequences of a </a:t>
            </a:r>
            <a:r>
              <a:rPr lang="en-US" altLang="en-US" sz="2000" i="1">
                <a:solidFill>
                  <a:srgbClr val="00FF00"/>
                </a:solidFill>
              </a:rPr>
              <a:t>de</a:t>
            </a:r>
            <a:r>
              <a:rPr lang="en-US" altLang="en-US" sz="2000"/>
              <a:t>crease in money supply by the central bank in the neoclassical model under the assumption that Y</a:t>
            </a:r>
            <a:r>
              <a:rPr lang="en-US" altLang="en-US" sz="2000" baseline="-25000"/>
              <a:t>1</a:t>
            </a:r>
            <a:r>
              <a:rPr lang="en-US" altLang="en-US" sz="2000"/>
              <a:t> equals the equilibrium supply of goods Y</a:t>
            </a:r>
            <a:r>
              <a:rPr lang="en-US" altLang="en-US" sz="2000" baseline="-25000"/>
              <a:t>1</a:t>
            </a:r>
            <a:r>
              <a:rPr lang="en-US" altLang="en-US" sz="2000"/>
              <a:t>=Y(L</a:t>
            </a:r>
            <a:r>
              <a:rPr lang="en-US" altLang="en-US" sz="2000" baseline="-25000"/>
              <a:t>1</a:t>
            </a:r>
            <a:r>
              <a:rPr lang="en-US" altLang="en-US" sz="2000"/>
              <a:t>, K</a:t>
            </a:r>
            <a:r>
              <a:rPr lang="en-US" altLang="en-US" sz="2000" baseline="-25000"/>
              <a:t>1</a:t>
            </a:r>
            <a:r>
              <a:rPr lang="en-US" altLang="en-US" sz="2000"/>
              <a:t>). Please also give a verbal explanation of the adjustment process.</a:t>
            </a:r>
          </a:p>
        </p:txBody>
      </p:sp>
      <p:sp>
        <p:nvSpPr>
          <p:cNvPr id="168990" name="Text Box 21"/>
          <p:cNvSpPr txBox="1">
            <a:spLocks noChangeArrowheads="1"/>
          </p:cNvSpPr>
          <p:nvPr/>
        </p:nvSpPr>
        <p:spPr bwMode="auto">
          <a:xfrm>
            <a:off x="7216775" y="1931988"/>
            <a:ext cx="1047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50000"/>
              </a:spcBef>
              <a:buClrTx/>
              <a:buFontTx/>
              <a:buNone/>
            </a:pPr>
            <a:r>
              <a:rPr lang="de-DE" altLang="en-US" sz="1800">
                <a:solidFill>
                  <a:srgbClr val="EA20FA"/>
                </a:solidFill>
              </a:rPr>
              <a:t>Y(L</a:t>
            </a:r>
            <a:r>
              <a:rPr lang="de-DE" altLang="en-US" sz="1800" baseline="-25000">
                <a:solidFill>
                  <a:srgbClr val="EA20FA"/>
                </a:solidFill>
              </a:rPr>
              <a:t>1</a:t>
            </a:r>
            <a:r>
              <a:rPr lang="de-DE" altLang="en-US" sz="1800">
                <a:solidFill>
                  <a:srgbClr val="EA20FA"/>
                </a:solidFill>
              </a:rPr>
              <a:t>,K</a:t>
            </a:r>
            <a:r>
              <a:rPr lang="de-DE" altLang="en-US" sz="1800" baseline="-25000">
                <a:solidFill>
                  <a:srgbClr val="EA20FA"/>
                </a:solidFill>
              </a:rPr>
              <a:t>1</a:t>
            </a:r>
            <a:r>
              <a:rPr lang="de-DE" altLang="en-US" sz="1800">
                <a:solidFill>
                  <a:srgbClr val="EA20FA"/>
                </a:solidFill>
              </a:rPr>
              <a:t>)</a:t>
            </a:r>
            <a:endParaRPr lang="el-GR" altLang="en-US" sz="1800">
              <a:solidFill>
                <a:srgbClr val="EA20FA"/>
              </a:solidFill>
            </a:endParaRPr>
          </a:p>
        </p:txBody>
      </p:sp>
      <p:sp>
        <p:nvSpPr>
          <p:cNvPr id="168991" name="Line 35"/>
          <p:cNvSpPr>
            <a:spLocks noChangeShapeType="1"/>
          </p:cNvSpPr>
          <p:nvPr/>
        </p:nvSpPr>
        <p:spPr bwMode="auto">
          <a:xfrm flipV="1">
            <a:off x="7189788" y="2125663"/>
            <a:ext cx="4762" cy="1533525"/>
          </a:xfrm>
          <a:prstGeom prst="line">
            <a:avLst/>
          </a:prstGeom>
          <a:noFill/>
          <a:ln w="38100">
            <a:solidFill>
              <a:srgbClr val="FF00FF"/>
            </a:solidFill>
            <a:round/>
            <a:headEnd type="none" w="med" len="lg"/>
            <a:tailEnd type="non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68992" name="Oval 25"/>
          <p:cNvSpPr>
            <a:spLocks noChangeArrowheads="1"/>
          </p:cNvSpPr>
          <p:nvPr/>
        </p:nvSpPr>
        <p:spPr bwMode="auto">
          <a:xfrm>
            <a:off x="7143750" y="25542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cxnSp>
        <p:nvCxnSpPr>
          <p:cNvPr id="168993" name="Gerade Verbindung 2"/>
          <p:cNvCxnSpPr>
            <a:cxnSpLocks noChangeShapeType="1"/>
          </p:cNvCxnSpPr>
          <p:nvPr/>
        </p:nvCxnSpPr>
        <p:spPr bwMode="auto">
          <a:xfrm>
            <a:off x="4906963" y="1290638"/>
            <a:ext cx="0" cy="2341562"/>
          </a:xfrm>
          <a:prstGeom prst="line">
            <a:avLst/>
          </a:prstGeom>
          <a:noFill/>
          <a:ln w="25400" algn="ctr">
            <a:solidFill>
              <a:schemeClr val="tx1"/>
            </a:solidFill>
            <a:round/>
            <a:headEnd type="none" w="med" len="lg"/>
            <a:tailEnd type="none" w="lg" len="lg"/>
          </a:ln>
          <a:extLst>
            <a:ext uri="{909E8E84-426E-40DD-AFC4-6F175D3DCCD1}">
              <a14:hiddenFill xmlns:a14="http://schemas.microsoft.com/office/drawing/2010/main">
                <a:noFill/>
              </a14:hiddenFill>
            </a:ext>
          </a:extLst>
        </p:spPr>
      </p:cxnSp>
      <p:cxnSp>
        <p:nvCxnSpPr>
          <p:cNvPr id="168994" name="Gerade Verbindung 36"/>
          <p:cNvCxnSpPr>
            <a:cxnSpLocks noChangeShapeType="1"/>
          </p:cNvCxnSpPr>
          <p:nvPr/>
        </p:nvCxnSpPr>
        <p:spPr bwMode="auto">
          <a:xfrm flipH="1" flipV="1">
            <a:off x="4913313" y="3625850"/>
            <a:ext cx="3233737" cy="22225"/>
          </a:xfrm>
          <a:prstGeom prst="line">
            <a:avLst/>
          </a:prstGeom>
          <a:noFill/>
          <a:ln w="25400" algn="ctr">
            <a:solidFill>
              <a:schemeClr val="tx1"/>
            </a:solidFill>
            <a:round/>
            <a:headEnd type="none" w="med" len="lg"/>
            <a:tailEnd type="none" w="lg" len="lg"/>
          </a:ln>
          <a:extLst>
            <a:ext uri="{909E8E84-426E-40DD-AFC4-6F175D3DCCD1}">
              <a14:hiddenFill xmlns:a14="http://schemas.microsoft.com/office/drawing/2010/main">
                <a:noFill/>
              </a14:hiddenFill>
            </a:ext>
          </a:extLst>
        </p:spPr>
      </p:cxnSp>
      <p:cxnSp>
        <p:nvCxnSpPr>
          <p:cNvPr id="168995" name="Gerade Verbindung 50"/>
          <p:cNvCxnSpPr>
            <a:cxnSpLocks noChangeShapeType="1"/>
          </p:cNvCxnSpPr>
          <p:nvPr/>
        </p:nvCxnSpPr>
        <p:spPr bwMode="auto">
          <a:xfrm>
            <a:off x="801688" y="1190625"/>
            <a:ext cx="0" cy="2511425"/>
          </a:xfrm>
          <a:prstGeom prst="line">
            <a:avLst/>
          </a:prstGeom>
          <a:noFill/>
          <a:ln w="25400" algn="ctr">
            <a:solidFill>
              <a:schemeClr val="tx1"/>
            </a:solidFill>
            <a:round/>
            <a:headEnd type="none" w="med" len="lg"/>
            <a:tailEnd type="none" w="lg" len="lg"/>
          </a:ln>
          <a:extLst>
            <a:ext uri="{909E8E84-426E-40DD-AFC4-6F175D3DCCD1}">
              <a14:hiddenFill xmlns:a14="http://schemas.microsoft.com/office/drawing/2010/main">
                <a:noFill/>
              </a14:hiddenFill>
            </a:ext>
          </a:extLst>
        </p:spPr>
      </p:cxnSp>
      <p:cxnSp>
        <p:nvCxnSpPr>
          <p:cNvPr id="168996" name="Gerade Verbindung 51"/>
          <p:cNvCxnSpPr>
            <a:cxnSpLocks noChangeShapeType="1"/>
          </p:cNvCxnSpPr>
          <p:nvPr/>
        </p:nvCxnSpPr>
        <p:spPr bwMode="auto">
          <a:xfrm flipH="1">
            <a:off x="787400" y="3616325"/>
            <a:ext cx="3425825" cy="0"/>
          </a:xfrm>
          <a:prstGeom prst="line">
            <a:avLst/>
          </a:prstGeom>
          <a:noFill/>
          <a:ln w="25400" algn="ctr">
            <a:solidFill>
              <a:schemeClr val="tx1"/>
            </a:solidFill>
            <a:round/>
            <a:headEnd type="none" w="med" len="lg"/>
            <a:tailEnd type="none" w="lg" len="lg"/>
          </a:ln>
          <a:extLst>
            <a:ext uri="{909E8E84-426E-40DD-AFC4-6F175D3DCCD1}">
              <a14:hiddenFill xmlns:a14="http://schemas.microsoft.com/office/drawing/2010/main">
                <a:noFill/>
              </a14:hiddenFill>
            </a:ext>
          </a:extLst>
        </p:spPr>
      </p:cxn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9986" name="Object 2"/>
          <p:cNvGraphicFramePr>
            <a:graphicFrameLocks/>
          </p:cNvGraphicFramePr>
          <p:nvPr/>
        </p:nvGraphicFramePr>
        <p:xfrm>
          <a:off x="403225" y="3346450"/>
          <a:ext cx="4448175" cy="3219450"/>
        </p:xfrm>
        <a:graphic>
          <a:graphicData uri="http://schemas.openxmlformats.org/presentationml/2006/ole">
            <mc:AlternateContent xmlns:mc="http://schemas.openxmlformats.org/markup-compatibility/2006">
              <mc:Choice xmlns:v="urn:schemas-microsoft-com:vml" Requires="v">
                <p:oleObj spid="_x0000_s170807" name="Diagramm" r:id="rId4" imgW="7438924" imgH="5324610" progId="MSGraph.Chart.8">
                  <p:embed followColorScheme="full"/>
                </p:oleObj>
              </mc:Choice>
              <mc:Fallback>
                <p:oleObj name="Diagramm" r:id="rId4" imgW="7438924" imgH="5324610"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225" y="3346450"/>
                        <a:ext cx="4448175"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9987" name="Object 3"/>
          <p:cNvGraphicFramePr>
            <a:graphicFrameLocks/>
          </p:cNvGraphicFramePr>
          <p:nvPr/>
        </p:nvGraphicFramePr>
        <p:xfrm>
          <a:off x="401638" y="0"/>
          <a:ext cx="4448175" cy="3219450"/>
        </p:xfrm>
        <a:graphic>
          <a:graphicData uri="http://schemas.openxmlformats.org/presentationml/2006/ole">
            <mc:AlternateContent xmlns:mc="http://schemas.openxmlformats.org/markup-compatibility/2006">
              <mc:Choice xmlns:v="urn:schemas-microsoft-com:vml" Requires="v">
                <p:oleObj spid="_x0000_s170808" name="Diagramm" r:id="rId6" imgW="7438924" imgH="5324610" progId="MSGraph.Chart.8">
                  <p:embed followColorScheme="full"/>
                </p:oleObj>
              </mc:Choice>
              <mc:Fallback>
                <p:oleObj name="Diagramm" r:id="rId6" imgW="7438924" imgH="532461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638" y="0"/>
                        <a:ext cx="4448175"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9988" name="Text Box 15"/>
          <p:cNvSpPr txBox="1">
            <a:spLocks noChangeArrowheads="1"/>
          </p:cNvSpPr>
          <p:nvPr/>
        </p:nvSpPr>
        <p:spPr bwMode="auto">
          <a:xfrm>
            <a:off x="4673600" y="3005138"/>
            <a:ext cx="4254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2200" b="1"/>
              <a:t>L  </a:t>
            </a:r>
          </a:p>
        </p:txBody>
      </p:sp>
      <p:sp>
        <p:nvSpPr>
          <p:cNvPr id="169989" name="Arc 16"/>
          <p:cNvSpPr>
            <a:spLocks/>
          </p:cNvSpPr>
          <p:nvPr/>
        </p:nvSpPr>
        <p:spPr bwMode="auto">
          <a:xfrm flipH="1">
            <a:off x="514350" y="596900"/>
            <a:ext cx="4492625" cy="2692400"/>
          </a:xfrm>
          <a:custGeom>
            <a:avLst/>
            <a:gdLst>
              <a:gd name="T0" fmla="*/ 2147483647 w 21450"/>
              <a:gd name="T1" fmla="*/ 0 h 21034"/>
              <a:gd name="T2" fmla="*/ 2147483647 w 21450"/>
              <a:gd name="T3" fmla="*/ 2147483647 h 21034"/>
              <a:gd name="T4" fmla="*/ 0 w 21450"/>
              <a:gd name="T5" fmla="*/ 2147483647 h 21034"/>
              <a:gd name="T6" fmla="*/ 0 60000 65536"/>
              <a:gd name="T7" fmla="*/ 0 60000 65536"/>
              <a:gd name="T8" fmla="*/ 0 60000 65536"/>
              <a:gd name="T9" fmla="*/ 0 w 21450"/>
              <a:gd name="T10" fmla="*/ 0 h 21034"/>
              <a:gd name="T11" fmla="*/ 21450 w 21450"/>
              <a:gd name="T12" fmla="*/ 21034 h 21034"/>
            </a:gdLst>
            <a:ahLst/>
            <a:cxnLst>
              <a:cxn ang="T6">
                <a:pos x="T0" y="T1"/>
              </a:cxn>
              <a:cxn ang="T7">
                <a:pos x="T2" y="T3"/>
              </a:cxn>
              <a:cxn ang="T8">
                <a:pos x="T4" y="T5"/>
              </a:cxn>
            </a:cxnLst>
            <a:rect l="T9" t="T10" r="T11" b="T12"/>
            <a:pathLst>
              <a:path w="21450" h="21034" fill="none" extrusionOk="0">
                <a:moveTo>
                  <a:pt x="4912" y="0"/>
                </a:moveTo>
                <a:cubicBezTo>
                  <a:pt x="13770" y="2068"/>
                  <a:pt x="20382" y="9464"/>
                  <a:pt x="21450" y="18496"/>
                </a:cubicBezTo>
              </a:path>
              <a:path w="21450" h="21034" stroke="0" extrusionOk="0">
                <a:moveTo>
                  <a:pt x="4912" y="0"/>
                </a:moveTo>
                <a:cubicBezTo>
                  <a:pt x="13770" y="2068"/>
                  <a:pt x="20382" y="9464"/>
                  <a:pt x="21450" y="18496"/>
                </a:cubicBezTo>
                <a:lnTo>
                  <a:pt x="0" y="21034"/>
                </a:lnTo>
                <a:lnTo>
                  <a:pt x="4912" y="0"/>
                </a:lnTo>
                <a:close/>
              </a:path>
            </a:pathLst>
          </a:custGeom>
          <a:noFill/>
          <a:ln w="38100">
            <a:solidFill>
              <a:srgbClr val="00FFFF"/>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lstStyle/>
          <a:p>
            <a:endParaRPr lang="en-US"/>
          </a:p>
        </p:txBody>
      </p:sp>
      <p:sp>
        <p:nvSpPr>
          <p:cNvPr id="169990" name="Text Box 18"/>
          <p:cNvSpPr txBox="1">
            <a:spLocks noChangeArrowheads="1"/>
          </p:cNvSpPr>
          <p:nvPr/>
        </p:nvSpPr>
        <p:spPr bwMode="auto">
          <a:xfrm>
            <a:off x="106363" y="55563"/>
            <a:ext cx="722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b="1"/>
              <a:t>Y</a:t>
            </a:r>
            <a:r>
              <a:rPr lang="de-DE" altLang="en-US" sz="1800" b="1"/>
              <a:t>  </a:t>
            </a:r>
          </a:p>
        </p:txBody>
      </p:sp>
      <p:sp>
        <p:nvSpPr>
          <p:cNvPr id="169991" name="Line 16"/>
          <p:cNvSpPr>
            <a:spLocks noChangeShapeType="1"/>
          </p:cNvSpPr>
          <p:nvPr/>
        </p:nvSpPr>
        <p:spPr bwMode="auto">
          <a:xfrm rot="5400000" flipH="1">
            <a:off x="541338" y="3051175"/>
            <a:ext cx="4235450" cy="1270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69992" name="Text Box 15"/>
          <p:cNvSpPr txBox="1">
            <a:spLocks noChangeArrowheads="1"/>
          </p:cNvSpPr>
          <p:nvPr/>
        </p:nvSpPr>
        <p:spPr bwMode="auto">
          <a:xfrm>
            <a:off x="4700588" y="6338888"/>
            <a:ext cx="4254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2200" b="1"/>
              <a:t>L  </a:t>
            </a:r>
          </a:p>
        </p:txBody>
      </p:sp>
      <p:sp>
        <p:nvSpPr>
          <p:cNvPr id="169993" name="Line 16"/>
          <p:cNvSpPr>
            <a:spLocks noChangeShapeType="1"/>
          </p:cNvSpPr>
          <p:nvPr/>
        </p:nvSpPr>
        <p:spPr bwMode="auto">
          <a:xfrm flipH="1">
            <a:off x="476250" y="906463"/>
            <a:ext cx="2203450"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69994" name="Text Box 10"/>
          <p:cNvSpPr txBox="1">
            <a:spLocks noChangeArrowheads="1"/>
          </p:cNvSpPr>
          <p:nvPr/>
        </p:nvSpPr>
        <p:spPr bwMode="auto">
          <a:xfrm>
            <a:off x="0" y="685800"/>
            <a:ext cx="5969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Y</a:t>
            </a:r>
            <a:r>
              <a:rPr lang="de-DE" altLang="en-US" sz="2200" baseline="-25000">
                <a:solidFill>
                  <a:srgbClr val="66FFFF"/>
                </a:solidFill>
              </a:rPr>
              <a:t>1</a:t>
            </a:r>
            <a:endParaRPr lang="el-GR" altLang="en-US" sz="2200" baseline="-25000">
              <a:solidFill>
                <a:srgbClr val="66FFFF"/>
              </a:solidFill>
            </a:endParaRPr>
          </a:p>
        </p:txBody>
      </p:sp>
      <p:sp>
        <p:nvSpPr>
          <p:cNvPr id="169995" name="Text Box 10"/>
          <p:cNvSpPr txBox="1">
            <a:spLocks noChangeArrowheads="1"/>
          </p:cNvSpPr>
          <p:nvPr/>
        </p:nvSpPr>
        <p:spPr bwMode="auto">
          <a:xfrm>
            <a:off x="2530475" y="6430963"/>
            <a:ext cx="3683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1</a:t>
            </a:r>
            <a:endParaRPr lang="el-GR" altLang="en-US" sz="2200" baseline="-25000">
              <a:solidFill>
                <a:srgbClr val="66FFFF"/>
              </a:solidFill>
            </a:endParaRPr>
          </a:p>
        </p:txBody>
      </p:sp>
      <p:sp>
        <p:nvSpPr>
          <p:cNvPr id="169996" name="Line 32"/>
          <p:cNvSpPr>
            <a:spLocks noChangeShapeType="1"/>
          </p:cNvSpPr>
          <p:nvPr/>
        </p:nvSpPr>
        <p:spPr bwMode="auto">
          <a:xfrm flipV="1">
            <a:off x="1292225" y="4098925"/>
            <a:ext cx="2743200" cy="21590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69997" name="Line 16"/>
          <p:cNvSpPr>
            <a:spLocks noChangeShapeType="1"/>
          </p:cNvSpPr>
          <p:nvPr/>
        </p:nvSpPr>
        <p:spPr bwMode="auto">
          <a:xfrm rot="10800000">
            <a:off x="487363" y="5219700"/>
            <a:ext cx="2165350"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69998" name="Line 16"/>
          <p:cNvSpPr>
            <a:spLocks noChangeShapeType="1"/>
          </p:cNvSpPr>
          <p:nvPr/>
        </p:nvSpPr>
        <p:spPr bwMode="auto">
          <a:xfrm rot="5400000" flipH="1">
            <a:off x="2041525" y="5856288"/>
            <a:ext cx="1225550"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69999" name="Text Box 10"/>
          <p:cNvSpPr txBox="1">
            <a:spLocks noChangeArrowheads="1"/>
          </p:cNvSpPr>
          <p:nvPr/>
        </p:nvSpPr>
        <p:spPr bwMode="auto">
          <a:xfrm>
            <a:off x="2452688" y="3003550"/>
            <a:ext cx="5969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1</a:t>
            </a:r>
            <a:endParaRPr lang="el-GR" altLang="en-US" sz="2200" baseline="-25000">
              <a:solidFill>
                <a:srgbClr val="66FFFF"/>
              </a:solidFill>
            </a:endParaRPr>
          </a:p>
        </p:txBody>
      </p:sp>
      <p:sp>
        <p:nvSpPr>
          <p:cNvPr id="170000" name="Text Box 10"/>
          <p:cNvSpPr txBox="1">
            <a:spLocks noChangeArrowheads="1"/>
          </p:cNvSpPr>
          <p:nvPr/>
        </p:nvSpPr>
        <p:spPr bwMode="auto">
          <a:xfrm>
            <a:off x="4038600" y="407988"/>
            <a:ext cx="11557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Y(L,K</a:t>
            </a:r>
            <a:r>
              <a:rPr lang="de-DE" altLang="en-US" sz="2200" baseline="-25000">
                <a:solidFill>
                  <a:srgbClr val="66FFFF"/>
                </a:solidFill>
              </a:rPr>
              <a:t>t-1</a:t>
            </a:r>
            <a:r>
              <a:rPr lang="de-DE" altLang="en-US" sz="2200">
                <a:solidFill>
                  <a:srgbClr val="66FFFF"/>
                </a:solidFill>
              </a:rPr>
              <a:t>)</a:t>
            </a:r>
            <a:endParaRPr lang="el-GR" altLang="en-US" sz="2200">
              <a:solidFill>
                <a:srgbClr val="66FFFF"/>
              </a:solidFill>
            </a:endParaRPr>
          </a:p>
        </p:txBody>
      </p:sp>
      <p:sp>
        <p:nvSpPr>
          <p:cNvPr id="170001" name="Text Box 13"/>
          <p:cNvSpPr txBox="1">
            <a:spLocks noChangeArrowheads="1"/>
          </p:cNvSpPr>
          <p:nvPr/>
        </p:nvSpPr>
        <p:spPr bwMode="auto">
          <a:xfrm>
            <a:off x="4111625" y="3916363"/>
            <a:ext cx="99377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S</a:t>
            </a:r>
            <a:r>
              <a:rPr lang="de-DE" altLang="en-US" sz="2200">
                <a:solidFill>
                  <a:srgbClr val="66FFFF"/>
                </a:solidFill>
              </a:rPr>
              <a:t>(w/p)</a:t>
            </a:r>
            <a:endParaRPr lang="el-GR" altLang="en-US" sz="2200">
              <a:solidFill>
                <a:srgbClr val="66FFFF"/>
              </a:solidFill>
            </a:endParaRPr>
          </a:p>
        </p:txBody>
      </p:sp>
      <p:sp>
        <p:nvSpPr>
          <p:cNvPr id="170002" name="Line 32"/>
          <p:cNvSpPr>
            <a:spLocks noChangeShapeType="1"/>
          </p:cNvSpPr>
          <p:nvPr/>
        </p:nvSpPr>
        <p:spPr bwMode="auto">
          <a:xfrm rot="5400000" flipV="1">
            <a:off x="1303338" y="3919538"/>
            <a:ext cx="2425700" cy="22987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70003" name="Text Box 9"/>
          <p:cNvSpPr txBox="1">
            <a:spLocks noChangeArrowheads="1"/>
          </p:cNvSpPr>
          <p:nvPr/>
        </p:nvSpPr>
        <p:spPr bwMode="auto">
          <a:xfrm>
            <a:off x="3562350" y="5749925"/>
            <a:ext cx="14239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D </a:t>
            </a:r>
            <a:r>
              <a:rPr lang="de-DE" altLang="en-US" sz="2200">
                <a:solidFill>
                  <a:srgbClr val="66FFFF"/>
                </a:solidFill>
              </a:rPr>
              <a:t>(w/p,K</a:t>
            </a:r>
            <a:r>
              <a:rPr lang="de-DE" altLang="en-US" sz="2200" baseline="-25000">
                <a:solidFill>
                  <a:srgbClr val="66FFFF"/>
                </a:solidFill>
              </a:rPr>
              <a:t>t-1</a:t>
            </a:r>
            <a:r>
              <a:rPr lang="de-DE" altLang="en-US" sz="2200">
                <a:solidFill>
                  <a:srgbClr val="66FFFF"/>
                </a:solidFill>
              </a:rPr>
              <a:t>)</a:t>
            </a:r>
            <a:endParaRPr lang="el-GR" altLang="en-US" sz="2200">
              <a:solidFill>
                <a:srgbClr val="66FFFF"/>
              </a:solidFill>
            </a:endParaRPr>
          </a:p>
        </p:txBody>
      </p:sp>
      <p:grpSp>
        <p:nvGrpSpPr>
          <p:cNvPr id="170004" name="Group 24"/>
          <p:cNvGrpSpPr>
            <a:grpSpLocks/>
          </p:cNvGrpSpPr>
          <p:nvPr/>
        </p:nvGrpSpPr>
        <p:grpSpPr bwMode="auto">
          <a:xfrm>
            <a:off x="0" y="4729163"/>
            <a:ext cx="544513" cy="946150"/>
            <a:chOff x="0" y="2947"/>
            <a:chExt cx="343" cy="596"/>
          </a:xfrm>
        </p:grpSpPr>
        <p:grpSp>
          <p:nvGrpSpPr>
            <p:cNvPr id="170013" name="Group 25"/>
            <p:cNvGrpSpPr>
              <a:grpSpLocks/>
            </p:cNvGrpSpPr>
            <p:nvPr/>
          </p:nvGrpSpPr>
          <p:grpSpPr bwMode="auto">
            <a:xfrm>
              <a:off x="0" y="3017"/>
              <a:ext cx="336" cy="526"/>
              <a:chOff x="8" y="3017"/>
              <a:chExt cx="336" cy="526"/>
            </a:xfrm>
          </p:grpSpPr>
          <p:sp>
            <p:nvSpPr>
              <p:cNvPr id="170015" name="Text Box 10"/>
              <p:cNvSpPr txBox="1">
                <a:spLocks noChangeArrowheads="1"/>
              </p:cNvSpPr>
              <p:nvPr/>
            </p:nvSpPr>
            <p:spPr bwMode="auto">
              <a:xfrm>
                <a:off x="8" y="3274"/>
                <a:ext cx="33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P</a:t>
                </a:r>
                <a:r>
                  <a:rPr lang="de-DE" altLang="en-US" sz="2200" baseline="-25000">
                    <a:solidFill>
                      <a:srgbClr val="66FFFF"/>
                    </a:solidFill>
                  </a:rPr>
                  <a:t>1</a:t>
                </a:r>
                <a:endParaRPr lang="el-GR" altLang="en-US" sz="2200" baseline="-25000">
                  <a:solidFill>
                    <a:srgbClr val="66FFFF"/>
                  </a:solidFill>
                </a:endParaRPr>
              </a:p>
            </p:txBody>
          </p:sp>
          <p:sp>
            <p:nvSpPr>
              <p:cNvPr id="170016" name="Text Box 10"/>
              <p:cNvSpPr txBox="1">
                <a:spLocks noChangeArrowheads="1"/>
              </p:cNvSpPr>
              <p:nvPr/>
            </p:nvSpPr>
            <p:spPr bwMode="auto">
              <a:xfrm>
                <a:off x="8" y="3017"/>
                <a:ext cx="33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w</a:t>
                </a:r>
                <a:r>
                  <a:rPr lang="de-DE" altLang="en-US" sz="2200" baseline="-25000">
                    <a:solidFill>
                      <a:srgbClr val="66FFFF"/>
                    </a:solidFill>
                  </a:rPr>
                  <a:t>1</a:t>
                </a:r>
                <a:endParaRPr lang="el-GR" altLang="en-US" sz="2200" baseline="-25000">
                  <a:solidFill>
                    <a:srgbClr val="66FFFF"/>
                  </a:solidFill>
                </a:endParaRPr>
              </a:p>
            </p:txBody>
          </p:sp>
        </p:grpSp>
        <p:sp>
          <p:nvSpPr>
            <p:cNvPr id="170014" name="Text Box 10"/>
            <p:cNvSpPr txBox="1">
              <a:spLocks noChangeArrowheads="1"/>
            </p:cNvSpPr>
            <p:nvPr/>
          </p:nvSpPr>
          <p:spPr bwMode="auto">
            <a:xfrm>
              <a:off x="79" y="2947"/>
              <a:ext cx="264"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4400" baseline="-25000">
                  <a:solidFill>
                    <a:srgbClr val="66FFFF"/>
                  </a:solidFill>
                </a:rPr>
                <a:t>_</a:t>
              </a:r>
              <a:endParaRPr lang="el-GR" altLang="en-US" sz="4400" baseline="-25000">
                <a:solidFill>
                  <a:srgbClr val="66FFFF"/>
                </a:solidFill>
              </a:endParaRPr>
            </a:p>
          </p:txBody>
        </p:sp>
      </p:grpSp>
      <p:sp>
        <p:nvSpPr>
          <p:cNvPr id="170005" name="Rectangle 54"/>
          <p:cNvSpPr>
            <a:spLocks noChangeArrowheads="1"/>
          </p:cNvSpPr>
          <p:nvPr/>
        </p:nvSpPr>
        <p:spPr bwMode="auto">
          <a:xfrm>
            <a:off x="5103813" y="152400"/>
            <a:ext cx="4040187"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60000"/>
              </a:spcBef>
              <a:buFont typeface="Arial" pitchFamily="34" charset="0"/>
              <a:buAutoNum type="arabicPeriod" startAt="34"/>
            </a:pPr>
            <a:r>
              <a:rPr lang="en-US" altLang="en-US" sz="2000"/>
              <a:t> Last year’s capital stock of a country was equal to K</a:t>
            </a:r>
            <a:r>
              <a:rPr lang="en-US" altLang="en-US" sz="2000" baseline="-25000"/>
              <a:t>t-1</a:t>
            </a:r>
            <a:r>
              <a:rPr lang="en-US" altLang="en-US" sz="2000"/>
              <a:t> =1500 machines. Last year’s gross investment was equal to I</a:t>
            </a:r>
            <a:r>
              <a:rPr lang="en-US" altLang="en-US" sz="2000" baseline="-25000"/>
              <a:t>t-1 </a:t>
            </a:r>
            <a:r>
              <a:rPr lang="en-US" altLang="en-US" sz="2000"/>
              <a:t>= 200 machines and last year’s depreciation was equal to </a:t>
            </a:r>
            <a:r>
              <a:rPr lang="en-US" altLang="en-US" sz="2000">
                <a:cs typeface="Arial" pitchFamily="34" charset="0"/>
              </a:rPr>
              <a:t>λ*K</a:t>
            </a:r>
            <a:r>
              <a:rPr lang="en-US" altLang="en-US" sz="2000" baseline="-25000">
                <a:cs typeface="Arial" pitchFamily="34" charset="0"/>
              </a:rPr>
              <a:t>t-1</a:t>
            </a:r>
            <a:r>
              <a:rPr lang="en-US" altLang="en-US" sz="2000">
                <a:cs typeface="Arial" pitchFamily="34" charset="0"/>
              </a:rPr>
              <a:t>= 300 machines. Determine the level of this year’s capital stock K</a:t>
            </a:r>
            <a:r>
              <a:rPr lang="en-US" altLang="en-US" sz="2000" baseline="-25000">
                <a:cs typeface="Arial" pitchFamily="34" charset="0"/>
              </a:rPr>
              <a:t>t</a:t>
            </a:r>
            <a:r>
              <a:rPr lang="en-US" altLang="en-US" sz="2000">
                <a:cs typeface="Arial" pitchFamily="34" charset="0"/>
              </a:rPr>
              <a:t>.</a:t>
            </a:r>
          </a:p>
          <a:p>
            <a:pPr>
              <a:spcBef>
                <a:spcPct val="60000"/>
              </a:spcBef>
              <a:buFont typeface="Arial Unicode MS" pitchFamily="34" charset="-128"/>
              <a:buNone/>
            </a:pPr>
            <a:r>
              <a:rPr lang="en-US" altLang="en-US" sz="2000">
                <a:cs typeface="Arial" pitchFamily="34" charset="0"/>
              </a:rPr>
              <a:t>Use the two diagrams to analyze the effect of the change of the capital stock on the level of GDP production and the labor market under the assumption that a collective bargaining contract between trade unions and employer associations fixes the real wage at a level of w</a:t>
            </a:r>
            <a:r>
              <a:rPr lang="en-US" altLang="en-US" sz="2000" baseline="-25000">
                <a:cs typeface="Arial" pitchFamily="34" charset="0"/>
              </a:rPr>
              <a:t>1</a:t>
            </a:r>
            <a:r>
              <a:rPr lang="en-US" altLang="en-US" sz="2000">
                <a:cs typeface="Arial" pitchFamily="34" charset="0"/>
              </a:rPr>
              <a:t>/P</a:t>
            </a:r>
            <a:r>
              <a:rPr lang="en-US" altLang="en-US" sz="2000" baseline="-25000">
                <a:cs typeface="Arial" pitchFamily="34" charset="0"/>
              </a:rPr>
              <a:t>1</a:t>
            </a:r>
            <a:r>
              <a:rPr lang="en-US" altLang="en-US" sz="2000">
                <a:cs typeface="Arial" pitchFamily="34" charset="0"/>
              </a:rPr>
              <a:t>.</a:t>
            </a:r>
          </a:p>
          <a:p>
            <a:pPr>
              <a:spcBef>
                <a:spcPct val="60000"/>
              </a:spcBef>
              <a:buFont typeface="Arial Unicode MS" pitchFamily="34" charset="-128"/>
              <a:buNone/>
            </a:pPr>
            <a:r>
              <a:rPr lang="en-US" altLang="en-US" sz="2000">
                <a:cs typeface="Arial" pitchFamily="34" charset="0"/>
              </a:rPr>
              <a:t>How would the result have to be modified in case of flexible real wages?</a:t>
            </a:r>
          </a:p>
        </p:txBody>
      </p:sp>
      <p:grpSp>
        <p:nvGrpSpPr>
          <p:cNvPr id="170006" name="Gruppieren 15"/>
          <p:cNvGrpSpPr>
            <a:grpSpLocks/>
          </p:cNvGrpSpPr>
          <p:nvPr/>
        </p:nvGrpSpPr>
        <p:grpSpPr bwMode="auto">
          <a:xfrm>
            <a:off x="457200" y="55563"/>
            <a:ext cx="4324350" cy="3009900"/>
            <a:chOff x="456804" y="55563"/>
            <a:chExt cx="4324746" cy="3010299"/>
          </a:xfrm>
        </p:grpSpPr>
        <p:cxnSp>
          <p:nvCxnSpPr>
            <p:cNvPr id="170011" name="Gerade Verbindung 2"/>
            <p:cNvCxnSpPr>
              <a:cxnSpLocks noChangeShapeType="1"/>
            </p:cNvCxnSpPr>
            <p:nvPr/>
          </p:nvCxnSpPr>
          <p:spPr bwMode="auto">
            <a:xfrm>
              <a:off x="472282" y="55563"/>
              <a:ext cx="8732" cy="3001962"/>
            </a:xfrm>
            <a:prstGeom prst="line">
              <a:avLst/>
            </a:prstGeom>
            <a:noFill/>
            <a:ln w="38100" algn="ctr">
              <a:solidFill>
                <a:schemeClr val="tx1"/>
              </a:solidFill>
              <a:round/>
              <a:headEnd type="none" w="med" len="lg"/>
              <a:tailEnd type="none" w="lg" len="lg"/>
            </a:ln>
            <a:extLst>
              <a:ext uri="{909E8E84-426E-40DD-AFC4-6F175D3DCCD1}">
                <a14:hiddenFill xmlns:a14="http://schemas.microsoft.com/office/drawing/2010/main">
                  <a:noFill/>
                </a14:hiddenFill>
              </a:ext>
            </a:extLst>
          </p:spPr>
        </p:cxnSp>
        <p:cxnSp>
          <p:nvCxnSpPr>
            <p:cNvPr id="170012" name="Gerade Verbindung 28"/>
            <p:cNvCxnSpPr>
              <a:cxnSpLocks noChangeShapeType="1"/>
            </p:cNvCxnSpPr>
            <p:nvPr/>
          </p:nvCxnSpPr>
          <p:spPr bwMode="auto">
            <a:xfrm flipV="1">
              <a:off x="456804" y="3065861"/>
              <a:ext cx="4324746" cy="1"/>
            </a:xfrm>
            <a:prstGeom prst="line">
              <a:avLst/>
            </a:prstGeom>
            <a:noFill/>
            <a:ln w="38100" algn="ctr">
              <a:solidFill>
                <a:schemeClr val="tx1"/>
              </a:solidFill>
              <a:round/>
              <a:headEnd type="none" w="med" len="lg"/>
              <a:tailEnd type="none" w="lg" len="lg"/>
            </a:ln>
            <a:extLst>
              <a:ext uri="{909E8E84-426E-40DD-AFC4-6F175D3DCCD1}">
                <a14:hiddenFill xmlns:a14="http://schemas.microsoft.com/office/drawing/2010/main">
                  <a:noFill/>
                </a14:hiddenFill>
              </a:ext>
            </a:extLst>
          </p:spPr>
        </p:cxnSp>
      </p:grpSp>
      <p:grpSp>
        <p:nvGrpSpPr>
          <p:cNvPr id="170007" name="Gruppieren 41"/>
          <p:cNvGrpSpPr>
            <a:grpSpLocks/>
          </p:cNvGrpSpPr>
          <p:nvPr/>
        </p:nvGrpSpPr>
        <p:grpSpPr bwMode="auto">
          <a:xfrm>
            <a:off x="476250" y="3421063"/>
            <a:ext cx="4324350" cy="3009900"/>
            <a:chOff x="456804" y="55563"/>
            <a:chExt cx="4324746" cy="3010299"/>
          </a:xfrm>
        </p:grpSpPr>
        <p:cxnSp>
          <p:nvCxnSpPr>
            <p:cNvPr id="170009" name="Gerade Verbindung 42"/>
            <p:cNvCxnSpPr>
              <a:cxnSpLocks noChangeShapeType="1"/>
            </p:cNvCxnSpPr>
            <p:nvPr/>
          </p:nvCxnSpPr>
          <p:spPr bwMode="auto">
            <a:xfrm>
              <a:off x="472282" y="55563"/>
              <a:ext cx="8732" cy="3001962"/>
            </a:xfrm>
            <a:prstGeom prst="line">
              <a:avLst/>
            </a:prstGeom>
            <a:noFill/>
            <a:ln w="38100" algn="ctr">
              <a:solidFill>
                <a:schemeClr val="tx1"/>
              </a:solidFill>
              <a:round/>
              <a:headEnd type="none" w="med" len="lg"/>
              <a:tailEnd type="none" w="lg" len="lg"/>
            </a:ln>
            <a:extLst>
              <a:ext uri="{909E8E84-426E-40DD-AFC4-6F175D3DCCD1}">
                <a14:hiddenFill xmlns:a14="http://schemas.microsoft.com/office/drawing/2010/main">
                  <a:noFill/>
                </a14:hiddenFill>
              </a:ext>
            </a:extLst>
          </p:spPr>
        </p:cxnSp>
        <p:cxnSp>
          <p:nvCxnSpPr>
            <p:cNvPr id="170010" name="Gerade Verbindung 43"/>
            <p:cNvCxnSpPr>
              <a:cxnSpLocks noChangeShapeType="1"/>
            </p:cNvCxnSpPr>
            <p:nvPr/>
          </p:nvCxnSpPr>
          <p:spPr bwMode="auto">
            <a:xfrm flipV="1">
              <a:off x="456804" y="3065861"/>
              <a:ext cx="4324746" cy="1"/>
            </a:xfrm>
            <a:prstGeom prst="line">
              <a:avLst/>
            </a:prstGeom>
            <a:noFill/>
            <a:ln w="38100" algn="ctr">
              <a:solidFill>
                <a:schemeClr val="tx1"/>
              </a:solidFill>
              <a:round/>
              <a:headEnd type="none" w="med" len="lg"/>
              <a:tailEnd type="none" w="lg" len="lg"/>
            </a:ln>
            <a:extLst>
              <a:ext uri="{909E8E84-426E-40DD-AFC4-6F175D3DCCD1}">
                <a14:hiddenFill xmlns:a14="http://schemas.microsoft.com/office/drawing/2010/main">
                  <a:noFill/>
                </a14:hiddenFill>
              </a:ext>
            </a:extLst>
          </p:spPr>
        </p:cxnSp>
      </p:grpSp>
      <p:sp>
        <p:nvSpPr>
          <p:cNvPr id="32" name="Interaktive Schaltfläche: Ende 31">
            <a:hlinkClick r:id="rId7" action="ppaction://hlinksldjump" highlightClick="1"/>
          </p:cNvPr>
          <p:cNvSpPr/>
          <p:nvPr/>
        </p:nvSpPr>
        <p:spPr bwMode="auto">
          <a:xfrm>
            <a:off x="8432800" y="6364288"/>
            <a:ext cx="517525" cy="354012"/>
          </a:xfrm>
          <a:prstGeom prst="actionButtonEnd">
            <a:avLst/>
          </a:prstGeom>
          <a:solidFill>
            <a:schemeClr val="bg1">
              <a:lumMod val="20000"/>
              <a:lumOff val="80000"/>
            </a:schemeClr>
          </a:solidFill>
          <a:ln w="38100" cap="flat" cmpd="sng" algn="ctr">
            <a:solidFill>
              <a:schemeClr val="bg2">
                <a:lumMod val="50000"/>
                <a:lumOff val="50000"/>
              </a:schemeClr>
            </a:solidFill>
            <a:prstDash val="solid"/>
            <a:round/>
            <a:headEnd type="none" w="med" len="lg"/>
            <a:tailEnd type="none" w="lg" len="lg"/>
          </a:ln>
          <a:effectLst/>
        </p:spPr>
        <p:txBody>
          <a:bodyPr lIns="18000" tIns="10800" rIns="18000" bIns="10800" anchor="ctr" anchorCtr="1"/>
          <a:lstStyle/>
          <a:p>
            <a:pPr algn="ctr" eaLnBrk="1" hangingPunct="1">
              <a:defRPr/>
            </a:pPr>
            <a:endParaRPr lang="de-DE"/>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71010" name="Object 3"/>
          <p:cNvGraphicFramePr>
            <a:graphicFrameLocks/>
          </p:cNvGraphicFramePr>
          <p:nvPr/>
        </p:nvGraphicFramePr>
        <p:xfrm>
          <a:off x="4513263" y="1411288"/>
          <a:ext cx="3776662" cy="3116262"/>
        </p:xfrm>
        <a:graphic>
          <a:graphicData uri="http://schemas.openxmlformats.org/presentationml/2006/ole">
            <mc:AlternateContent xmlns:mc="http://schemas.openxmlformats.org/markup-compatibility/2006">
              <mc:Choice xmlns:v="urn:schemas-microsoft-com:vml" Requires="v">
                <p:oleObj spid="_x0000_s171845" name="Diagramm" r:id="rId4" imgW="7438924" imgH="5314860" progId="MSGraph.Chart.8">
                  <p:embed followColorScheme="full"/>
                </p:oleObj>
              </mc:Choice>
              <mc:Fallback>
                <p:oleObj name="Diagramm" r:id="rId4" imgW="7438924" imgH="531486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263" y="1411288"/>
                        <a:ext cx="3776662" cy="311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1011" name="Object 3"/>
          <p:cNvGraphicFramePr>
            <a:graphicFrameLocks/>
          </p:cNvGraphicFramePr>
          <p:nvPr/>
        </p:nvGraphicFramePr>
        <p:xfrm>
          <a:off x="422275" y="1384300"/>
          <a:ext cx="3776663" cy="3116263"/>
        </p:xfrm>
        <a:graphic>
          <a:graphicData uri="http://schemas.openxmlformats.org/presentationml/2006/ole">
            <mc:AlternateContent xmlns:mc="http://schemas.openxmlformats.org/markup-compatibility/2006">
              <mc:Choice xmlns:v="urn:schemas-microsoft-com:vml" Requires="v">
                <p:oleObj spid="_x0000_s171846" name="Diagramm" r:id="rId6" imgW="7438924" imgH="5314860" progId="MSGraph.Chart.8">
                  <p:embed followColorScheme="full"/>
                </p:oleObj>
              </mc:Choice>
              <mc:Fallback>
                <p:oleObj name="Diagramm" r:id="rId6" imgW="7438924" imgH="531486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275" y="1384300"/>
                        <a:ext cx="3776663" cy="311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1012"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DA1FA65D-468C-42DD-8E9C-CBECE994CAB4}" type="slidenum">
              <a:rPr lang="de-DE" altLang="en-US" sz="1600" b="1"/>
              <a:pPr algn="r" eaLnBrk="1" hangingPunct="1">
                <a:spcBef>
                  <a:spcPct val="0"/>
                </a:spcBef>
                <a:buClrTx/>
                <a:buFontTx/>
                <a:buNone/>
              </a:pPr>
              <a:t>167</a:t>
            </a:fld>
            <a:r>
              <a:rPr lang="de-DE" altLang="en-US" sz="1600" b="1"/>
              <a:t> -</a:t>
            </a:r>
          </a:p>
        </p:txBody>
      </p:sp>
      <p:sp>
        <p:nvSpPr>
          <p:cNvPr id="171013"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sp>
        <p:nvSpPr>
          <p:cNvPr id="171014" name="Text Box 5"/>
          <p:cNvSpPr txBox="1">
            <a:spLocks noChangeArrowheads="1"/>
          </p:cNvSpPr>
          <p:nvPr/>
        </p:nvSpPr>
        <p:spPr bwMode="auto">
          <a:xfrm>
            <a:off x="4919663" y="1239838"/>
            <a:ext cx="293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t>i</a:t>
            </a:r>
          </a:p>
        </p:txBody>
      </p:sp>
      <p:sp>
        <p:nvSpPr>
          <p:cNvPr id="171015" name="Text Box 7"/>
          <p:cNvSpPr txBox="1">
            <a:spLocks noChangeArrowheads="1"/>
          </p:cNvSpPr>
          <p:nvPr/>
        </p:nvSpPr>
        <p:spPr bwMode="auto">
          <a:xfrm>
            <a:off x="3694113" y="4257675"/>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1800"/>
              <a:t>I,S</a:t>
            </a:r>
          </a:p>
        </p:txBody>
      </p:sp>
      <p:sp>
        <p:nvSpPr>
          <p:cNvPr id="171016" name="Text Box 8"/>
          <p:cNvSpPr txBox="1">
            <a:spLocks noChangeArrowheads="1"/>
          </p:cNvSpPr>
          <p:nvPr/>
        </p:nvSpPr>
        <p:spPr bwMode="auto">
          <a:xfrm>
            <a:off x="825500" y="1233488"/>
            <a:ext cx="331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t>i</a:t>
            </a:r>
          </a:p>
        </p:txBody>
      </p:sp>
      <p:sp>
        <p:nvSpPr>
          <p:cNvPr id="171017" name="Line 9"/>
          <p:cNvSpPr>
            <a:spLocks noChangeShapeType="1"/>
          </p:cNvSpPr>
          <p:nvPr/>
        </p:nvSpPr>
        <p:spPr bwMode="auto">
          <a:xfrm>
            <a:off x="4044950" y="395922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71018" name="Line 10"/>
          <p:cNvSpPr>
            <a:spLocks noChangeShapeType="1"/>
          </p:cNvSpPr>
          <p:nvPr/>
        </p:nvSpPr>
        <p:spPr bwMode="auto">
          <a:xfrm rot="5400000" flipH="1">
            <a:off x="716757" y="15501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71019" name="Line 12"/>
          <p:cNvSpPr>
            <a:spLocks noChangeShapeType="1"/>
          </p:cNvSpPr>
          <p:nvPr/>
        </p:nvSpPr>
        <p:spPr bwMode="auto">
          <a:xfrm>
            <a:off x="8129588" y="399097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71020" name="Line 13"/>
          <p:cNvSpPr>
            <a:spLocks noChangeShapeType="1"/>
          </p:cNvSpPr>
          <p:nvPr/>
        </p:nvSpPr>
        <p:spPr bwMode="auto">
          <a:xfrm rot="5400000" flipH="1">
            <a:off x="4822032" y="15755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71021" name="Text Box 15"/>
          <p:cNvSpPr txBox="1">
            <a:spLocks noChangeArrowheads="1"/>
          </p:cNvSpPr>
          <p:nvPr/>
        </p:nvSpPr>
        <p:spPr bwMode="auto">
          <a:xfrm>
            <a:off x="7296150" y="3576638"/>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C(i)</a:t>
            </a:r>
            <a:endParaRPr lang="el-GR" altLang="en-US" sz="1800">
              <a:solidFill>
                <a:srgbClr val="00FFFF"/>
              </a:solidFill>
            </a:endParaRPr>
          </a:p>
        </p:txBody>
      </p:sp>
      <p:sp>
        <p:nvSpPr>
          <p:cNvPr id="171022" name="Text Box 18"/>
          <p:cNvSpPr txBox="1">
            <a:spLocks noChangeArrowheads="1"/>
          </p:cNvSpPr>
          <p:nvPr/>
        </p:nvSpPr>
        <p:spPr bwMode="auto">
          <a:xfrm>
            <a:off x="6367463" y="4257675"/>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1800"/>
              <a:t>Y</a:t>
            </a:r>
          </a:p>
        </p:txBody>
      </p:sp>
      <p:sp>
        <p:nvSpPr>
          <p:cNvPr id="171023" name="Line 24"/>
          <p:cNvSpPr>
            <a:spLocks noChangeShapeType="1"/>
          </p:cNvSpPr>
          <p:nvPr/>
        </p:nvSpPr>
        <p:spPr bwMode="auto">
          <a:xfrm rot="5400000" flipH="1">
            <a:off x="6685756" y="3463132"/>
            <a:ext cx="1011237"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71024" name="Line 11"/>
          <p:cNvSpPr>
            <a:spLocks noChangeShapeType="1"/>
          </p:cNvSpPr>
          <p:nvPr/>
        </p:nvSpPr>
        <p:spPr bwMode="auto">
          <a:xfrm rot="5400000" flipV="1">
            <a:off x="5957094" y="1434307"/>
            <a:ext cx="1004887" cy="2419350"/>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71025" name="Line 11"/>
          <p:cNvSpPr>
            <a:spLocks noChangeShapeType="1"/>
          </p:cNvSpPr>
          <p:nvPr/>
        </p:nvSpPr>
        <p:spPr bwMode="auto">
          <a:xfrm rot="5400000" flipV="1">
            <a:off x="5298281" y="1732757"/>
            <a:ext cx="1717675" cy="2376488"/>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71026" name="Text Box 15"/>
          <p:cNvSpPr txBox="1">
            <a:spLocks noChangeArrowheads="1"/>
          </p:cNvSpPr>
          <p:nvPr/>
        </p:nvSpPr>
        <p:spPr bwMode="auto">
          <a:xfrm>
            <a:off x="7462838" y="3121025"/>
            <a:ext cx="159226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Y</a:t>
            </a:r>
            <a:r>
              <a:rPr lang="de-DE" altLang="en-US" sz="1800" baseline="-25000">
                <a:solidFill>
                  <a:srgbClr val="66FFFF"/>
                </a:solidFill>
              </a:rPr>
              <a:t>D</a:t>
            </a:r>
            <a:r>
              <a:rPr lang="de-DE" altLang="en-US" sz="1800">
                <a:solidFill>
                  <a:srgbClr val="66FFFF"/>
                </a:solidFill>
              </a:rPr>
              <a:t>=C(i)+ I(i,L</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p:txBody>
      </p:sp>
      <p:sp>
        <p:nvSpPr>
          <p:cNvPr id="171027" name="Line 30"/>
          <p:cNvSpPr>
            <a:spLocks noChangeShapeType="1"/>
          </p:cNvSpPr>
          <p:nvPr/>
        </p:nvSpPr>
        <p:spPr bwMode="auto">
          <a:xfrm>
            <a:off x="2139950" y="2674938"/>
            <a:ext cx="4387850" cy="22225"/>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71028" name="Line 30"/>
          <p:cNvSpPr>
            <a:spLocks noChangeShapeType="1"/>
          </p:cNvSpPr>
          <p:nvPr/>
        </p:nvSpPr>
        <p:spPr bwMode="auto">
          <a:xfrm>
            <a:off x="781050" y="2662238"/>
            <a:ext cx="1390650" cy="1270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71029" name="Line 24"/>
          <p:cNvSpPr>
            <a:spLocks noChangeShapeType="1"/>
          </p:cNvSpPr>
          <p:nvPr/>
        </p:nvSpPr>
        <p:spPr bwMode="auto">
          <a:xfrm rot="5400000" flipH="1">
            <a:off x="5887244" y="3350419"/>
            <a:ext cx="1290638"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71030" name="Oval 25"/>
          <p:cNvSpPr>
            <a:spLocks noChangeArrowheads="1"/>
          </p:cNvSpPr>
          <p:nvPr/>
        </p:nvSpPr>
        <p:spPr bwMode="auto">
          <a:xfrm>
            <a:off x="6484938" y="2632075"/>
            <a:ext cx="101600" cy="103188"/>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171031" name="Line 11"/>
          <p:cNvSpPr>
            <a:spLocks noChangeShapeType="1"/>
          </p:cNvSpPr>
          <p:nvPr/>
        </p:nvSpPr>
        <p:spPr bwMode="auto">
          <a:xfrm rot="5400000" flipV="1">
            <a:off x="6212681" y="1258094"/>
            <a:ext cx="1004888" cy="2419350"/>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71032" name="Line 30"/>
          <p:cNvSpPr>
            <a:spLocks noChangeShapeType="1"/>
          </p:cNvSpPr>
          <p:nvPr/>
        </p:nvSpPr>
        <p:spPr bwMode="auto">
          <a:xfrm>
            <a:off x="6521450" y="2700338"/>
            <a:ext cx="676275" cy="3175"/>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71033" name="Line 30"/>
          <p:cNvSpPr>
            <a:spLocks noChangeShapeType="1"/>
          </p:cNvSpPr>
          <p:nvPr/>
        </p:nvSpPr>
        <p:spPr bwMode="auto">
          <a:xfrm rot="5400000">
            <a:off x="7053263" y="2824163"/>
            <a:ext cx="280987" cy="1587"/>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71034" name="Text Box 15"/>
          <p:cNvSpPr txBox="1">
            <a:spLocks noChangeArrowheads="1"/>
          </p:cNvSpPr>
          <p:nvPr/>
        </p:nvSpPr>
        <p:spPr bwMode="auto">
          <a:xfrm>
            <a:off x="7108825" y="2309813"/>
            <a:ext cx="194627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Y</a:t>
            </a:r>
            <a:r>
              <a:rPr lang="de-DE" altLang="en-US" sz="1800" baseline="-25000">
                <a:solidFill>
                  <a:srgbClr val="66FFFF"/>
                </a:solidFill>
              </a:rPr>
              <a:t>D</a:t>
            </a:r>
            <a:r>
              <a:rPr lang="de-DE" altLang="en-US" sz="1800">
                <a:solidFill>
                  <a:srgbClr val="66FFFF"/>
                </a:solidFill>
              </a:rPr>
              <a:t>=C(i)+ I(i,L</a:t>
            </a:r>
            <a:r>
              <a:rPr lang="de-DE" altLang="en-US" sz="1800" baseline="-25000">
                <a:solidFill>
                  <a:srgbClr val="66FFFF"/>
                </a:solidFill>
              </a:rPr>
              <a:t>1</a:t>
            </a:r>
            <a:r>
              <a:rPr lang="de-DE" altLang="en-US" sz="1800">
                <a:solidFill>
                  <a:srgbClr val="66FFFF"/>
                </a:solidFill>
              </a:rPr>
              <a:t>)+G</a:t>
            </a:r>
            <a:r>
              <a:rPr lang="de-DE" altLang="en-US" sz="1800" baseline="-25000">
                <a:solidFill>
                  <a:srgbClr val="66FFFF"/>
                </a:solidFill>
              </a:rPr>
              <a:t>1</a:t>
            </a:r>
            <a:endParaRPr lang="el-GR" altLang="en-US" sz="1800" baseline="-25000">
              <a:solidFill>
                <a:srgbClr val="66FFFF"/>
              </a:solidFill>
            </a:endParaRPr>
          </a:p>
        </p:txBody>
      </p:sp>
      <p:sp>
        <p:nvSpPr>
          <p:cNvPr id="171035" name="Oval 25"/>
          <p:cNvSpPr>
            <a:spLocks noChangeArrowheads="1"/>
          </p:cNvSpPr>
          <p:nvPr/>
        </p:nvSpPr>
        <p:spPr bwMode="auto">
          <a:xfrm>
            <a:off x="7145338" y="2644775"/>
            <a:ext cx="101600" cy="103188"/>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171036" name="Text Box 14"/>
          <p:cNvSpPr txBox="1">
            <a:spLocks noChangeArrowheads="1"/>
          </p:cNvSpPr>
          <p:nvPr/>
        </p:nvSpPr>
        <p:spPr bwMode="auto">
          <a:xfrm>
            <a:off x="223838" y="2405063"/>
            <a:ext cx="527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i</a:t>
            </a:r>
            <a:r>
              <a:rPr lang="de-DE" altLang="en-US" sz="1800" baseline="-25000">
                <a:solidFill>
                  <a:srgbClr val="66FFFF"/>
                </a:solidFill>
              </a:rPr>
              <a:t>2</a:t>
            </a:r>
            <a:endParaRPr lang="el-GR" altLang="en-US" sz="1800" baseline="-25000">
              <a:solidFill>
                <a:srgbClr val="66FFFF"/>
              </a:solidFill>
            </a:endParaRPr>
          </a:p>
        </p:txBody>
      </p:sp>
      <p:sp>
        <p:nvSpPr>
          <p:cNvPr id="171037" name="Oval 25"/>
          <p:cNvSpPr>
            <a:spLocks noChangeArrowheads="1"/>
          </p:cNvSpPr>
          <p:nvPr/>
        </p:nvSpPr>
        <p:spPr bwMode="auto">
          <a:xfrm>
            <a:off x="7143750" y="28844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171038" name="Line 20"/>
          <p:cNvSpPr>
            <a:spLocks noChangeShapeType="1"/>
          </p:cNvSpPr>
          <p:nvPr/>
        </p:nvSpPr>
        <p:spPr bwMode="auto">
          <a:xfrm>
            <a:off x="1565275" y="2032000"/>
            <a:ext cx="1428750" cy="1508125"/>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71039" name="Text Box 15"/>
          <p:cNvSpPr txBox="1">
            <a:spLocks noChangeArrowheads="1"/>
          </p:cNvSpPr>
          <p:nvPr/>
        </p:nvSpPr>
        <p:spPr bwMode="auto">
          <a:xfrm>
            <a:off x="3413125" y="1573213"/>
            <a:ext cx="1174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S(i)+M/P</a:t>
            </a:r>
            <a:endParaRPr lang="el-GR" altLang="en-US" sz="1800">
              <a:solidFill>
                <a:srgbClr val="00FFFF"/>
              </a:solidFill>
            </a:endParaRPr>
          </a:p>
        </p:txBody>
      </p:sp>
      <p:grpSp>
        <p:nvGrpSpPr>
          <p:cNvPr id="171040" name="Group 49"/>
          <p:cNvGrpSpPr>
            <a:grpSpLocks/>
          </p:cNvGrpSpPr>
          <p:nvPr/>
        </p:nvGrpSpPr>
        <p:grpSpPr bwMode="auto">
          <a:xfrm>
            <a:off x="1446213" y="1962150"/>
            <a:ext cx="2417762" cy="2027238"/>
            <a:chOff x="902" y="1227"/>
            <a:chExt cx="1523" cy="1277"/>
          </a:xfrm>
        </p:grpSpPr>
        <p:sp>
          <p:nvSpPr>
            <p:cNvPr id="171053" name="Line 11"/>
            <p:cNvSpPr>
              <a:spLocks noChangeShapeType="1"/>
            </p:cNvSpPr>
            <p:nvPr/>
          </p:nvSpPr>
          <p:spPr bwMode="auto">
            <a:xfrm rot="10800000" flipV="1">
              <a:off x="902" y="1227"/>
              <a:ext cx="1523" cy="104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71054" name="Line 51"/>
            <p:cNvSpPr>
              <a:spLocks noChangeShapeType="1"/>
            </p:cNvSpPr>
            <p:nvPr/>
          </p:nvSpPr>
          <p:spPr bwMode="auto">
            <a:xfrm>
              <a:off x="912" y="2256"/>
              <a:ext cx="0" cy="248"/>
            </a:xfrm>
            <a:prstGeom prst="line">
              <a:avLst/>
            </a:prstGeom>
            <a:noFill/>
            <a:ln w="38100">
              <a:solidFill>
                <a:srgbClr val="33CCCC"/>
              </a:solidFill>
              <a:round/>
              <a:headEnd type="none" w="med" len="lg"/>
              <a:tailEnd type="non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grpSp>
      <p:sp>
        <p:nvSpPr>
          <p:cNvPr id="171041" name="Line 20"/>
          <p:cNvSpPr>
            <a:spLocks noChangeShapeType="1"/>
          </p:cNvSpPr>
          <p:nvPr/>
        </p:nvSpPr>
        <p:spPr bwMode="auto">
          <a:xfrm>
            <a:off x="1930400" y="1724025"/>
            <a:ext cx="1749425" cy="184626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71042" name="Oval 31"/>
          <p:cNvSpPr>
            <a:spLocks noChangeArrowheads="1"/>
          </p:cNvSpPr>
          <p:nvPr/>
        </p:nvSpPr>
        <p:spPr bwMode="auto">
          <a:xfrm>
            <a:off x="2770188" y="2601913"/>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171043" name="Text Box 21"/>
          <p:cNvSpPr txBox="1">
            <a:spLocks noChangeArrowheads="1"/>
          </p:cNvSpPr>
          <p:nvPr/>
        </p:nvSpPr>
        <p:spPr bwMode="auto">
          <a:xfrm>
            <a:off x="7000875" y="423386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Y</a:t>
            </a:r>
            <a:r>
              <a:rPr lang="de-DE" altLang="en-US" sz="1800" baseline="-25000">
                <a:solidFill>
                  <a:srgbClr val="66FFFF"/>
                </a:solidFill>
              </a:rPr>
              <a:t>1</a:t>
            </a:r>
            <a:endParaRPr lang="el-GR" altLang="en-US" sz="1800" baseline="-25000">
              <a:solidFill>
                <a:srgbClr val="66FFFF"/>
              </a:solidFill>
            </a:endParaRPr>
          </a:p>
        </p:txBody>
      </p:sp>
      <p:sp>
        <p:nvSpPr>
          <p:cNvPr id="171044" name="Text Box 21"/>
          <p:cNvSpPr txBox="1">
            <a:spLocks noChangeArrowheads="1"/>
          </p:cNvSpPr>
          <p:nvPr/>
        </p:nvSpPr>
        <p:spPr bwMode="auto">
          <a:xfrm>
            <a:off x="6342063" y="4235450"/>
            <a:ext cx="66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Y</a:t>
            </a:r>
            <a:r>
              <a:rPr lang="de-DE" altLang="en-US" sz="1800" baseline="-25000">
                <a:solidFill>
                  <a:srgbClr val="66FFFF"/>
                </a:solidFill>
              </a:rPr>
              <a:t>2</a:t>
            </a:r>
            <a:endParaRPr lang="el-GR" altLang="en-US" sz="1800" baseline="-25000">
              <a:solidFill>
                <a:srgbClr val="66FFFF"/>
              </a:solidFill>
            </a:endParaRPr>
          </a:p>
        </p:txBody>
      </p:sp>
      <p:sp>
        <p:nvSpPr>
          <p:cNvPr id="171045" name="Text Box 19"/>
          <p:cNvSpPr txBox="1">
            <a:spLocks noChangeArrowheads="1"/>
          </p:cNvSpPr>
          <p:nvPr/>
        </p:nvSpPr>
        <p:spPr bwMode="auto">
          <a:xfrm>
            <a:off x="1536700" y="3443288"/>
            <a:ext cx="1555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I(i,L</a:t>
            </a:r>
            <a:r>
              <a:rPr lang="de-DE" altLang="en-US" sz="1800" baseline="-25000">
                <a:solidFill>
                  <a:srgbClr val="66FFFF"/>
                </a:solidFill>
              </a:rPr>
              <a:t>1</a:t>
            </a:r>
            <a:r>
              <a:rPr lang="de-DE" altLang="en-US" sz="1800">
                <a:solidFill>
                  <a:srgbClr val="66FFFF"/>
                </a:solidFill>
              </a:rPr>
              <a:t>)+R</a:t>
            </a:r>
            <a:r>
              <a:rPr lang="de-DE" altLang="en-US" sz="1800" baseline="-25000">
                <a:solidFill>
                  <a:srgbClr val="66FFFF"/>
                </a:solidFill>
              </a:rPr>
              <a:t>D</a:t>
            </a:r>
            <a:r>
              <a:rPr lang="de-DE" altLang="en-US" sz="1800">
                <a:solidFill>
                  <a:srgbClr val="66FFFF"/>
                </a:solidFill>
              </a:rPr>
              <a:t>(Y</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p:txBody>
      </p:sp>
      <p:sp>
        <p:nvSpPr>
          <p:cNvPr id="171046" name="Text Box 19"/>
          <p:cNvSpPr txBox="1">
            <a:spLocks noChangeArrowheads="1"/>
          </p:cNvSpPr>
          <p:nvPr/>
        </p:nvSpPr>
        <p:spPr bwMode="auto">
          <a:xfrm>
            <a:off x="2909888" y="3584575"/>
            <a:ext cx="196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I(i,L</a:t>
            </a:r>
            <a:r>
              <a:rPr lang="de-DE" altLang="en-US" sz="1800" baseline="-25000">
                <a:solidFill>
                  <a:srgbClr val="66FFFF"/>
                </a:solidFill>
              </a:rPr>
              <a:t>1</a:t>
            </a:r>
            <a:r>
              <a:rPr lang="de-DE" altLang="en-US" sz="1800">
                <a:solidFill>
                  <a:srgbClr val="66FFFF"/>
                </a:solidFill>
              </a:rPr>
              <a:t>)+R</a:t>
            </a:r>
            <a:r>
              <a:rPr lang="de-DE" altLang="en-US" sz="1800" baseline="-25000">
                <a:solidFill>
                  <a:srgbClr val="66FFFF"/>
                </a:solidFill>
              </a:rPr>
              <a:t>D</a:t>
            </a:r>
            <a:r>
              <a:rPr lang="de-DE" altLang="en-US" sz="1800">
                <a:solidFill>
                  <a:srgbClr val="66FFFF"/>
                </a:solidFill>
              </a:rPr>
              <a:t>(Y</a:t>
            </a:r>
            <a:r>
              <a:rPr lang="de-DE" altLang="en-US" sz="1800" baseline="-25000">
                <a:solidFill>
                  <a:srgbClr val="66FFFF"/>
                </a:solidFill>
              </a:rPr>
              <a:t>1</a:t>
            </a:r>
            <a:r>
              <a:rPr lang="de-DE" altLang="en-US" sz="1800">
                <a:solidFill>
                  <a:srgbClr val="66FFFF"/>
                </a:solidFill>
              </a:rPr>
              <a:t>)+D</a:t>
            </a:r>
            <a:r>
              <a:rPr lang="de-DE" altLang="en-US" sz="1800" baseline="-25000">
                <a:solidFill>
                  <a:srgbClr val="66FFFF"/>
                </a:solidFill>
              </a:rPr>
              <a:t>G</a:t>
            </a:r>
            <a:endParaRPr lang="el-GR" altLang="en-US" sz="1800" baseline="-25000">
              <a:solidFill>
                <a:srgbClr val="66FFFF"/>
              </a:solidFill>
            </a:endParaRPr>
          </a:p>
        </p:txBody>
      </p:sp>
      <p:sp>
        <p:nvSpPr>
          <p:cNvPr id="171047" name="Rectangle 2"/>
          <p:cNvSpPr>
            <a:spLocks noChangeArrowheads="1"/>
          </p:cNvSpPr>
          <p:nvPr/>
        </p:nvSpPr>
        <p:spPr bwMode="auto">
          <a:xfrm>
            <a:off x="457200" y="31750"/>
            <a:ext cx="8229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r>
              <a:rPr lang="en-US" altLang="en-US" sz="3000">
                <a:solidFill>
                  <a:srgbClr val="FFFF00"/>
                </a:solidFill>
              </a:rPr>
              <a:t>3.3. Questions for Review</a:t>
            </a:r>
          </a:p>
        </p:txBody>
      </p:sp>
      <p:sp>
        <p:nvSpPr>
          <p:cNvPr id="171048" name="Rectangle 3"/>
          <p:cNvSpPr>
            <a:spLocks noChangeArrowheads="1"/>
          </p:cNvSpPr>
          <p:nvPr/>
        </p:nvSpPr>
        <p:spPr bwMode="auto">
          <a:xfrm>
            <a:off x="152400" y="4740275"/>
            <a:ext cx="8720138"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457200" indent="-457200">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60000"/>
              </a:spcBef>
              <a:buFont typeface="Arial" pitchFamily="34" charset="0"/>
              <a:buAutoNum type="arabicPeriod" startAt="35"/>
            </a:pPr>
            <a:r>
              <a:rPr lang="en-US" altLang="en-US" sz="2000"/>
              <a:t>Use this diagram to explain the effect of a </a:t>
            </a:r>
            <a:r>
              <a:rPr lang="en-US" altLang="en-US" sz="2000" i="1">
                <a:solidFill>
                  <a:srgbClr val="00FF00"/>
                </a:solidFill>
              </a:rPr>
              <a:t>de</a:t>
            </a:r>
            <a:r>
              <a:rPr lang="en-US" altLang="en-US" sz="2000"/>
              <a:t>crease in debt financed government consumption  in the neoclassical model. Start with a situation, where government consumption and debt is equal to G</a:t>
            </a:r>
            <a:r>
              <a:rPr lang="en-US" altLang="en-US" sz="2000" baseline="-25000"/>
              <a:t>1</a:t>
            </a:r>
            <a:r>
              <a:rPr lang="en-US" altLang="en-US" sz="2000"/>
              <a:t>=D</a:t>
            </a:r>
            <a:r>
              <a:rPr lang="en-US" altLang="en-US" sz="2000" baseline="-25000"/>
              <a:t>G</a:t>
            </a:r>
            <a:r>
              <a:rPr lang="en-US" altLang="en-US" sz="2000"/>
              <a:t>=2 little quads. Please also give a verbal explanation of the adjustment process.</a:t>
            </a:r>
          </a:p>
        </p:txBody>
      </p:sp>
      <p:cxnSp>
        <p:nvCxnSpPr>
          <p:cNvPr id="171049" name="Gerade Verbindung 2"/>
          <p:cNvCxnSpPr>
            <a:cxnSpLocks noChangeShapeType="1"/>
          </p:cNvCxnSpPr>
          <p:nvPr/>
        </p:nvCxnSpPr>
        <p:spPr bwMode="auto">
          <a:xfrm>
            <a:off x="4906963" y="1633538"/>
            <a:ext cx="0" cy="2341562"/>
          </a:xfrm>
          <a:prstGeom prst="line">
            <a:avLst/>
          </a:prstGeom>
          <a:noFill/>
          <a:ln w="25400" algn="ctr">
            <a:solidFill>
              <a:schemeClr val="tx1"/>
            </a:solidFill>
            <a:round/>
            <a:headEnd type="none" w="med" len="lg"/>
            <a:tailEnd type="none" w="lg" len="lg"/>
          </a:ln>
          <a:extLst>
            <a:ext uri="{909E8E84-426E-40DD-AFC4-6F175D3DCCD1}">
              <a14:hiddenFill xmlns:a14="http://schemas.microsoft.com/office/drawing/2010/main">
                <a:noFill/>
              </a14:hiddenFill>
            </a:ext>
          </a:extLst>
        </p:spPr>
      </p:cxnSp>
      <p:cxnSp>
        <p:nvCxnSpPr>
          <p:cNvPr id="171050" name="Gerade Verbindung 36"/>
          <p:cNvCxnSpPr>
            <a:cxnSpLocks noChangeShapeType="1"/>
          </p:cNvCxnSpPr>
          <p:nvPr/>
        </p:nvCxnSpPr>
        <p:spPr bwMode="auto">
          <a:xfrm flipH="1" flipV="1">
            <a:off x="4913313" y="3968750"/>
            <a:ext cx="3233737" cy="22225"/>
          </a:xfrm>
          <a:prstGeom prst="line">
            <a:avLst/>
          </a:prstGeom>
          <a:noFill/>
          <a:ln w="25400" algn="ctr">
            <a:solidFill>
              <a:schemeClr val="tx1"/>
            </a:solidFill>
            <a:round/>
            <a:headEnd type="none" w="med" len="lg"/>
            <a:tailEnd type="none" w="lg" len="lg"/>
          </a:ln>
          <a:extLst>
            <a:ext uri="{909E8E84-426E-40DD-AFC4-6F175D3DCCD1}">
              <a14:hiddenFill xmlns:a14="http://schemas.microsoft.com/office/drawing/2010/main">
                <a:noFill/>
              </a14:hiddenFill>
            </a:ext>
          </a:extLst>
        </p:spPr>
      </p:cxnSp>
      <p:cxnSp>
        <p:nvCxnSpPr>
          <p:cNvPr id="171051" name="Gerade Verbindung 50"/>
          <p:cNvCxnSpPr>
            <a:cxnSpLocks noChangeShapeType="1"/>
          </p:cNvCxnSpPr>
          <p:nvPr/>
        </p:nvCxnSpPr>
        <p:spPr bwMode="auto">
          <a:xfrm>
            <a:off x="801688" y="1533525"/>
            <a:ext cx="0" cy="2511425"/>
          </a:xfrm>
          <a:prstGeom prst="line">
            <a:avLst/>
          </a:prstGeom>
          <a:noFill/>
          <a:ln w="25400" algn="ctr">
            <a:solidFill>
              <a:schemeClr val="tx1"/>
            </a:solidFill>
            <a:round/>
            <a:headEnd type="none" w="med" len="lg"/>
            <a:tailEnd type="none" w="lg" len="lg"/>
          </a:ln>
          <a:extLst>
            <a:ext uri="{909E8E84-426E-40DD-AFC4-6F175D3DCCD1}">
              <a14:hiddenFill xmlns:a14="http://schemas.microsoft.com/office/drawing/2010/main">
                <a:noFill/>
              </a14:hiddenFill>
            </a:ext>
          </a:extLst>
        </p:spPr>
      </p:cxnSp>
      <p:cxnSp>
        <p:nvCxnSpPr>
          <p:cNvPr id="171052" name="Gerade Verbindung 51"/>
          <p:cNvCxnSpPr>
            <a:cxnSpLocks noChangeShapeType="1"/>
            <a:stCxn id="171017" idx="0"/>
          </p:cNvCxnSpPr>
          <p:nvPr/>
        </p:nvCxnSpPr>
        <p:spPr bwMode="auto">
          <a:xfrm flipH="1">
            <a:off x="787400" y="3959225"/>
            <a:ext cx="3257550" cy="0"/>
          </a:xfrm>
          <a:prstGeom prst="line">
            <a:avLst/>
          </a:prstGeom>
          <a:noFill/>
          <a:ln w="25400" algn="ctr">
            <a:solidFill>
              <a:schemeClr val="tx1"/>
            </a:solidFill>
            <a:round/>
            <a:headEnd type="none" w="med" len="lg"/>
            <a:tailEnd type="none" w="lg" len="lg"/>
          </a:ln>
          <a:extLst>
            <a:ext uri="{909E8E84-426E-40DD-AFC4-6F175D3DCCD1}">
              <a14:hiddenFill xmlns:a14="http://schemas.microsoft.com/office/drawing/2010/main">
                <a:noFill/>
              </a14:hiddenFill>
            </a:ext>
          </a:extLst>
        </p:spPr>
      </p:cxn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Foliennummernplatzhalter 3"/>
          <p:cNvSpPr>
            <a:spLocks noGrp="1"/>
          </p:cNvSpPr>
          <p:nvPr>
            <p:ph type="sldNum" sz="quarter" idx="11"/>
          </p:nvPr>
        </p:nvSpPr>
        <p:spPr>
          <a:xfrm>
            <a:off x="7038975" y="63769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EFE65021-5E95-4217-8ADD-8705BC4CAE0C}" type="slidenum">
              <a:rPr lang="de-DE" altLang="en-US" sz="1600" smtClean="0"/>
              <a:pPr>
                <a:spcBef>
                  <a:spcPct val="0"/>
                </a:spcBef>
                <a:buClrTx/>
                <a:buFontTx/>
                <a:buNone/>
              </a:pPr>
              <a:t>168</a:t>
            </a:fld>
            <a:r>
              <a:rPr lang="de-DE" altLang="en-US" sz="1600"/>
              <a:t> -</a:t>
            </a:r>
          </a:p>
        </p:txBody>
      </p:sp>
      <p:sp>
        <p:nvSpPr>
          <p:cNvPr id="172035" name="Fußzeilenplatzhalt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600"/>
              <a:t>Prof. Dr. Rainer Maurer</a:t>
            </a:r>
          </a:p>
        </p:txBody>
      </p:sp>
      <p:sp>
        <p:nvSpPr>
          <p:cNvPr id="172036" name="Rectangle 2"/>
          <p:cNvSpPr>
            <a:spLocks noGrp="1" noChangeArrowheads="1"/>
          </p:cNvSpPr>
          <p:nvPr>
            <p:ph type="title"/>
          </p:nvPr>
        </p:nvSpPr>
        <p:spPr/>
        <p:txBody>
          <a:bodyPr/>
          <a:lstStyle/>
          <a:p>
            <a:pPr eaLnBrk="1" hangingPunct="1"/>
            <a:r>
              <a:rPr lang="en-US" altLang="en-US"/>
              <a:t>3.3. Questions for Review</a:t>
            </a:r>
          </a:p>
        </p:txBody>
      </p:sp>
      <p:sp>
        <p:nvSpPr>
          <p:cNvPr id="172037" name="Rectangle 3"/>
          <p:cNvSpPr>
            <a:spLocks noChangeArrowheads="1"/>
          </p:cNvSpPr>
          <p:nvPr/>
        </p:nvSpPr>
        <p:spPr bwMode="auto">
          <a:xfrm>
            <a:off x="493713" y="1057275"/>
            <a:ext cx="8478837"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571500" indent="-571500">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60000"/>
              </a:spcBef>
              <a:buFont typeface="Arial" pitchFamily="34" charset="0"/>
              <a:buAutoNum type="arabicPeriod" startAt="36"/>
            </a:pPr>
            <a:r>
              <a:rPr lang="en-US" altLang="en-US" sz="2000"/>
              <a:t>Describe the adjustment process that follows after a </a:t>
            </a:r>
            <a:r>
              <a:rPr lang="en-US" altLang="en-US" sz="2000">
                <a:solidFill>
                  <a:srgbClr val="FFC000"/>
                </a:solidFill>
              </a:rPr>
              <a:t>positive</a:t>
            </a:r>
            <a:r>
              <a:rPr lang="en-US" altLang="en-US" sz="2000"/>
              <a:t> demand-side shock under the assumptions of the neoclassical model.</a:t>
            </a:r>
          </a:p>
          <a:p>
            <a:pPr eaLnBrk="1" hangingPunct="1">
              <a:spcBef>
                <a:spcPct val="60000"/>
              </a:spcBef>
              <a:buFont typeface="Arial" pitchFamily="34" charset="0"/>
              <a:buAutoNum type="arabicPeriod" startAt="36"/>
            </a:pPr>
            <a:r>
              <a:rPr lang="en-US" altLang="en-US" sz="2000"/>
              <a:t>Describe the adjustment process that follows after a </a:t>
            </a:r>
            <a:r>
              <a:rPr lang="en-US" altLang="en-US" sz="2000">
                <a:solidFill>
                  <a:srgbClr val="FFC000"/>
                </a:solidFill>
              </a:rPr>
              <a:t>positive</a:t>
            </a:r>
            <a:r>
              <a:rPr lang="en-US" altLang="en-US" sz="2000"/>
              <a:t> supply-side shock under the assumptions of the neoclassical model.</a:t>
            </a:r>
          </a:p>
          <a:p>
            <a:pPr eaLnBrk="1" hangingPunct="1">
              <a:spcBef>
                <a:spcPct val="60000"/>
              </a:spcBef>
              <a:buFont typeface="Arial" pitchFamily="34" charset="0"/>
              <a:buAutoNum type="arabicPeriod" startAt="36"/>
            </a:pPr>
            <a:r>
              <a:rPr lang="en-US" altLang="en-US" sz="2000"/>
              <a:t>Explain the differences of the consequences of demand- and supply-side shocks under the assumptions of the neoclassical model.</a:t>
            </a:r>
          </a:p>
          <a:p>
            <a:pPr eaLnBrk="1" hangingPunct="1">
              <a:spcBef>
                <a:spcPct val="60000"/>
              </a:spcBef>
              <a:buFont typeface="Arial" pitchFamily="34" charset="0"/>
              <a:buAutoNum type="arabicPeriod" startAt="36"/>
            </a:pPr>
            <a:endParaRPr lang="en-US" altLang="en-US" sz="2000"/>
          </a:p>
        </p:txBody>
      </p:sp>
    </p:spTree>
  </p:cSld>
  <p:clrMapOvr>
    <a:masterClrMapping/>
  </p:clrMapOvr>
  <p:transition/>
</p:sld>
</file>

<file path=ppt/slides/slide1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73058" name="Object 3"/>
          <p:cNvGraphicFramePr>
            <a:graphicFrameLocks/>
          </p:cNvGraphicFramePr>
          <p:nvPr/>
        </p:nvGraphicFramePr>
        <p:xfrm>
          <a:off x="4513263" y="915988"/>
          <a:ext cx="3776662" cy="3116262"/>
        </p:xfrm>
        <a:graphic>
          <a:graphicData uri="http://schemas.openxmlformats.org/presentationml/2006/ole">
            <mc:AlternateContent xmlns:mc="http://schemas.openxmlformats.org/markup-compatibility/2006">
              <mc:Choice xmlns:v="urn:schemas-microsoft-com:vml" Requires="v">
                <p:oleObj spid="_x0000_s173874" name="Diagramm" r:id="rId4" imgW="7438924" imgH="5314860" progId="MSGraph.Chart.8">
                  <p:embed followColorScheme="full"/>
                </p:oleObj>
              </mc:Choice>
              <mc:Fallback>
                <p:oleObj name="Diagramm" r:id="rId4" imgW="7438924" imgH="531486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263" y="915988"/>
                        <a:ext cx="3776662" cy="311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3059" name="Object 3"/>
          <p:cNvGraphicFramePr>
            <a:graphicFrameLocks/>
          </p:cNvGraphicFramePr>
          <p:nvPr/>
        </p:nvGraphicFramePr>
        <p:xfrm>
          <a:off x="422275" y="889000"/>
          <a:ext cx="3776663" cy="3116263"/>
        </p:xfrm>
        <a:graphic>
          <a:graphicData uri="http://schemas.openxmlformats.org/presentationml/2006/ole">
            <mc:AlternateContent xmlns:mc="http://schemas.openxmlformats.org/markup-compatibility/2006">
              <mc:Choice xmlns:v="urn:schemas-microsoft-com:vml" Requires="v">
                <p:oleObj spid="_x0000_s173875" name="Diagramm" r:id="rId6" imgW="7438924" imgH="5314860" progId="MSGraph.Chart.8">
                  <p:embed followColorScheme="full"/>
                </p:oleObj>
              </mc:Choice>
              <mc:Fallback>
                <p:oleObj name="Diagramm" r:id="rId6" imgW="7438924" imgH="531486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275" y="889000"/>
                        <a:ext cx="3776663" cy="311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3060"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353DBDF2-6A49-4041-AD95-08C6A484A4CD}" type="slidenum">
              <a:rPr lang="de-DE" altLang="en-US" sz="1600" b="1"/>
              <a:pPr algn="r" eaLnBrk="1" hangingPunct="1">
                <a:spcBef>
                  <a:spcPct val="0"/>
                </a:spcBef>
                <a:buClrTx/>
                <a:buFontTx/>
                <a:buNone/>
              </a:pPr>
              <a:t>169</a:t>
            </a:fld>
            <a:r>
              <a:rPr lang="de-DE" altLang="en-US" sz="1600" b="1"/>
              <a:t> -</a:t>
            </a:r>
          </a:p>
        </p:txBody>
      </p:sp>
      <p:sp>
        <p:nvSpPr>
          <p:cNvPr id="173061"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sp>
        <p:nvSpPr>
          <p:cNvPr id="173062" name="Text Box 5"/>
          <p:cNvSpPr txBox="1">
            <a:spLocks noChangeArrowheads="1"/>
          </p:cNvSpPr>
          <p:nvPr/>
        </p:nvSpPr>
        <p:spPr bwMode="auto">
          <a:xfrm>
            <a:off x="4919663" y="744538"/>
            <a:ext cx="293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t>i</a:t>
            </a:r>
          </a:p>
        </p:txBody>
      </p:sp>
      <p:sp>
        <p:nvSpPr>
          <p:cNvPr id="173063" name="Text Box 7"/>
          <p:cNvSpPr txBox="1">
            <a:spLocks noChangeArrowheads="1"/>
          </p:cNvSpPr>
          <p:nvPr/>
        </p:nvSpPr>
        <p:spPr bwMode="auto">
          <a:xfrm>
            <a:off x="3694113" y="3762375"/>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1800"/>
              <a:t>I,S</a:t>
            </a:r>
          </a:p>
        </p:txBody>
      </p:sp>
      <p:sp>
        <p:nvSpPr>
          <p:cNvPr id="173064" name="Text Box 8"/>
          <p:cNvSpPr txBox="1">
            <a:spLocks noChangeArrowheads="1"/>
          </p:cNvSpPr>
          <p:nvPr/>
        </p:nvSpPr>
        <p:spPr bwMode="auto">
          <a:xfrm>
            <a:off x="825500" y="738188"/>
            <a:ext cx="331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t>i</a:t>
            </a:r>
          </a:p>
        </p:txBody>
      </p:sp>
      <p:sp>
        <p:nvSpPr>
          <p:cNvPr id="173065" name="Line 9"/>
          <p:cNvSpPr>
            <a:spLocks noChangeShapeType="1"/>
          </p:cNvSpPr>
          <p:nvPr/>
        </p:nvSpPr>
        <p:spPr bwMode="auto">
          <a:xfrm>
            <a:off x="4044950" y="346392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73066" name="Line 10"/>
          <p:cNvSpPr>
            <a:spLocks noChangeShapeType="1"/>
          </p:cNvSpPr>
          <p:nvPr/>
        </p:nvSpPr>
        <p:spPr bwMode="auto">
          <a:xfrm rot="5400000" flipH="1">
            <a:off x="716757" y="10548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73067" name="Line 12"/>
          <p:cNvSpPr>
            <a:spLocks noChangeShapeType="1"/>
          </p:cNvSpPr>
          <p:nvPr/>
        </p:nvSpPr>
        <p:spPr bwMode="auto">
          <a:xfrm>
            <a:off x="8129588" y="349567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73068" name="Line 13"/>
          <p:cNvSpPr>
            <a:spLocks noChangeShapeType="1"/>
          </p:cNvSpPr>
          <p:nvPr/>
        </p:nvSpPr>
        <p:spPr bwMode="auto">
          <a:xfrm rot="5400000" flipH="1">
            <a:off x="4822032" y="10802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08945" name="Text Box 15"/>
          <p:cNvSpPr txBox="1">
            <a:spLocks noChangeArrowheads="1"/>
          </p:cNvSpPr>
          <p:nvPr/>
        </p:nvSpPr>
        <p:spPr bwMode="auto">
          <a:xfrm>
            <a:off x="7296150" y="3081338"/>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C(i)</a:t>
            </a:r>
            <a:endParaRPr lang="el-GR" altLang="en-US" sz="1800">
              <a:solidFill>
                <a:srgbClr val="00FFFF"/>
              </a:solidFill>
            </a:endParaRPr>
          </a:p>
        </p:txBody>
      </p:sp>
      <p:sp>
        <p:nvSpPr>
          <p:cNvPr id="173070" name="Text Box 18"/>
          <p:cNvSpPr txBox="1">
            <a:spLocks noChangeArrowheads="1"/>
          </p:cNvSpPr>
          <p:nvPr/>
        </p:nvSpPr>
        <p:spPr bwMode="auto">
          <a:xfrm>
            <a:off x="6367463" y="3762375"/>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1800"/>
              <a:t>Y</a:t>
            </a:r>
          </a:p>
        </p:txBody>
      </p:sp>
      <p:sp>
        <p:nvSpPr>
          <p:cNvPr id="173071" name="Text Box 19"/>
          <p:cNvSpPr txBox="1">
            <a:spLocks noChangeArrowheads="1"/>
          </p:cNvSpPr>
          <p:nvPr/>
        </p:nvSpPr>
        <p:spPr bwMode="auto">
          <a:xfrm>
            <a:off x="2640013" y="3098800"/>
            <a:ext cx="857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I(i,L</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p:txBody>
      </p:sp>
      <p:sp>
        <p:nvSpPr>
          <p:cNvPr id="173072" name="Line 20"/>
          <p:cNvSpPr>
            <a:spLocks noChangeShapeType="1"/>
          </p:cNvSpPr>
          <p:nvPr/>
        </p:nvSpPr>
        <p:spPr bwMode="auto">
          <a:xfrm>
            <a:off x="900113" y="1544638"/>
            <a:ext cx="1749425" cy="1846262"/>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508970" name="Line 11"/>
          <p:cNvSpPr>
            <a:spLocks noChangeShapeType="1"/>
          </p:cNvSpPr>
          <p:nvPr/>
        </p:nvSpPr>
        <p:spPr bwMode="auto">
          <a:xfrm rot="5400000" flipV="1">
            <a:off x="6099969" y="796132"/>
            <a:ext cx="1208087" cy="2908300"/>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508971" name="Line 11"/>
          <p:cNvSpPr>
            <a:spLocks noChangeShapeType="1"/>
          </p:cNvSpPr>
          <p:nvPr/>
        </p:nvSpPr>
        <p:spPr bwMode="auto">
          <a:xfrm rot="5400000" flipV="1">
            <a:off x="5308600" y="1236663"/>
            <a:ext cx="1533525" cy="2232025"/>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73075" name="Line 11"/>
          <p:cNvSpPr>
            <a:spLocks noChangeShapeType="1"/>
          </p:cNvSpPr>
          <p:nvPr/>
        </p:nvSpPr>
        <p:spPr bwMode="auto">
          <a:xfrm rot="10800000" flipV="1">
            <a:off x="782638" y="1463675"/>
            <a:ext cx="2417762" cy="165576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73076" name="Text Box 15"/>
          <p:cNvSpPr txBox="1">
            <a:spLocks noChangeArrowheads="1"/>
          </p:cNvSpPr>
          <p:nvPr/>
        </p:nvSpPr>
        <p:spPr bwMode="auto">
          <a:xfrm>
            <a:off x="3403600" y="1279525"/>
            <a:ext cx="641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S(i)</a:t>
            </a:r>
            <a:endParaRPr lang="el-GR" altLang="en-US" sz="1800">
              <a:solidFill>
                <a:srgbClr val="00FFFF"/>
              </a:solidFill>
            </a:endParaRPr>
          </a:p>
        </p:txBody>
      </p:sp>
      <p:sp>
        <p:nvSpPr>
          <p:cNvPr id="508994" name="Text Box 15"/>
          <p:cNvSpPr txBox="1">
            <a:spLocks noChangeArrowheads="1"/>
          </p:cNvSpPr>
          <p:nvPr/>
        </p:nvSpPr>
        <p:spPr bwMode="auto">
          <a:xfrm>
            <a:off x="7462838" y="2244725"/>
            <a:ext cx="159226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Y</a:t>
            </a:r>
            <a:r>
              <a:rPr lang="de-DE" altLang="en-US" sz="1800" baseline="-25000">
                <a:solidFill>
                  <a:srgbClr val="66FFFF"/>
                </a:solidFill>
              </a:rPr>
              <a:t>D</a:t>
            </a:r>
            <a:r>
              <a:rPr lang="de-DE" altLang="en-US" sz="1800">
                <a:solidFill>
                  <a:srgbClr val="66FFFF"/>
                </a:solidFill>
              </a:rPr>
              <a:t>=C(i)+ </a:t>
            </a:r>
            <a:r>
              <a:rPr lang="de-DE" altLang="en-US" sz="2000">
                <a:solidFill>
                  <a:srgbClr val="66FFFF"/>
                </a:solidFill>
              </a:rPr>
              <a:t>I(i,L</a:t>
            </a:r>
            <a:r>
              <a:rPr lang="de-DE" altLang="en-US" sz="2000" baseline="-25000">
                <a:solidFill>
                  <a:srgbClr val="66FFFF"/>
                </a:solidFill>
              </a:rPr>
              <a:t>1</a:t>
            </a:r>
            <a:r>
              <a:rPr lang="de-DE" altLang="en-US" sz="2000">
                <a:solidFill>
                  <a:srgbClr val="66FFFF"/>
                </a:solidFill>
              </a:rPr>
              <a:t>)</a:t>
            </a:r>
            <a:endParaRPr lang="el-GR" altLang="en-US" sz="2000">
              <a:solidFill>
                <a:srgbClr val="66FFFF"/>
              </a:solidFill>
            </a:endParaRPr>
          </a:p>
        </p:txBody>
      </p:sp>
      <p:sp>
        <p:nvSpPr>
          <p:cNvPr id="41" name="Rectangle 2"/>
          <p:cNvSpPr txBox="1">
            <a:spLocks noChangeArrowheads="1"/>
          </p:cNvSpPr>
          <p:nvPr/>
        </p:nvSpPr>
        <p:spPr>
          <a:xfrm>
            <a:off x="457200" y="31750"/>
            <a:ext cx="8229600" cy="1100138"/>
          </a:xfrm>
          <a:prstGeom prst="rect">
            <a:avLst/>
          </a:prstGeom>
        </p:spPr>
        <p:txBody>
          <a:bodyPr/>
          <a:lstStyle>
            <a:lvl1pPr algn="ctr" rtl="0" eaLnBrk="0" fontAlgn="base" hangingPunct="0">
              <a:spcBef>
                <a:spcPct val="0"/>
              </a:spcBef>
              <a:spcAft>
                <a:spcPct val="0"/>
              </a:spcAft>
              <a:defRPr sz="3000">
                <a:solidFill>
                  <a:srgbClr val="FFFF00"/>
                </a:solidFill>
                <a:latin typeface="+mj-lt"/>
                <a:ea typeface="+mj-ea"/>
                <a:cs typeface="+mj-cs"/>
              </a:defRPr>
            </a:lvl1pPr>
            <a:lvl2pPr algn="ctr" rtl="0" eaLnBrk="0" fontAlgn="base" hangingPunct="0">
              <a:spcBef>
                <a:spcPct val="0"/>
              </a:spcBef>
              <a:spcAft>
                <a:spcPct val="0"/>
              </a:spcAft>
              <a:defRPr sz="3000">
                <a:solidFill>
                  <a:srgbClr val="FFFF00"/>
                </a:solidFill>
                <a:latin typeface="Arial" pitchFamily="34" charset="0"/>
              </a:defRPr>
            </a:lvl2pPr>
            <a:lvl3pPr algn="ctr" rtl="0" eaLnBrk="0" fontAlgn="base" hangingPunct="0">
              <a:spcBef>
                <a:spcPct val="0"/>
              </a:spcBef>
              <a:spcAft>
                <a:spcPct val="0"/>
              </a:spcAft>
              <a:defRPr sz="3000">
                <a:solidFill>
                  <a:srgbClr val="FFFF00"/>
                </a:solidFill>
                <a:latin typeface="Arial" pitchFamily="34" charset="0"/>
              </a:defRPr>
            </a:lvl3pPr>
            <a:lvl4pPr algn="ctr" rtl="0" eaLnBrk="0" fontAlgn="base" hangingPunct="0">
              <a:spcBef>
                <a:spcPct val="0"/>
              </a:spcBef>
              <a:spcAft>
                <a:spcPct val="0"/>
              </a:spcAft>
              <a:defRPr sz="3000">
                <a:solidFill>
                  <a:srgbClr val="FFFF00"/>
                </a:solidFill>
                <a:latin typeface="Arial" pitchFamily="34" charset="0"/>
              </a:defRPr>
            </a:lvl4pPr>
            <a:lvl5pPr algn="ctr" rtl="0" eaLnBrk="0" fontAlgn="base" hangingPunct="0">
              <a:spcBef>
                <a:spcPct val="0"/>
              </a:spcBef>
              <a:spcAft>
                <a:spcPct val="0"/>
              </a:spcAft>
              <a:defRPr sz="3000">
                <a:solidFill>
                  <a:srgbClr val="FFFF00"/>
                </a:solidFill>
                <a:latin typeface="Arial" pitchFamily="34" charset="0"/>
              </a:defRPr>
            </a:lvl5pPr>
            <a:lvl6pPr marL="457200" algn="ctr" rtl="0" fontAlgn="base">
              <a:spcBef>
                <a:spcPct val="0"/>
              </a:spcBef>
              <a:spcAft>
                <a:spcPct val="0"/>
              </a:spcAft>
              <a:defRPr sz="3000">
                <a:solidFill>
                  <a:srgbClr val="FFFF00"/>
                </a:solidFill>
                <a:latin typeface="Arial" pitchFamily="34" charset="0"/>
              </a:defRPr>
            </a:lvl6pPr>
            <a:lvl7pPr marL="914400" algn="ctr" rtl="0" fontAlgn="base">
              <a:spcBef>
                <a:spcPct val="0"/>
              </a:spcBef>
              <a:spcAft>
                <a:spcPct val="0"/>
              </a:spcAft>
              <a:defRPr sz="3000">
                <a:solidFill>
                  <a:srgbClr val="FFFF00"/>
                </a:solidFill>
                <a:latin typeface="Arial" pitchFamily="34" charset="0"/>
              </a:defRPr>
            </a:lvl7pPr>
            <a:lvl8pPr marL="1371600" algn="ctr" rtl="0" fontAlgn="base">
              <a:spcBef>
                <a:spcPct val="0"/>
              </a:spcBef>
              <a:spcAft>
                <a:spcPct val="0"/>
              </a:spcAft>
              <a:defRPr sz="3000">
                <a:solidFill>
                  <a:srgbClr val="FFFF00"/>
                </a:solidFill>
                <a:latin typeface="Arial" pitchFamily="34" charset="0"/>
              </a:defRPr>
            </a:lvl8pPr>
            <a:lvl9pPr marL="1828800" algn="ctr" rtl="0" fontAlgn="base">
              <a:spcBef>
                <a:spcPct val="0"/>
              </a:spcBef>
              <a:spcAft>
                <a:spcPct val="0"/>
              </a:spcAft>
              <a:defRPr sz="3000">
                <a:solidFill>
                  <a:srgbClr val="FFFF00"/>
                </a:solidFill>
                <a:latin typeface="Arial" pitchFamily="34" charset="0"/>
              </a:defRPr>
            </a:lvl9pPr>
          </a:lstStyle>
          <a:p>
            <a:pPr eaLnBrk="1" hangingPunct="1">
              <a:defRPr/>
            </a:pPr>
            <a:r>
              <a:rPr lang="en-US" altLang="en-US" kern="0"/>
              <a:t>3.3. Questions for Review</a:t>
            </a:r>
            <a:endParaRPr lang="en-US" altLang="en-US" kern="0" dirty="0"/>
          </a:p>
        </p:txBody>
      </p:sp>
      <p:sp>
        <p:nvSpPr>
          <p:cNvPr id="173079" name="Rectangle 3"/>
          <p:cNvSpPr>
            <a:spLocks noChangeArrowheads="1"/>
          </p:cNvSpPr>
          <p:nvPr/>
        </p:nvSpPr>
        <p:spPr bwMode="auto">
          <a:xfrm>
            <a:off x="493713" y="4200525"/>
            <a:ext cx="84788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571500" indent="-571500">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60000"/>
              </a:spcBef>
              <a:buFont typeface="Arial" pitchFamily="34" charset="0"/>
              <a:buAutoNum type="arabicPeriod" startAt="39"/>
            </a:pPr>
            <a:r>
              <a:rPr lang="en-US" altLang="en-US" sz="2000"/>
              <a:t>Add the savings function S(i) and the consumption function C(i) horizontally. Explain the resulting curve.</a:t>
            </a:r>
          </a:p>
        </p:txBody>
      </p:sp>
      <p:cxnSp>
        <p:nvCxnSpPr>
          <p:cNvPr id="173080" name="Gerade Verbindung 2"/>
          <p:cNvCxnSpPr>
            <a:cxnSpLocks noChangeShapeType="1"/>
          </p:cNvCxnSpPr>
          <p:nvPr/>
        </p:nvCxnSpPr>
        <p:spPr bwMode="auto">
          <a:xfrm>
            <a:off x="4906963" y="1138238"/>
            <a:ext cx="0" cy="2341562"/>
          </a:xfrm>
          <a:prstGeom prst="line">
            <a:avLst/>
          </a:prstGeom>
          <a:noFill/>
          <a:ln w="25400" algn="ctr">
            <a:solidFill>
              <a:schemeClr val="tx1"/>
            </a:solidFill>
            <a:round/>
            <a:headEnd type="none" w="med" len="lg"/>
            <a:tailEnd type="none" w="lg" len="lg"/>
          </a:ln>
          <a:extLst>
            <a:ext uri="{909E8E84-426E-40DD-AFC4-6F175D3DCCD1}">
              <a14:hiddenFill xmlns:a14="http://schemas.microsoft.com/office/drawing/2010/main">
                <a:noFill/>
              </a14:hiddenFill>
            </a:ext>
          </a:extLst>
        </p:spPr>
      </p:cxnSp>
      <p:cxnSp>
        <p:nvCxnSpPr>
          <p:cNvPr id="173081" name="Gerade Verbindung 36"/>
          <p:cNvCxnSpPr>
            <a:cxnSpLocks noChangeShapeType="1"/>
          </p:cNvCxnSpPr>
          <p:nvPr/>
        </p:nvCxnSpPr>
        <p:spPr bwMode="auto">
          <a:xfrm flipH="1">
            <a:off x="4913313" y="3484563"/>
            <a:ext cx="3192462" cy="7937"/>
          </a:xfrm>
          <a:prstGeom prst="line">
            <a:avLst/>
          </a:prstGeom>
          <a:noFill/>
          <a:ln w="25400" algn="ctr">
            <a:solidFill>
              <a:schemeClr val="tx1"/>
            </a:solidFill>
            <a:round/>
            <a:headEnd type="none" w="med" len="lg"/>
            <a:tailEnd type="none" w="lg" len="lg"/>
          </a:ln>
          <a:extLst>
            <a:ext uri="{909E8E84-426E-40DD-AFC4-6F175D3DCCD1}">
              <a14:hiddenFill xmlns:a14="http://schemas.microsoft.com/office/drawing/2010/main">
                <a:noFill/>
              </a14:hiddenFill>
            </a:ext>
          </a:extLst>
        </p:spPr>
      </p:cxnSp>
      <p:cxnSp>
        <p:nvCxnSpPr>
          <p:cNvPr id="173082" name="Gerade Verbindung 50"/>
          <p:cNvCxnSpPr>
            <a:cxnSpLocks noChangeShapeType="1"/>
          </p:cNvCxnSpPr>
          <p:nvPr/>
        </p:nvCxnSpPr>
        <p:spPr bwMode="auto">
          <a:xfrm>
            <a:off x="801688" y="1038225"/>
            <a:ext cx="0" cy="2511425"/>
          </a:xfrm>
          <a:prstGeom prst="line">
            <a:avLst/>
          </a:prstGeom>
          <a:noFill/>
          <a:ln w="25400" algn="ctr">
            <a:solidFill>
              <a:schemeClr val="tx1"/>
            </a:solidFill>
            <a:round/>
            <a:headEnd type="none" w="med" len="lg"/>
            <a:tailEnd type="none" w="lg" len="lg"/>
          </a:ln>
          <a:extLst>
            <a:ext uri="{909E8E84-426E-40DD-AFC4-6F175D3DCCD1}">
              <a14:hiddenFill xmlns:a14="http://schemas.microsoft.com/office/drawing/2010/main">
                <a:noFill/>
              </a14:hiddenFill>
            </a:ext>
          </a:extLst>
        </p:spPr>
      </p:cxnSp>
      <p:cxnSp>
        <p:nvCxnSpPr>
          <p:cNvPr id="173083" name="Gerade Verbindung 51"/>
          <p:cNvCxnSpPr>
            <a:cxnSpLocks noChangeShapeType="1"/>
          </p:cNvCxnSpPr>
          <p:nvPr/>
        </p:nvCxnSpPr>
        <p:spPr bwMode="auto">
          <a:xfrm flipH="1">
            <a:off x="787400" y="3463925"/>
            <a:ext cx="3425825" cy="0"/>
          </a:xfrm>
          <a:prstGeom prst="line">
            <a:avLst/>
          </a:prstGeom>
          <a:noFill/>
          <a:ln w="25400" algn="ctr">
            <a:solidFill>
              <a:schemeClr val="tx1"/>
            </a:solidFill>
            <a:round/>
            <a:headEnd type="none" w="med" len="lg"/>
            <a:tailEnd type="none" w="lg" len="lg"/>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897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894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89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89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945" grpId="0"/>
      <p:bldP spid="508970" grpId="0" animBg="1"/>
      <p:bldP spid="508971" grpId="0" animBg="1"/>
      <p:bldP spid="50899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Foliennummernplatzhalter 3"/>
          <p:cNvSpPr>
            <a:spLocks noGrp="1"/>
          </p:cNvSpPr>
          <p:nvPr>
            <p:ph type="sldNum" sz="quarter" idx="11"/>
          </p:nvPr>
        </p:nvSpPr>
        <p:spPr>
          <a:xfrm>
            <a:off x="7038975" y="63769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34B3A7A0-18BC-4FB1-ACDD-9EA72FD17827}" type="slidenum">
              <a:rPr lang="de-DE" altLang="en-US" sz="1600" smtClean="0"/>
              <a:pPr>
                <a:spcBef>
                  <a:spcPct val="0"/>
                </a:spcBef>
                <a:buClrTx/>
                <a:buFontTx/>
                <a:buNone/>
              </a:pPr>
              <a:t>17</a:t>
            </a:fld>
            <a:r>
              <a:rPr lang="de-DE" altLang="en-US" sz="1600"/>
              <a:t> -</a:t>
            </a:r>
          </a:p>
        </p:txBody>
      </p:sp>
      <p:sp>
        <p:nvSpPr>
          <p:cNvPr id="19459" name="Fußzeilenplatzhalter 4"/>
          <p:cNvSpPr>
            <a:spLocks noGrp="1"/>
          </p:cNvSpPr>
          <p:nvPr>
            <p:ph type="ftr" sz="quarter" idx="10"/>
          </p:nvPr>
        </p:nvSpPr>
        <p:spPr>
          <a:xfrm>
            <a:off x="0" y="6381750"/>
            <a:ext cx="5653088"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600" dirty="0"/>
              <a:t>Prof. Dr. Rainer Maurer</a:t>
            </a:r>
          </a:p>
        </p:txBody>
      </p:sp>
      <p:graphicFrame>
        <p:nvGraphicFramePr>
          <p:cNvPr id="19460" name="Object 2"/>
          <p:cNvGraphicFramePr>
            <a:graphicFrameLocks/>
          </p:cNvGraphicFramePr>
          <p:nvPr/>
        </p:nvGraphicFramePr>
        <p:xfrm>
          <a:off x="782638" y="731838"/>
          <a:ext cx="7508875" cy="6026150"/>
        </p:xfrm>
        <a:graphic>
          <a:graphicData uri="http://schemas.openxmlformats.org/presentationml/2006/ole">
            <mc:AlternateContent xmlns:mc="http://schemas.openxmlformats.org/markup-compatibility/2006">
              <mc:Choice xmlns:v="urn:schemas-microsoft-com:vml" Requires="v">
                <p:oleObj spid="_x0000_s19873" name="Diagramm" r:id="rId4" imgW="7438924" imgH="5324610" progId="MSGraph.Chart.8">
                  <p:embed followColorScheme="full"/>
                </p:oleObj>
              </mc:Choice>
              <mc:Fallback>
                <p:oleObj name="Diagramm" r:id="rId4" imgW="7438924" imgH="5324610"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638" y="731838"/>
                        <a:ext cx="7508875" cy="602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1" name="Line 3"/>
          <p:cNvSpPr>
            <a:spLocks noChangeShapeType="1"/>
          </p:cNvSpPr>
          <p:nvPr/>
        </p:nvSpPr>
        <p:spPr bwMode="auto">
          <a:xfrm>
            <a:off x="8020050" y="6456363"/>
            <a:ext cx="3206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9462" name="Line 4"/>
          <p:cNvSpPr>
            <a:spLocks noChangeShapeType="1"/>
          </p:cNvSpPr>
          <p:nvPr/>
        </p:nvSpPr>
        <p:spPr bwMode="auto">
          <a:xfrm rot="5400000" flipH="1">
            <a:off x="776287" y="963613"/>
            <a:ext cx="3206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127" name="Text Box 10"/>
          <p:cNvSpPr txBox="1">
            <a:spLocks noChangeArrowheads="1"/>
          </p:cNvSpPr>
          <p:nvPr/>
        </p:nvSpPr>
        <p:spPr bwMode="auto">
          <a:xfrm>
            <a:off x="6121400" y="2790825"/>
            <a:ext cx="3022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66FFFF"/>
                </a:solidFill>
              </a:rPr>
              <a:t>Y(L, K</a:t>
            </a:r>
            <a:r>
              <a:rPr lang="de-DE" altLang="en-US" sz="2600" baseline="-25000">
                <a:solidFill>
                  <a:srgbClr val="66FFFF"/>
                </a:solidFill>
              </a:rPr>
              <a:t>1</a:t>
            </a:r>
            <a:r>
              <a:rPr lang="de-DE" altLang="en-US" sz="2600">
                <a:solidFill>
                  <a:srgbClr val="66FFFF"/>
                </a:solidFill>
              </a:rPr>
              <a:t> = constant)</a:t>
            </a:r>
            <a:endParaRPr lang="el-GR" altLang="en-US" sz="2600">
              <a:solidFill>
                <a:srgbClr val="66FFFF"/>
              </a:solidFill>
            </a:endParaRPr>
          </a:p>
        </p:txBody>
      </p:sp>
      <p:sp>
        <p:nvSpPr>
          <p:cNvPr id="19464" name="Rectangle 13"/>
          <p:cNvSpPr>
            <a:spLocks noGrp="1" noChangeArrowheads="1"/>
          </p:cNvSpPr>
          <p:nvPr>
            <p:ph type="title"/>
          </p:nvPr>
        </p:nvSpPr>
        <p:spPr>
          <a:xfrm>
            <a:off x="0" y="31750"/>
            <a:ext cx="9144000" cy="896938"/>
          </a:xfrm>
          <a:noFill/>
        </p:spPr>
        <p:txBody>
          <a:bodyPr/>
          <a:lstStyle/>
          <a:p>
            <a:pPr eaLnBrk="1" hangingPunct="1"/>
            <a:r>
              <a:rPr lang="de-DE" altLang="en-US" sz="2800"/>
              <a:t>The Production Function of GDP</a:t>
            </a:r>
          </a:p>
        </p:txBody>
      </p:sp>
      <p:sp>
        <p:nvSpPr>
          <p:cNvPr id="19465" name="Text Box 15"/>
          <p:cNvSpPr txBox="1">
            <a:spLocks noChangeArrowheads="1"/>
          </p:cNvSpPr>
          <p:nvPr/>
        </p:nvSpPr>
        <p:spPr bwMode="auto">
          <a:xfrm>
            <a:off x="8331200" y="6065838"/>
            <a:ext cx="4254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2800" b="1"/>
              <a:t>L</a:t>
            </a:r>
            <a:r>
              <a:rPr lang="de-DE" altLang="en-US" sz="1800" b="1"/>
              <a:t>  </a:t>
            </a:r>
          </a:p>
        </p:txBody>
      </p:sp>
      <p:sp>
        <p:nvSpPr>
          <p:cNvPr id="5130" name="Arc 16"/>
          <p:cNvSpPr>
            <a:spLocks/>
          </p:cNvSpPr>
          <p:nvPr/>
        </p:nvSpPr>
        <p:spPr bwMode="auto">
          <a:xfrm flipH="1">
            <a:off x="933450" y="3365500"/>
            <a:ext cx="7870825" cy="3492500"/>
          </a:xfrm>
          <a:custGeom>
            <a:avLst/>
            <a:gdLst>
              <a:gd name="T0" fmla="*/ 2147483647 w 21450"/>
              <a:gd name="T1" fmla="*/ 0 h 21034"/>
              <a:gd name="T2" fmla="*/ 2147483647 w 21450"/>
              <a:gd name="T3" fmla="*/ 2147483647 h 21034"/>
              <a:gd name="T4" fmla="*/ 0 w 21450"/>
              <a:gd name="T5" fmla="*/ 2147483647 h 21034"/>
              <a:gd name="T6" fmla="*/ 0 60000 65536"/>
              <a:gd name="T7" fmla="*/ 0 60000 65536"/>
              <a:gd name="T8" fmla="*/ 0 60000 65536"/>
              <a:gd name="T9" fmla="*/ 0 w 21450"/>
              <a:gd name="T10" fmla="*/ 0 h 21034"/>
              <a:gd name="T11" fmla="*/ 21450 w 21450"/>
              <a:gd name="T12" fmla="*/ 21034 h 21034"/>
            </a:gdLst>
            <a:ahLst/>
            <a:cxnLst>
              <a:cxn ang="T6">
                <a:pos x="T0" y="T1"/>
              </a:cxn>
              <a:cxn ang="T7">
                <a:pos x="T2" y="T3"/>
              </a:cxn>
              <a:cxn ang="T8">
                <a:pos x="T4" y="T5"/>
              </a:cxn>
            </a:cxnLst>
            <a:rect l="T9" t="T10" r="T11" b="T12"/>
            <a:pathLst>
              <a:path w="21450" h="21034" fill="none" extrusionOk="0">
                <a:moveTo>
                  <a:pt x="4912" y="0"/>
                </a:moveTo>
                <a:cubicBezTo>
                  <a:pt x="13770" y="2068"/>
                  <a:pt x="20382" y="9464"/>
                  <a:pt x="21450" y="18496"/>
                </a:cubicBezTo>
              </a:path>
              <a:path w="21450" h="21034" stroke="0" extrusionOk="0">
                <a:moveTo>
                  <a:pt x="4912" y="0"/>
                </a:moveTo>
                <a:cubicBezTo>
                  <a:pt x="13770" y="2068"/>
                  <a:pt x="20382" y="9464"/>
                  <a:pt x="21450" y="18496"/>
                </a:cubicBezTo>
                <a:lnTo>
                  <a:pt x="0" y="21034"/>
                </a:lnTo>
                <a:lnTo>
                  <a:pt x="4912" y="0"/>
                </a:lnTo>
                <a:close/>
              </a:path>
            </a:pathLst>
          </a:custGeom>
          <a:noFill/>
          <a:ln w="38100">
            <a:solidFill>
              <a:srgbClr val="00FFFF"/>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lstStyle/>
          <a:p>
            <a:endParaRPr lang="en-US"/>
          </a:p>
        </p:txBody>
      </p:sp>
      <p:sp>
        <p:nvSpPr>
          <p:cNvPr id="19467" name="AutoShape 17"/>
          <p:cNvSpPr>
            <a:spLocks noChangeArrowheads="1"/>
          </p:cNvSpPr>
          <p:nvPr/>
        </p:nvSpPr>
        <p:spPr bwMode="auto">
          <a:xfrm>
            <a:off x="1149350" y="827088"/>
            <a:ext cx="7753350" cy="1641475"/>
          </a:xfrm>
          <a:prstGeom prst="roundRect">
            <a:avLst>
              <a:gd name="adj" fmla="val 16667"/>
            </a:avLst>
          </a:prstGeom>
          <a:solidFill>
            <a:srgbClr val="FFFF99"/>
          </a:solidFill>
          <a:ln w="38100" algn="ctr">
            <a:solidFill>
              <a:srgbClr val="FF0000"/>
            </a:solidFill>
            <a:round/>
            <a:headEnd type="none" w="med" len="lg"/>
            <a:tailEnd type="none" w="lg" len="lg"/>
          </a:ln>
        </p:spPr>
        <p:txBody>
          <a:bodyPr lIns="18000" tIns="10800" rIns="18000" bIns="1080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r>
              <a:rPr lang="en-US" altLang="en-US" sz="2200">
                <a:solidFill>
                  <a:srgbClr val="3333FF"/>
                </a:solidFill>
              </a:rPr>
              <a:t>Neoclassical production function, if the level of the capital stock K</a:t>
            </a:r>
            <a:r>
              <a:rPr lang="en-US" altLang="en-US" sz="2200" baseline="-25000">
                <a:solidFill>
                  <a:srgbClr val="3333FF"/>
                </a:solidFill>
              </a:rPr>
              <a:t>1</a:t>
            </a:r>
            <a:r>
              <a:rPr lang="en-US" altLang="en-US" sz="2200">
                <a:solidFill>
                  <a:srgbClr val="3333FF"/>
                </a:solidFill>
              </a:rPr>
              <a:t> is constant.=&gt; </a:t>
            </a:r>
            <a:r>
              <a:rPr lang="en-US" altLang="en-US" sz="2200">
                <a:solidFill>
                  <a:srgbClr val="FF0000"/>
                </a:solidFill>
              </a:rPr>
              <a:t>Decreasing marginal return</a:t>
            </a:r>
            <a:r>
              <a:rPr lang="en-US" altLang="en-US" sz="2200">
                <a:solidFill>
                  <a:srgbClr val="3333FF"/>
                </a:solidFill>
              </a:rPr>
              <a:t> of labor, because labor cannot perfectly substitute for capital (“substitutability only within some limits”) </a:t>
            </a:r>
          </a:p>
        </p:txBody>
      </p:sp>
      <p:sp>
        <p:nvSpPr>
          <p:cNvPr id="19468" name="Text Box 18"/>
          <p:cNvSpPr txBox="1">
            <a:spLocks noChangeArrowheads="1"/>
          </p:cNvSpPr>
          <p:nvPr/>
        </p:nvSpPr>
        <p:spPr bwMode="auto">
          <a:xfrm>
            <a:off x="436563" y="766763"/>
            <a:ext cx="722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b="1"/>
              <a:t>Y</a:t>
            </a:r>
            <a:r>
              <a:rPr lang="de-DE" altLang="en-US" sz="1800" b="1"/>
              <a:t>  </a:t>
            </a:r>
          </a:p>
        </p:txBody>
      </p:sp>
      <p:sp>
        <p:nvSpPr>
          <p:cNvPr id="5134" name="Line 14"/>
          <p:cNvSpPr>
            <a:spLocks noChangeShapeType="1"/>
          </p:cNvSpPr>
          <p:nvPr/>
        </p:nvSpPr>
        <p:spPr bwMode="auto">
          <a:xfrm>
            <a:off x="927100" y="6464300"/>
            <a:ext cx="368300" cy="0"/>
          </a:xfrm>
          <a:prstGeom prst="line">
            <a:avLst/>
          </a:prstGeom>
          <a:noFill/>
          <a:ln w="381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5135" name="Line 15"/>
          <p:cNvSpPr>
            <a:spLocks noChangeShapeType="1"/>
          </p:cNvSpPr>
          <p:nvPr/>
        </p:nvSpPr>
        <p:spPr bwMode="auto">
          <a:xfrm flipV="1">
            <a:off x="1295400" y="5715000"/>
            <a:ext cx="0" cy="749300"/>
          </a:xfrm>
          <a:prstGeom prst="line">
            <a:avLst/>
          </a:prstGeom>
          <a:noFill/>
          <a:ln w="381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5136" name="Line 16"/>
          <p:cNvSpPr>
            <a:spLocks noChangeShapeType="1"/>
          </p:cNvSpPr>
          <p:nvPr/>
        </p:nvSpPr>
        <p:spPr bwMode="auto">
          <a:xfrm>
            <a:off x="1296988" y="5729288"/>
            <a:ext cx="368300" cy="0"/>
          </a:xfrm>
          <a:prstGeom prst="line">
            <a:avLst/>
          </a:prstGeom>
          <a:noFill/>
          <a:ln w="381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5137" name="Line 17"/>
          <p:cNvSpPr>
            <a:spLocks noChangeShapeType="1"/>
          </p:cNvSpPr>
          <p:nvPr/>
        </p:nvSpPr>
        <p:spPr bwMode="auto">
          <a:xfrm rot="-5400000">
            <a:off x="1476375" y="5514975"/>
            <a:ext cx="368300" cy="0"/>
          </a:xfrm>
          <a:prstGeom prst="line">
            <a:avLst/>
          </a:prstGeom>
          <a:noFill/>
          <a:ln w="381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5140" name="Line 20"/>
          <p:cNvSpPr>
            <a:spLocks noChangeShapeType="1"/>
          </p:cNvSpPr>
          <p:nvPr/>
        </p:nvSpPr>
        <p:spPr bwMode="auto">
          <a:xfrm>
            <a:off x="4930775" y="3762375"/>
            <a:ext cx="368300" cy="0"/>
          </a:xfrm>
          <a:prstGeom prst="line">
            <a:avLst/>
          </a:prstGeom>
          <a:noFill/>
          <a:ln w="381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5141" name="Line 21"/>
          <p:cNvSpPr>
            <a:spLocks noChangeShapeType="1"/>
          </p:cNvSpPr>
          <p:nvPr/>
        </p:nvSpPr>
        <p:spPr bwMode="auto">
          <a:xfrm rot="5400000" flipH="1">
            <a:off x="5248275" y="3702051"/>
            <a:ext cx="92075" cy="0"/>
          </a:xfrm>
          <a:prstGeom prst="line">
            <a:avLst/>
          </a:prstGeom>
          <a:noFill/>
          <a:ln w="381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cxnSp>
        <p:nvCxnSpPr>
          <p:cNvPr id="3" name="Gerade Verbindung mit Pfeil 2">
            <a:extLst>
              <a:ext uri="{FF2B5EF4-FFF2-40B4-BE49-F238E27FC236}">
                <a16:creationId xmlns:a16="http://schemas.microsoft.com/office/drawing/2014/main" id="{3F1A9E46-AA38-4147-8BE8-4830235FBA4B}"/>
              </a:ext>
            </a:extLst>
          </p:cNvPr>
          <p:cNvCxnSpPr/>
          <p:nvPr/>
        </p:nvCxnSpPr>
        <p:spPr bwMode="auto">
          <a:xfrm flipH="1" flipV="1">
            <a:off x="8058264" y="3253015"/>
            <a:ext cx="506186" cy="898071"/>
          </a:xfrm>
          <a:prstGeom prst="straightConnector1">
            <a:avLst/>
          </a:prstGeom>
          <a:solidFill>
            <a:srgbClr val="FFFF99"/>
          </a:solidFill>
          <a:ln w="111125" cap="flat" cmpd="sng" algn="ctr">
            <a:solidFill>
              <a:srgbClr val="FF0000"/>
            </a:solidFill>
            <a:prstDash val="solid"/>
            <a:round/>
            <a:headEnd type="none" w="med" len="lg"/>
            <a:tailEnd type="triangle"/>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13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13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13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137"/>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140"/>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14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4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P spid="5130" grpId="0" animBg="1"/>
      <p:bldP spid="19467" grpId="0" animBg="1"/>
      <p:bldP spid="5134" grpId="0" animBg="1"/>
      <p:bldP spid="5135" grpId="0" animBg="1"/>
      <p:bldP spid="5136" grpId="0" animBg="1"/>
      <p:bldP spid="5137" grpId="0" animBg="1"/>
      <p:bldP spid="5140" grpId="0" animBg="1"/>
      <p:bldP spid="5141" grpId="0" animBg="1"/>
    </p:bldLst>
  </p:timing>
</p:sld>
</file>

<file path=ppt/slides/slide1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74082" name="Object 3"/>
          <p:cNvGraphicFramePr>
            <a:graphicFrameLocks/>
          </p:cNvGraphicFramePr>
          <p:nvPr/>
        </p:nvGraphicFramePr>
        <p:xfrm>
          <a:off x="4513263" y="1068388"/>
          <a:ext cx="3776662" cy="3116262"/>
        </p:xfrm>
        <a:graphic>
          <a:graphicData uri="http://schemas.openxmlformats.org/presentationml/2006/ole">
            <mc:AlternateContent xmlns:mc="http://schemas.openxmlformats.org/markup-compatibility/2006">
              <mc:Choice xmlns:v="urn:schemas-microsoft-com:vml" Requires="v">
                <p:oleObj spid="_x0000_s174909" name="Diagramm" r:id="rId4" imgW="7438924" imgH="5314860" progId="MSGraph.Chart.8">
                  <p:embed followColorScheme="full"/>
                </p:oleObj>
              </mc:Choice>
              <mc:Fallback>
                <p:oleObj name="Diagramm" r:id="rId4" imgW="7438924" imgH="531486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263" y="1068388"/>
                        <a:ext cx="3776662" cy="311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083" name="Object 3"/>
          <p:cNvGraphicFramePr>
            <a:graphicFrameLocks/>
          </p:cNvGraphicFramePr>
          <p:nvPr/>
        </p:nvGraphicFramePr>
        <p:xfrm>
          <a:off x="422275" y="1041400"/>
          <a:ext cx="3776663" cy="3116263"/>
        </p:xfrm>
        <a:graphic>
          <a:graphicData uri="http://schemas.openxmlformats.org/presentationml/2006/ole">
            <mc:AlternateContent xmlns:mc="http://schemas.openxmlformats.org/markup-compatibility/2006">
              <mc:Choice xmlns:v="urn:schemas-microsoft-com:vml" Requires="v">
                <p:oleObj spid="_x0000_s174910" name="Diagramm" r:id="rId6" imgW="7438924" imgH="5314860" progId="MSGraph.Chart.8">
                  <p:embed followColorScheme="full"/>
                </p:oleObj>
              </mc:Choice>
              <mc:Fallback>
                <p:oleObj name="Diagramm" r:id="rId6" imgW="7438924" imgH="531486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275" y="1041400"/>
                        <a:ext cx="3776663" cy="311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084" name="Foliennummernplatzhalter 3"/>
          <p:cNvSpPr txBox="1">
            <a:spLocks noGrp="1"/>
          </p:cNvSpPr>
          <p:nvPr/>
        </p:nvSpPr>
        <p:spPr bwMode="auto">
          <a:xfrm>
            <a:off x="7010400"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84B9864F-C093-48EF-AC67-5355FD8A6888}" type="slidenum">
              <a:rPr lang="de-DE" altLang="en-US" sz="1600" b="1"/>
              <a:pPr algn="r" eaLnBrk="1" hangingPunct="1">
                <a:spcBef>
                  <a:spcPct val="0"/>
                </a:spcBef>
                <a:buClrTx/>
                <a:buFontTx/>
                <a:buNone/>
              </a:pPr>
              <a:t>170</a:t>
            </a:fld>
            <a:r>
              <a:rPr lang="de-DE" altLang="en-US" sz="1600" b="1"/>
              <a:t> -</a:t>
            </a:r>
          </a:p>
        </p:txBody>
      </p:sp>
      <p:sp>
        <p:nvSpPr>
          <p:cNvPr id="174085" name="Fußzeilenplatzhalter 4"/>
          <p:cNvSpPr txBox="1">
            <a:spLocks noGrp="1"/>
          </p:cNvSpPr>
          <p:nvPr/>
        </p:nvSpPr>
        <p:spPr bwMode="auto">
          <a:xfrm>
            <a:off x="0" y="6381750"/>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sp>
        <p:nvSpPr>
          <p:cNvPr id="174086" name="Text Box 5"/>
          <p:cNvSpPr txBox="1">
            <a:spLocks noChangeArrowheads="1"/>
          </p:cNvSpPr>
          <p:nvPr/>
        </p:nvSpPr>
        <p:spPr bwMode="auto">
          <a:xfrm>
            <a:off x="4919663" y="896938"/>
            <a:ext cx="293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t>i</a:t>
            </a:r>
          </a:p>
        </p:txBody>
      </p:sp>
      <p:sp>
        <p:nvSpPr>
          <p:cNvPr id="174087" name="Text Box 7"/>
          <p:cNvSpPr txBox="1">
            <a:spLocks noChangeArrowheads="1"/>
          </p:cNvSpPr>
          <p:nvPr/>
        </p:nvSpPr>
        <p:spPr bwMode="auto">
          <a:xfrm>
            <a:off x="3694113" y="3914775"/>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1800"/>
              <a:t>I,S</a:t>
            </a:r>
          </a:p>
        </p:txBody>
      </p:sp>
      <p:sp>
        <p:nvSpPr>
          <p:cNvPr id="174088" name="Text Box 8"/>
          <p:cNvSpPr txBox="1">
            <a:spLocks noChangeArrowheads="1"/>
          </p:cNvSpPr>
          <p:nvPr/>
        </p:nvSpPr>
        <p:spPr bwMode="auto">
          <a:xfrm>
            <a:off x="825500" y="890588"/>
            <a:ext cx="331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t>i</a:t>
            </a:r>
          </a:p>
        </p:txBody>
      </p:sp>
      <p:sp>
        <p:nvSpPr>
          <p:cNvPr id="174089" name="Line 9"/>
          <p:cNvSpPr>
            <a:spLocks noChangeShapeType="1"/>
          </p:cNvSpPr>
          <p:nvPr/>
        </p:nvSpPr>
        <p:spPr bwMode="auto">
          <a:xfrm>
            <a:off x="4044950" y="361632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74090" name="Line 10"/>
          <p:cNvSpPr>
            <a:spLocks noChangeShapeType="1"/>
          </p:cNvSpPr>
          <p:nvPr/>
        </p:nvSpPr>
        <p:spPr bwMode="auto">
          <a:xfrm rot="5400000" flipH="1">
            <a:off x="716757" y="12072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74091" name="Line 12"/>
          <p:cNvSpPr>
            <a:spLocks noChangeShapeType="1"/>
          </p:cNvSpPr>
          <p:nvPr/>
        </p:nvSpPr>
        <p:spPr bwMode="auto">
          <a:xfrm>
            <a:off x="8129588" y="364807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74092" name="Line 13"/>
          <p:cNvSpPr>
            <a:spLocks noChangeShapeType="1"/>
          </p:cNvSpPr>
          <p:nvPr/>
        </p:nvSpPr>
        <p:spPr bwMode="auto">
          <a:xfrm rot="5400000" flipH="1">
            <a:off x="4822032" y="12326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74093" name="Text Box 15"/>
          <p:cNvSpPr txBox="1">
            <a:spLocks noChangeArrowheads="1"/>
          </p:cNvSpPr>
          <p:nvPr/>
        </p:nvSpPr>
        <p:spPr bwMode="auto">
          <a:xfrm>
            <a:off x="7296150" y="3233738"/>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C(i)</a:t>
            </a:r>
            <a:endParaRPr lang="el-GR" altLang="en-US" sz="1800">
              <a:solidFill>
                <a:srgbClr val="00FFFF"/>
              </a:solidFill>
            </a:endParaRPr>
          </a:p>
        </p:txBody>
      </p:sp>
      <p:sp>
        <p:nvSpPr>
          <p:cNvPr id="174094" name="Text Box 18"/>
          <p:cNvSpPr txBox="1">
            <a:spLocks noChangeArrowheads="1"/>
          </p:cNvSpPr>
          <p:nvPr/>
        </p:nvSpPr>
        <p:spPr bwMode="auto">
          <a:xfrm>
            <a:off x="6367463" y="3914775"/>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1800"/>
              <a:t>Y</a:t>
            </a:r>
          </a:p>
        </p:txBody>
      </p:sp>
      <p:sp>
        <p:nvSpPr>
          <p:cNvPr id="174095" name="Line 23"/>
          <p:cNvSpPr>
            <a:spLocks noChangeShapeType="1"/>
          </p:cNvSpPr>
          <p:nvPr/>
        </p:nvSpPr>
        <p:spPr bwMode="auto">
          <a:xfrm>
            <a:off x="4895850" y="2600325"/>
            <a:ext cx="2289175"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74096" name="Line 24"/>
          <p:cNvSpPr>
            <a:spLocks noChangeShapeType="1"/>
          </p:cNvSpPr>
          <p:nvPr/>
        </p:nvSpPr>
        <p:spPr bwMode="auto">
          <a:xfrm rot="5400000" flipH="1">
            <a:off x="6685756" y="3120232"/>
            <a:ext cx="1011237"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74097" name="Line 30"/>
          <p:cNvSpPr>
            <a:spLocks noChangeShapeType="1"/>
          </p:cNvSpPr>
          <p:nvPr/>
        </p:nvSpPr>
        <p:spPr bwMode="auto">
          <a:xfrm flipV="1">
            <a:off x="1795463" y="2593975"/>
            <a:ext cx="3130550" cy="3175"/>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74098" name="Line 11"/>
          <p:cNvSpPr>
            <a:spLocks noChangeShapeType="1"/>
          </p:cNvSpPr>
          <p:nvPr/>
        </p:nvSpPr>
        <p:spPr bwMode="auto">
          <a:xfrm rot="5400000" flipV="1">
            <a:off x="5253038" y="1344613"/>
            <a:ext cx="1755775" cy="2428875"/>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74099" name="Line 30"/>
          <p:cNvSpPr>
            <a:spLocks noChangeShapeType="1"/>
          </p:cNvSpPr>
          <p:nvPr/>
        </p:nvSpPr>
        <p:spPr bwMode="auto">
          <a:xfrm flipV="1">
            <a:off x="792163" y="2597150"/>
            <a:ext cx="984250"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74100" name="Text Box 15"/>
          <p:cNvSpPr txBox="1">
            <a:spLocks noChangeArrowheads="1"/>
          </p:cNvSpPr>
          <p:nvPr/>
        </p:nvSpPr>
        <p:spPr bwMode="auto">
          <a:xfrm>
            <a:off x="7691438" y="2514600"/>
            <a:ext cx="127635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Y</a:t>
            </a:r>
            <a:r>
              <a:rPr lang="de-DE" altLang="en-US" sz="1800" baseline="-25000">
                <a:solidFill>
                  <a:srgbClr val="66FFFF"/>
                </a:solidFill>
              </a:rPr>
              <a:t>D</a:t>
            </a:r>
            <a:r>
              <a:rPr lang="de-DE" altLang="en-US" sz="1800">
                <a:solidFill>
                  <a:srgbClr val="66FFFF"/>
                </a:solidFill>
              </a:rPr>
              <a:t>=C(i)+ I(i)</a:t>
            </a:r>
            <a:endParaRPr lang="el-GR" altLang="en-US" sz="1800">
              <a:solidFill>
                <a:srgbClr val="66FFFF"/>
              </a:solidFill>
            </a:endParaRPr>
          </a:p>
        </p:txBody>
      </p:sp>
      <p:sp>
        <p:nvSpPr>
          <p:cNvPr id="174101" name="Line 11"/>
          <p:cNvSpPr>
            <a:spLocks noChangeShapeType="1"/>
          </p:cNvSpPr>
          <p:nvPr/>
        </p:nvSpPr>
        <p:spPr bwMode="auto">
          <a:xfrm rot="5400000" flipV="1">
            <a:off x="6174582" y="873919"/>
            <a:ext cx="1312862" cy="3162300"/>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grpSp>
        <p:nvGrpSpPr>
          <p:cNvPr id="174102" name="Group 28"/>
          <p:cNvGrpSpPr>
            <a:grpSpLocks/>
          </p:cNvGrpSpPr>
          <p:nvPr/>
        </p:nvGrpSpPr>
        <p:grpSpPr bwMode="auto">
          <a:xfrm>
            <a:off x="1446213" y="1619250"/>
            <a:ext cx="2417762" cy="2027238"/>
            <a:chOff x="902" y="1227"/>
            <a:chExt cx="1523" cy="1277"/>
          </a:xfrm>
        </p:grpSpPr>
        <p:sp>
          <p:nvSpPr>
            <p:cNvPr id="174117" name="Line 11"/>
            <p:cNvSpPr>
              <a:spLocks noChangeShapeType="1"/>
            </p:cNvSpPr>
            <p:nvPr/>
          </p:nvSpPr>
          <p:spPr bwMode="auto">
            <a:xfrm rot="10800000" flipV="1">
              <a:off x="902" y="1227"/>
              <a:ext cx="1523" cy="104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74118" name="Line 30"/>
            <p:cNvSpPr>
              <a:spLocks noChangeShapeType="1"/>
            </p:cNvSpPr>
            <p:nvPr/>
          </p:nvSpPr>
          <p:spPr bwMode="auto">
            <a:xfrm>
              <a:off x="912" y="2256"/>
              <a:ext cx="0" cy="248"/>
            </a:xfrm>
            <a:prstGeom prst="line">
              <a:avLst/>
            </a:prstGeom>
            <a:noFill/>
            <a:ln w="38100">
              <a:solidFill>
                <a:srgbClr val="33CCCC"/>
              </a:solidFill>
              <a:round/>
              <a:headEnd type="none" w="med" len="lg"/>
              <a:tailEnd type="non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grpSp>
      <p:sp>
        <p:nvSpPr>
          <p:cNvPr id="174103" name="Line 20"/>
          <p:cNvSpPr>
            <a:spLocks noChangeShapeType="1"/>
          </p:cNvSpPr>
          <p:nvPr/>
        </p:nvSpPr>
        <p:spPr bwMode="auto">
          <a:xfrm>
            <a:off x="1489075" y="1600200"/>
            <a:ext cx="1568450" cy="165576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74104" name="Text Box 19"/>
          <p:cNvSpPr txBox="1">
            <a:spLocks noChangeArrowheads="1"/>
          </p:cNvSpPr>
          <p:nvPr/>
        </p:nvSpPr>
        <p:spPr bwMode="auto">
          <a:xfrm>
            <a:off x="2908300" y="3227388"/>
            <a:ext cx="13779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I(i)+ R</a:t>
            </a:r>
            <a:r>
              <a:rPr lang="de-DE" altLang="en-US" sz="1800" baseline="-25000">
                <a:solidFill>
                  <a:srgbClr val="66FFFF"/>
                </a:solidFill>
              </a:rPr>
              <a:t>D</a:t>
            </a:r>
            <a:r>
              <a:rPr lang="de-DE" altLang="en-US" sz="1800">
                <a:solidFill>
                  <a:srgbClr val="66FFFF"/>
                </a:solidFill>
              </a:rPr>
              <a:t>(Y</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p:txBody>
      </p:sp>
      <p:sp>
        <p:nvSpPr>
          <p:cNvPr id="174105" name="Oval 31"/>
          <p:cNvSpPr>
            <a:spLocks noChangeArrowheads="1"/>
          </p:cNvSpPr>
          <p:nvPr/>
        </p:nvSpPr>
        <p:spPr bwMode="auto">
          <a:xfrm>
            <a:off x="2382838" y="25415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174106" name="Text Box 14"/>
          <p:cNvSpPr txBox="1">
            <a:spLocks noChangeArrowheads="1"/>
          </p:cNvSpPr>
          <p:nvPr/>
        </p:nvSpPr>
        <p:spPr bwMode="auto">
          <a:xfrm>
            <a:off x="260350" y="2390775"/>
            <a:ext cx="52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i</a:t>
            </a:r>
            <a:r>
              <a:rPr lang="de-DE" altLang="en-US" sz="1800" baseline="-25000">
                <a:solidFill>
                  <a:srgbClr val="66FFFF"/>
                </a:solidFill>
              </a:rPr>
              <a:t>1</a:t>
            </a:r>
            <a:endParaRPr lang="el-GR" altLang="en-US" sz="1800" baseline="-25000">
              <a:solidFill>
                <a:srgbClr val="66FFFF"/>
              </a:solidFill>
            </a:endParaRPr>
          </a:p>
        </p:txBody>
      </p:sp>
      <p:sp>
        <p:nvSpPr>
          <p:cNvPr id="174107" name="Text Box 15"/>
          <p:cNvSpPr txBox="1">
            <a:spLocks noChangeArrowheads="1"/>
          </p:cNvSpPr>
          <p:nvPr/>
        </p:nvSpPr>
        <p:spPr bwMode="auto">
          <a:xfrm>
            <a:off x="3413125" y="1230313"/>
            <a:ext cx="12509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S(i)+M</a:t>
            </a:r>
            <a:r>
              <a:rPr lang="de-DE" altLang="en-US" sz="1800" baseline="-25000">
                <a:solidFill>
                  <a:srgbClr val="66FFFF"/>
                </a:solidFill>
              </a:rPr>
              <a:t>1</a:t>
            </a:r>
            <a:r>
              <a:rPr lang="de-DE" altLang="en-US" sz="1800">
                <a:solidFill>
                  <a:srgbClr val="66FFFF"/>
                </a:solidFill>
              </a:rPr>
              <a:t>/P</a:t>
            </a:r>
            <a:r>
              <a:rPr lang="de-DE" altLang="en-US" sz="1800" baseline="-25000">
                <a:solidFill>
                  <a:srgbClr val="66FFFF"/>
                </a:solidFill>
              </a:rPr>
              <a:t>1</a:t>
            </a:r>
            <a:endParaRPr lang="el-GR" altLang="en-US" sz="1800" baseline="-25000">
              <a:solidFill>
                <a:srgbClr val="00FFFF"/>
              </a:solidFill>
            </a:endParaRPr>
          </a:p>
        </p:txBody>
      </p:sp>
      <p:sp>
        <p:nvSpPr>
          <p:cNvPr id="174108" name="Rectangle 2"/>
          <p:cNvSpPr>
            <a:spLocks noChangeArrowheads="1"/>
          </p:cNvSpPr>
          <p:nvPr/>
        </p:nvSpPr>
        <p:spPr bwMode="auto">
          <a:xfrm>
            <a:off x="457200" y="31750"/>
            <a:ext cx="8229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r>
              <a:rPr lang="en-US" altLang="en-US" sz="3000">
                <a:solidFill>
                  <a:srgbClr val="FFFF00"/>
                </a:solidFill>
              </a:rPr>
              <a:t>3.3. Questions for Review</a:t>
            </a:r>
          </a:p>
        </p:txBody>
      </p:sp>
      <p:sp>
        <p:nvSpPr>
          <p:cNvPr id="174109" name="Rectangle 3"/>
          <p:cNvSpPr>
            <a:spLocks noChangeArrowheads="1"/>
          </p:cNvSpPr>
          <p:nvPr/>
        </p:nvSpPr>
        <p:spPr bwMode="auto">
          <a:xfrm>
            <a:off x="152400" y="4562475"/>
            <a:ext cx="8720138"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457200" indent="-457200">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60000"/>
              </a:spcBef>
              <a:buFont typeface="Arial" pitchFamily="34" charset="0"/>
              <a:buAutoNum type="arabicPeriod" startAt="40"/>
            </a:pPr>
            <a:r>
              <a:rPr lang="en-US" altLang="en-US" sz="2000"/>
              <a:t>GDP has grown from Y</a:t>
            </a:r>
            <a:r>
              <a:rPr lang="en-US" altLang="en-US" sz="2000" baseline="-25000"/>
              <a:t>1</a:t>
            </a:r>
            <a:r>
              <a:rPr lang="en-US" altLang="en-US" sz="2000"/>
              <a:t> to Y</a:t>
            </a:r>
            <a:r>
              <a:rPr lang="en-US" altLang="en-US" sz="2000" baseline="-25000"/>
              <a:t>2</a:t>
            </a:r>
            <a:r>
              <a:rPr lang="en-US" altLang="en-US" sz="2000"/>
              <a:t>. (a) Monetary policy targets an inflation rate of zero. Determine the necessary change  in money supply M</a:t>
            </a:r>
            <a:r>
              <a:rPr lang="en-US" altLang="en-US" sz="2000" baseline="-25000"/>
              <a:t>1</a:t>
            </a:r>
            <a:r>
              <a:rPr lang="en-US" altLang="en-US" sz="2000"/>
              <a:t>.</a:t>
            </a:r>
          </a:p>
        </p:txBody>
      </p:sp>
      <p:sp>
        <p:nvSpPr>
          <p:cNvPr id="174110" name="Text Box 21"/>
          <p:cNvSpPr txBox="1">
            <a:spLocks noChangeArrowheads="1"/>
          </p:cNvSpPr>
          <p:nvPr/>
        </p:nvSpPr>
        <p:spPr bwMode="auto">
          <a:xfrm>
            <a:off x="6915150" y="1727200"/>
            <a:ext cx="6064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50000"/>
              </a:spcBef>
              <a:buClrTx/>
              <a:buFontTx/>
              <a:buNone/>
            </a:pPr>
            <a:r>
              <a:rPr lang="de-DE" altLang="en-US" sz="1800">
                <a:solidFill>
                  <a:srgbClr val="EA20FA"/>
                </a:solidFill>
              </a:rPr>
              <a:t>Y</a:t>
            </a:r>
            <a:r>
              <a:rPr lang="de-DE" altLang="en-US" sz="1800" baseline="-25000">
                <a:solidFill>
                  <a:srgbClr val="EA20FA"/>
                </a:solidFill>
              </a:rPr>
              <a:t>2</a:t>
            </a:r>
            <a:endParaRPr lang="el-GR" altLang="en-US" sz="1800">
              <a:solidFill>
                <a:srgbClr val="EA20FA"/>
              </a:solidFill>
            </a:endParaRPr>
          </a:p>
        </p:txBody>
      </p:sp>
      <p:sp>
        <p:nvSpPr>
          <p:cNvPr id="174111" name="Line 39"/>
          <p:cNvSpPr>
            <a:spLocks noChangeShapeType="1"/>
          </p:cNvSpPr>
          <p:nvPr/>
        </p:nvSpPr>
        <p:spPr bwMode="auto">
          <a:xfrm flipV="1">
            <a:off x="7189788" y="2125663"/>
            <a:ext cx="4762" cy="1533525"/>
          </a:xfrm>
          <a:prstGeom prst="line">
            <a:avLst/>
          </a:prstGeom>
          <a:noFill/>
          <a:ln w="38100">
            <a:solidFill>
              <a:srgbClr val="FF00FF"/>
            </a:solidFill>
            <a:round/>
            <a:headEnd type="none" w="med" len="lg"/>
            <a:tailEnd type="non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74112" name="Oval 25"/>
          <p:cNvSpPr>
            <a:spLocks noChangeArrowheads="1"/>
          </p:cNvSpPr>
          <p:nvPr/>
        </p:nvSpPr>
        <p:spPr bwMode="auto">
          <a:xfrm>
            <a:off x="7143750" y="25542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cxnSp>
        <p:nvCxnSpPr>
          <p:cNvPr id="174113" name="Gerade Verbindung 2"/>
          <p:cNvCxnSpPr>
            <a:cxnSpLocks noChangeShapeType="1"/>
          </p:cNvCxnSpPr>
          <p:nvPr/>
        </p:nvCxnSpPr>
        <p:spPr bwMode="auto">
          <a:xfrm>
            <a:off x="4906963" y="1290638"/>
            <a:ext cx="0" cy="2341562"/>
          </a:xfrm>
          <a:prstGeom prst="line">
            <a:avLst/>
          </a:prstGeom>
          <a:noFill/>
          <a:ln w="25400" algn="ctr">
            <a:solidFill>
              <a:schemeClr val="tx1"/>
            </a:solidFill>
            <a:round/>
            <a:headEnd type="none" w="med" len="lg"/>
            <a:tailEnd type="none" w="lg" len="lg"/>
          </a:ln>
          <a:extLst>
            <a:ext uri="{909E8E84-426E-40DD-AFC4-6F175D3DCCD1}">
              <a14:hiddenFill xmlns:a14="http://schemas.microsoft.com/office/drawing/2010/main">
                <a:noFill/>
              </a14:hiddenFill>
            </a:ext>
          </a:extLst>
        </p:spPr>
      </p:cxnSp>
      <p:cxnSp>
        <p:nvCxnSpPr>
          <p:cNvPr id="174114" name="Gerade Verbindung 36"/>
          <p:cNvCxnSpPr>
            <a:cxnSpLocks noChangeShapeType="1"/>
          </p:cNvCxnSpPr>
          <p:nvPr/>
        </p:nvCxnSpPr>
        <p:spPr bwMode="auto">
          <a:xfrm flipH="1" flipV="1">
            <a:off x="4913313" y="3625850"/>
            <a:ext cx="3233737" cy="22225"/>
          </a:xfrm>
          <a:prstGeom prst="line">
            <a:avLst/>
          </a:prstGeom>
          <a:noFill/>
          <a:ln w="25400" algn="ctr">
            <a:solidFill>
              <a:schemeClr val="tx1"/>
            </a:solidFill>
            <a:round/>
            <a:headEnd type="none" w="med" len="lg"/>
            <a:tailEnd type="none" w="lg" len="lg"/>
          </a:ln>
          <a:extLst>
            <a:ext uri="{909E8E84-426E-40DD-AFC4-6F175D3DCCD1}">
              <a14:hiddenFill xmlns:a14="http://schemas.microsoft.com/office/drawing/2010/main">
                <a:noFill/>
              </a14:hiddenFill>
            </a:ext>
          </a:extLst>
        </p:spPr>
      </p:cxnSp>
      <p:cxnSp>
        <p:nvCxnSpPr>
          <p:cNvPr id="174115" name="Gerade Verbindung 50"/>
          <p:cNvCxnSpPr>
            <a:cxnSpLocks noChangeShapeType="1"/>
          </p:cNvCxnSpPr>
          <p:nvPr/>
        </p:nvCxnSpPr>
        <p:spPr bwMode="auto">
          <a:xfrm>
            <a:off x="801688" y="1190625"/>
            <a:ext cx="0" cy="2435225"/>
          </a:xfrm>
          <a:prstGeom prst="line">
            <a:avLst/>
          </a:prstGeom>
          <a:noFill/>
          <a:ln w="25400" algn="ctr">
            <a:solidFill>
              <a:schemeClr val="tx1"/>
            </a:solidFill>
            <a:round/>
            <a:headEnd type="none" w="med" len="lg"/>
            <a:tailEnd type="none" w="lg" len="lg"/>
          </a:ln>
          <a:extLst>
            <a:ext uri="{909E8E84-426E-40DD-AFC4-6F175D3DCCD1}">
              <a14:hiddenFill xmlns:a14="http://schemas.microsoft.com/office/drawing/2010/main">
                <a:noFill/>
              </a14:hiddenFill>
            </a:ext>
          </a:extLst>
        </p:spPr>
      </p:cxnSp>
      <p:cxnSp>
        <p:nvCxnSpPr>
          <p:cNvPr id="174116" name="Gerade Verbindung 51"/>
          <p:cNvCxnSpPr>
            <a:cxnSpLocks noChangeShapeType="1"/>
            <a:stCxn id="174089" idx="1"/>
          </p:cNvCxnSpPr>
          <p:nvPr/>
        </p:nvCxnSpPr>
        <p:spPr bwMode="auto">
          <a:xfrm flipH="1">
            <a:off x="787400" y="3616325"/>
            <a:ext cx="3425825" cy="0"/>
          </a:xfrm>
          <a:prstGeom prst="line">
            <a:avLst/>
          </a:prstGeom>
          <a:noFill/>
          <a:ln w="25400" algn="ctr">
            <a:solidFill>
              <a:schemeClr val="tx1"/>
            </a:solidFill>
            <a:round/>
            <a:headEnd type="none" w="med" len="lg"/>
            <a:tailEnd type="none" w="lg" len="lg"/>
          </a:ln>
          <a:extLst>
            <a:ext uri="{909E8E84-426E-40DD-AFC4-6F175D3DCCD1}">
              <a14:hiddenFill xmlns:a14="http://schemas.microsoft.com/office/drawing/2010/main">
                <a:noFill/>
              </a14:hiddenFill>
            </a:ext>
          </a:extLst>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Foliennummernplatzhalter 3"/>
          <p:cNvSpPr>
            <a:spLocks noGrp="1"/>
          </p:cNvSpPr>
          <p:nvPr>
            <p:ph type="sldNum" sz="quarter" idx="11"/>
          </p:nvPr>
        </p:nvSpPr>
        <p:spPr>
          <a:xfrm>
            <a:off x="7038975" y="63769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88430CC8-7D23-4122-9AC2-3B03DCF67F0E}" type="slidenum">
              <a:rPr lang="de-DE" altLang="en-US" sz="1600" smtClean="0"/>
              <a:pPr>
                <a:spcBef>
                  <a:spcPct val="0"/>
                </a:spcBef>
                <a:buClrTx/>
                <a:buFontTx/>
                <a:buNone/>
              </a:pPr>
              <a:t>18</a:t>
            </a:fld>
            <a:r>
              <a:rPr lang="de-DE" altLang="en-US" sz="1600"/>
              <a:t> -</a:t>
            </a:r>
          </a:p>
        </p:txBody>
      </p:sp>
      <p:sp>
        <p:nvSpPr>
          <p:cNvPr id="20483" name="Fußzeilenplatzhalt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600"/>
              <a:t>Prof. Dr. Rainer Maurer</a:t>
            </a:r>
          </a:p>
        </p:txBody>
      </p:sp>
      <p:graphicFrame>
        <p:nvGraphicFramePr>
          <p:cNvPr id="20484" name="Object 2"/>
          <p:cNvGraphicFramePr>
            <a:graphicFrameLocks/>
          </p:cNvGraphicFramePr>
          <p:nvPr/>
        </p:nvGraphicFramePr>
        <p:xfrm>
          <a:off x="782638" y="731838"/>
          <a:ext cx="7508875" cy="6026150"/>
        </p:xfrm>
        <a:graphic>
          <a:graphicData uri="http://schemas.openxmlformats.org/presentationml/2006/ole">
            <mc:AlternateContent xmlns:mc="http://schemas.openxmlformats.org/markup-compatibility/2006">
              <mc:Choice xmlns:v="urn:schemas-microsoft-com:vml" Requires="v">
                <p:oleObj spid="_x0000_s20894" name="Diagramm" r:id="rId4" imgW="7438848" imgH="5324601" progId="MSGraph.Chart.8">
                  <p:embed followColorScheme="full"/>
                </p:oleObj>
              </mc:Choice>
              <mc:Fallback>
                <p:oleObj name="Diagramm" r:id="rId4" imgW="7438848" imgH="5324601"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638" y="731838"/>
                        <a:ext cx="7508875" cy="602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5" name="Line 3"/>
          <p:cNvSpPr>
            <a:spLocks noChangeShapeType="1"/>
          </p:cNvSpPr>
          <p:nvPr/>
        </p:nvSpPr>
        <p:spPr bwMode="auto">
          <a:xfrm>
            <a:off x="8020050" y="6456363"/>
            <a:ext cx="3206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20486" name="Line 4"/>
          <p:cNvSpPr>
            <a:spLocks noChangeShapeType="1"/>
          </p:cNvSpPr>
          <p:nvPr/>
        </p:nvSpPr>
        <p:spPr bwMode="auto">
          <a:xfrm rot="5400000" flipH="1">
            <a:off x="738187" y="963613"/>
            <a:ext cx="3206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20487" name="Text Box 5"/>
          <p:cNvSpPr txBox="1">
            <a:spLocks noChangeArrowheads="1"/>
          </p:cNvSpPr>
          <p:nvPr/>
        </p:nvSpPr>
        <p:spPr bwMode="auto">
          <a:xfrm>
            <a:off x="7023100" y="3159125"/>
            <a:ext cx="128746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66FFFF"/>
                </a:solidFill>
              </a:rPr>
              <a:t>Y(L,K</a:t>
            </a:r>
            <a:r>
              <a:rPr lang="de-DE" altLang="en-US" sz="2600" baseline="-25000">
                <a:solidFill>
                  <a:srgbClr val="66FFFF"/>
                </a:solidFill>
              </a:rPr>
              <a:t>1</a:t>
            </a:r>
            <a:r>
              <a:rPr lang="de-DE" altLang="en-US" sz="2600">
                <a:solidFill>
                  <a:srgbClr val="66FFFF"/>
                </a:solidFill>
              </a:rPr>
              <a:t>)</a:t>
            </a:r>
            <a:endParaRPr lang="el-GR" altLang="en-US" sz="2600">
              <a:solidFill>
                <a:srgbClr val="66FFFF"/>
              </a:solidFill>
            </a:endParaRPr>
          </a:p>
        </p:txBody>
      </p:sp>
      <p:sp>
        <p:nvSpPr>
          <p:cNvPr id="20488" name="Text Box 7"/>
          <p:cNvSpPr txBox="1">
            <a:spLocks noChangeArrowheads="1"/>
          </p:cNvSpPr>
          <p:nvPr/>
        </p:nvSpPr>
        <p:spPr bwMode="auto">
          <a:xfrm>
            <a:off x="436563" y="766763"/>
            <a:ext cx="722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b="1"/>
              <a:t>Y</a:t>
            </a:r>
            <a:r>
              <a:rPr lang="de-DE" altLang="en-US" sz="1800" b="1"/>
              <a:t>  </a:t>
            </a:r>
          </a:p>
        </p:txBody>
      </p:sp>
      <p:sp>
        <p:nvSpPr>
          <p:cNvPr id="20489" name="Text Box 8"/>
          <p:cNvSpPr txBox="1">
            <a:spLocks noChangeArrowheads="1"/>
          </p:cNvSpPr>
          <p:nvPr/>
        </p:nvSpPr>
        <p:spPr bwMode="auto">
          <a:xfrm>
            <a:off x="8331200" y="6143625"/>
            <a:ext cx="4254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2800" b="1"/>
              <a:t>L</a:t>
            </a:r>
            <a:r>
              <a:rPr lang="de-DE" altLang="en-US" sz="1800" b="1"/>
              <a:t>  </a:t>
            </a:r>
          </a:p>
        </p:txBody>
      </p:sp>
      <p:sp>
        <p:nvSpPr>
          <p:cNvPr id="7179" name="AutoShape 10"/>
          <p:cNvSpPr>
            <a:spLocks noChangeArrowheads="1"/>
          </p:cNvSpPr>
          <p:nvPr/>
        </p:nvSpPr>
        <p:spPr bwMode="auto">
          <a:xfrm>
            <a:off x="3441700" y="4497388"/>
            <a:ext cx="5362575" cy="1566862"/>
          </a:xfrm>
          <a:prstGeom prst="roundRect">
            <a:avLst>
              <a:gd name="adj" fmla="val 16667"/>
            </a:avLst>
          </a:prstGeom>
          <a:solidFill>
            <a:srgbClr val="FFFF99"/>
          </a:solidFill>
          <a:ln w="38100" algn="ctr">
            <a:solidFill>
              <a:srgbClr val="FF0000"/>
            </a:solidFill>
            <a:round/>
            <a:headEnd type="none" w="med" len="lg"/>
            <a:tailEnd type="none" w="lg" len="lg"/>
          </a:ln>
        </p:spPr>
        <p:txBody>
          <a:bodyPr lIns="18000" tIns="10800" rIns="18000" bIns="1080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r>
              <a:rPr lang="en-US" altLang="en-US" sz="2200">
                <a:solidFill>
                  <a:srgbClr val="3333FF"/>
                </a:solidFill>
              </a:rPr>
              <a:t>If investments increase the capital stock from K</a:t>
            </a:r>
            <a:r>
              <a:rPr lang="en-US" altLang="en-US" sz="2200" baseline="-25000">
                <a:solidFill>
                  <a:srgbClr val="3333FF"/>
                </a:solidFill>
              </a:rPr>
              <a:t>1</a:t>
            </a:r>
            <a:r>
              <a:rPr lang="en-US" altLang="en-US" sz="2200">
                <a:solidFill>
                  <a:srgbClr val="3333FF"/>
                </a:solidFill>
              </a:rPr>
              <a:t> to K</a:t>
            </a:r>
            <a:r>
              <a:rPr lang="en-US" altLang="en-US" sz="2200" baseline="-25000">
                <a:solidFill>
                  <a:srgbClr val="3333FF"/>
                </a:solidFill>
              </a:rPr>
              <a:t>2</a:t>
            </a:r>
            <a:r>
              <a:rPr lang="en-US" altLang="en-US" sz="2200">
                <a:solidFill>
                  <a:srgbClr val="3333FF"/>
                </a:solidFill>
              </a:rPr>
              <a:t>, the productivity of labor will grow, because of the postulated </a:t>
            </a:r>
            <a:r>
              <a:rPr lang="en-US" altLang="en-US" sz="2200">
                <a:solidFill>
                  <a:srgbClr val="FF0000"/>
                </a:solidFill>
              </a:rPr>
              <a:t>com-plementarity</a:t>
            </a:r>
            <a:r>
              <a:rPr lang="en-US" altLang="en-US" sz="2200">
                <a:solidFill>
                  <a:srgbClr val="3333FF"/>
                </a:solidFill>
              </a:rPr>
              <a:t> between labor and capital.</a:t>
            </a:r>
          </a:p>
        </p:txBody>
      </p:sp>
      <p:sp>
        <p:nvSpPr>
          <p:cNvPr id="7180" name="Arc 11"/>
          <p:cNvSpPr>
            <a:spLocks/>
          </p:cNvSpPr>
          <p:nvPr/>
        </p:nvSpPr>
        <p:spPr bwMode="auto">
          <a:xfrm flipH="1">
            <a:off x="895350" y="1689100"/>
            <a:ext cx="7870825" cy="5348288"/>
          </a:xfrm>
          <a:custGeom>
            <a:avLst/>
            <a:gdLst>
              <a:gd name="T0" fmla="*/ 2147483647 w 21450"/>
              <a:gd name="T1" fmla="*/ 0 h 21034"/>
              <a:gd name="T2" fmla="*/ 2147483647 w 21450"/>
              <a:gd name="T3" fmla="*/ 2147483647 h 21034"/>
              <a:gd name="T4" fmla="*/ 0 w 21450"/>
              <a:gd name="T5" fmla="*/ 2147483647 h 21034"/>
              <a:gd name="T6" fmla="*/ 0 60000 65536"/>
              <a:gd name="T7" fmla="*/ 0 60000 65536"/>
              <a:gd name="T8" fmla="*/ 0 60000 65536"/>
              <a:gd name="T9" fmla="*/ 0 w 21450"/>
              <a:gd name="T10" fmla="*/ 0 h 21034"/>
              <a:gd name="T11" fmla="*/ 21450 w 21450"/>
              <a:gd name="T12" fmla="*/ 21034 h 21034"/>
            </a:gdLst>
            <a:ahLst/>
            <a:cxnLst>
              <a:cxn ang="T6">
                <a:pos x="T0" y="T1"/>
              </a:cxn>
              <a:cxn ang="T7">
                <a:pos x="T2" y="T3"/>
              </a:cxn>
              <a:cxn ang="T8">
                <a:pos x="T4" y="T5"/>
              </a:cxn>
            </a:cxnLst>
            <a:rect l="T9" t="T10" r="T11" b="T12"/>
            <a:pathLst>
              <a:path w="21450" h="21034" fill="none" extrusionOk="0">
                <a:moveTo>
                  <a:pt x="4912" y="0"/>
                </a:moveTo>
                <a:cubicBezTo>
                  <a:pt x="13770" y="2068"/>
                  <a:pt x="20382" y="9464"/>
                  <a:pt x="21450" y="18496"/>
                </a:cubicBezTo>
              </a:path>
              <a:path w="21450" h="21034" stroke="0" extrusionOk="0">
                <a:moveTo>
                  <a:pt x="4912" y="0"/>
                </a:moveTo>
                <a:cubicBezTo>
                  <a:pt x="13770" y="2068"/>
                  <a:pt x="20382" y="9464"/>
                  <a:pt x="21450" y="18496"/>
                </a:cubicBezTo>
                <a:lnTo>
                  <a:pt x="0" y="21034"/>
                </a:lnTo>
                <a:lnTo>
                  <a:pt x="4912" y="0"/>
                </a:lnTo>
                <a:close/>
              </a:path>
            </a:pathLst>
          </a:custGeom>
          <a:noFill/>
          <a:ln w="38100">
            <a:solidFill>
              <a:srgbClr val="00FFFF"/>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lstStyle/>
          <a:p>
            <a:endParaRPr lang="en-US"/>
          </a:p>
        </p:txBody>
      </p:sp>
      <p:sp>
        <p:nvSpPr>
          <p:cNvPr id="7181" name="Text Box 12"/>
          <p:cNvSpPr txBox="1">
            <a:spLocks noChangeArrowheads="1"/>
          </p:cNvSpPr>
          <p:nvPr/>
        </p:nvSpPr>
        <p:spPr bwMode="auto">
          <a:xfrm>
            <a:off x="6985000" y="1438275"/>
            <a:ext cx="13541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66FFFF"/>
                </a:solidFill>
              </a:rPr>
              <a:t>Y(L,K</a:t>
            </a:r>
            <a:r>
              <a:rPr lang="de-DE" altLang="en-US" sz="2600" baseline="-25000">
                <a:solidFill>
                  <a:srgbClr val="66FFFF"/>
                </a:solidFill>
              </a:rPr>
              <a:t>2</a:t>
            </a:r>
            <a:r>
              <a:rPr lang="de-DE" altLang="en-US" sz="2600">
                <a:solidFill>
                  <a:srgbClr val="66FFFF"/>
                </a:solidFill>
              </a:rPr>
              <a:t>)</a:t>
            </a:r>
            <a:endParaRPr lang="el-GR" altLang="en-US" sz="2600">
              <a:solidFill>
                <a:srgbClr val="66FFFF"/>
              </a:solidFill>
            </a:endParaRPr>
          </a:p>
        </p:txBody>
      </p:sp>
      <p:sp>
        <p:nvSpPr>
          <p:cNvPr id="7182" name="Line 13"/>
          <p:cNvSpPr>
            <a:spLocks noChangeShapeType="1"/>
          </p:cNvSpPr>
          <p:nvPr/>
        </p:nvSpPr>
        <p:spPr bwMode="auto">
          <a:xfrm flipV="1">
            <a:off x="6374499" y="2032000"/>
            <a:ext cx="0" cy="1250950"/>
          </a:xfrm>
          <a:prstGeom prst="line">
            <a:avLst/>
          </a:prstGeom>
          <a:noFill/>
          <a:ln w="3492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7183" name="Line 14"/>
          <p:cNvSpPr>
            <a:spLocks noChangeShapeType="1"/>
          </p:cNvSpPr>
          <p:nvPr/>
        </p:nvSpPr>
        <p:spPr bwMode="auto">
          <a:xfrm flipV="1">
            <a:off x="3452813" y="3179763"/>
            <a:ext cx="0" cy="898525"/>
          </a:xfrm>
          <a:prstGeom prst="line">
            <a:avLst/>
          </a:prstGeom>
          <a:noFill/>
          <a:ln w="3492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20495" name="Rectangle 19"/>
          <p:cNvSpPr>
            <a:spLocks noGrp="1" noChangeArrowheads="1"/>
          </p:cNvSpPr>
          <p:nvPr>
            <p:ph type="title"/>
          </p:nvPr>
        </p:nvSpPr>
        <p:spPr>
          <a:xfrm>
            <a:off x="0" y="31750"/>
            <a:ext cx="9144000" cy="896938"/>
          </a:xfrm>
          <a:noFill/>
        </p:spPr>
        <p:txBody>
          <a:bodyPr/>
          <a:lstStyle/>
          <a:p>
            <a:pPr eaLnBrk="1" hangingPunct="1"/>
            <a:r>
              <a:rPr lang="de-DE" altLang="en-US"/>
              <a:t>The Production Function of GDP</a:t>
            </a:r>
          </a:p>
        </p:txBody>
      </p:sp>
      <p:sp>
        <p:nvSpPr>
          <p:cNvPr id="20496" name="Arc 16"/>
          <p:cNvSpPr>
            <a:spLocks/>
          </p:cNvSpPr>
          <p:nvPr/>
        </p:nvSpPr>
        <p:spPr bwMode="auto">
          <a:xfrm flipH="1">
            <a:off x="933450" y="3365500"/>
            <a:ext cx="7870825" cy="3492500"/>
          </a:xfrm>
          <a:custGeom>
            <a:avLst/>
            <a:gdLst>
              <a:gd name="T0" fmla="*/ 2147483647 w 21450"/>
              <a:gd name="T1" fmla="*/ 0 h 21034"/>
              <a:gd name="T2" fmla="*/ 2147483647 w 21450"/>
              <a:gd name="T3" fmla="*/ 2147483647 h 21034"/>
              <a:gd name="T4" fmla="*/ 0 w 21450"/>
              <a:gd name="T5" fmla="*/ 2147483647 h 21034"/>
              <a:gd name="T6" fmla="*/ 0 60000 65536"/>
              <a:gd name="T7" fmla="*/ 0 60000 65536"/>
              <a:gd name="T8" fmla="*/ 0 60000 65536"/>
              <a:gd name="T9" fmla="*/ 0 w 21450"/>
              <a:gd name="T10" fmla="*/ 0 h 21034"/>
              <a:gd name="T11" fmla="*/ 21450 w 21450"/>
              <a:gd name="T12" fmla="*/ 21034 h 21034"/>
            </a:gdLst>
            <a:ahLst/>
            <a:cxnLst>
              <a:cxn ang="T6">
                <a:pos x="T0" y="T1"/>
              </a:cxn>
              <a:cxn ang="T7">
                <a:pos x="T2" y="T3"/>
              </a:cxn>
              <a:cxn ang="T8">
                <a:pos x="T4" y="T5"/>
              </a:cxn>
            </a:cxnLst>
            <a:rect l="T9" t="T10" r="T11" b="T12"/>
            <a:pathLst>
              <a:path w="21450" h="21034" fill="none" extrusionOk="0">
                <a:moveTo>
                  <a:pt x="4912" y="0"/>
                </a:moveTo>
                <a:cubicBezTo>
                  <a:pt x="13770" y="2068"/>
                  <a:pt x="20382" y="9464"/>
                  <a:pt x="21450" y="18496"/>
                </a:cubicBezTo>
              </a:path>
              <a:path w="21450" h="21034" stroke="0" extrusionOk="0">
                <a:moveTo>
                  <a:pt x="4912" y="0"/>
                </a:moveTo>
                <a:cubicBezTo>
                  <a:pt x="13770" y="2068"/>
                  <a:pt x="20382" y="9464"/>
                  <a:pt x="21450" y="18496"/>
                </a:cubicBezTo>
                <a:lnTo>
                  <a:pt x="0" y="21034"/>
                </a:lnTo>
                <a:lnTo>
                  <a:pt x="4912" y="0"/>
                </a:lnTo>
                <a:close/>
              </a:path>
            </a:pathLst>
          </a:custGeom>
          <a:noFill/>
          <a:ln w="38100">
            <a:solidFill>
              <a:srgbClr val="00FFFF"/>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8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8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8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9" grpId="0" animBg="1"/>
      <p:bldP spid="7180" grpId="0" animBg="1"/>
      <p:bldP spid="7181" grpId="0"/>
      <p:bldP spid="7182" grpId="0" animBg="1"/>
      <p:bldP spid="7183"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422B6ADD-7E8F-4CC6-B818-9DD049C2209B}" type="slidenum">
              <a:rPr lang="de-DE" altLang="en-US" sz="1600" b="1"/>
              <a:pPr algn="r" eaLnBrk="1" hangingPunct="1">
                <a:spcBef>
                  <a:spcPct val="0"/>
                </a:spcBef>
                <a:buClrTx/>
                <a:buFontTx/>
                <a:buNone/>
              </a:pPr>
              <a:t>19</a:t>
            </a:fld>
            <a:r>
              <a:rPr lang="de-DE" altLang="en-US" sz="1600" b="1"/>
              <a:t> -</a:t>
            </a:r>
          </a:p>
        </p:txBody>
      </p:sp>
      <p:sp>
        <p:nvSpPr>
          <p:cNvPr id="21507"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graphicFrame>
        <p:nvGraphicFramePr>
          <p:cNvPr id="21508" name="Object 2"/>
          <p:cNvGraphicFramePr>
            <a:graphicFrameLocks/>
          </p:cNvGraphicFramePr>
          <p:nvPr/>
        </p:nvGraphicFramePr>
        <p:xfrm>
          <a:off x="782638" y="717550"/>
          <a:ext cx="7508875" cy="6026150"/>
        </p:xfrm>
        <a:graphic>
          <a:graphicData uri="http://schemas.openxmlformats.org/presentationml/2006/ole">
            <mc:AlternateContent xmlns:mc="http://schemas.openxmlformats.org/markup-compatibility/2006">
              <mc:Choice xmlns:v="urn:schemas-microsoft-com:vml" Requires="v">
                <p:oleObj spid="_x0000_s21919" name="Diagramm" r:id="rId4" imgW="7438924" imgH="5324610" progId="MSGraph.Chart.8">
                  <p:embed followColorScheme="full"/>
                </p:oleObj>
              </mc:Choice>
              <mc:Fallback>
                <p:oleObj name="Diagramm" r:id="rId4" imgW="7438924" imgH="5324610"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638" y="717550"/>
                        <a:ext cx="7508875" cy="602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9" name="Line 3"/>
          <p:cNvSpPr>
            <a:spLocks noChangeShapeType="1"/>
          </p:cNvSpPr>
          <p:nvPr/>
        </p:nvSpPr>
        <p:spPr bwMode="auto">
          <a:xfrm>
            <a:off x="8020050" y="6456363"/>
            <a:ext cx="3206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21510" name="Line 4"/>
          <p:cNvSpPr>
            <a:spLocks noChangeShapeType="1"/>
          </p:cNvSpPr>
          <p:nvPr/>
        </p:nvSpPr>
        <p:spPr bwMode="auto">
          <a:xfrm rot="5400000" flipH="1">
            <a:off x="776287" y="963613"/>
            <a:ext cx="3206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21511" name="Text Box 10"/>
          <p:cNvSpPr txBox="1">
            <a:spLocks noChangeArrowheads="1"/>
          </p:cNvSpPr>
          <p:nvPr/>
        </p:nvSpPr>
        <p:spPr bwMode="auto">
          <a:xfrm>
            <a:off x="7200900" y="3057525"/>
            <a:ext cx="13843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66FFFF"/>
                </a:solidFill>
              </a:rPr>
              <a:t>Y(L,K</a:t>
            </a:r>
            <a:r>
              <a:rPr lang="de-DE" altLang="en-US" sz="2600" baseline="-25000">
                <a:solidFill>
                  <a:srgbClr val="66FFFF"/>
                </a:solidFill>
              </a:rPr>
              <a:t>1</a:t>
            </a:r>
            <a:r>
              <a:rPr lang="de-DE" altLang="en-US" sz="2600">
                <a:solidFill>
                  <a:srgbClr val="66FFFF"/>
                </a:solidFill>
              </a:rPr>
              <a:t>)</a:t>
            </a:r>
            <a:endParaRPr lang="el-GR" altLang="en-US" sz="2600">
              <a:solidFill>
                <a:srgbClr val="66FFFF"/>
              </a:solidFill>
            </a:endParaRPr>
          </a:p>
        </p:txBody>
      </p:sp>
      <p:sp>
        <p:nvSpPr>
          <p:cNvPr id="21512" name="Rectangle 13"/>
          <p:cNvSpPr>
            <a:spLocks noGrp="1" noChangeArrowheads="1"/>
          </p:cNvSpPr>
          <p:nvPr>
            <p:ph type="title" idx="4294967295"/>
          </p:nvPr>
        </p:nvSpPr>
        <p:spPr>
          <a:xfrm>
            <a:off x="0" y="31750"/>
            <a:ext cx="9144000" cy="896938"/>
          </a:xfrm>
          <a:noFill/>
        </p:spPr>
        <p:txBody>
          <a:bodyPr/>
          <a:lstStyle/>
          <a:p>
            <a:pPr eaLnBrk="1" hangingPunct="1"/>
            <a:r>
              <a:rPr lang="de-DE" altLang="en-US" sz="2800"/>
              <a:t>The Production Function of GDP</a:t>
            </a:r>
          </a:p>
        </p:txBody>
      </p:sp>
      <p:sp>
        <p:nvSpPr>
          <p:cNvPr id="21513" name="Text Box 15"/>
          <p:cNvSpPr txBox="1">
            <a:spLocks noChangeArrowheads="1"/>
          </p:cNvSpPr>
          <p:nvPr/>
        </p:nvSpPr>
        <p:spPr bwMode="auto">
          <a:xfrm>
            <a:off x="8331200" y="6065838"/>
            <a:ext cx="4254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2800" b="1"/>
              <a:t>L</a:t>
            </a:r>
            <a:r>
              <a:rPr lang="de-DE" altLang="en-US" sz="1800" b="1"/>
              <a:t>  </a:t>
            </a:r>
          </a:p>
        </p:txBody>
      </p:sp>
      <p:sp>
        <p:nvSpPr>
          <p:cNvPr id="21514" name="Arc 16"/>
          <p:cNvSpPr>
            <a:spLocks/>
          </p:cNvSpPr>
          <p:nvPr/>
        </p:nvSpPr>
        <p:spPr bwMode="auto">
          <a:xfrm flipH="1">
            <a:off x="933450" y="3314700"/>
            <a:ext cx="7870825" cy="3543300"/>
          </a:xfrm>
          <a:custGeom>
            <a:avLst/>
            <a:gdLst>
              <a:gd name="T0" fmla="*/ 2147483647 w 21450"/>
              <a:gd name="T1" fmla="*/ 0 h 21034"/>
              <a:gd name="T2" fmla="*/ 2147483647 w 21450"/>
              <a:gd name="T3" fmla="*/ 2147483647 h 21034"/>
              <a:gd name="T4" fmla="*/ 0 w 21450"/>
              <a:gd name="T5" fmla="*/ 2147483647 h 21034"/>
              <a:gd name="T6" fmla="*/ 0 60000 65536"/>
              <a:gd name="T7" fmla="*/ 0 60000 65536"/>
              <a:gd name="T8" fmla="*/ 0 60000 65536"/>
              <a:gd name="T9" fmla="*/ 0 w 21450"/>
              <a:gd name="T10" fmla="*/ 0 h 21034"/>
              <a:gd name="T11" fmla="*/ 21450 w 21450"/>
              <a:gd name="T12" fmla="*/ 21034 h 21034"/>
            </a:gdLst>
            <a:ahLst/>
            <a:cxnLst>
              <a:cxn ang="T6">
                <a:pos x="T0" y="T1"/>
              </a:cxn>
              <a:cxn ang="T7">
                <a:pos x="T2" y="T3"/>
              </a:cxn>
              <a:cxn ang="T8">
                <a:pos x="T4" y="T5"/>
              </a:cxn>
            </a:cxnLst>
            <a:rect l="T9" t="T10" r="T11" b="T12"/>
            <a:pathLst>
              <a:path w="21450" h="21034" fill="none" extrusionOk="0">
                <a:moveTo>
                  <a:pt x="4912" y="0"/>
                </a:moveTo>
                <a:cubicBezTo>
                  <a:pt x="13770" y="2068"/>
                  <a:pt x="20382" y="9464"/>
                  <a:pt x="21450" y="18496"/>
                </a:cubicBezTo>
              </a:path>
              <a:path w="21450" h="21034" stroke="0" extrusionOk="0">
                <a:moveTo>
                  <a:pt x="4912" y="0"/>
                </a:moveTo>
                <a:cubicBezTo>
                  <a:pt x="13770" y="2068"/>
                  <a:pt x="20382" y="9464"/>
                  <a:pt x="21450" y="18496"/>
                </a:cubicBezTo>
                <a:lnTo>
                  <a:pt x="0" y="21034"/>
                </a:lnTo>
                <a:lnTo>
                  <a:pt x="4912" y="0"/>
                </a:lnTo>
                <a:close/>
              </a:path>
            </a:pathLst>
          </a:custGeom>
          <a:noFill/>
          <a:ln w="38100">
            <a:solidFill>
              <a:srgbClr val="00FFFF"/>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lstStyle/>
          <a:p>
            <a:endParaRPr lang="en-US"/>
          </a:p>
        </p:txBody>
      </p:sp>
      <p:sp>
        <p:nvSpPr>
          <p:cNvPr id="21515" name="AutoShape 17"/>
          <p:cNvSpPr>
            <a:spLocks noChangeArrowheads="1"/>
          </p:cNvSpPr>
          <p:nvPr/>
        </p:nvSpPr>
        <p:spPr bwMode="auto">
          <a:xfrm>
            <a:off x="1282700" y="1258888"/>
            <a:ext cx="5629275" cy="1136650"/>
          </a:xfrm>
          <a:prstGeom prst="roundRect">
            <a:avLst>
              <a:gd name="adj" fmla="val 16667"/>
            </a:avLst>
          </a:prstGeom>
          <a:solidFill>
            <a:srgbClr val="FFFF99"/>
          </a:solidFill>
          <a:ln w="38100" algn="ctr">
            <a:solidFill>
              <a:srgbClr val="FF0000"/>
            </a:solidFill>
            <a:round/>
            <a:headEnd type="none" w="med" len="lg"/>
            <a:tailEnd type="none" w="lg" len="lg"/>
          </a:ln>
        </p:spPr>
        <p:txBody>
          <a:bodyPr lIns="18000" tIns="10800" rIns="18000" bIns="1080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r>
              <a:rPr lang="en-US" altLang="en-US" sz="2200" dirty="0">
                <a:solidFill>
                  <a:srgbClr val="3333FF"/>
                </a:solidFill>
              </a:rPr>
              <a:t>As soon as we know the capital stock </a:t>
            </a:r>
            <a:r>
              <a:rPr lang="en-US" altLang="en-US" sz="2200" dirty="0" err="1">
                <a:solidFill>
                  <a:srgbClr val="FF0000"/>
                </a:solidFill>
              </a:rPr>
              <a:t>K</a:t>
            </a:r>
            <a:r>
              <a:rPr lang="en-US" altLang="en-US" sz="2200" baseline="-25000" dirty="0" err="1">
                <a:solidFill>
                  <a:srgbClr val="FF0000"/>
                </a:solidFill>
              </a:rPr>
              <a:t>1</a:t>
            </a:r>
            <a:r>
              <a:rPr lang="en-US" altLang="en-US" sz="2200" dirty="0">
                <a:solidFill>
                  <a:srgbClr val="3333FF"/>
                </a:solidFill>
              </a:rPr>
              <a:t> and labor input </a:t>
            </a:r>
            <a:r>
              <a:rPr lang="en-US" altLang="en-US" sz="2200" dirty="0" err="1">
                <a:solidFill>
                  <a:srgbClr val="FF0000"/>
                </a:solidFill>
              </a:rPr>
              <a:t>L</a:t>
            </a:r>
            <a:r>
              <a:rPr lang="en-US" altLang="en-US" sz="2200" baseline="-25000" dirty="0" err="1">
                <a:solidFill>
                  <a:srgbClr val="FF0000"/>
                </a:solidFill>
              </a:rPr>
              <a:t>1</a:t>
            </a:r>
            <a:r>
              <a:rPr lang="en-US" altLang="en-US" sz="2200" dirty="0">
                <a:solidFill>
                  <a:srgbClr val="3333FF"/>
                </a:solidFill>
              </a:rPr>
              <a:t>, we can determine the GDP level of this economy: </a:t>
            </a:r>
            <a:r>
              <a:rPr lang="en-US" altLang="en-US" sz="2200" dirty="0" err="1">
                <a:solidFill>
                  <a:srgbClr val="FF0000"/>
                </a:solidFill>
              </a:rPr>
              <a:t>Y</a:t>
            </a:r>
            <a:r>
              <a:rPr lang="en-US" altLang="en-US" sz="2200" baseline="-25000" dirty="0" err="1">
                <a:solidFill>
                  <a:srgbClr val="FF0000"/>
                </a:solidFill>
              </a:rPr>
              <a:t>1</a:t>
            </a:r>
            <a:r>
              <a:rPr lang="en-US" altLang="en-US" sz="2200" dirty="0">
                <a:solidFill>
                  <a:srgbClr val="3333FF"/>
                </a:solidFill>
              </a:rPr>
              <a:t>. </a:t>
            </a:r>
          </a:p>
        </p:txBody>
      </p:sp>
      <p:sp>
        <p:nvSpPr>
          <p:cNvPr id="21516" name="Text Box 18"/>
          <p:cNvSpPr txBox="1">
            <a:spLocks noChangeArrowheads="1"/>
          </p:cNvSpPr>
          <p:nvPr/>
        </p:nvSpPr>
        <p:spPr bwMode="auto">
          <a:xfrm>
            <a:off x="436563" y="766763"/>
            <a:ext cx="722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b="1"/>
              <a:t>Y</a:t>
            </a:r>
            <a:r>
              <a:rPr lang="de-DE" altLang="en-US" sz="1800" b="1"/>
              <a:t>  </a:t>
            </a:r>
          </a:p>
        </p:txBody>
      </p:sp>
      <p:sp>
        <p:nvSpPr>
          <p:cNvPr id="388109" name="AutoShape 17"/>
          <p:cNvSpPr>
            <a:spLocks noChangeArrowheads="1"/>
          </p:cNvSpPr>
          <p:nvPr/>
        </p:nvSpPr>
        <p:spPr bwMode="auto">
          <a:xfrm>
            <a:off x="5805488" y="4359275"/>
            <a:ext cx="3178175" cy="1720850"/>
          </a:xfrm>
          <a:prstGeom prst="roundRect">
            <a:avLst>
              <a:gd name="adj" fmla="val 16667"/>
            </a:avLst>
          </a:prstGeom>
          <a:solidFill>
            <a:srgbClr val="FFFF99"/>
          </a:solidFill>
          <a:ln w="38100" algn="ctr">
            <a:solidFill>
              <a:srgbClr val="FF0000"/>
            </a:solidFill>
            <a:round/>
            <a:headEnd type="none" w="med" len="lg"/>
            <a:tailEnd type="none" w="lg" len="lg"/>
          </a:ln>
        </p:spPr>
        <p:txBody>
          <a:bodyPr lIns="18000" tIns="10800" rIns="18000" bIns="1080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r>
              <a:rPr lang="en-US" altLang="en-US" sz="2200" dirty="0">
                <a:solidFill>
                  <a:srgbClr val="3333FF"/>
                </a:solidFill>
              </a:rPr>
              <a:t>But to know labor input </a:t>
            </a:r>
            <a:r>
              <a:rPr lang="en-US" altLang="en-US" sz="2200" dirty="0" err="1">
                <a:solidFill>
                  <a:srgbClr val="3333FF"/>
                </a:solidFill>
              </a:rPr>
              <a:t>L</a:t>
            </a:r>
            <a:r>
              <a:rPr lang="en-US" altLang="en-US" sz="2200" baseline="-25000" dirty="0" err="1">
                <a:solidFill>
                  <a:srgbClr val="3333FF"/>
                </a:solidFill>
              </a:rPr>
              <a:t>1</a:t>
            </a:r>
            <a:r>
              <a:rPr lang="en-US" altLang="en-US" sz="2200" dirty="0">
                <a:solidFill>
                  <a:srgbClr val="3333FF"/>
                </a:solidFill>
              </a:rPr>
              <a:t>, we need to discuss demand and </a:t>
            </a:r>
            <a:r>
              <a:rPr lang="en-US" altLang="en-US" sz="2200" dirty="0">
                <a:solidFill>
                  <a:srgbClr val="FF0000"/>
                </a:solidFill>
              </a:rPr>
              <a:t>supply on the labor market</a:t>
            </a:r>
            <a:r>
              <a:rPr lang="en-US" altLang="en-US" sz="2200" dirty="0">
                <a:solidFill>
                  <a:srgbClr val="3333FF"/>
                </a:solidFill>
              </a:rPr>
              <a:t>.</a:t>
            </a:r>
            <a:endParaRPr lang="en-US" altLang="en-US" sz="2200" baseline="-25000" dirty="0">
              <a:solidFill>
                <a:srgbClr val="3333FF"/>
              </a:solidFill>
            </a:endParaRPr>
          </a:p>
        </p:txBody>
      </p:sp>
      <p:sp>
        <p:nvSpPr>
          <p:cNvPr id="388110" name="Line 16"/>
          <p:cNvSpPr>
            <a:spLocks noChangeShapeType="1"/>
          </p:cNvSpPr>
          <p:nvPr/>
        </p:nvSpPr>
        <p:spPr bwMode="auto">
          <a:xfrm rot="5400000" flipH="1">
            <a:off x="2909888" y="5159375"/>
            <a:ext cx="2584450" cy="1270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88111" name="Line 16"/>
          <p:cNvSpPr>
            <a:spLocks noChangeShapeType="1"/>
          </p:cNvSpPr>
          <p:nvPr/>
        </p:nvSpPr>
        <p:spPr bwMode="auto">
          <a:xfrm flipH="1">
            <a:off x="923925" y="3878263"/>
            <a:ext cx="3270250"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88112" name="Text Box 10"/>
          <p:cNvSpPr txBox="1">
            <a:spLocks noChangeArrowheads="1"/>
          </p:cNvSpPr>
          <p:nvPr/>
        </p:nvSpPr>
        <p:spPr bwMode="auto">
          <a:xfrm>
            <a:off x="4052888" y="6419850"/>
            <a:ext cx="5969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66FFFF"/>
                </a:solidFill>
              </a:rPr>
              <a:t>L</a:t>
            </a:r>
            <a:r>
              <a:rPr lang="de-DE" altLang="en-US" sz="2600" baseline="-25000">
                <a:solidFill>
                  <a:srgbClr val="66FFFF"/>
                </a:solidFill>
              </a:rPr>
              <a:t>1</a:t>
            </a:r>
            <a:endParaRPr lang="el-GR" altLang="en-US" sz="2600" baseline="-25000">
              <a:solidFill>
                <a:srgbClr val="66FFFF"/>
              </a:solidFill>
            </a:endParaRPr>
          </a:p>
        </p:txBody>
      </p:sp>
      <p:sp>
        <p:nvSpPr>
          <p:cNvPr id="388113" name="Text Box 10"/>
          <p:cNvSpPr txBox="1">
            <a:spLocks noChangeArrowheads="1"/>
          </p:cNvSpPr>
          <p:nvPr/>
        </p:nvSpPr>
        <p:spPr bwMode="auto">
          <a:xfrm>
            <a:off x="434975" y="3614738"/>
            <a:ext cx="5969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66FFFF"/>
                </a:solidFill>
              </a:rPr>
              <a:t>Y</a:t>
            </a:r>
            <a:r>
              <a:rPr lang="de-DE" altLang="en-US" sz="2600" baseline="-25000">
                <a:solidFill>
                  <a:srgbClr val="66FFFF"/>
                </a:solidFill>
              </a:rPr>
              <a:t>1</a:t>
            </a:r>
            <a:endParaRPr lang="el-GR" altLang="en-US" sz="2600" baseline="-25000">
              <a:solidFill>
                <a:srgbClr val="66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81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81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81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81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8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109" grpId="0" animBg="1"/>
      <p:bldP spid="388110" grpId="0" animBg="1"/>
      <p:bldP spid="388111" grpId="0" animBg="1"/>
      <p:bldP spid="388112" grpId="0"/>
      <p:bldP spid="388113"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Foliennummernplatzhalter 3"/>
          <p:cNvSpPr>
            <a:spLocks noGrp="1"/>
          </p:cNvSpPr>
          <p:nvPr>
            <p:ph type="sldNum" sz="quarter" idx="11"/>
          </p:nvPr>
        </p:nvSpPr>
        <p:spPr>
          <a:xfrm>
            <a:off x="7038975" y="63769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2C6F4CCE-802B-4672-9077-EB6802BE897F}" type="slidenum">
              <a:rPr lang="de-DE" altLang="en-US" sz="1600" smtClean="0"/>
              <a:pPr>
                <a:spcBef>
                  <a:spcPct val="0"/>
                </a:spcBef>
                <a:buClrTx/>
                <a:buFontTx/>
                <a:buNone/>
              </a:pPr>
              <a:t>2</a:t>
            </a:fld>
            <a:r>
              <a:rPr lang="de-DE" altLang="en-US" sz="1600"/>
              <a:t> -</a:t>
            </a:r>
          </a:p>
        </p:txBody>
      </p:sp>
      <p:sp>
        <p:nvSpPr>
          <p:cNvPr id="4099" name="Fußzeilenplatzhalt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600"/>
              <a:t>Prof. Dr. Rainer Maurer</a:t>
            </a:r>
          </a:p>
        </p:txBody>
      </p:sp>
      <p:sp>
        <p:nvSpPr>
          <p:cNvPr id="4100" name="Rectangle 2"/>
          <p:cNvSpPr>
            <a:spLocks noGrp="1" noChangeArrowheads="1"/>
          </p:cNvSpPr>
          <p:nvPr>
            <p:ph type="title"/>
          </p:nvPr>
        </p:nvSpPr>
        <p:spPr>
          <a:xfrm>
            <a:off x="254000" y="131763"/>
            <a:ext cx="8666163" cy="1143000"/>
          </a:xfrm>
        </p:spPr>
        <p:txBody>
          <a:bodyPr/>
          <a:lstStyle/>
          <a:p>
            <a:pPr eaLnBrk="1" hangingPunct="1"/>
            <a:r>
              <a:rPr lang="de-DE" altLang="en-US"/>
              <a:t>Macroeconomics</a:t>
            </a:r>
          </a:p>
        </p:txBody>
      </p:sp>
      <p:sp>
        <p:nvSpPr>
          <p:cNvPr id="4101" name="Rectangle 3"/>
          <p:cNvSpPr>
            <a:spLocks noGrp="1" noChangeArrowheads="1"/>
          </p:cNvSpPr>
          <p:nvPr>
            <p:ph type="body" idx="1"/>
          </p:nvPr>
        </p:nvSpPr>
        <p:spPr>
          <a:xfrm>
            <a:off x="477838" y="1347788"/>
            <a:ext cx="8666162" cy="5510212"/>
          </a:xfrm>
          <a:noFill/>
        </p:spPr>
        <p:txBody>
          <a:bodyPr/>
          <a:lstStyle/>
          <a:p>
            <a:pPr marL="0" indent="0" eaLnBrk="1" hangingPunct="1">
              <a:buFont typeface="Arial Unicode MS" pitchFamily="34" charset="-128"/>
              <a:buNone/>
            </a:pPr>
            <a:r>
              <a:rPr lang="en-US" altLang="en-US" sz="2200"/>
              <a:t>3. The Neoclassical Model and its Policy Implications</a:t>
            </a:r>
          </a:p>
          <a:p>
            <a:pPr marL="0" indent="0" eaLnBrk="1" hangingPunct="1">
              <a:buFont typeface="Arial Unicode MS" pitchFamily="34" charset="-128"/>
              <a:buNone/>
            </a:pPr>
            <a:r>
              <a:rPr lang="en-US" altLang="en-US" sz="2200"/>
              <a:t>	3.1. The Structure of the Neoclassical Model</a:t>
            </a:r>
          </a:p>
          <a:p>
            <a:pPr marL="0" indent="0" eaLnBrk="1" hangingPunct="1">
              <a:buFont typeface="Arial Unicode MS" pitchFamily="34" charset="-128"/>
              <a:buNone/>
            </a:pPr>
            <a:r>
              <a:rPr lang="en-US" altLang="en-US" sz="2200"/>
              <a:t>	3.2. The Policy Implications of the Neoclassical Model</a:t>
            </a:r>
          </a:p>
          <a:p>
            <a:pPr marL="0" indent="0" eaLnBrk="1" hangingPunct="1">
              <a:buFont typeface="Arial Unicode MS" pitchFamily="34" charset="-128"/>
              <a:buNone/>
            </a:pPr>
            <a:r>
              <a:rPr lang="en-US" altLang="en-US" sz="2200"/>
              <a:t>		3.2.1. Monetary Policy</a:t>
            </a:r>
          </a:p>
          <a:p>
            <a:pPr marL="0" indent="0" eaLnBrk="1" hangingPunct="1">
              <a:buFont typeface="Arial Unicode MS" pitchFamily="34" charset="-128"/>
              <a:buNone/>
            </a:pPr>
            <a:r>
              <a:rPr lang="en-US" altLang="en-US" sz="2200"/>
              <a:t>		3.2.2. Fiscal Policy</a:t>
            </a:r>
          </a:p>
          <a:p>
            <a:pPr marL="0" indent="0" eaLnBrk="1" hangingPunct="1">
              <a:buFont typeface="Arial Unicode MS" pitchFamily="34" charset="-128"/>
              <a:buNone/>
            </a:pPr>
            <a:r>
              <a:rPr lang="en-US" altLang="en-US" sz="2200"/>
              <a:t>		3.2.3. Demand-side Shocks</a:t>
            </a:r>
          </a:p>
          <a:p>
            <a:pPr marL="0" indent="0" eaLnBrk="1" hangingPunct="1">
              <a:buFont typeface="Arial Unicode MS" pitchFamily="34" charset="-128"/>
              <a:buNone/>
            </a:pPr>
            <a:r>
              <a:rPr lang="en-US" altLang="en-US" sz="2200"/>
              <a:t>		3.2.4. Supply-side Shocks</a:t>
            </a:r>
          </a:p>
          <a:p>
            <a:pPr marL="0" indent="0" eaLnBrk="1" hangingPunct="1">
              <a:buFont typeface="Arial Unicode MS" pitchFamily="34" charset="-128"/>
              <a:buNone/>
            </a:pPr>
            <a:r>
              <a:rPr lang="en-US" altLang="en-US" sz="2200"/>
              <a:t>	3.3. Questions for Review</a:t>
            </a:r>
          </a:p>
          <a:p>
            <a:pPr marL="0" indent="0" eaLnBrk="1" hangingPunct="1">
              <a:lnSpc>
                <a:spcPct val="60000"/>
              </a:lnSpc>
              <a:buFont typeface="Arial Unicode MS" pitchFamily="34" charset="-128"/>
              <a:buNone/>
            </a:pPr>
            <a:endParaRPr lang="en-US" altLang="en-US" sz="2200"/>
          </a:p>
          <a:p>
            <a:pPr marL="0" indent="0" eaLnBrk="1" hangingPunct="1">
              <a:lnSpc>
                <a:spcPct val="60000"/>
              </a:lnSpc>
              <a:buFont typeface="Arial Unicode MS" pitchFamily="34" charset="-128"/>
              <a:buNone/>
            </a:pPr>
            <a:endParaRPr lang="en-US" altLang="en-US" sz="2200"/>
          </a:p>
          <a:p>
            <a:pPr marL="0" indent="0" eaLnBrk="1" hangingPunct="1">
              <a:lnSpc>
                <a:spcPct val="60000"/>
              </a:lnSpc>
              <a:buFont typeface="Arial Unicode MS" pitchFamily="34" charset="-128"/>
              <a:buNone/>
            </a:pPr>
            <a:endParaRPr lang="en-US" altLang="en-US" sz="2200"/>
          </a:p>
          <a:p>
            <a:pPr marL="0" indent="0" eaLnBrk="1" hangingPunct="1">
              <a:lnSpc>
                <a:spcPct val="60000"/>
              </a:lnSpc>
              <a:buFont typeface="Arial Unicode MS" pitchFamily="34" charset="-128"/>
              <a:buNone/>
            </a:pPr>
            <a:r>
              <a:rPr lang="en-US" altLang="en-US" sz="2200"/>
              <a:t>Literature</a:t>
            </a:r>
            <a:r>
              <a:rPr lang="en-US" altLang="en-US" sz="2200" baseline="30000"/>
              <a:t>1)</a:t>
            </a:r>
            <a:r>
              <a:rPr lang="en-US" altLang="en-US" sz="2200"/>
              <a:t>:</a:t>
            </a:r>
          </a:p>
          <a:p>
            <a:pPr marL="0" indent="0" eaLnBrk="1" hangingPunct="1">
              <a:buFont typeface="Arial Unicode MS" pitchFamily="34" charset="-128"/>
              <a:buNone/>
            </a:pPr>
            <a:r>
              <a:rPr lang="en-US" altLang="en-US" sz="1800">
                <a:latin typeface="Arial Unicode MS" pitchFamily="34" charset="-128"/>
                <a:ea typeface="Arial Unicode MS" pitchFamily="34" charset="-128"/>
                <a:cs typeface="Arial Unicode MS" pitchFamily="34" charset="-128"/>
              </a:rPr>
              <a:t>◆</a:t>
            </a:r>
            <a:r>
              <a:rPr lang="en-US" altLang="en-US" sz="2000"/>
              <a:t>Chapter 3 &amp; 4, Mankiw, N.G.: Macroeconomics, Worth Publishers.</a:t>
            </a:r>
          </a:p>
          <a:p>
            <a:pPr marL="0" indent="0" eaLnBrk="1" hangingPunct="1">
              <a:buFont typeface="Arial Unicode MS" pitchFamily="34" charset="-128"/>
              <a:buNone/>
            </a:pPr>
            <a:endParaRPr lang="en-US" altLang="en-US" sz="1400"/>
          </a:p>
          <a:p>
            <a:pPr marL="0" indent="0" eaLnBrk="1" hangingPunct="1">
              <a:buFont typeface="Arial Unicode MS" pitchFamily="34" charset="-128"/>
              <a:buNone/>
            </a:pPr>
            <a:r>
              <a:rPr lang="en-US" altLang="en-US" sz="1400" baseline="30000"/>
              <a:t>1)</a:t>
            </a:r>
            <a:r>
              <a:rPr lang="en-US" altLang="en-US" sz="1400"/>
              <a:t> The recommended literature typically includes more content than necessary for an understanding of this chapter. Relevant for the examination is the content of this chapter as presented in the lectures.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Foliennummernplatzhalter 3"/>
          <p:cNvSpPr txBox="1">
            <a:spLocks noGrp="1"/>
          </p:cNvSpPr>
          <p:nvPr/>
        </p:nvSpPr>
        <p:spPr bwMode="auto">
          <a:xfrm>
            <a:off x="7010400"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D980FC12-76B3-4296-9A87-D11A711DC767}" type="slidenum">
              <a:rPr lang="de-DE" altLang="en-US" sz="1600" b="1"/>
              <a:pPr algn="r" eaLnBrk="1" hangingPunct="1">
                <a:spcBef>
                  <a:spcPct val="0"/>
                </a:spcBef>
                <a:buClrTx/>
                <a:buFontTx/>
                <a:buNone/>
              </a:pPr>
              <a:t>20</a:t>
            </a:fld>
            <a:r>
              <a:rPr lang="de-DE" altLang="en-US" sz="1600" b="1"/>
              <a:t> -</a:t>
            </a:r>
          </a:p>
        </p:txBody>
      </p:sp>
      <p:sp>
        <p:nvSpPr>
          <p:cNvPr id="22531" name="Fußzeilenplatzhalter 4"/>
          <p:cNvSpPr txBox="1">
            <a:spLocks noGrp="1"/>
          </p:cNvSpPr>
          <p:nvPr/>
        </p:nvSpPr>
        <p:spPr bwMode="auto">
          <a:xfrm>
            <a:off x="0" y="6381750"/>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sp>
        <p:nvSpPr>
          <p:cNvPr id="390148" name="Rectangle 2"/>
          <p:cNvSpPr>
            <a:spLocks noGrp="1" noChangeArrowheads="1"/>
          </p:cNvSpPr>
          <p:nvPr>
            <p:ph type="body" idx="4294967295"/>
          </p:nvPr>
        </p:nvSpPr>
        <p:spPr>
          <a:xfrm>
            <a:off x="457200" y="1201738"/>
            <a:ext cx="8382000" cy="5656262"/>
          </a:xfrm>
          <a:noFill/>
        </p:spPr>
        <p:txBody>
          <a:bodyPr/>
          <a:lstStyle/>
          <a:p>
            <a:pPr marL="571500" indent="-571500" eaLnBrk="1" hangingPunct="1"/>
            <a:r>
              <a:rPr lang="en-US" altLang="en-US" dirty="0"/>
              <a:t>The </a:t>
            </a:r>
            <a:r>
              <a:rPr lang="en-US" altLang="en-US" dirty="0">
                <a:solidFill>
                  <a:srgbClr val="00FF00"/>
                </a:solidFill>
              </a:rPr>
              <a:t>Firms' Demand</a:t>
            </a:r>
            <a:r>
              <a:rPr lang="en-US" altLang="en-US" dirty="0"/>
              <a:t> for Labor:</a:t>
            </a:r>
          </a:p>
          <a:p>
            <a:pPr marL="952500" lvl="1" indent="-495300" eaLnBrk="1" hangingPunct="1"/>
            <a:r>
              <a:rPr lang="en-US" altLang="en-US" dirty="0"/>
              <a:t>The </a:t>
            </a:r>
            <a:r>
              <a:rPr lang="en-US" altLang="en-US" dirty="0" err="1"/>
              <a:t>Neoclassics</a:t>
            </a:r>
            <a:r>
              <a:rPr lang="en-US" altLang="en-US" dirty="0"/>
              <a:t> assume that firms want to </a:t>
            </a:r>
            <a:r>
              <a:rPr lang="en-US" altLang="en-US" dirty="0">
                <a:solidFill>
                  <a:srgbClr val="00FF00"/>
                </a:solidFill>
              </a:rPr>
              <a:t>maximize their profits</a:t>
            </a:r>
            <a:r>
              <a:rPr lang="en-US" altLang="en-US" dirty="0"/>
              <a:t>:</a:t>
            </a:r>
          </a:p>
          <a:p>
            <a:pPr marL="952500" lvl="1" indent="-495300" eaLnBrk="1" hangingPunct="1"/>
            <a:r>
              <a:rPr lang="en-US" altLang="en-US" dirty="0"/>
              <a:t>Consequently, they demand the amount of </a:t>
            </a:r>
            <a:r>
              <a:rPr lang="en-US" altLang="en-US" dirty="0">
                <a:solidFill>
                  <a:srgbClr val="00FF00"/>
                </a:solidFill>
              </a:rPr>
              <a:t>labor</a:t>
            </a:r>
            <a:r>
              <a:rPr lang="en-US" altLang="en-US" dirty="0"/>
              <a:t> </a:t>
            </a:r>
            <a:r>
              <a:rPr lang="en-US" altLang="en-US" dirty="0">
                <a:solidFill>
                  <a:srgbClr val="00FF00"/>
                </a:solidFill>
              </a:rPr>
              <a:t>that</a:t>
            </a:r>
            <a:r>
              <a:rPr lang="en-US" altLang="en-US" dirty="0"/>
              <a:t> </a:t>
            </a:r>
            <a:r>
              <a:rPr lang="en-US" altLang="en-US" dirty="0">
                <a:solidFill>
                  <a:srgbClr val="00FF00"/>
                </a:solidFill>
              </a:rPr>
              <a:t>maximizes</a:t>
            </a:r>
            <a:r>
              <a:rPr lang="en-US" altLang="en-US" dirty="0"/>
              <a:t> their </a:t>
            </a:r>
            <a:r>
              <a:rPr lang="en-US" altLang="en-US" dirty="0">
                <a:solidFill>
                  <a:srgbClr val="00FF00"/>
                </a:solidFill>
              </a:rPr>
              <a:t>profits</a:t>
            </a:r>
            <a:r>
              <a:rPr lang="en-US" altLang="en-US" dirty="0"/>
              <a:t> for a given real wage w/P and the given capital stock K.</a:t>
            </a:r>
          </a:p>
          <a:p>
            <a:pPr marL="952500" lvl="1" indent="-495300" eaLnBrk="1" hangingPunct="1"/>
            <a:r>
              <a:rPr lang="en-US" altLang="en-US" dirty="0"/>
              <a:t>As a consequence, they will </a:t>
            </a:r>
          </a:p>
          <a:p>
            <a:pPr lvl="2" eaLnBrk="1" hangingPunct="1"/>
            <a:r>
              <a:rPr lang="en-US" altLang="en-US" dirty="0">
                <a:solidFill>
                  <a:srgbClr val="00FF00"/>
                </a:solidFill>
              </a:rPr>
              <a:t>decrease</a:t>
            </a:r>
            <a:r>
              <a:rPr lang="en-US" altLang="en-US" dirty="0"/>
              <a:t> the </a:t>
            </a:r>
            <a:r>
              <a:rPr lang="en-US" altLang="en-US" dirty="0">
                <a:solidFill>
                  <a:srgbClr val="00FF00"/>
                </a:solidFill>
              </a:rPr>
              <a:t>demand</a:t>
            </a:r>
            <a:r>
              <a:rPr lang="en-US" altLang="en-US" dirty="0"/>
              <a:t> for labor, </a:t>
            </a:r>
            <a:r>
              <a:rPr lang="en-US" altLang="en-US" dirty="0">
                <a:solidFill>
                  <a:srgbClr val="00FF00"/>
                </a:solidFill>
              </a:rPr>
              <a:t>if</a:t>
            </a:r>
            <a:r>
              <a:rPr lang="en-US" altLang="en-US" dirty="0"/>
              <a:t> the </a:t>
            </a:r>
            <a:r>
              <a:rPr lang="en-US" altLang="en-US" dirty="0">
                <a:solidFill>
                  <a:srgbClr val="00FF00"/>
                </a:solidFill>
              </a:rPr>
              <a:t>real wage increases</a:t>
            </a:r>
          </a:p>
          <a:p>
            <a:pPr lvl="2" eaLnBrk="1" hangingPunct="1"/>
            <a:r>
              <a:rPr lang="en-US" altLang="en-US" dirty="0">
                <a:solidFill>
                  <a:srgbClr val="00FF00"/>
                </a:solidFill>
              </a:rPr>
              <a:t>increase</a:t>
            </a:r>
            <a:r>
              <a:rPr lang="en-US" altLang="en-US" dirty="0"/>
              <a:t> the </a:t>
            </a:r>
            <a:r>
              <a:rPr lang="en-US" altLang="en-US" dirty="0">
                <a:solidFill>
                  <a:srgbClr val="00FF00"/>
                </a:solidFill>
              </a:rPr>
              <a:t>demand</a:t>
            </a:r>
            <a:r>
              <a:rPr lang="en-US" altLang="en-US" dirty="0"/>
              <a:t> for labor, </a:t>
            </a:r>
            <a:r>
              <a:rPr lang="en-US" altLang="en-US" dirty="0">
                <a:solidFill>
                  <a:srgbClr val="00FF00"/>
                </a:solidFill>
              </a:rPr>
              <a:t>if</a:t>
            </a:r>
            <a:r>
              <a:rPr lang="en-US" altLang="en-US" dirty="0"/>
              <a:t> the </a:t>
            </a:r>
            <a:r>
              <a:rPr lang="en-US" altLang="en-US" dirty="0">
                <a:solidFill>
                  <a:srgbClr val="00FF00"/>
                </a:solidFill>
              </a:rPr>
              <a:t>capital stock K increases</a:t>
            </a:r>
            <a:r>
              <a:rPr lang="en-US" altLang="en-US" dirty="0"/>
              <a:t>.</a:t>
            </a:r>
          </a:p>
          <a:p>
            <a:pPr marL="952500" lvl="1" indent="-495300" eaLnBrk="1" hangingPunct="1"/>
            <a:r>
              <a:rPr lang="en-US" altLang="en-US" dirty="0"/>
              <a:t>The demand for labor equals therefore:  L</a:t>
            </a:r>
            <a:r>
              <a:rPr lang="en-US" altLang="en-US" baseline="-25000" dirty="0"/>
              <a:t>D</a:t>
            </a:r>
            <a:r>
              <a:rPr lang="en-US" altLang="en-US" dirty="0"/>
              <a:t>(w/P, K).</a:t>
            </a:r>
          </a:p>
        </p:txBody>
      </p:sp>
      <p:sp>
        <p:nvSpPr>
          <p:cNvPr id="22533" name="Rectangle 5"/>
          <p:cNvSpPr>
            <a:spLocks noGrp="1" noChangeArrowheads="1"/>
          </p:cNvSpPr>
          <p:nvPr>
            <p:ph type="title" idx="4294967295"/>
          </p:nvPr>
        </p:nvSpPr>
        <p:spPr>
          <a:noFill/>
        </p:spPr>
        <p:txBody>
          <a:bodyPr/>
          <a:lstStyle/>
          <a:p>
            <a:pPr eaLnBrk="1" hangingPunct="1"/>
            <a:r>
              <a:rPr lang="en-US" altLang="en-US" sz="2600"/>
              <a:t>3. The Neoclassical Model and its Policy Implications </a:t>
            </a:r>
            <a:br>
              <a:rPr lang="en-US" altLang="en-US" sz="2600"/>
            </a:br>
            <a:r>
              <a:rPr lang="en-US" altLang="en-US" sz="2600"/>
              <a:t>3.1. The Structure of the Neoclassical Model</a:t>
            </a:r>
          </a:p>
        </p:txBody>
      </p:sp>
      <p:sp>
        <p:nvSpPr>
          <p:cNvPr id="390151" name="Oval 7"/>
          <p:cNvSpPr>
            <a:spLocks noChangeArrowheads="1"/>
          </p:cNvSpPr>
          <p:nvPr/>
        </p:nvSpPr>
        <p:spPr bwMode="auto">
          <a:xfrm>
            <a:off x="7112000" y="5892800"/>
            <a:ext cx="368300" cy="368300"/>
          </a:xfrm>
          <a:prstGeom prst="ellipse">
            <a:avLst/>
          </a:prstGeom>
          <a:noFill/>
          <a:ln w="38100" algn="ctr">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r>
              <a:rPr lang="en-US" altLang="en-US" sz="2000">
                <a:solidFill>
                  <a:srgbClr val="00FF00"/>
                </a:solidFill>
              </a:rPr>
              <a:t>–</a:t>
            </a:r>
            <a:endParaRPr lang="de-DE" altLang="en-US" sz="2000">
              <a:solidFill>
                <a:srgbClr val="00FF00"/>
              </a:solidFill>
            </a:endParaRPr>
          </a:p>
        </p:txBody>
      </p:sp>
      <p:sp>
        <p:nvSpPr>
          <p:cNvPr id="390152" name="Oval 8"/>
          <p:cNvSpPr>
            <a:spLocks noChangeArrowheads="1"/>
          </p:cNvSpPr>
          <p:nvPr/>
        </p:nvSpPr>
        <p:spPr bwMode="auto">
          <a:xfrm>
            <a:off x="7672388" y="5881688"/>
            <a:ext cx="368300" cy="368300"/>
          </a:xfrm>
          <a:prstGeom prst="ellipse">
            <a:avLst/>
          </a:prstGeom>
          <a:noFill/>
          <a:ln w="38100" algn="ctr">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r>
              <a:rPr lang="en-US" altLang="en-US" sz="2000">
                <a:solidFill>
                  <a:srgbClr val="00FF00"/>
                </a:solidFill>
              </a:rPr>
              <a:t>+</a:t>
            </a:r>
            <a:endParaRPr lang="de-DE" altLang="en-US" sz="2000">
              <a:solidFill>
                <a:srgbClr val="00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014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014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014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014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014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0148">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015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0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51" grpId="0" animBg="1"/>
      <p:bldP spid="390152"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D7A9B1B4-3291-42CA-8748-916EBB0F1223}" type="slidenum">
              <a:rPr lang="de-DE" altLang="en-US" sz="1600" b="1"/>
              <a:pPr algn="r" eaLnBrk="1" hangingPunct="1">
                <a:spcBef>
                  <a:spcPct val="0"/>
                </a:spcBef>
                <a:buClrTx/>
                <a:buFontTx/>
                <a:buNone/>
              </a:pPr>
              <a:t>21</a:t>
            </a:fld>
            <a:r>
              <a:rPr lang="de-DE" altLang="en-US" sz="1600" b="1"/>
              <a:t> -</a:t>
            </a:r>
          </a:p>
        </p:txBody>
      </p:sp>
      <p:sp>
        <p:nvSpPr>
          <p:cNvPr id="23555" name="Fußzeilenplatzhalter 4"/>
          <p:cNvSpPr txBox="1">
            <a:spLocks noGrp="1"/>
          </p:cNvSpPr>
          <p:nvPr/>
        </p:nvSpPr>
        <p:spPr bwMode="auto">
          <a:xfrm>
            <a:off x="0" y="6381750"/>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graphicFrame>
        <p:nvGraphicFramePr>
          <p:cNvPr id="23556" name="Object 2"/>
          <p:cNvGraphicFramePr>
            <a:graphicFrameLocks/>
          </p:cNvGraphicFramePr>
          <p:nvPr/>
        </p:nvGraphicFramePr>
        <p:xfrm>
          <a:off x="782638" y="704850"/>
          <a:ext cx="7508875" cy="6026150"/>
        </p:xfrm>
        <a:graphic>
          <a:graphicData uri="http://schemas.openxmlformats.org/presentationml/2006/ole">
            <mc:AlternateContent xmlns:mc="http://schemas.openxmlformats.org/markup-compatibility/2006">
              <mc:Choice xmlns:v="urn:schemas-microsoft-com:vml" Requires="v">
                <p:oleObj spid="_x0000_s23975" name="Diagramm" r:id="rId4" imgW="7438848" imgH="5324601" progId="MSGraph.Chart.8">
                  <p:embed followColorScheme="full"/>
                </p:oleObj>
              </mc:Choice>
              <mc:Fallback>
                <p:oleObj name="Diagramm" r:id="rId4" imgW="7438848" imgH="5324601"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638" y="704850"/>
                        <a:ext cx="7508875" cy="602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7" name="Line 3"/>
          <p:cNvSpPr>
            <a:spLocks noChangeShapeType="1"/>
          </p:cNvSpPr>
          <p:nvPr/>
        </p:nvSpPr>
        <p:spPr bwMode="auto">
          <a:xfrm>
            <a:off x="8058150" y="6426200"/>
            <a:ext cx="3206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23558" name="Line 4"/>
          <p:cNvSpPr>
            <a:spLocks noChangeShapeType="1"/>
          </p:cNvSpPr>
          <p:nvPr/>
        </p:nvSpPr>
        <p:spPr bwMode="auto">
          <a:xfrm rot="5400000" flipH="1">
            <a:off x="738187" y="950913"/>
            <a:ext cx="3206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23559" name="Rectangle 5"/>
          <p:cNvSpPr>
            <a:spLocks noGrp="1" noChangeArrowheads="1"/>
          </p:cNvSpPr>
          <p:nvPr>
            <p:ph type="title" idx="4294967295"/>
          </p:nvPr>
        </p:nvSpPr>
        <p:spPr>
          <a:xfrm>
            <a:off x="0" y="0"/>
            <a:ext cx="9144000" cy="1100138"/>
          </a:xfrm>
        </p:spPr>
        <p:txBody>
          <a:bodyPr/>
          <a:lstStyle/>
          <a:p>
            <a:pPr eaLnBrk="1" hangingPunct="1"/>
            <a:r>
              <a:rPr lang="de-DE" altLang="en-US" sz="2900"/>
              <a:t>Labor Demand of Firms</a:t>
            </a:r>
            <a:endParaRPr lang="de-DE" altLang="en-US" sz="2600"/>
          </a:p>
        </p:txBody>
      </p:sp>
      <p:sp>
        <p:nvSpPr>
          <p:cNvPr id="23560" name="Text Box 6"/>
          <p:cNvSpPr txBox="1">
            <a:spLocks noChangeArrowheads="1"/>
          </p:cNvSpPr>
          <p:nvPr/>
        </p:nvSpPr>
        <p:spPr bwMode="auto">
          <a:xfrm>
            <a:off x="68263" y="1020763"/>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a:t>w/P</a:t>
            </a:r>
            <a:r>
              <a:rPr lang="de-DE" altLang="en-US" sz="1800" b="1"/>
              <a:t>  </a:t>
            </a:r>
          </a:p>
        </p:txBody>
      </p:sp>
      <p:sp>
        <p:nvSpPr>
          <p:cNvPr id="23561" name="Text Box 7"/>
          <p:cNvSpPr txBox="1">
            <a:spLocks noChangeArrowheads="1"/>
          </p:cNvSpPr>
          <p:nvPr/>
        </p:nvSpPr>
        <p:spPr bwMode="auto">
          <a:xfrm>
            <a:off x="8243888" y="6083300"/>
            <a:ext cx="4492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2800" b="1"/>
              <a:t>L</a:t>
            </a:r>
            <a:r>
              <a:rPr lang="de-DE" altLang="en-US" sz="1800" b="1"/>
              <a:t>  </a:t>
            </a:r>
          </a:p>
        </p:txBody>
      </p:sp>
      <p:sp>
        <p:nvSpPr>
          <p:cNvPr id="23562" name="Text Box 20"/>
          <p:cNvSpPr txBox="1">
            <a:spLocks noChangeArrowheads="1"/>
          </p:cNvSpPr>
          <p:nvPr/>
        </p:nvSpPr>
        <p:spPr bwMode="auto">
          <a:xfrm>
            <a:off x="6300788" y="5626100"/>
            <a:ext cx="206851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66FFFF"/>
                </a:solidFill>
              </a:rPr>
              <a:t>L</a:t>
            </a:r>
            <a:r>
              <a:rPr lang="de-DE" altLang="en-US" sz="2600" baseline="-25000">
                <a:solidFill>
                  <a:srgbClr val="66FFFF"/>
                </a:solidFill>
              </a:rPr>
              <a:t>D</a:t>
            </a:r>
            <a:r>
              <a:rPr lang="de-DE" altLang="en-US" sz="2600">
                <a:solidFill>
                  <a:srgbClr val="66FFFF"/>
                </a:solidFill>
              </a:rPr>
              <a:t>( w/p, K )</a:t>
            </a:r>
            <a:endParaRPr lang="el-GR" altLang="en-US" sz="2600">
              <a:solidFill>
                <a:srgbClr val="66FFFF"/>
              </a:solidFill>
            </a:endParaRPr>
          </a:p>
        </p:txBody>
      </p:sp>
      <p:sp>
        <p:nvSpPr>
          <p:cNvPr id="23563" name="Line 29"/>
          <p:cNvSpPr>
            <a:spLocks noChangeShapeType="1"/>
          </p:cNvSpPr>
          <p:nvPr/>
        </p:nvSpPr>
        <p:spPr bwMode="auto">
          <a:xfrm>
            <a:off x="995363" y="2371725"/>
            <a:ext cx="5297487" cy="3597275"/>
          </a:xfrm>
          <a:prstGeom prst="line">
            <a:avLst/>
          </a:prstGeom>
          <a:noFill/>
          <a:ln w="34925">
            <a:solidFill>
              <a:srgbClr val="00FFFF"/>
            </a:solidFill>
            <a:round/>
            <a:headEnd type="none" w="med" len="lg"/>
            <a:tailEnd type="none" w="lg" len="me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23564" name="AutoShape 34"/>
          <p:cNvSpPr>
            <a:spLocks noChangeArrowheads="1"/>
          </p:cNvSpPr>
          <p:nvPr/>
        </p:nvSpPr>
        <p:spPr bwMode="auto">
          <a:xfrm>
            <a:off x="3492500" y="1003300"/>
            <a:ext cx="5384800" cy="2921000"/>
          </a:xfrm>
          <a:prstGeom prst="roundRect">
            <a:avLst>
              <a:gd name="adj" fmla="val 16667"/>
            </a:avLst>
          </a:prstGeom>
          <a:solidFill>
            <a:srgbClr val="FFFF99"/>
          </a:solidFill>
          <a:ln w="34925" algn="ctr">
            <a:solidFill>
              <a:srgbClr val="FF0000"/>
            </a:solidFill>
            <a:round/>
            <a:headEnd type="none" w="med" len="lg"/>
            <a:tailEnd type="none" w="lg" len="lg"/>
          </a:ln>
        </p:spPr>
        <p:txBody>
          <a:bodyPr lIns="0" tIns="0" rIns="0" bIns="0" anchor="ctr"/>
          <a:lstStyle>
            <a:lvl1pPr marL="342900" indent="-342900">
              <a:spcBef>
                <a:spcPct val="20000"/>
              </a:spcBef>
              <a:buClr>
                <a:srgbClr val="FF0000"/>
              </a:buClr>
              <a:buFont typeface="Arial Unicode MS" pitchFamily="34" charset="-128"/>
              <a:buChar char="➤"/>
              <a:defRPr sz="2400">
                <a:solidFill>
                  <a:schemeClr val="tx1"/>
                </a:solidFill>
                <a:latin typeface="Arial" pitchFamily="34" charset="0"/>
              </a:defRPr>
            </a:lvl1pPr>
            <a:lvl2pPr marL="179388">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lvl="1" algn="ctr" eaLnBrk="1" hangingPunct="1">
              <a:spcBef>
                <a:spcPct val="0"/>
              </a:spcBef>
              <a:buClrTx/>
              <a:buFontTx/>
              <a:buNone/>
            </a:pPr>
            <a:r>
              <a:rPr lang="en-US" altLang="en-US" sz="2200">
                <a:solidFill>
                  <a:srgbClr val="3333FF"/>
                </a:solidFill>
              </a:rPr>
              <a:t>Negative slope of labor demand curve: The Neoclassics assume that a lower real wage w/P induces firms to employ more labor and vice versa. Argument: </a:t>
            </a:r>
            <a:r>
              <a:rPr lang="en-US" altLang="en-US" sz="2200">
                <a:solidFill>
                  <a:srgbClr val="FF0000"/>
                </a:solidFill>
              </a:rPr>
              <a:t>Lower wages reduce production costs so that the production of more goods becomes profitable</a:t>
            </a:r>
            <a:r>
              <a:rPr lang="en-US" altLang="en-US" sz="2200">
                <a:solidFill>
                  <a:srgbClr val="3333FF"/>
                </a:solidFill>
              </a:rPr>
              <a:t>. To produce more goods, more labor input is needed.</a:t>
            </a:r>
          </a:p>
        </p:txBody>
      </p:sp>
      <p:sp>
        <p:nvSpPr>
          <p:cNvPr id="392207" name="Oval 15"/>
          <p:cNvSpPr>
            <a:spLocks noChangeArrowheads="1"/>
          </p:cNvSpPr>
          <p:nvPr/>
        </p:nvSpPr>
        <p:spPr bwMode="auto">
          <a:xfrm>
            <a:off x="7010400" y="6070600"/>
            <a:ext cx="368300" cy="368300"/>
          </a:xfrm>
          <a:prstGeom prst="ellipse">
            <a:avLst/>
          </a:prstGeom>
          <a:noFill/>
          <a:ln w="38100" algn="ctr">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r>
              <a:rPr lang="en-US" altLang="en-US" sz="2000">
                <a:solidFill>
                  <a:srgbClr val="00FF00"/>
                </a:solidFill>
              </a:rPr>
              <a:t>–</a:t>
            </a:r>
            <a:endParaRPr lang="de-DE" altLang="en-US" sz="2000">
              <a:solidFill>
                <a:srgbClr val="00FF00"/>
              </a:solidFill>
            </a:endParaRPr>
          </a:p>
        </p:txBody>
      </p:sp>
      <p:sp>
        <p:nvSpPr>
          <p:cNvPr id="392208" name="Line 16"/>
          <p:cNvSpPr>
            <a:spLocks noChangeShapeType="1"/>
          </p:cNvSpPr>
          <p:nvPr/>
        </p:nvSpPr>
        <p:spPr bwMode="auto">
          <a:xfrm flipV="1">
            <a:off x="857250" y="3155950"/>
            <a:ext cx="1282700" cy="0"/>
          </a:xfrm>
          <a:prstGeom prst="line">
            <a:avLst/>
          </a:prstGeom>
          <a:noFill/>
          <a:ln w="38100">
            <a:solidFill>
              <a:srgbClr val="FFFF00"/>
            </a:solidFill>
            <a:prstDash val="dash"/>
            <a:round/>
            <a:headEnd type="none" w="med" len="lg"/>
            <a:tailEnd type="triangl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392209" name="Text Box 6"/>
          <p:cNvSpPr txBox="1">
            <a:spLocks noChangeArrowheads="1"/>
          </p:cNvSpPr>
          <p:nvPr/>
        </p:nvSpPr>
        <p:spPr bwMode="auto">
          <a:xfrm>
            <a:off x="0" y="2946400"/>
            <a:ext cx="96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a:t>w</a:t>
            </a:r>
            <a:r>
              <a:rPr lang="de-DE" altLang="en-US" baseline="-25000"/>
              <a:t>1</a:t>
            </a:r>
            <a:r>
              <a:rPr lang="de-DE" altLang="en-US"/>
              <a:t>/P</a:t>
            </a:r>
            <a:r>
              <a:rPr lang="de-DE" altLang="en-US" baseline="-25000"/>
              <a:t>1</a:t>
            </a:r>
            <a:r>
              <a:rPr lang="de-DE" altLang="en-US" sz="1800" b="1"/>
              <a:t>  </a:t>
            </a:r>
          </a:p>
        </p:txBody>
      </p:sp>
      <p:sp>
        <p:nvSpPr>
          <p:cNvPr id="392210" name="Line 18"/>
          <p:cNvSpPr>
            <a:spLocks noChangeShapeType="1"/>
          </p:cNvSpPr>
          <p:nvPr/>
        </p:nvSpPr>
        <p:spPr bwMode="auto">
          <a:xfrm>
            <a:off x="2120900" y="3155950"/>
            <a:ext cx="0" cy="3314700"/>
          </a:xfrm>
          <a:prstGeom prst="line">
            <a:avLst/>
          </a:prstGeom>
          <a:noFill/>
          <a:ln w="38100">
            <a:solidFill>
              <a:srgbClr val="FFFF00"/>
            </a:solidFill>
            <a:prstDash val="dash"/>
            <a:round/>
            <a:headEnd type="none" w="med" len="lg"/>
            <a:tailEnd type="triangl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392211" name="Text Box 7"/>
          <p:cNvSpPr txBox="1">
            <a:spLocks noChangeArrowheads="1"/>
          </p:cNvSpPr>
          <p:nvPr/>
        </p:nvSpPr>
        <p:spPr bwMode="auto">
          <a:xfrm>
            <a:off x="1882775" y="6459538"/>
            <a:ext cx="449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2000"/>
              <a:t>L</a:t>
            </a:r>
            <a:r>
              <a:rPr lang="de-DE" altLang="en-US" sz="2000" baseline="-25000"/>
              <a:t>1</a:t>
            </a:r>
            <a:r>
              <a:rPr lang="de-DE" altLang="en-US" sz="2000"/>
              <a:t>  </a:t>
            </a:r>
          </a:p>
        </p:txBody>
      </p:sp>
      <p:sp>
        <p:nvSpPr>
          <p:cNvPr id="392212" name="Text Box 6"/>
          <p:cNvSpPr txBox="1">
            <a:spLocks noChangeArrowheads="1"/>
          </p:cNvSpPr>
          <p:nvPr/>
        </p:nvSpPr>
        <p:spPr bwMode="auto">
          <a:xfrm>
            <a:off x="0" y="5119688"/>
            <a:ext cx="96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a:t>w</a:t>
            </a:r>
            <a:r>
              <a:rPr lang="de-DE" altLang="en-US" baseline="-25000"/>
              <a:t>2</a:t>
            </a:r>
            <a:r>
              <a:rPr lang="de-DE" altLang="en-US"/>
              <a:t>/P</a:t>
            </a:r>
            <a:r>
              <a:rPr lang="de-DE" altLang="en-US" baseline="-25000"/>
              <a:t>2</a:t>
            </a:r>
            <a:r>
              <a:rPr lang="de-DE" altLang="en-US" sz="1800" b="1"/>
              <a:t>  </a:t>
            </a:r>
          </a:p>
        </p:txBody>
      </p:sp>
      <p:sp>
        <p:nvSpPr>
          <p:cNvPr id="392213" name="Line 21"/>
          <p:cNvSpPr>
            <a:spLocks noChangeShapeType="1"/>
          </p:cNvSpPr>
          <p:nvPr/>
        </p:nvSpPr>
        <p:spPr bwMode="auto">
          <a:xfrm flipV="1">
            <a:off x="908050" y="5341938"/>
            <a:ext cx="4381500" cy="12700"/>
          </a:xfrm>
          <a:prstGeom prst="line">
            <a:avLst/>
          </a:prstGeom>
          <a:noFill/>
          <a:ln w="38100">
            <a:solidFill>
              <a:srgbClr val="FFFF00"/>
            </a:solidFill>
            <a:prstDash val="dash"/>
            <a:round/>
            <a:headEnd type="none" w="med" len="lg"/>
            <a:tailEnd type="triangl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392214" name="Line 22"/>
          <p:cNvSpPr>
            <a:spLocks noChangeShapeType="1"/>
          </p:cNvSpPr>
          <p:nvPr/>
        </p:nvSpPr>
        <p:spPr bwMode="auto">
          <a:xfrm rot="5400000" flipV="1">
            <a:off x="4719638" y="5919788"/>
            <a:ext cx="1130300" cy="0"/>
          </a:xfrm>
          <a:prstGeom prst="line">
            <a:avLst/>
          </a:prstGeom>
          <a:noFill/>
          <a:ln w="38100">
            <a:solidFill>
              <a:srgbClr val="FFFF00"/>
            </a:solidFill>
            <a:prstDash val="dash"/>
            <a:round/>
            <a:headEnd type="none" w="med" len="lg"/>
            <a:tailEnd type="triangl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392215" name="Text Box 7"/>
          <p:cNvSpPr txBox="1">
            <a:spLocks noChangeArrowheads="1"/>
          </p:cNvSpPr>
          <p:nvPr/>
        </p:nvSpPr>
        <p:spPr bwMode="auto">
          <a:xfrm>
            <a:off x="5059363" y="6461125"/>
            <a:ext cx="449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2000"/>
              <a:t>L</a:t>
            </a:r>
            <a:r>
              <a:rPr lang="de-DE" altLang="en-US" sz="2000" baseline="-25000"/>
              <a:t>2</a:t>
            </a:r>
            <a:r>
              <a:rPr lang="de-DE" altLang="en-US" sz="2000"/>
              <a:t> </a:t>
            </a:r>
          </a:p>
        </p:txBody>
      </p:sp>
      <p:sp>
        <p:nvSpPr>
          <p:cNvPr id="392218" name="AutoShape 26"/>
          <p:cNvSpPr>
            <a:spLocks/>
          </p:cNvSpPr>
          <p:nvPr/>
        </p:nvSpPr>
        <p:spPr bwMode="auto">
          <a:xfrm rot="-5400000">
            <a:off x="3625850" y="3613150"/>
            <a:ext cx="215900" cy="3124200"/>
          </a:xfrm>
          <a:prstGeom prst="rightBrace">
            <a:avLst>
              <a:gd name="adj1" fmla="val 120588"/>
              <a:gd name="adj2" fmla="val 50000"/>
            </a:avLst>
          </a:prstGeom>
          <a:noFill/>
          <a:ln w="38100">
            <a:solidFill>
              <a:srgbClr val="FFFF00"/>
            </a:solidFill>
            <a:round/>
            <a:headEnd type="none" w="med" len="lg"/>
            <a:tailEnd type="none" w="lg" len="med"/>
          </a:ln>
          <a:extLst>
            <a:ext uri="{909E8E84-426E-40DD-AFC4-6F175D3DCCD1}">
              <a14:hiddenFill xmlns:a14="http://schemas.microsoft.com/office/drawing/2010/main">
                <a:solidFill>
                  <a:srgbClr val="FFFFFF"/>
                </a:solidFill>
              </a14:hiddenFill>
            </a:ext>
          </a:extLst>
        </p:spPr>
        <p:txBody>
          <a:bodyPr vert="eaVert"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endParaRPr lang="de-DE" altLang="en-US" sz="2000"/>
          </a:p>
        </p:txBody>
      </p:sp>
      <p:sp>
        <p:nvSpPr>
          <p:cNvPr id="392219" name="Text Box 27"/>
          <p:cNvSpPr txBox="1">
            <a:spLocks noChangeArrowheads="1"/>
          </p:cNvSpPr>
          <p:nvPr/>
        </p:nvSpPr>
        <p:spPr bwMode="auto">
          <a:xfrm>
            <a:off x="2484438" y="4570413"/>
            <a:ext cx="401478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med"/>
              </a14:hiddenLine>
            </a:ext>
          </a:extLst>
        </p:spPr>
        <p:txBody>
          <a:bodyPr lIns="90000" tIns="46800" rIns="90000" bIns="4680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en-US" altLang="en-US" sz="2000">
                <a:solidFill>
                  <a:srgbClr val="FFFF00"/>
                </a:solidFill>
              </a:rPr>
              <a:t>Increase in the demand for labor</a:t>
            </a:r>
          </a:p>
        </p:txBody>
      </p:sp>
      <p:sp>
        <p:nvSpPr>
          <p:cNvPr id="392220" name="AutoShape 28"/>
          <p:cNvSpPr>
            <a:spLocks/>
          </p:cNvSpPr>
          <p:nvPr/>
        </p:nvSpPr>
        <p:spPr bwMode="auto">
          <a:xfrm>
            <a:off x="973138" y="3182938"/>
            <a:ext cx="177800" cy="2120900"/>
          </a:xfrm>
          <a:prstGeom prst="rightBrace">
            <a:avLst>
              <a:gd name="adj1" fmla="val 99405"/>
              <a:gd name="adj2" fmla="val 50000"/>
            </a:avLst>
          </a:prstGeom>
          <a:noFill/>
          <a:ln w="38100">
            <a:solidFill>
              <a:srgbClr val="FFFF00"/>
            </a:solidFill>
            <a:round/>
            <a:headEnd type="none" w="med" len="lg"/>
            <a:tailEnd type="none" w="lg" len="med"/>
          </a:ln>
          <a:extLst>
            <a:ext uri="{909E8E84-426E-40DD-AFC4-6F175D3DCCD1}">
              <a14:hiddenFill xmlns:a14="http://schemas.microsoft.com/office/drawing/2010/main">
                <a:solidFill>
                  <a:srgbClr val="FFFFFF"/>
                </a:solidFill>
              </a14:hiddenFill>
            </a:ext>
          </a:extLst>
        </p:spPr>
        <p:txBody>
          <a:bodyPr vert="eaVert"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endParaRPr lang="de-DE" altLang="en-US" sz="2000"/>
          </a:p>
        </p:txBody>
      </p:sp>
      <p:sp>
        <p:nvSpPr>
          <p:cNvPr id="392221" name="Text Box 29"/>
          <p:cNvSpPr txBox="1">
            <a:spLocks noChangeArrowheads="1"/>
          </p:cNvSpPr>
          <p:nvPr/>
        </p:nvSpPr>
        <p:spPr bwMode="auto">
          <a:xfrm>
            <a:off x="1241425" y="4051300"/>
            <a:ext cx="227647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med"/>
              </a14:hiddenLine>
            </a:ext>
          </a:extLst>
        </p:spPr>
        <p:txBody>
          <a:bodyPr lIns="90000" tIns="46800" rIns="90000" bIns="4680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en-US" altLang="en-US" sz="2000">
                <a:solidFill>
                  <a:srgbClr val="FFFF00"/>
                </a:solidFill>
              </a:rPr>
              <a:t>Decrease of wage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220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220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221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221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922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222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22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2213"/>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922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221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922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92219"/>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92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4" grpId="0" animBg="1"/>
      <p:bldP spid="392207" grpId="0" animBg="1"/>
      <p:bldP spid="392208" grpId="0" animBg="1"/>
      <p:bldP spid="392209" grpId="0"/>
      <p:bldP spid="392210" grpId="0" animBg="1"/>
      <p:bldP spid="392211" grpId="0"/>
      <p:bldP spid="392212" grpId="0"/>
      <p:bldP spid="392213" grpId="0" animBg="1"/>
      <p:bldP spid="392214" grpId="0" animBg="1"/>
      <p:bldP spid="392215" grpId="0"/>
      <p:bldP spid="392218" grpId="0" animBg="1"/>
      <p:bldP spid="392219" grpId="0"/>
      <p:bldP spid="392220" grpId="0" animBg="1"/>
      <p:bldP spid="392221"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F8BF8F93-3358-4E15-9869-CF7629A39DDB}" type="slidenum">
              <a:rPr lang="de-DE" altLang="en-US" sz="1600" b="1"/>
              <a:pPr algn="r" eaLnBrk="1" hangingPunct="1">
                <a:spcBef>
                  <a:spcPct val="0"/>
                </a:spcBef>
                <a:buClrTx/>
                <a:buFontTx/>
                <a:buNone/>
              </a:pPr>
              <a:t>22</a:t>
            </a:fld>
            <a:r>
              <a:rPr lang="de-DE" altLang="en-US" sz="1600" b="1"/>
              <a:t> -</a:t>
            </a:r>
          </a:p>
        </p:txBody>
      </p:sp>
      <p:sp>
        <p:nvSpPr>
          <p:cNvPr id="24579"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graphicFrame>
        <p:nvGraphicFramePr>
          <p:cNvPr id="24580" name="Object 2"/>
          <p:cNvGraphicFramePr>
            <a:graphicFrameLocks/>
          </p:cNvGraphicFramePr>
          <p:nvPr/>
        </p:nvGraphicFramePr>
        <p:xfrm>
          <a:off x="782638" y="831850"/>
          <a:ext cx="7508875" cy="6026150"/>
        </p:xfrm>
        <a:graphic>
          <a:graphicData uri="http://schemas.openxmlformats.org/presentationml/2006/ole">
            <mc:AlternateContent xmlns:mc="http://schemas.openxmlformats.org/markup-compatibility/2006">
              <mc:Choice xmlns:v="urn:schemas-microsoft-com:vml" Requires="v">
                <p:oleObj spid="_x0000_s24993" name="Diagramm" r:id="rId4" imgW="7438848" imgH="5324601" progId="MSGraph.Chart.8">
                  <p:embed followColorScheme="full"/>
                </p:oleObj>
              </mc:Choice>
              <mc:Fallback>
                <p:oleObj name="Diagramm" r:id="rId4" imgW="7438848" imgH="5324601"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638" y="831850"/>
                        <a:ext cx="7508875" cy="602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1" name="Line 3"/>
          <p:cNvSpPr>
            <a:spLocks noChangeShapeType="1"/>
          </p:cNvSpPr>
          <p:nvPr/>
        </p:nvSpPr>
        <p:spPr bwMode="auto">
          <a:xfrm>
            <a:off x="8045450" y="6559550"/>
            <a:ext cx="3206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24582" name="Line 4"/>
          <p:cNvSpPr>
            <a:spLocks noChangeShapeType="1"/>
          </p:cNvSpPr>
          <p:nvPr/>
        </p:nvSpPr>
        <p:spPr bwMode="auto">
          <a:xfrm rot="5400000" flipH="1">
            <a:off x="738187" y="1077913"/>
            <a:ext cx="3206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9223" name="Text Box 6"/>
          <p:cNvSpPr txBox="1">
            <a:spLocks noChangeArrowheads="1"/>
          </p:cNvSpPr>
          <p:nvPr/>
        </p:nvSpPr>
        <p:spPr bwMode="auto">
          <a:xfrm>
            <a:off x="6604000" y="3538538"/>
            <a:ext cx="123666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66FFFF"/>
                </a:solidFill>
              </a:rPr>
              <a:t>K</a:t>
            </a:r>
            <a:r>
              <a:rPr lang="de-DE" altLang="en-US" baseline="-25000">
                <a:solidFill>
                  <a:srgbClr val="66FFFF"/>
                </a:solidFill>
              </a:rPr>
              <a:t>2</a:t>
            </a:r>
            <a:r>
              <a:rPr lang="de-DE" altLang="en-US" sz="2600">
                <a:solidFill>
                  <a:srgbClr val="66FFFF"/>
                </a:solidFill>
              </a:rPr>
              <a:t> &gt; K</a:t>
            </a:r>
            <a:r>
              <a:rPr lang="de-DE" altLang="en-US" baseline="-25000">
                <a:solidFill>
                  <a:srgbClr val="66FFFF"/>
                </a:solidFill>
              </a:rPr>
              <a:t>1 </a:t>
            </a:r>
            <a:endParaRPr lang="el-GR" altLang="en-US" baseline="-25000">
              <a:solidFill>
                <a:srgbClr val="66FFFF"/>
              </a:solidFill>
            </a:endParaRPr>
          </a:p>
        </p:txBody>
      </p:sp>
      <p:sp>
        <p:nvSpPr>
          <p:cNvPr id="24584" name="Line 11"/>
          <p:cNvSpPr>
            <a:spLocks noChangeShapeType="1"/>
          </p:cNvSpPr>
          <p:nvPr/>
        </p:nvSpPr>
        <p:spPr bwMode="auto">
          <a:xfrm>
            <a:off x="995363" y="2371725"/>
            <a:ext cx="5297487" cy="3597275"/>
          </a:xfrm>
          <a:prstGeom prst="line">
            <a:avLst/>
          </a:prstGeom>
          <a:noFill/>
          <a:ln w="34925">
            <a:solidFill>
              <a:srgbClr val="00FFFF"/>
            </a:solidFill>
            <a:round/>
            <a:headEnd type="none" w="med" len="lg"/>
            <a:tailEnd type="none" w="lg" len="me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9225" name="Line 13"/>
          <p:cNvSpPr>
            <a:spLocks noChangeShapeType="1"/>
          </p:cNvSpPr>
          <p:nvPr/>
        </p:nvSpPr>
        <p:spPr bwMode="auto">
          <a:xfrm>
            <a:off x="1852613" y="1595438"/>
            <a:ext cx="5297487" cy="3597275"/>
          </a:xfrm>
          <a:prstGeom prst="line">
            <a:avLst/>
          </a:prstGeom>
          <a:noFill/>
          <a:ln w="34925">
            <a:solidFill>
              <a:srgbClr val="00FFFF"/>
            </a:solidFill>
            <a:round/>
            <a:headEnd type="none" w="med" len="lg"/>
            <a:tailEnd type="none" w="lg" len="me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9226" name="Line 16"/>
          <p:cNvSpPr>
            <a:spLocks noChangeShapeType="1"/>
          </p:cNvSpPr>
          <p:nvPr/>
        </p:nvSpPr>
        <p:spPr bwMode="auto">
          <a:xfrm>
            <a:off x="4951413" y="4732338"/>
            <a:ext cx="1187450" cy="0"/>
          </a:xfrm>
          <a:prstGeom prst="line">
            <a:avLst/>
          </a:prstGeom>
          <a:noFill/>
          <a:ln w="3492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9227" name="Line 17"/>
          <p:cNvSpPr>
            <a:spLocks noChangeShapeType="1"/>
          </p:cNvSpPr>
          <p:nvPr/>
        </p:nvSpPr>
        <p:spPr bwMode="auto">
          <a:xfrm>
            <a:off x="1587500" y="2516188"/>
            <a:ext cx="1187450" cy="0"/>
          </a:xfrm>
          <a:prstGeom prst="line">
            <a:avLst/>
          </a:prstGeom>
          <a:noFill/>
          <a:ln w="3492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9228" name="Text Box 21"/>
          <p:cNvSpPr txBox="1">
            <a:spLocks noChangeArrowheads="1"/>
          </p:cNvSpPr>
          <p:nvPr/>
        </p:nvSpPr>
        <p:spPr bwMode="auto">
          <a:xfrm>
            <a:off x="7150100" y="4945063"/>
            <a:ext cx="19939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66FFFF"/>
                </a:solidFill>
              </a:rPr>
              <a:t>L</a:t>
            </a:r>
            <a:r>
              <a:rPr lang="de-DE" altLang="en-US" sz="2600" baseline="-25000">
                <a:solidFill>
                  <a:srgbClr val="66FFFF"/>
                </a:solidFill>
              </a:rPr>
              <a:t>D</a:t>
            </a:r>
            <a:r>
              <a:rPr lang="de-DE" altLang="en-US" sz="2600">
                <a:solidFill>
                  <a:srgbClr val="66FFFF"/>
                </a:solidFill>
              </a:rPr>
              <a:t>( w/p, K</a:t>
            </a:r>
            <a:r>
              <a:rPr lang="de-DE" altLang="en-US" sz="2600" baseline="-25000">
                <a:solidFill>
                  <a:srgbClr val="66FFFF"/>
                </a:solidFill>
              </a:rPr>
              <a:t>2</a:t>
            </a:r>
            <a:r>
              <a:rPr lang="de-DE" altLang="en-US" sz="2600">
                <a:solidFill>
                  <a:srgbClr val="66FFFF"/>
                </a:solidFill>
              </a:rPr>
              <a:t> )</a:t>
            </a:r>
            <a:endParaRPr lang="el-GR" altLang="en-US" sz="2600">
              <a:solidFill>
                <a:srgbClr val="66FFFF"/>
              </a:solidFill>
            </a:endParaRPr>
          </a:p>
        </p:txBody>
      </p:sp>
      <p:sp>
        <p:nvSpPr>
          <p:cNvPr id="24589" name="Text Box 22"/>
          <p:cNvSpPr txBox="1">
            <a:spLocks noChangeArrowheads="1"/>
          </p:cNvSpPr>
          <p:nvPr/>
        </p:nvSpPr>
        <p:spPr bwMode="auto">
          <a:xfrm>
            <a:off x="6307138" y="5678488"/>
            <a:ext cx="19939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66FFFF"/>
                </a:solidFill>
              </a:rPr>
              <a:t>L</a:t>
            </a:r>
            <a:r>
              <a:rPr lang="de-DE" altLang="en-US" sz="2600" baseline="-25000">
                <a:solidFill>
                  <a:srgbClr val="66FFFF"/>
                </a:solidFill>
              </a:rPr>
              <a:t>D</a:t>
            </a:r>
            <a:r>
              <a:rPr lang="de-DE" altLang="en-US" sz="2600">
                <a:solidFill>
                  <a:srgbClr val="66FFFF"/>
                </a:solidFill>
              </a:rPr>
              <a:t>( w/p, K</a:t>
            </a:r>
            <a:r>
              <a:rPr lang="de-DE" altLang="en-US" sz="2600" baseline="-25000">
                <a:solidFill>
                  <a:srgbClr val="66FFFF"/>
                </a:solidFill>
              </a:rPr>
              <a:t>1</a:t>
            </a:r>
            <a:r>
              <a:rPr lang="de-DE" altLang="en-US" sz="2600">
                <a:solidFill>
                  <a:srgbClr val="66FFFF"/>
                </a:solidFill>
              </a:rPr>
              <a:t> )</a:t>
            </a:r>
            <a:endParaRPr lang="el-GR" altLang="en-US" sz="2600">
              <a:solidFill>
                <a:srgbClr val="66FFFF"/>
              </a:solidFill>
            </a:endParaRPr>
          </a:p>
        </p:txBody>
      </p:sp>
      <p:sp>
        <p:nvSpPr>
          <p:cNvPr id="24590" name="Text Box 23"/>
          <p:cNvSpPr txBox="1">
            <a:spLocks noChangeArrowheads="1"/>
          </p:cNvSpPr>
          <p:nvPr/>
        </p:nvSpPr>
        <p:spPr bwMode="auto">
          <a:xfrm>
            <a:off x="68263" y="1020763"/>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a:t>w/P</a:t>
            </a:r>
            <a:r>
              <a:rPr lang="de-DE" altLang="en-US" sz="1800" b="1"/>
              <a:t>  </a:t>
            </a:r>
          </a:p>
        </p:txBody>
      </p:sp>
      <p:sp>
        <p:nvSpPr>
          <p:cNvPr id="24591" name="Text Box 24"/>
          <p:cNvSpPr txBox="1">
            <a:spLocks noChangeArrowheads="1"/>
          </p:cNvSpPr>
          <p:nvPr/>
        </p:nvSpPr>
        <p:spPr bwMode="auto">
          <a:xfrm>
            <a:off x="8243888" y="6248400"/>
            <a:ext cx="4492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2800" b="1"/>
              <a:t>L</a:t>
            </a:r>
            <a:r>
              <a:rPr lang="de-DE" altLang="en-US" sz="1800" b="1"/>
              <a:t>  </a:t>
            </a:r>
          </a:p>
        </p:txBody>
      </p:sp>
      <p:sp>
        <p:nvSpPr>
          <p:cNvPr id="9232" name="AutoShape 26"/>
          <p:cNvSpPr>
            <a:spLocks noChangeArrowheads="1"/>
          </p:cNvSpPr>
          <p:nvPr/>
        </p:nvSpPr>
        <p:spPr bwMode="auto">
          <a:xfrm>
            <a:off x="4475163" y="842963"/>
            <a:ext cx="4364037" cy="2408237"/>
          </a:xfrm>
          <a:prstGeom prst="roundRect">
            <a:avLst>
              <a:gd name="adj" fmla="val 12495"/>
            </a:avLst>
          </a:prstGeom>
          <a:solidFill>
            <a:srgbClr val="FFFF99"/>
          </a:solidFill>
          <a:ln w="50800">
            <a:solidFill>
              <a:srgbClr val="FF0000"/>
            </a:solidFill>
            <a:round/>
            <a:headEnd/>
            <a:tailEnd/>
          </a:ln>
        </p:spPr>
        <p:txBody>
          <a:bodyPr/>
          <a:lstStyle>
            <a:lvl1pPr marL="342900" indent="-342900">
              <a:spcBef>
                <a:spcPct val="20000"/>
              </a:spcBef>
              <a:buClr>
                <a:srgbClr val="FF0000"/>
              </a:buClr>
              <a:buFont typeface="Arial Unicode MS" pitchFamily="34" charset="-128"/>
              <a:buChar char="➤"/>
              <a:defRPr sz="2400">
                <a:solidFill>
                  <a:schemeClr val="tx1"/>
                </a:solidFill>
                <a:latin typeface="Arial" pitchFamily="34" charset="0"/>
              </a:defRPr>
            </a:lvl1pPr>
            <a:lvl2pPr marL="179388">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lvl="1" eaLnBrk="1" hangingPunct="1">
              <a:buFont typeface="Arial Unicode MS" pitchFamily="34" charset="-128"/>
              <a:buNone/>
            </a:pPr>
            <a:r>
              <a:rPr lang="en-US" altLang="en-US" sz="2400" dirty="0">
                <a:solidFill>
                  <a:srgbClr val="3333FF"/>
                </a:solidFill>
              </a:rPr>
              <a:t>Due to the complementarity of capital and labor an increase in capital input, K</a:t>
            </a:r>
            <a:r>
              <a:rPr lang="en-US" altLang="en-US" sz="2400" baseline="-25000" dirty="0">
                <a:solidFill>
                  <a:srgbClr val="3333FF"/>
                </a:solidFill>
              </a:rPr>
              <a:t>2</a:t>
            </a:r>
            <a:r>
              <a:rPr lang="en-US" altLang="en-US" sz="2400" dirty="0">
                <a:solidFill>
                  <a:srgbClr val="3333FF"/>
                </a:solidFill>
              </a:rPr>
              <a:t>&gt;</a:t>
            </a:r>
            <a:r>
              <a:rPr lang="en-US" altLang="en-US" sz="2400" dirty="0" err="1">
                <a:solidFill>
                  <a:srgbClr val="3333FF"/>
                </a:solidFill>
              </a:rPr>
              <a:t>K</a:t>
            </a:r>
            <a:r>
              <a:rPr lang="en-US" altLang="en-US" sz="2400" baseline="-25000" dirty="0" err="1">
                <a:solidFill>
                  <a:srgbClr val="3333FF"/>
                </a:solidFill>
              </a:rPr>
              <a:t>1</a:t>
            </a:r>
            <a:r>
              <a:rPr lang="en-US" altLang="en-US" sz="2400" dirty="0">
                <a:solidFill>
                  <a:srgbClr val="3333FF"/>
                </a:solidFill>
              </a:rPr>
              <a:t>, increases the productivity of labor so that demand for labor grows.</a:t>
            </a:r>
          </a:p>
        </p:txBody>
      </p:sp>
      <p:sp>
        <p:nvSpPr>
          <p:cNvPr id="24593" name="Oval 22"/>
          <p:cNvSpPr>
            <a:spLocks noChangeArrowheads="1"/>
          </p:cNvSpPr>
          <p:nvPr/>
        </p:nvSpPr>
        <p:spPr bwMode="auto">
          <a:xfrm>
            <a:off x="7608888" y="6110288"/>
            <a:ext cx="368300" cy="368300"/>
          </a:xfrm>
          <a:prstGeom prst="ellipse">
            <a:avLst/>
          </a:prstGeom>
          <a:noFill/>
          <a:ln w="38100" algn="ctr">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r>
              <a:rPr lang="en-US" altLang="en-US" sz="2000">
                <a:solidFill>
                  <a:srgbClr val="00FF00"/>
                </a:solidFill>
              </a:rPr>
              <a:t>+</a:t>
            </a:r>
            <a:endParaRPr lang="de-DE" altLang="en-US" sz="2000">
              <a:solidFill>
                <a:srgbClr val="00FF00"/>
              </a:solidFill>
            </a:endParaRPr>
          </a:p>
        </p:txBody>
      </p:sp>
      <p:sp>
        <p:nvSpPr>
          <p:cNvPr id="9234" name="Oval 23"/>
          <p:cNvSpPr>
            <a:spLocks noChangeArrowheads="1"/>
          </p:cNvSpPr>
          <p:nvPr/>
        </p:nvSpPr>
        <p:spPr bwMode="auto">
          <a:xfrm>
            <a:off x="8435975" y="5438775"/>
            <a:ext cx="368300" cy="368300"/>
          </a:xfrm>
          <a:prstGeom prst="ellipse">
            <a:avLst/>
          </a:prstGeom>
          <a:noFill/>
          <a:ln w="38100" algn="ctr">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r>
              <a:rPr lang="en-US" altLang="en-US" sz="2000">
                <a:solidFill>
                  <a:srgbClr val="00FF00"/>
                </a:solidFill>
              </a:rPr>
              <a:t>+</a:t>
            </a:r>
            <a:endParaRPr lang="de-DE" altLang="en-US" sz="2000">
              <a:solidFill>
                <a:srgbClr val="00FF00"/>
              </a:solidFill>
            </a:endParaRPr>
          </a:p>
        </p:txBody>
      </p:sp>
      <p:sp>
        <p:nvSpPr>
          <p:cNvPr id="24595" name="Rectangle 5"/>
          <p:cNvSpPr>
            <a:spLocks noChangeArrowheads="1"/>
          </p:cNvSpPr>
          <p:nvPr/>
        </p:nvSpPr>
        <p:spPr bwMode="auto">
          <a:xfrm>
            <a:off x="0" y="0"/>
            <a:ext cx="91440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r>
              <a:rPr lang="de-DE" altLang="en-US" sz="2900">
                <a:solidFill>
                  <a:srgbClr val="FFFF00"/>
                </a:solidFill>
              </a:rPr>
              <a:t>Labor Demand of Firms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2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2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P spid="9225" grpId="0" animBg="1"/>
      <p:bldP spid="9226" grpId="0" animBg="1"/>
      <p:bldP spid="9227" grpId="0" animBg="1"/>
      <p:bldP spid="9228" grpId="0"/>
      <p:bldP spid="9232" grpId="0" animBg="1"/>
      <p:bldP spid="9234"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Foliennummernplatzhalter 3"/>
          <p:cNvSpPr txBox="1">
            <a:spLocks noGrp="1"/>
          </p:cNvSpPr>
          <p:nvPr/>
        </p:nvSpPr>
        <p:spPr bwMode="auto">
          <a:xfrm>
            <a:off x="7010400"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6663CD77-233A-496C-8ACF-61EF249E8A32}" type="slidenum">
              <a:rPr lang="de-DE" altLang="en-US" sz="1600" b="1"/>
              <a:pPr algn="r" eaLnBrk="1" hangingPunct="1">
                <a:spcBef>
                  <a:spcPct val="0"/>
                </a:spcBef>
                <a:buClrTx/>
                <a:buFontTx/>
                <a:buNone/>
              </a:pPr>
              <a:t>23</a:t>
            </a:fld>
            <a:r>
              <a:rPr lang="de-DE" altLang="en-US" sz="1600" b="1"/>
              <a:t> -</a:t>
            </a:r>
          </a:p>
        </p:txBody>
      </p:sp>
      <p:sp>
        <p:nvSpPr>
          <p:cNvPr id="25603" name="Fußzeilenplatzhalter 4"/>
          <p:cNvSpPr txBox="1">
            <a:spLocks noGrp="1"/>
          </p:cNvSpPr>
          <p:nvPr/>
        </p:nvSpPr>
        <p:spPr bwMode="auto">
          <a:xfrm>
            <a:off x="0" y="6381750"/>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sp>
        <p:nvSpPr>
          <p:cNvPr id="408580" name="Rectangle 2"/>
          <p:cNvSpPr>
            <a:spLocks noGrp="1" noChangeArrowheads="1"/>
          </p:cNvSpPr>
          <p:nvPr>
            <p:ph type="body" idx="4294967295"/>
          </p:nvPr>
        </p:nvSpPr>
        <p:spPr>
          <a:xfrm>
            <a:off x="457200" y="1201738"/>
            <a:ext cx="8686800" cy="5656262"/>
          </a:xfrm>
          <a:noFill/>
        </p:spPr>
        <p:txBody>
          <a:bodyPr/>
          <a:lstStyle/>
          <a:p>
            <a:pPr marL="571500" indent="-571500" eaLnBrk="1" hangingPunct="1"/>
            <a:r>
              <a:rPr lang="en-US" altLang="en-US" dirty="0"/>
              <a:t>The </a:t>
            </a:r>
            <a:r>
              <a:rPr lang="en-US" altLang="en-US" dirty="0">
                <a:solidFill>
                  <a:srgbClr val="00FF00"/>
                </a:solidFill>
              </a:rPr>
              <a:t>Households' Supply</a:t>
            </a:r>
            <a:r>
              <a:rPr lang="en-US" altLang="en-US" dirty="0"/>
              <a:t> of Labor:</a:t>
            </a:r>
          </a:p>
          <a:p>
            <a:pPr marL="952500" lvl="1" indent="-495300" eaLnBrk="1" hangingPunct="1"/>
            <a:r>
              <a:rPr lang="en-US" altLang="en-US" dirty="0"/>
              <a:t>The </a:t>
            </a:r>
            <a:r>
              <a:rPr lang="en-US" altLang="en-US" dirty="0" err="1"/>
              <a:t>Neoclassics</a:t>
            </a:r>
            <a:r>
              <a:rPr lang="en-US" altLang="en-US" dirty="0"/>
              <a:t> assume that households want to </a:t>
            </a:r>
            <a:r>
              <a:rPr lang="en-US" altLang="en-US" dirty="0">
                <a:solidFill>
                  <a:srgbClr val="00FF00"/>
                </a:solidFill>
              </a:rPr>
              <a:t>maximize their utility</a:t>
            </a:r>
            <a:r>
              <a:rPr lang="en-US" altLang="en-US" dirty="0"/>
              <a:t>:</a:t>
            </a:r>
          </a:p>
          <a:p>
            <a:pPr marL="952500" lvl="1" indent="-495300" eaLnBrk="1" hangingPunct="1"/>
            <a:r>
              <a:rPr lang="en-US" altLang="en-US" dirty="0"/>
              <a:t>Consequently, they supply the amount of labor that maximizes their utility for a given real wage w/P.</a:t>
            </a:r>
          </a:p>
          <a:p>
            <a:pPr marL="952500" lvl="1" indent="-495300" eaLnBrk="1" hangingPunct="1"/>
            <a:r>
              <a:rPr lang="en-US" altLang="en-US" dirty="0"/>
              <a:t>Therefore, households will </a:t>
            </a:r>
          </a:p>
          <a:p>
            <a:pPr lvl="2" eaLnBrk="1" hangingPunct="1"/>
            <a:r>
              <a:rPr lang="en-US" altLang="en-US" dirty="0">
                <a:solidFill>
                  <a:srgbClr val="00FF00"/>
                </a:solidFill>
              </a:rPr>
              <a:t>increase</a:t>
            </a:r>
            <a:r>
              <a:rPr lang="en-US" altLang="en-US" dirty="0"/>
              <a:t> the </a:t>
            </a:r>
            <a:r>
              <a:rPr lang="en-US" altLang="en-US" dirty="0">
                <a:solidFill>
                  <a:srgbClr val="00FF00"/>
                </a:solidFill>
              </a:rPr>
              <a:t>supply</a:t>
            </a:r>
            <a:r>
              <a:rPr lang="en-US" altLang="en-US" dirty="0"/>
              <a:t> of labor, </a:t>
            </a:r>
            <a:r>
              <a:rPr lang="en-US" altLang="en-US" dirty="0">
                <a:solidFill>
                  <a:srgbClr val="00FF00"/>
                </a:solidFill>
              </a:rPr>
              <a:t>if</a:t>
            </a:r>
            <a:r>
              <a:rPr lang="en-US" altLang="en-US" dirty="0"/>
              <a:t> the </a:t>
            </a:r>
            <a:r>
              <a:rPr lang="en-US" altLang="en-US" dirty="0">
                <a:solidFill>
                  <a:srgbClr val="00FF00"/>
                </a:solidFill>
              </a:rPr>
              <a:t>real wage increases.</a:t>
            </a:r>
            <a:r>
              <a:rPr lang="en-US" altLang="en-US" dirty="0"/>
              <a:t> Even though more working time implies </a:t>
            </a:r>
            <a:r>
              <a:rPr lang="en-US" altLang="en-US" dirty="0">
                <a:solidFill>
                  <a:srgbClr val="00FF00"/>
                </a:solidFill>
              </a:rPr>
              <a:t>less</a:t>
            </a:r>
            <a:r>
              <a:rPr lang="en-US" altLang="en-US" dirty="0"/>
              <a:t> utility from the </a:t>
            </a:r>
            <a:r>
              <a:rPr lang="en-US" altLang="en-US" dirty="0">
                <a:solidFill>
                  <a:srgbClr val="00FF00"/>
                </a:solidFill>
              </a:rPr>
              <a:t>consumption of leisure</a:t>
            </a:r>
            <a:r>
              <a:rPr lang="en-US" altLang="en-US" dirty="0"/>
              <a:t> time, the higher wage income allows for a gain of utility from the </a:t>
            </a:r>
            <a:r>
              <a:rPr lang="en-US" altLang="en-US" dirty="0">
                <a:solidFill>
                  <a:srgbClr val="00FF00"/>
                </a:solidFill>
              </a:rPr>
              <a:t>consumption of goods</a:t>
            </a:r>
            <a:r>
              <a:rPr lang="en-US" altLang="en-US" dirty="0"/>
              <a:t>, which </a:t>
            </a:r>
            <a:r>
              <a:rPr lang="en-US" altLang="en-US" dirty="0">
                <a:solidFill>
                  <a:srgbClr val="00FF00"/>
                </a:solidFill>
              </a:rPr>
              <a:t>overcompensates</a:t>
            </a:r>
            <a:r>
              <a:rPr lang="en-US" altLang="en-US" dirty="0"/>
              <a:t> for the loss of utility from reduced leisure time.</a:t>
            </a:r>
          </a:p>
          <a:p>
            <a:pPr marL="571500" indent="-571500" eaLnBrk="1" hangingPunct="1"/>
            <a:r>
              <a:rPr lang="en-US" altLang="en-US" dirty="0"/>
              <a:t>The supply of labor equals therefore:  L</a:t>
            </a:r>
            <a:r>
              <a:rPr lang="en-US" altLang="en-US" baseline="-25000" dirty="0"/>
              <a:t>S</a:t>
            </a:r>
            <a:r>
              <a:rPr lang="en-US" altLang="en-US" dirty="0"/>
              <a:t>(w/P).</a:t>
            </a:r>
          </a:p>
        </p:txBody>
      </p:sp>
      <p:sp>
        <p:nvSpPr>
          <p:cNvPr id="25605" name="Rectangle 5"/>
          <p:cNvSpPr>
            <a:spLocks noGrp="1" noChangeArrowheads="1"/>
          </p:cNvSpPr>
          <p:nvPr>
            <p:ph type="title" idx="4294967295"/>
          </p:nvPr>
        </p:nvSpPr>
        <p:spPr>
          <a:noFill/>
        </p:spPr>
        <p:txBody>
          <a:bodyPr/>
          <a:lstStyle/>
          <a:p>
            <a:pPr eaLnBrk="1" hangingPunct="1"/>
            <a:r>
              <a:rPr lang="en-US" altLang="en-US" sz="2600"/>
              <a:t>3. The Neoclassical Model and its Policy Implications </a:t>
            </a:r>
            <a:br>
              <a:rPr lang="en-US" altLang="en-US" sz="2600"/>
            </a:br>
            <a:r>
              <a:rPr lang="en-US" altLang="en-US" sz="2600"/>
              <a:t>3.1. The Structure of the Neoclassical Model</a:t>
            </a:r>
          </a:p>
        </p:txBody>
      </p:sp>
      <p:sp>
        <p:nvSpPr>
          <p:cNvPr id="408583" name="Oval 7"/>
          <p:cNvSpPr>
            <a:spLocks noChangeArrowheads="1"/>
          </p:cNvSpPr>
          <p:nvPr/>
        </p:nvSpPr>
        <p:spPr bwMode="auto">
          <a:xfrm>
            <a:off x="6707188" y="6084888"/>
            <a:ext cx="368300" cy="368300"/>
          </a:xfrm>
          <a:prstGeom prst="ellipse">
            <a:avLst/>
          </a:prstGeom>
          <a:noFill/>
          <a:ln w="38100" algn="ctr">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r>
              <a:rPr lang="en-US" altLang="en-US" sz="2000">
                <a:solidFill>
                  <a:srgbClr val="00FF00"/>
                </a:solidFill>
              </a:rPr>
              <a:t>+</a:t>
            </a:r>
            <a:endParaRPr lang="de-DE" altLang="en-US" sz="2000">
              <a:solidFill>
                <a:srgbClr val="00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858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858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858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858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8580">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85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8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2CB69F09-F939-4193-9EF8-C53A8A20FF92}" type="slidenum">
              <a:rPr lang="de-DE" altLang="en-US" sz="1600" b="1"/>
              <a:pPr algn="r" eaLnBrk="1" hangingPunct="1">
                <a:spcBef>
                  <a:spcPct val="0"/>
                </a:spcBef>
                <a:buClrTx/>
                <a:buFontTx/>
                <a:buNone/>
              </a:pPr>
              <a:t>24</a:t>
            </a:fld>
            <a:r>
              <a:rPr lang="de-DE" altLang="en-US" sz="1600" b="1"/>
              <a:t> -</a:t>
            </a:r>
          </a:p>
        </p:txBody>
      </p:sp>
      <p:sp>
        <p:nvSpPr>
          <p:cNvPr id="26627" name="Fußzeilenplatzhalter 4"/>
          <p:cNvSpPr txBox="1">
            <a:spLocks noGrp="1"/>
          </p:cNvSpPr>
          <p:nvPr/>
        </p:nvSpPr>
        <p:spPr bwMode="auto">
          <a:xfrm>
            <a:off x="0" y="6381750"/>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graphicFrame>
        <p:nvGraphicFramePr>
          <p:cNvPr id="26628" name="Object 2"/>
          <p:cNvGraphicFramePr>
            <a:graphicFrameLocks/>
          </p:cNvGraphicFramePr>
          <p:nvPr/>
        </p:nvGraphicFramePr>
        <p:xfrm>
          <a:off x="1250950" y="1027113"/>
          <a:ext cx="6923088" cy="5422900"/>
        </p:xfrm>
        <a:graphic>
          <a:graphicData uri="http://schemas.openxmlformats.org/presentationml/2006/ole">
            <mc:AlternateContent xmlns:mc="http://schemas.openxmlformats.org/markup-compatibility/2006">
              <mc:Choice xmlns:v="urn:schemas-microsoft-com:vml" Requires="v">
                <p:oleObj spid="_x0000_s27049" name="Diagramm" r:id="rId4" imgW="7438848" imgH="5324601" progId="MSGraph.Chart.8">
                  <p:embed followColorScheme="full"/>
                </p:oleObj>
              </mc:Choice>
              <mc:Fallback>
                <p:oleObj name="Diagramm" r:id="rId4" imgW="7438848" imgH="5324601"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0950" y="1027113"/>
                        <a:ext cx="6923088" cy="542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29" name="Rectangle 3"/>
          <p:cNvSpPr>
            <a:spLocks noGrp="1" noChangeArrowheads="1"/>
          </p:cNvSpPr>
          <p:nvPr>
            <p:ph type="title" idx="4294967295"/>
          </p:nvPr>
        </p:nvSpPr>
        <p:spPr>
          <a:xfrm>
            <a:off x="0" y="31750"/>
            <a:ext cx="9144000" cy="1100138"/>
          </a:xfrm>
        </p:spPr>
        <p:txBody>
          <a:bodyPr/>
          <a:lstStyle/>
          <a:p>
            <a:pPr eaLnBrk="1" hangingPunct="1"/>
            <a:r>
              <a:rPr lang="de-DE" altLang="en-US" sz="2900"/>
              <a:t>Labor Supply</a:t>
            </a:r>
            <a:endParaRPr lang="de-DE" altLang="en-US" sz="2600"/>
          </a:p>
        </p:txBody>
      </p:sp>
      <p:sp>
        <p:nvSpPr>
          <p:cNvPr id="26630" name="Text Box 4"/>
          <p:cNvSpPr txBox="1">
            <a:spLocks noChangeArrowheads="1"/>
          </p:cNvSpPr>
          <p:nvPr/>
        </p:nvSpPr>
        <p:spPr bwMode="auto">
          <a:xfrm>
            <a:off x="525463" y="1020763"/>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a:t>w/P</a:t>
            </a:r>
            <a:r>
              <a:rPr lang="de-DE" altLang="en-US" sz="1800" b="1"/>
              <a:t>  </a:t>
            </a:r>
          </a:p>
        </p:txBody>
      </p:sp>
      <p:sp>
        <p:nvSpPr>
          <p:cNvPr id="26631" name="Text Box 5"/>
          <p:cNvSpPr txBox="1">
            <a:spLocks noChangeArrowheads="1"/>
          </p:cNvSpPr>
          <p:nvPr/>
        </p:nvSpPr>
        <p:spPr bwMode="auto">
          <a:xfrm>
            <a:off x="8243888" y="6083300"/>
            <a:ext cx="4492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2800" b="1"/>
              <a:t>L</a:t>
            </a:r>
            <a:r>
              <a:rPr lang="de-DE" altLang="en-US" sz="1800" b="1"/>
              <a:t>  </a:t>
            </a:r>
          </a:p>
        </p:txBody>
      </p:sp>
      <p:sp>
        <p:nvSpPr>
          <p:cNvPr id="26632" name="Line 6"/>
          <p:cNvSpPr>
            <a:spLocks noChangeShapeType="1"/>
          </p:cNvSpPr>
          <p:nvPr/>
        </p:nvSpPr>
        <p:spPr bwMode="auto">
          <a:xfrm>
            <a:off x="7935913" y="6188075"/>
            <a:ext cx="309562" cy="1588"/>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26633" name="Line 7"/>
          <p:cNvSpPr>
            <a:spLocks noChangeShapeType="1"/>
          </p:cNvSpPr>
          <p:nvPr/>
        </p:nvSpPr>
        <p:spPr bwMode="auto">
          <a:xfrm rot="5400000" flipH="1">
            <a:off x="1210469" y="1231107"/>
            <a:ext cx="295275" cy="1587"/>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26634" name="Line 10"/>
          <p:cNvSpPr>
            <a:spLocks noChangeShapeType="1"/>
          </p:cNvSpPr>
          <p:nvPr/>
        </p:nvSpPr>
        <p:spPr bwMode="auto">
          <a:xfrm>
            <a:off x="2108200" y="5689600"/>
            <a:ext cx="0" cy="0"/>
          </a:xfrm>
          <a:prstGeom prst="line">
            <a:avLst/>
          </a:prstGeom>
          <a:noFill/>
          <a:ln w="38100">
            <a:solidFill>
              <a:srgbClr val="FF0000"/>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26635" name="Text Box 11"/>
          <p:cNvSpPr txBox="1">
            <a:spLocks noChangeArrowheads="1"/>
          </p:cNvSpPr>
          <p:nvPr/>
        </p:nvSpPr>
        <p:spPr bwMode="auto">
          <a:xfrm>
            <a:off x="7500938" y="1931988"/>
            <a:ext cx="1349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66FFFF"/>
                </a:solidFill>
              </a:rPr>
              <a:t>L</a:t>
            </a:r>
            <a:r>
              <a:rPr lang="de-DE" altLang="en-US" sz="2600" baseline="-25000">
                <a:solidFill>
                  <a:srgbClr val="00FFFF"/>
                </a:solidFill>
              </a:rPr>
              <a:t>S</a:t>
            </a:r>
            <a:r>
              <a:rPr lang="de-DE" altLang="en-US" sz="2600" baseline="-25000">
                <a:solidFill>
                  <a:srgbClr val="66FFFF"/>
                </a:solidFill>
              </a:rPr>
              <a:t> </a:t>
            </a:r>
            <a:r>
              <a:rPr lang="de-DE" altLang="en-US" sz="2600">
                <a:solidFill>
                  <a:srgbClr val="66FFFF"/>
                </a:solidFill>
              </a:rPr>
              <a:t>(w/p)</a:t>
            </a:r>
            <a:endParaRPr lang="el-GR" altLang="en-US" sz="2600">
              <a:solidFill>
                <a:srgbClr val="66FFFF"/>
              </a:solidFill>
            </a:endParaRPr>
          </a:p>
        </p:txBody>
      </p:sp>
      <p:sp>
        <p:nvSpPr>
          <p:cNvPr id="26636" name="Line 12"/>
          <p:cNvSpPr>
            <a:spLocks noChangeShapeType="1"/>
          </p:cNvSpPr>
          <p:nvPr/>
        </p:nvSpPr>
        <p:spPr bwMode="auto">
          <a:xfrm flipV="1">
            <a:off x="1679575" y="2209800"/>
            <a:ext cx="5783263" cy="3027363"/>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582285" name="AutoShape 13"/>
          <p:cNvSpPr>
            <a:spLocks noChangeArrowheads="1"/>
          </p:cNvSpPr>
          <p:nvPr/>
        </p:nvSpPr>
        <p:spPr bwMode="auto">
          <a:xfrm>
            <a:off x="6372225" y="2822575"/>
            <a:ext cx="2708275" cy="3760788"/>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marL="342900" indent="-342900">
              <a:spcBef>
                <a:spcPct val="20000"/>
              </a:spcBef>
              <a:buClr>
                <a:srgbClr val="FF0000"/>
              </a:buClr>
              <a:buFont typeface="Arial Unicode MS" pitchFamily="34" charset="-128"/>
              <a:buChar char="➤"/>
              <a:tabLst>
                <a:tab pos="901700" algn="l"/>
              </a:tabLst>
              <a:defRPr sz="2400">
                <a:solidFill>
                  <a:schemeClr val="tx1"/>
                </a:solidFill>
                <a:latin typeface="Arial" pitchFamily="34" charset="0"/>
              </a:defRPr>
            </a:lvl1pPr>
            <a:lvl2pPr marL="179388">
              <a:spcBef>
                <a:spcPct val="20000"/>
              </a:spcBef>
              <a:buClr>
                <a:srgbClr val="FF0000"/>
              </a:buClr>
              <a:buFont typeface="Arial Unicode MS" pitchFamily="34" charset="-128"/>
              <a:buChar char="■"/>
              <a:tabLst>
                <a:tab pos="901700" algn="l"/>
              </a:tabLst>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tabLst>
                <a:tab pos="901700" algn="l"/>
              </a:tabLst>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tabLst>
                <a:tab pos="901700" algn="l"/>
              </a:tabLst>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tabLst>
                <a:tab pos="901700" algn="l"/>
              </a:tabLst>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tabLst>
                <a:tab pos="901700" algn="l"/>
              </a:tabLst>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tabLst>
                <a:tab pos="901700" algn="l"/>
              </a:tabLst>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tabLst>
                <a:tab pos="901700" algn="l"/>
              </a:tabLst>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tabLst>
                <a:tab pos="901700" algn="l"/>
              </a:tabLst>
              <a:defRPr sz="2000">
                <a:solidFill>
                  <a:schemeClr val="tx1"/>
                </a:solidFill>
                <a:latin typeface="Arial" pitchFamily="34" charset="0"/>
              </a:defRPr>
            </a:lvl9pPr>
          </a:lstStyle>
          <a:p>
            <a:pPr lvl="1" eaLnBrk="1" hangingPunct="1">
              <a:buFont typeface="Arial Unicode MS" pitchFamily="34" charset="-128"/>
              <a:buNone/>
            </a:pPr>
            <a:r>
              <a:rPr lang="en-US" altLang="en-US" sz="2000" dirty="0">
                <a:solidFill>
                  <a:srgbClr val="3333FF"/>
                </a:solidFill>
              </a:rPr>
              <a:t>More labor time yields </a:t>
            </a:r>
            <a:r>
              <a:rPr lang="en-US" altLang="en-US" sz="2000" dirty="0">
                <a:solidFill>
                  <a:srgbClr val="FF0000"/>
                </a:solidFill>
              </a:rPr>
              <a:t>more labor income</a:t>
            </a:r>
            <a:r>
              <a:rPr lang="en-US" altLang="en-US" sz="2000" dirty="0">
                <a:solidFill>
                  <a:srgbClr val="3333FF"/>
                </a:solidFill>
              </a:rPr>
              <a:t>, which enables </a:t>
            </a:r>
            <a:r>
              <a:rPr lang="en-US" altLang="en-US" sz="2000" dirty="0">
                <a:solidFill>
                  <a:srgbClr val="FF0000"/>
                </a:solidFill>
              </a:rPr>
              <a:t>more consumption</a:t>
            </a:r>
            <a:r>
              <a:rPr lang="en-US" altLang="en-US" sz="2000" dirty="0">
                <a:solidFill>
                  <a:srgbClr val="3333FF"/>
                </a:solidFill>
              </a:rPr>
              <a:t>. Hence households compensate the loss of utility from less leisure time by the increase in utility through more consumption.</a:t>
            </a:r>
          </a:p>
        </p:txBody>
      </p:sp>
      <p:sp>
        <p:nvSpPr>
          <p:cNvPr id="26638" name="AutoShape 14"/>
          <p:cNvSpPr>
            <a:spLocks noChangeArrowheads="1"/>
          </p:cNvSpPr>
          <p:nvPr/>
        </p:nvSpPr>
        <p:spPr bwMode="auto">
          <a:xfrm>
            <a:off x="1547813" y="893763"/>
            <a:ext cx="5456237" cy="1400175"/>
          </a:xfrm>
          <a:prstGeom prst="roundRect">
            <a:avLst>
              <a:gd name="adj" fmla="val 12495"/>
            </a:avLst>
          </a:prstGeom>
          <a:solidFill>
            <a:srgbClr val="FFFF99"/>
          </a:solidFill>
          <a:ln w="50800">
            <a:solidFill>
              <a:srgbClr val="FF0000"/>
            </a:solidFill>
            <a:round/>
            <a:headEnd/>
            <a:tailEnd/>
          </a:ln>
        </p:spPr>
        <p:txBody>
          <a:bodyPr lIns="0" tIns="0" rIns="0" bIns="0"/>
          <a:lstStyle>
            <a:lvl1pPr marL="342900" indent="-342900">
              <a:spcBef>
                <a:spcPct val="20000"/>
              </a:spcBef>
              <a:buClr>
                <a:srgbClr val="FF0000"/>
              </a:buClr>
              <a:buFont typeface="Arial Unicode MS" pitchFamily="34" charset="-128"/>
              <a:buChar char="➤"/>
              <a:defRPr sz="2400">
                <a:solidFill>
                  <a:schemeClr val="tx1"/>
                </a:solidFill>
                <a:latin typeface="Arial" pitchFamily="34" charset="0"/>
              </a:defRPr>
            </a:lvl1pPr>
            <a:lvl2pPr marL="179388">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lvl="1" eaLnBrk="1" hangingPunct="1">
              <a:buFont typeface="Arial Unicode MS" pitchFamily="34" charset="-128"/>
              <a:buNone/>
            </a:pPr>
            <a:r>
              <a:rPr lang="en-US" altLang="en-US" sz="2000">
                <a:solidFill>
                  <a:srgbClr val="3333FF"/>
                </a:solidFill>
              </a:rPr>
              <a:t>Neoclassics assume, that labor supply L</a:t>
            </a:r>
            <a:r>
              <a:rPr lang="en-US" altLang="en-US" sz="2000" baseline="-25000">
                <a:solidFill>
                  <a:srgbClr val="3333FF"/>
                </a:solidFill>
              </a:rPr>
              <a:t>S</a:t>
            </a:r>
            <a:r>
              <a:rPr lang="en-US" altLang="en-US" sz="2000">
                <a:solidFill>
                  <a:srgbClr val="3333FF"/>
                </a:solidFill>
              </a:rPr>
              <a:t> increases when real wages (w/P) increase: </a:t>
            </a:r>
            <a:r>
              <a:rPr lang="en-US" altLang="en-US" sz="2000">
                <a:solidFill>
                  <a:srgbClr val="FF0000"/>
                </a:solidFill>
              </a:rPr>
              <a:t>Higher real</a:t>
            </a:r>
            <a:r>
              <a:rPr lang="en-US" altLang="en-US" sz="2000">
                <a:solidFill>
                  <a:srgbClr val="3333FF"/>
                </a:solidFill>
              </a:rPr>
              <a:t> wages induce households to choose </a:t>
            </a:r>
            <a:r>
              <a:rPr lang="en-US" altLang="en-US" sz="2000">
                <a:solidFill>
                  <a:srgbClr val="FF0000"/>
                </a:solidFill>
              </a:rPr>
              <a:t>less leisure time</a:t>
            </a:r>
            <a:r>
              <a:rPr lang="en-US" altLang="en-US" sz="2000">
                <a:solidFill>
                  <a:srgbClr val="3333FF"/>
                </a:solidFill>
              </a:rPr>
              <a:t> and </a:t>
            </a:r>
            <a:r>
              <a:rPr lang="en-US" altLang="en-US" sz="2000">
                <a:solidFill>
                  <a:srgbClr val="FF0000"/>
                </a:solidFill>
              </a:rPr>
              <a:t>more labor time</a:t>
            </a:r>
            <a:r>
              <a:rPr lang="en-US" altLang="en-US" sz="2000">
                <a:solidFill>
                  <a:srgbClr val="3333FF"/>
                </a:solidFill>
              </a:rPr>
              <a:t>.</a:t>
            </a:r>
          </a:p>
        </p:txBody>
      </p:sp>
      <p:sp>
        <p:nvSpPr>
          <p:cNvPr id="26639" name="Oval 17"/>
          <p:cNvSpPr>
            <a:spLocks noChangeArrowheads="1"/>
          </p:cNvSpPr>
          <p:nvPr/>
        </p:nvSpPr>
        <p:spPr bwMode="auto">
          <a:xfrm>
            <a:off x="8154988" y="2389188"/>
            <a:ext cx="368300" cy="368300"/>
          </a:xfrm>
          <a:prstGeom prst="ellipse">
            <a:avLst/>
          </a:prstGeom>
          <a:noFill/>
          <a:ln w="38100" algn="ctr">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r>
              <a:rPr lang="en-US" altLang="en-US" sz="2000">
                <a:solidFill>
                  <a:srgbClr val="00FF00"/>
                </a:solidFill>
              </a:rPr>
              <a:t>+</a:t>
            </a:r>
            <a:endParaRPr lang="de-DE" altLang="en-US" sz="2000">
              <a:solidFill>
                <a:srgbClr val="00FF00"/>
              </a:solidFill>
            </a:endParaRPr>
          </a:p>
        </p:txBody>
      </p:sp>
      <p:sp>
        <p:nvSpPr>
          <p:cNvPr id="398370" name="Line 34"/>
          <p:cNvSpPr>
            <a:spLocks noChangeShapeType="1"/>
          </p:cNvSpPr>
          <p:nvPr/>
        </p:nvSpPr>
        <p:spPr bwMode="auto">
          <a:xfrm flipV="1">
            <a:off x="1352550" y="4705350"/>
            <a:ext cx="1371600" cy="12700"/>
          </a:xfrm>
          <a:prstGeom prst="line">
            <a:avLst/>
          </a:prstGeom>
          <a:noFill/>
          <a:ln w="38100">
            <a:solidFill>
              <a:srgbClr val="FFFF00"/>
            </a:solidFill>
            <a:prstDash val="dash"/>
            <a:round/>
            <a:headEnd type="none" w="med" len="lg"/>
            <a:tailEnd type="triangl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398371" name="Text Box 6"/>
          <p:cNvSpPr txBox="1">
            <a:spLocks noChangeArrowheads="1"/>
          </p:cNvSpPr>
          <p:nvPr/>
        </p:nvSpPr>
        <p:spPr bwMode="auto">
          <a:xfrm>
            <a:off x="368300" y="2679700"/>
            <a:ext cx="96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a:t>w</a:t>
            </a:r>
            <a:r>
              <a:rPr lang="de-DE" altLang="en-US" baseline="-25000"/>
              <a:t>1</a:t>
            </a:r>
            <a:r>
              <a:rPr lang="de-DE" altLang="en-US"/>
              <a:t>/P</a:t>
            </a:r>
            <a:r>
              <a:rPr lang="de-DE" altLang="en-US" baseline="-25000"/>
              <a:t>1</a:t>
            </a:r>
            <a:r>
              <a:rPr lang="de-DE" altLang="en-US" sz="1800" b="1"/>
              <a:t>  </a:t>
            </a:r>
          </a:p>
        </p:txBody>
      </p:sp>
      <p:sp>
        <p:nvSpPr>
          <p:cNvPr id="398372" name="Line 36"/>
          <p:cNvSpPr>
            <a:spLocks noChangeShapeType="1"/>
          </p:cNvSpPr>
          <p:nvPr/>
        </p:nvSpPr>
        <p:spPr bwMode="auto">
          <a:xfrm>
            <a:off x="6096000" y="2876550"/>
            <a:ext cx="0" cy="3314700"/>
          </a:xfrm>
          <a:prstGeom prst="line">
            <a:avLst/>
          </a:prstGeom>
          <a:noFill/>
          <a:ln w="38100">
            <a:solidFill>
              <a:srgbClr val="FFFF00"/>
            </a:solidFill>
            <a:prstDash val="dash"/>
            <a:round/>
            <a:headEnd type="none" w="med" len="lg"/>
            <a:tailEnd type="triangl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398373" name="Text Box 7"/>
          <p:cNvSpPr txBox="1">
            <a:spLocks noChangeArrowheads="1"/>
          </p:cNvSpPr>
          <p:nvPr/>
        </p:nvSpPr>
        <p:spPr bwMode="auto">
          <a:xfrm>
            <a:off x="2479675" y="6167438"/>
            <a:ext cx="449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2000"/>
              <a:t>L</a:t>
            </a:r>
            <a:r>
              <a:rPr lang="de-DE" altLang="en-US" sz="2000" baseline="-25000"/>
              <a:t>1</a:t>
            </a:r>
            <a:r>
              <a:rPr lang="de-DE" altLang="en-US" sz="2000"/>
              <a:t>  </a:t>
            </a:r>
          </a:p>
        </p:txBody>
      </p:sp>
      <p:sp>
        <p:nvSpPr>
          <p:cNvPr id="398374" name="Text Box 6"/>
          <p:cNvSpPr txBox="1">
            <a:spLocks noChangeArrowheads="1"/>
          </p:cNvSpPr>
          <p:nvPr/>
        </p:nvSpPr>
        <p:spPr bwMode="auto">
          <a:xfrm>
            <a:off x="368300" y="4497388"/>
            <a:ext cx="96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a:t>w</a:t>
            </a:r>
            <a:r>
              <a:rPr lang="de-DE" altLang="en-US" baseline="-25000"/>
              <a:t>2</a:t>
            </a:r>
            <a:r>
              <a:rPr lang="de-DE" altLang="en-US"/>
              <a:t>/P</a:t>
            </a:r>
            <a:r>
              <a:rPr lang="de-DE" altLang="en-US" baseline="-25000"/>
              <a:t>2</a:t>
            </a:r>
            <a:r>
              <a:rPr lang="de-DE" altLang="en-US" sz="1800" b="1"/>
              <a:t>  </a:t>
            </a:r>
          </a:p>
        </p:txBody>
      </p:sp>
      <p:sp>
        <p:nvSpPr>
          <p:cNvPr id="398375" name="Line 39"/>
          <p:cNvSpPr>
            <a:spLocks noChangeShapeType="1"/>
          </p:cNvSpPr>
          <p:nvPr/>
        </p:nvSpPr>
        <p:spPr bwMode="auto">
          <a:xfrm flipV="1">
            <a:off x="1377950" y="2878138"/>
            <a:ext cx="4749800" cy="0"/>
          </a:xfrm>
          <a:prstGeom prst="line">
            <a:avLst/>
          </a:prstGeom>
          <a:noFill/>
          <a:ln w="38100">
            <a:solidFill>
              <a:srgbClr val="FFFF00"/>
            </a:solidFill>
            <a:prstDash val="dash"/>
            <a:round/>
            <a:headEnd type="none" w="med" len="lg"/>
            <a:tailEnd type="triangl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398376" name="Line 40"/>
          <p:cNvSpPr>
            <a:spLocks noChangeShapeType="1"/>
          </p:cNvSpPr>
          <p:nvPr/>
        </p:nvSpPr>
        <p:spPr bwMode="auto">
          <a:xfrm rot="5400000" flipV="1">
            <a:off x="1957388" y="5443538"/>
            <a:ext cx="1498600" cy="0"/>
          </a:xfrm>
          <a:prstGeom prst="line">
            <a:avLst/>
          </a:prstGeom>
          <a:noFill/>
          <a:ln w="38100">
            <a:solidFill>
              <a:srgbClr val="FFFF00"/>
            </a:solidFill>
            <a:prstDash val="dash"/>
            <a:round/>
            <a:headEnd type="none" w="med" len="lg"/>
            <a:tailEnd type="triangl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398377" name="Text Box 7"/>
          <p:cNvSpPr txBox="1">
            <a:spLocks noChangeArrowheads="1"/>
          </p:cNvSpPr>
          <p:nvPr/>
        </p:nvSpPr>
        <p:spPr bwMode="auto">
          <a:xfrm>
            <a:off x="5795963" y="6181725"/>
            <a:ext cx="449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2000"/>
              <a:t>L</a:t>
            </a:r>
            <a:r>
              <a:rPr lang="de-DE" altLang="en-US" sz="2000" baseline="-25000"/>
              <a:t>2</a:t>
            </a:r>
            <a:r>
              <a:rPr lang="de-DE" altLang="en-US" sz="2000"/>
              <a:t> </a:t>
            </a:r>
          </a:p>
        </p:txBody>
      </p:sp>
      <p:sp>
        <p:nvSpPr>
          <p:cNvPr id="398378" name="AutoShape 42"/>
          <p:cNvSpPr>
            <a:spLocks/>
          </p:cNvSpPr>
          <p:nvPr/>
        </p:nvSpPr>
        <p:spPr bwMode="auto">
          <a:xfrm rot="-5400000">
            <a:off x="4267200" y="4356100"/>
            <a:ext cx="266700" cy="3314700"/>
          </a:xfrm>
          <a:prstGeom prst="rightBrace">
            <a:avLst>
              <a:gd name="adj1" fmla="val 103571"/>
              <a:gd name="adj2" fmla="val 50000"/>
            </a:avLst>
          </a:prstGeom>
          <a:noFill/>
          <a:ln w="38100">
            <a:solidFill>
              <a:srgbClr val="FFFF00"/>
            </a:solidFill>
            <a:round/>
            <a:headEnd type="none" w="med" len="lg"/>
            <a:tailEnd type="none" w="lg" len="med"/>
          </a:ln>
          <a:extLst>
            <a:ext uri="{909E8E84-426E-40DD-AFC4-6F175D3DCCD1}">
              <a14:hiddenFill xmlns:a14="http://schemas.microsoft.com/office/drawing/2010/main">
                <a:solidFill>
                  <a:srgbClr val="FFFFFF"/>
                </a:solidFill>
              </a14:hiddenFill>
            </a:ext>
          </a:extLst>
        </p:spPr>
        <p:txBody>
          <a:bodyPr vert="eaVert"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endParaRPr lang="de-DE" altLang="en-US" sz="2000"/>
          </a:p>
        </p:txBody>
      </p:sp>
      <p:sp>
        <p:nvSpPr>
          <p:cNvPr id="398379" name="Text Box 43"/>
          <p:cNvSpPr txBox="1">
            <a:spLocks noChangeArrowheads="1"/>
          </p:cNvSpPr>
          <p:nvPr/>
        </p:nvSpPr>
        <p:spPr bwMode="auto">
          <a:xfrm>
            <a:off x="2792413" y="5421313"/>
            <a:ext cx="336867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med"/>
              </a14:hiddenLine>
            </a:ext>
          </a:extLst>
        </p:spPr>
        <p:txBody>
          <a:bodyPr lIns="90000" tIns="46800" rIns="90000" bIns="4680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en-US" altLang="en-US" sz="2000">
                <a:solidFill>
                  <a:srgbClr val="FFFF00"/>
                </a:solidFill>
              </a:rPr>
              <a:t>Increase in supply of labor</a:t>
            </a:r>
          </a:p>
        </p:txBody>
      </p:sp>
      <p:sp>
        <p:nvSpPr>
          <p:cNvPr id="398380" name="AutoShape 44"/>
          <p:cNvSpPr>
            <a:spLocks/>
          </p:cNvSpPr>
          <p:nvPr/>
        </p:nvSpPr>
        <p:spPr bwMode="auto">
          <a:xfrm>
            <a:off x="1417638" y="2878138"/>
            <a:ext cx="139700" cy="1790700"/>
          </a:xfrm>
          <a:prstGeom prst="rightBrace">
            <a:avLst>
              <a:gd name="adj1" fmla="val 106818"/>
              <a:gd name="adj2" fmla="val 50000"/>
            </a:avLst>
          </a:prstGeom>
          <a:noFill/>
          <a:ln w="38100">
            <a:solidFill>
              <a:srgbClr val="FFFF00"/>
            </a:solidFill>
            <a:round/>
            <a:headEnd type="none" w="med" len="lg"/>
            <a:tailEnd type="none" w="lg" len="med"/>
          </a:ln>
          <a:extLst>
            <a:ext uri="{909E8E84-426E-40DD-AFC4-6F175D3DCCD1}">
              <a14:hiddenFill xmlns:a14="http://schemas.microsoft.com/office/drawing/2010/main">
                <a:solidFill>
                  <a:srgbClr val="FFFFFF"/>
                </a:solidFill>
              </a14:hiddenFill>
            </a:ext>
          </a:extLst>
        </p:spPr>
        <p:txBody>
          <a:bodyPr vert="eaVert"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endParaRPr lang="de-DE" altLang="en-US" sz="2000"/>
          </a:p>
        </p:txBody>
      </p:sp>
      <p:sp>
        <p:nvSpPr>
          <p:cNvPr id="398381" name="Text Box 45"/>
          <p:cNvSpPr txBox="1">
            <a:spLocks noChangeArrowheads="1"/>
          </p:cNvSpPr>
          <p:nvPr/>
        </p:nvSpPr>
        <p:spPr bwMode="auto">
          <a:xfrm>
            <a:off x="1584325" y="3746500"/>
            <a:ext cx="227647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med"/>
              </a14:hiddenLine>
            </a:ext>
          </a:extLst>
        </p:spPr>
        <p:txBody>
          <a:bodyPr lIns="90000" tIns="46800" rIns="90000" bIns="4680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en-US" altLang="en-US" sz="2000">
                <a:solidFill>
                  <a:srgbClr val="FFFF00"/>
                </a:solidFill>
              </a:rPr>
              <a:t>Increase of wage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837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837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837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9837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9838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838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837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9837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9837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9837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9837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983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5" grpId="0"/>
      <p:bldP spid="26636" grpId="0" animBg="1"/>
      <p:bldP spid="398370" grpId="0" animBg="1"/>
      <p:bldP spid="398371" grpId="0"/>
      <p:bldP spid="398372" grpId="0" animBg="1"/>
      <p:bldP spid="398373" grpId="0"/>
      <p:bldP spid="398374" grpId="0"/>
      <p:bldP spid="398375" grpId="0" animBg="1"/>
      <p:bldP spid="398376" grpId="0" animBg="1"/>
      <p:bldP spid="398377" grpId="0"/>
      <p:bldP spid="398378" grpId="0" animBg="1"/>
      <p:bldP spid="398379" grpId="0"/>
      <p:bldP spid="398380" grpId="0" animBg="1"/>
      <p:bldP spid="398381"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D94CD554-0A2C-4D01-99B0-AA6CA1EC86FE}" type="slidenum">
              <a:rPr lang="de-DE" altLang="en-US" sz="1600" b="1"/>
              <a:pPr algn="r" eaLnBrk="1" hangingPunct="1">
                <a:spcBef>
                  <a:spcPct val="0"/>
                </a:spcBef>
                <a:buClrTx/>
                <a:buFontTx/>
                <a:buNone/>
              </a:pPr>
              <a:t>25</a:t>
            </a:fld>
            <a:r>
              <a:rPr lang="de-DE" altLang="en-US" sz="1600" b="1"/>
              <a:t> -</a:t>
            </a:r>
          </a:p>
        </p:txBody>
      </p:sp>
      <p:sp>
        <p:nvSpPr>
          <p:cNvPr id="27651" name="Fußzeilenplatzhalter 4"/>
          <p:cNvSpPr txBox="1">
            <a:spLocks noGrp="1"/>
          </p:cNvSpPr>
          <p:nvPr/>
        </p:nvSpPr>
        <p:spPr bwMode="auto">
          <a:xfrm>
            <a:off x="0" y="6381750"/>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graphicFrame>
        <p:nvGraphicFramePr>
          <p:cNvPr id="27652" name="Object 2"/>
          <p:cNvGraphicFramePr>
            <a:graphicFrameLocks/>
          </p:cNvGraphicFramePr>
          <p:nvPr/>
        </p:nvGraphicFramePr>
        <p:xfrm>
          <a:off x="1250950" y="1027113"/>
          <a:ext cx="6923088" cy="5422900"/>
        </p:xfrm>
        <a:graphic>
          <a:graphicData uri="http://schemas.openxmlformats.org/presentationml/2006/ole">
            <mc:AlternateContent xmlns:mc="http://schemas.openxmlformats.org/markup-compatibility/2006">
              <mc:Choice xmlns:v="urn:schemas-microsoft-com:vml" Requires="v">
                <p:oleObj spid="_x0000_s28065" name="Diagramm" r:id="rId4" imgW="7438848" imgH="5324601" progId="MSGraph.Chart.8">
                  <p:embed followColorScheme="full"/>
                </p:oleObj>
              </mc:Choice>
              <mc:Fallback>
                <p:oleObj name="Diagramm" r:id="rId4" imgW="7438848" imgH="5324601"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0950" y="1027113"/>
                        <a:ext cx="6923088" cy="542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3" name="Rectangle 3"/>
          <p:cNvSpPr>
            <a:spLocks noGrp="1" noChangeArrowheads="1"/>
          </p:cNvSpPr>
          <p:nvPr>
            <p:ph type="title" idx="4294967295"/>
          </p:nvPr>
        </p:nvSpPr>
        <p:spPr>
          <a:xfrm>
            <a:off x="0" y="31750"/>
            <a:ext cx="9144000" cy="1100138"/>
          </a:xfrm>
        </p:spPr>
        <p:txBody>
          <a:bodyPr/>
          <a:lstStyle/>
          <a:p>
            <a:pPr eaLnBrk="1" hangingPunct="1"/>
            <a:r>
              <a:rPr lang="de-DE" altLang="en-US" sz="2900"/>
              <a:t>Labor Supply</a:t>
            </a:r>
            <a:endParaRPr lang="de-DE" altLang="en-US" sz="2600"/>
          </a:p>
        </p:txBody>
      </p:sp>
      <p:sp>
        <p:nvSpPr>
          <p:cNvPr id="27654" name="Text Box 4"/>
          <p:cNvSpPr txBox="1">
            <a:spLocks noChangeArrowheads="1"/>
          </p:cNvSpPr>
          <p:nvPr/>
        </p:nvSpPr>
        <p:spPr bwMode="auto">
          <a:xfrm>
            <a:off x="525463" y="1020763"/>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a:t>w/P</a:t>
            </a:r>
            <a:r>
              <a:rPr lang="de-DE" altLang="en-US" sz="1800" b="1"/>
              <a:t>  </a:t>
            </a:r>
          </a:p>
        </p:txBody>
      </p:sp>
      <p:sp>
        <p:nvSpPr>
          <p:cNvPr id="27655" name="Text Box 5"/>
          <p:cNvSpPr txBox="1">
            <a:spLocks noChangeArrowheads="1"/>
          </p:cNvSpPr>
          <p:nvPr/>
        </p:nvSpPr>
        <p:spPr bwMode="auto">
          <a:xfrm>
            <a:off x="8243888" y="6083300"/>
            <a:ext cx="4492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2800" b="1"/>
              <a:t>L</a:t>
            </a:r>
            <a:r>
              <a:rPr lang="de-DE" altLang="en-US" sz="1800" b="1"/>
              <a:t>  </a:t>
            </a:r>
          </a:p>
        </p:txBody>
      </p:sp>
      <p:sp>
        <p:nvSpPr>
          <p:cNvPr id="27656" name="Line 6"/>
          <p:cNvSpPr>
            <a:spLocks noChangeShapeType="1"/>
          </p:cNvSpPr>
          <p:nvPr/>
        </p:nvSpPr>
        <p:spPr bwMode="auto">
          <a:xfrm>
            <a:off x="7935913" y="6188075"/>
            <a:ext cx="309562" cy="1588"/>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27657" name="Line 7"/>
          <p:cNvSpPr>
            <a:spLocks noChangeShapeType="1"/>
          </p:cNvSpPr>
          <p:nvPr/>
        </p:nvSpPr>
        <p:spPr bwMode="auto">
          <a:xfrm rot="5400000" flipH="1">
            <a:off x="1210469" y="1231107"/>
            <a:ext cx="295275" cy="1587"/>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27658" name="Line 10"/>
          <p:cNvSpPr>
            <a:spLocks noChangeShapeType="1"/>
          </p:cNvSpPr>
          <p:nvPr/>
        </p:nvSpPr>
        <p:spPr bwMode="auto">
          <a:xfrm>
            <a:off x="2108200" y="5689600"/>
            <a:ext cx="0" cy="0"/>
          </a:xfrm>
          <a:prstGeom prst="line">
            <a:avLst/>
          </a:prstGeom>
          <a:noFill/>
          <a:ln w="38100">
            <a:solidFill>
              <a:srgbClr val="FF0000"/>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27659" name="Text Box 11"/>
          <p:cNvSpPr txBox="1">
            <a:spLocks noChangeArrowheads="1"/>
          </p:cNvSpPr>
          <p:nvPr/>
        </p:nvSpPr>
        <p:spPr bwMode="auto">
          <a:xfrm>
            <a:off x="6405563" y="1779588"/>
            <a:ext cx="185261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00FFFF"/>
                </a:solidFill>
              </a:rPr>
              <a:t>S</a:t>
            </a:r>
            <a:r>
              <a:rPr lang="de-DE" altLang="en-US" sz="2200" baseline="-25000">
                <a:solidFill>
                  <a:srgbClr val="66FFFF"/>
                </a:solidFill>
              </a:rPr>
              <a:t> </a:t>
            </a:r>
            <a:r>
              <a:rPr lang="de-DE" altLang="en-US" sz="2200">
                <a:solidFill>
                  <a:srgbClr val="66FFFF"/>
                </a:solidFill>
              </a:rPr>
              <a:t>(w/p,Pop</a:t>
            </a:r>
            <a:r>
              <a:rPr lang="de-DE" altLang="en-US" sz="2200" baseline="-25000">
                <a:solidFill>
                  <a:srgbClr val="66FFFF"/>
                </a:solidFill>
              </a:rPr>
              <a:t>1</a:t>
            </a:r>
            <a:r>
              <a:rPr lang="de-DE" altLang="en-US" sz="2200">
                <a:solidFill>
                  <a:srgbClr val="66FFFF"/>
                </a:solidFill>
              </a:rPr>
              <a:t>)</a:t>
            </a:r>
            <a:endParaRPr lang="el-GR" altLang="en-US" sz="2200">
              <a:solidFill>
                <a:srgbClr val="66FFFF"/>
              </a:solidFill>
            </a:endParaRPr>
          </a:p>
        </p:txBody>
      </p:sp>
      <p:sp>
        <p:nvSpPr>
          <p:cNvPr id="27660" name="Line 12"/>
          <p:cNvSpPr>
            <a:spLocks noChangeShapeType="1"/>
          </p:cNvSpPr>
          <p:nvPr/>
        </p:nvSpPr>
        <p:spPr bwMode="auto">
          <a:xfrm flipV="1">
            <a:off x="1679575" y="2209800"/>
            <a:ext cx="5783263" cy="3027363"/>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34876" name="Text Box 6"/>
          <p:cNvSpPr txBox="1">
            <a:spLocks noChangeArrowheads="1"/>
          </p:cNvSpPr>
          <p:nvPr/>
        </p:nvSpPr>
        <p:spPr bwMode="auto">
          <a:xfrm>
            <a:off x="5708650" y="5014913"/>
            <a:ext cx="205581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dirty="0" err="1">
                <a:solidFill>
                  <a:srgbClr val="66FFFF"/>
                </a:solidFill>
              </a:rPr>
              <a:t>Pop</a:t>
            </a:r>
            <a:r>
              <a:rPr lang="de-DE" altLang="en-US" baseline="-25000" dirty="0" err="1">
                <a:solidFill>
                  <a:srgbClr val="66FFFF"/>
                </a:solidFill>
              </a:rPr>
              <a:t>2</a:t>
            </a:r>
            <a:r>
              <a:rPr lang="de-DE" altLang="en-US" sz="2600" dirty="0">
                <a:solidFill>
                  <a:srgbClr val="66FFFF"/>
                </a:solidFill>
              </a:rPr>
              <a:t> &gt; </a:t>
            </a:r>
            <a:r>
              <a:rPr lang="de-DE" altLang="en-US" sz="2600" dirty="0" err="1">
                <a:solidFill>
                  <a:srgbClr val="66FFFF"/>
                </a:solidFill>
              </a:rPr>
              <a:t>Pop</a:t>
            </a:r>
            <a:r>
              <a:rPr lang="de-DE" altLang="en-US" baseline="-25000" dirty="0" err="1">
                <a:solidFill>
                  <a:srgbClr val="66FFFF"/>
                </a:solidFill>
              </a:rPr>
              <a:t>1</a:t>
            </a:r>
            <a:r>
              <a:rPr lang="de-DE" altLang="en-US" baseline="-25000" dirty="0">
                <a:solidFill>
                  <a:srgbClr val="66FFFF"/>
                </a:solidFill>
              </a:rPr>
              <a:t> </a:t>
            </a:r>
            <a:endParaRPr lang="el-GR" altLang="en-US" baseline="-25000" dirty="0">
              <a:solidFill>
                <a:srgbClr val="66FFFF"/>
              </a:solidFill>
            </a:endParaRPr>
          </a:p>
        </p:txBody>
      </p:sp>
      <p:sp>
        <p:nvSpPr>
          <p:cNvPr id="334877" name="Line 16"/>
          <p:cNvSpPr>
            <a:spLocks noChangeShapeType="1"/>
          </p:cNvSpPr>
          <p:nvPr/>
        </p:nvSpPr>
        <p:spPr bwMode="auto">
          <a:xfrm>
            <a:off x="6389688" y="2884488"/>
            <a:ext cx="1187450" cy="0"/>
          </a:xfrm>
          <a:prstGeom prst="line">
            <a:avLst/>
          </a:prstGeom>
          <a:noFill/>
          <a:ln w="3492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334878" name="Line 17"/>
          <p:cNvSpPr>
            <a:spLocks noChangeShapeType="1"/>
          </p:cNvSpPr>
          <p:nvPr/>
        </p:nvSpPr>
        <p:spPr bwMode="auto">
          <a:xfrm>
            <a:off x="2587625" y="4849813"/>
            <a:ext cx="1187450" cy="0"/>
          </a:xfrm>
          <a:prstGeom prst="line">
            <a:avLst/>
          </a:prstGeom>
          <a:noFill/>
          <a:ln w="3492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334879" name="AutoShape 26"/>
          <p:cNvSpPr>
            <a:spLocks noChangeArrowheads="1"/>
          </p:cNvSpPr>
          <p:nvPr/>
        </p:nvSpPr>
        <p:spPr bwMode="auto">
          <a:xfrm>
            <a:off x="1560513" y="919163"/>
            <a:ext cx="3792537" cy="2417762"/>
          </a:xfrm>
          <a:prstGeom prst="roundRect">
            <a:avLst>
              <a:gd name="adj" fmla="val 12495"/>
            </a:avLst>
          </a:prstGeom>
          <a:solidFill>
            <a:srgbClr val="FFFF99"/>
          </a:solidFill>
          <a:ln w="50800">
            <a:solidFill>
              <a:srgbClr val="FF0000"/>
            </a:solidFill>
            <a:round/>
            <a:headEnd/>
            <a:tailEnd/>
          </a:ln>
        </p:spPr>
        <p:txBody>
          <a:bodyPr/>
          <a:lstStyle>
            <a:lvl1pPr marL="342900" indent="-342900">
              <a:spcBef>
                <a:spcPct val="20000"/>
              </a:spcBef>
              <a:buClr>
                <a:srgbClr val="FF0000"/>
              </a:buClr>
              <a:buFont typeface="Arial Unicode MS" pitchFamily="34" charset="-128"/>
              <a:buChar char="➤"/>
              <a:defRPr sz="2400">
                <a:solidFill>
                  <a:schemeClr val="tx1"/>
                </a:solidFill>
                <a:latin typeface="Arial" pitchFamily="34" charset="0"/>
              </a:defRPr>
            </a:lvl1pPr>
            <a:lvl2pPr marL="179388">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lvl="1" eaLnBrk="1" hangingPunct="1">
              <a:buFont typeface="Arial Unicode MS" pitchFamily="34" charset="-128"/>
              <a:buNone/>
            </a:pPr>
            <a:r>
              <a:rPr lang="en-US" altLang="en-US" sz="2400">
                <a:solidFill>
                  <a:srgbClr val="3333FF"/>
                </a:solidFill>
              </a:rPr>
              <a:t>If the population grows, Pop</a:t>
            </a:r>
            <a:r>
              <a:rPr lang="en-US" altLang="en-US" sz="2400" baseline="-25000">
                <a:solidFill>
                  <a:srgbClr val="3333FF"/>
                </a:solidFill>
              </a:rPr>
              <a:t>2</a:t>
            </a:r>
            <a:r>
              <a:rPr lang="en-US" altLang="en-US" sz="2400">
                <a:solidFill>
                  <a:srgbClr val="3333FF"/>
                </a:solidFill>
              </a:rPr>
              <a:t>&gt;Pop</a:t>
            </a:r>
            <a:r>
              <a:rPr lang="en-US" altLang="en-US" sz="2400" baseline="-25000">
                <a:solidFill>
                  <a:srgbClr val="3333FF"/>
                </a:solidFill>
              </a:rPr>
              <a:t>1</a:t>
            </a:r>
            <a:r>
              <a:rPr lang="en-US" altLang="en-US" sz="2400">
                <a:solidFill>
                  <a:srgbClr val="3333FF"/>
                </a:solidFill>
              </a:rPr>
              <a:t>, more households will offer labor at a given wage rate, such that labor supply grows.</a:t>
            </a:r>
          </a:p>
        </p:txBody>
      </p:sp>
      <p:sp>
        <p:nvSpPr>
          <p:cNvPr id="334881" name="Line 12"/>
          <p:cNvSpPr>
            <a:spLocks noChangeShapeType="1"/>
          </p:cNvSpPr>
          <p:nvPr/>
        </p:nvSpPr>
        <p:spPr bwMode="auto">
          <a:xfrm flipV="1">
            <a:off x="2687638" y="2484438"/>
            <a:ext cx="5783262" cy="3027362"/>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34882" name="Text Box 11"/>
          <p:cNvSpPr txBox="1">
            <a:spLocks noChangeArrowheads="1"/>
          </p:cNvSpPr>
          <p:nvPr/>
        </p:nvSpPr>
        <p:spPr bwMode="auto">
          <a:xfrm>
            <a:off x="7291388" y="3016250"/>
            <a:ext cx="1852612"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00FFFF"/>
                </a:solidFill>
              </a:rPr>
              <a:t>S</a:t>
            </a:r>
            <a:r>
              <a:rPr lang="de-DE" altLang="en-US" sz="2200" baseline="-25000">
                <a:solidFill>
                  <a:srgbClr val="66FFFF"/>
                </a:solidFill>
              </a:rPr>
              <a:t> </a:t>
            </a:r>
            <a:r>
              <a:rPr lang="de-DE" altLang="en-US" sz="2200">
                <a:solidFill>
                  <a:srgbClr val="66FFFF"/>
                </a:solidFill>
              </a:rPr>
              <a:t>(w/p,Pop</a:t>
            </a:r>
            <a:r>
              <a:rPr lang="de-DE" altLang="en-US" sz="2200" baseline="-25000">
                <a:solidFill>
                  <a:srgbClr val="66FFFF"/>
                </a:solidFill>
              </a:rPr>
              <a:t>2</a:t>
            </a:r>
            <a:r>
              <a:rPr lang="de-DE" altLang="en-US" sz="2200">
                <a:solidFill>
                  <a:srgbClr val="66FFFF"/>
                </a:solidFill>
              </a:rPr>
              <a:t>)</a:t>
            </a:r>
            <a:endParaRPr lang="el-GR" altLang="en-US" sz="2200">
              <a:solidFill>
                <a:srgbClr val="66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48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487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487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487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488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48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76" grpId="0"/>
      <p:bldP spid="334877" grpId="0" animBg="1"/>
      <p:bldP spid="334878" grpId="0" animBg="1"/>
      <p:bldP spid="334879" grpId="0" animBg="1"/>
      <p:bldP spid="334881" grpId="0" animBg="1"/>
      <p:bldP spid="334882"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Foliennummernplatzhalter 3"/>
          <p:cNvSpPr txBox="1">
            <a:spLocks noGrp="1"/>
          </p:cNvSpPr>
          <p:nvPr/>
        </p:nvSpPr>
        <p:spPr bwMode="auto">
          <a:xfrm>
            <a:off x="7010400"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9679E3AF-1785-4AEF-9164-09511C4ACFCD}" type="slidenum">
              <a:rPr lang="de-DE" altLang="en-US" sz="1600" b="1"/>
              <a:pPr algn="r" eaLnBrk="1" hangingPunct="1">
                <a:spcBef>
                  <a:spcPct val="0"/>
                </a:spcBef>
                <a:buClrTx/>
                <a:buFontTx/>
                <a:buNone/>
              </a:pPr>
              <a:t>26</a:t>
            </a:fld>
            <a:r>
              <a:rPr lang="de-DE" altLang="en-US" sz="1600" b="1"/>
              <a:t> -</a:t>
            </a:r>
          </a:p>
        </p:txBody>
      </p:sp>
      <p:sp>
        <p:nvSpPr>
          <p:cNvPr id="28675" name="Fußzeilenplatzhalter 4"/>
          <p:cNvSpPr txBox="1">
            <a:spLocks noGrp="1"/>
          </p:cNvSpPr>
          <p:nvPr/>
        </p:nvSpPr>
        <p:spPr bwMode="auto">
          <a:xfrm>
            <a:off x="0" y="6381750"/>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graphicFrame>
        <p:nvGraphicFramePr>
          <p:cNvPr id="28676" name="Object 17"/>
          <p:cNvGraphicFramePr>
            <a:graphicFrameLocks/>
          </p:cNvGraphicFramePr>
          <p:nvPr/>
        </p:nvGraphicFramePr>
        <p:xfrm>
          <a:off x="1238250" y="1039813"/>
          <a:ext cx="6923088" cy="5422900"/>
        </p:xfrm>
        <a:graphic>
          <a:graphicData uri="http://schemas.openxmlformats.org/presentationml/2006/ole">
            <mc:AlternateContent xmlns:mc="http://schemas.openxmlformats.org/markup-compatibility/2006">
              <mc:Choice xmlns:v="urn:schemas-microsoft-com:vml" Requires="v">
                <p:oleObj spid="_x0000_s29091" name="Diagramm" r:id="rId4" imgW="7438848" imgH="5324601" progId="MSGraph.Chart.8">
                  <p:embed followColorScheme="full"/>
                </p:oleObj>
              </mc:Choice>
              <mc:Fallback>
                <p:oleObj name="Diagramm" r:id="rId4" imgW="7438848" imgH="5324601" progId="MSGraph.Chart.8">
                  <p:embed followColorScheme="full"/>
                  <p:pic>
                    <p:nvPicPr>
                      <p:cNvPr id="0" name="Object 1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8250" y="1039813"/>
                        <a:ext cx="6923088" cy="542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77" name="Text Box 18"/>
          <p:cNvSpPr txBox="1">
            <a:spLocks noChangeArrowheads="1"/>
          </p:cNvSpPr>
          <p:nvPr/>
        </p:nvSpPr>
        <p:spPr bwMode="auto">
          <a:xfrm>
            <a:off x="525463" y="1020763"/>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a:t>w/P</a:t>
            </a:r>
            <a:r>
              <a:rPr lang="de-DE" altLang="en-US" sz="1800" b="1"/>
              <a:t>  </a:t>
            </a:r>
          </a:p>
        </p:txBody>
      </p:sp>
      <p:sp>
        <p:nvSpPr>
          <p:cNvPr id="28678" name="Text Box 19"/>
          <p:cNvSpPr txBox="1">
            <a:spLocks noChangeArrowheads="1"/>
          </p:cNvSpPr>
          <p:nvPr/>
        </p:nvSpPr>
        <p:spPr bwMode="auto">
          <a:xfrm>
            <a:off x="8243888" y="6083300"/>
            <a:ext cx="4492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2800" b="1"/>
              <a:t>L</a:t>
            </a:r>
            <a:r>
              <a:rPr lang="de-DE" altLang="en-US" sz="1800" b="1"/>
              <a:t>  </a:t>
            </a:r>
          </a:p>
        </p:txBody>
      </p:sp>
      <p:sp>
        <p:nvSpPr>
          <p:cNvPr id="28679" name="Line 21"/>
          <p:cNvSpPr>
            <a:spLocks noChangeShapeType="1"/>
          </p:cNvSpPr>
          <p:nvPr/>
        </p:nvSpPr>
        <p:spPr bwMode="auto">
          <a:xfrm>
            <a:off x="7923213" y="6188075"/>
            <a:ext cx="309562" cy="1588"/>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28680" name="Rectangle 6"/>
          <p:cNvSpPr>
            <a:spLocks noGrp="1" noChangeArrowheads="1"/>
          </p:cNvSpPr>
          <p:nvPr>
            <p:ph type="title" idx="4294967295"/>
          </p:nvPr>
        </p:nvSpPr>
        <p:spPr>
          <a:xfrm>
            <a:off x="0" y="31750"/>
            <a:ext cx="9144000" cy="1100138"/>
          </a:xfrm>
        </p:spPr>
        <p:txBody>
          <a:bodyPr/>
          <a:lstStyle/>
          <a:p>
            <a:pPr eaLnBrk="1" hangingPunct="1"/>
            <a:r>
              <a:rPr lang="de-DE" altLang="en-US" sz="2900"/>
              <a:t>The Labor Market under Free Competition</a:t>
            </a:r>
            <a:endParaRPr lang="de-DE" altLang="en-US" sz="2600"/>
          </a:p>
        </p:txBody>
      </p:sp>
      <p:sp>
        <p:nvSpPr>
          <p:cNvPr id="5298185" name="Text Box 9"/>
          <p:cNvSpPr txBox="1">
            <a:spLocks noChangeArrowheads="1"/>
          </p:cNvSpPr>
          <p:nvPr/>
        </p:nvSpPr>
        <p:spPr bwMode="auto">
          <a:xfrm>
            <a:off x="6737350" y="5402263"/>
            <a:ext cx="16779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66FFFF"/>
                </a:solidFill>
              </a:rPr>
              <a:t>L</a:t>
            </a:r>
            <a:r>
              <a:rPr lang="de-DE" altLang="en-US" sz="2600" baseline="-25000">
                <a:solidFill>
                  <a:srgbClr val="00FFFF"/>
                </a:solidFill>
              </a:rPr>
              <a:t>D</a:t>
            </a:r>
            <a:r>
              <a:rPr lang="de-DE" altLang="en-US" sz="2600" baseline="-25000">
                <a:solidFill>
                  <a:srgbClr val="66FFFF"/>
                </a:solidFill>
              </a:rPr>
              <a:t> </a:t>
            </a:r>
            <a:r>
              <a:rPr lang="de-DE" altLang="en-US" sz="2600">
                <a:solidFill>
                  <a:srgbClr val="66FFFF"/>
                </a:solidFill>
              </a:rPr>
              <a:t>(w/p,K)</a:t>
            </a:r>
            <a:endParaRPr lang="el-GR" altLang="en-US" sz="2600">
              <a:solidFill>
                <a:srgbClr val="66FFFF"/>
              </a:solidFill>
            </a:endParaRPr>
          </a:p>
        </p:txBody>
      </p:sp>
      <p:sp>
        <p:nvSpPr>
          <p:cNvPr id="28682" name="Text Box 13"/>
          <p:cNvSpPr txBox="1">
            <a:spLocks noChangeArrowheads="1"/>
          </p:cNvSpPr>
          <p:nvPr/>
        </p:nvSpPr>
        <p:spPr bwMode="auto">
          <a:xfrm>
            <a:off x="6905625" y="1162050"/>
            <a:ext cx="22002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66FFFF"/>
                </a:solidFill>
              </a:rPr>
              <a:t>L</a:t>
            </a:r>
            <a:r>
              <a:rPr lang="de-DE" altLang="en-US" sz="2600" baseline="-25000">
                <a:solidFill>
                  <a:srgbClr val="00FFFF"/>
                </a:solidFill>
              </a:rPr>
              <a:t>S</a:t>
            </a:r>
            <a:r>
              <a:rPr lang="de-DE" altLang="en-US" sz="2600">
                <a:solidFill>
                  <a:srgbClr val="66FFFF"/>
                </a:solidFill>
              </a:rPr>
              <a:t>(w/p,Pop)</a:t>
            </a:r>
            <a:endParaRPr lang="el-GR" altLang="en-US" sz="2600">
              <a:solidFill>
                <a:srgbClr val="66FFFF"/>
              </a:solidFill>
            </a:endParaRPr>
          </a:p>
        </p:txBody>
      </p:sp>
      <p:sp>
        <p:nvSpPr>
          <p:cNvPr id="5298199" name="Line 23"/>
          <p:cNvSpPr>
            <a:spLocks noChangeShapeType="1"/>
          </p:cNvSpPr>
          <p:nvPr/>
        </p:nvSpPr>
        <p:spPr bwMode="auto">
          <a:xfrm flipH="1">
            <a:off x="1319213" y="3884613"/>
            <a:ext cx="2705100" cy="0"/>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298200" name="Line 24"/>
          <p:cNvSpPr>
            <a:spLocks noChangeShapeType="1"/>
          </p:cNvSpPr>
          <p:nvPr/>
        </p:nvSpPr>
        <p:spPr bwMode="auto">
          <a:xfrm>
            <a:off x="4038600" y="3898900"/>
            <a:ext cx="0" cy="2286000"/>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298201" name="Text Box 25"/>
          <p:cNvSpPr txBox="1">
            <a:spLocks noChangeArrowheads="1"/>
          </p:cNvSpPr>
          <p:nvPr/>
        </p:nvSpPr>
        <p:spPr bwMode="auto">
          <a:xfrm>
            <a:off x="431800" y="3636963"/>
            <a:ext cx="927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a:solidFill>
                  <a:srgbClr val="FFFF00"/>
                </a:solidFill>
              </a:rPr>
              <a:t>w</a:t>
            </a:r>
            <a:r>
              <a:rPr lang="de-DE" altLang="en-US" baseline="-25000">
                <a:solidFill>
                  <a:srgbClr val="FFFF00"/>
                </a:solidFill>
              </a:rPr>
              <a:t>1</a:t>
            </a:r>
            <a:r>
              <a:rPr lang="de-DE" altLang="en-US">
                <a:solidFill>
                  <a:srgbClr val="FFFF00"/>
                </a:solidFill>
              </a:rPr>
              <a:t>/P</a:t>
            </a:r>
            <a:r>
              <a:rPr lang="de-DE" altLang="en-US" baseline="-25000">
                <a:solidFill>
                  <a:srgbClr val="FFFF00"/>
                </a:solidFill>
              </a:rPr>
              <a:t>1</a:t>
            </a:r>
          </a:p>
        </p:txBody>
      </p:sp>
      <p:sp>
        <p:nvSpPr>
          <p:cNvPr id="5298202" name="Text Box 26"/>
          <p:cNvSpPr txBox="1">
            <a:spLocks noChangeArrowheads="1"/>
          </p:cNvSpPr>
          <p:nvPr/>
        </p:nvSpPr>
        <p:spPr bwMode="auto">
          <a:xfrm>
            <a:off x="3752850" y="6218238"/>
            <a:ext cx="536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a:solidFill>
                  <a:srgbClr val="FFFF00"/>
                </a:solidFill>
              </a:rPr>
              <a:t>L</a:t>
            </a:r>
            <a:r>
              <a:rPr lang="de-DE" altLang="en-US" baseline="-25000">
                <a:solidFill>
                  <a:srgbClr val="FFFF00"/>
                </a:solidFill>
              </a:rPr>
              <a:t>1</a:t>
            </a:r>
            <a:r>
              <a:rPr lang="de-DE" altLang="en-US" sz="1800" b="1">
                <a:solidFill>
                  <a:srgbClr val="FFFF00"/>
                </a:solidFill>
              </a:rPr>
              <a:t>  </a:t>
            </a:r>
          </a:p>
        </p:txBody>
      </p:sp>
      <p:sp>
        <p:nvSpPr>
          <p:cNvPr id="28687" name="Line 28"/>
          <p:cNvSpPr>
            <a:spLocks noChangeShapeType="1"/>
          </p:cNvSpPr>
          <p:nvPr/>
        </p:nvSpPr>
        <p:spPr bwMode="auto">
          <a:xfrm flipV="1">
            <a:off x="1854200" y="1676400"/>
            <a:ext cx="5473700" cy="36576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298208" name="Line 32"/>
          <p:cNvSpPr>
            <a:spLocks noChangeShapeType="1"/>
          </p:cNvSpPr>
          <p:nvPr/>
        </p:nvSpPr>
        <p:spPr bwMode="auto">
          <a:xfrm rot="5400000" flipV="1">
            <a:off x="2249488" y="1284288"/>
            <a:ext cx="3708400" cy="52197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298209" name="AutoShape 33"/>
          <p:cNvSpPr>
            <a:spLocks noChangeArrowheads="1"/>
          </p:cNvSpPr>
          <p:nvPr/>
        </p:nvSpPr>
        <p:spPr bwMode="auto">
          <a:xfrm>
            <a:off x="5908675" y="2763838"/>
            <a:ext cx="3032125" cy="2047875"/>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marL="342900" indent="-342900">
              <a:spcBef>
                <a:spcPct val="20000"/>
              </a:spcBef>
              <a:buClr>
                <a:srgbClr val="FF0000"/>
              </a:buClr>
              <a:buFont typeface="Arial Unicode MS" pitchFamily="34" charset="-128"/>
              <a:buChar char="➤"/>
              <a:defRPr sz="2400">
                <a:solidFill>
                  <a:schemeClr val="tx1"/>
                </a:solidFill>
                <a:latin typeface="Arial" pitchFamily="34" charset="0"/>
              </a:defRPr>
            </a:lvl1pPr>
            <a:lvl2pPr marL="179388">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lvl="1" eaLnBrk="1" hangingPunct="1">
              <a:buFont typeface="Arial Unicode MS" pitchFamily="34" charset="-128"/>
              <a:buNone/>
            </a:pPr>
            <a:r>
              <a:rPr lang="en-US" altLang="en-US" sz="2000">
                <a:solidFill>
                  <a:srgbClr val="3333FF"/>
                </a:solidFill>
              </a:rPr>
              <a:t>The equilibrium real wage rate w</a:t>
            </a:r>
            <a:r>
              <a:rPr lang="en-US" altLang="en-US" sz="2000" baseline="-25000">
                <a:solidFill>
                  <a:srgbClr val="3333FF"/>
                </a:solidFill>
              </a:rPr>
              <a:t>1</a:t>
            </a:r>
            <a:r>
              <a:rPr lang="en-US" altLang="en-US" sz="2000">
                <a:solidFill>
                  <a:srgbClr val="3333FF"/>
                </a:solidFill>
              </a:rPr>
              <a:t>/P</a:t>
            </a:r>
            <a:r>
              <a:rPr lang="en-US" altLang="en-US" sz="2000" baseline="-25000">
                <a:solidFill>
                  <a:srgbClr val="3333FF"/>
                </a:solidFill>
              </a:rPr>
              <a:t>1</a:t>
            </a:r>
            <a:r>
              <a:rPr lang="en-US" altLang="en-US" sz="2000">
                <a:solidFill>
                  <a:srgbClr val="3333FF"/>
                </a:solidFill>
              </a:rPr>
              <a:t> balances labor supply of households L</a:t>
            </a:r>
            <a:r>
              <a:rPr lang="en-US" altLang="en-US" sz="2000" baseline="-25000">
                <a:solidFill>
                  <a:srgbClr val="3333FF"/>
                </a:solidFill>
              </a:rPr>
              <a:t>S</a:t>
            </a:r>
            <a:r>
              <a:rPr lang="en-US" altLang="en-US" sz="2000">
                <a:solidFill>
                  <a:srgbClr val="3333FF"/>
                </a:solidFill>
              </a:rPr>
              <a:t>(w/P), with labor demand of firms L</a:t>
            </a:r>
            <a:r>
              <a:rPr lang="en-US" altLang="en-US" sz="2000" baseline="-25000">
                <a:solidFill>
                  <a:srgbClr val="3333FF"/>
                </a:solidFill>
              </a:rPr>
              <a:t>D</a:t>
            </a:r>
            <a:r>
              <a:rPr lang="en-US" altLang="en-US" sz="2000">
                <a:solidFill>
                  <a:srgbClr val="3333FF"/>
                </a:solidFill>
              </a:rPr>
              <a:t>(w/P).</a:t>
            </a:r>
          </a:p>
        </p:txBody>
      </p:sp>
      <p:sp>
        <p:nvSpPr>
          <p:cNvPr id="28690" name="AutoShape 37"/>
          <p:cNvSpPr>
            <a:spLocks noChangeArrowheads="1"/>
          </p:cNvSpPr>
          <p:nvPr/>
        </p:nvSpPr>
        <p:spPr bwMode="auto">
          <a:xfrm>
            <a:off x="1573213" y="893763"/>
            <a:ext cx="4376737" cy="765175"/>
          </a:xfrm>
          <a:prstGeom prst="roundRect">
            <a:avLst>
              <a:gd name="adj" fmla="val 12495"/>
            </a:avLst>
          </a:prstGeom>
          <a:solidFill>
            <a:srgbClr val="FFFF99"/>
          </a:solidFill>
          <a:ln w="50800">
            <a:solidFill>
              <a:srgbClr val="FF0000"/>
            </a:solidFill>
            <a:round/>
            <a:headEnd/>
            <a:tailEnd/>
          </a:ln>
        </p:spPr>
        <p:txBody>
          <a:bodyPr lIns="0" tIns="0" rIns="0" bIns="0"/>
          <a:lstStyle>
            <a:lvl1pPr marL="342900" indent="-342900">
              <a:spcBef>
                <a:spcPct val="20000"/>
              </a:spcBef>
              <a:buClr>
                <a:srgbClr val="FF0000"/>
              </a:buClr>
              <a:buFont typeface="Arial Unicode MS" pitchFamily="34" charset="-128"/>
              <a:buChar char="➤"/>
              <a:defRPr sz="2400">
                <a:solidFill>
                  <a:schemeClr val="tx1"/>
                </a:solidFill>
                <a:latin typeface="Arial" pitchFamily="34" charset="0"/>
              </a:defRPr>
            </a:lvl1pPr>
            <a:lvl2pPr marL="179388">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lvl="1" eaLnBrk="1" hangingPunct="1">
              <a:buFont typeface="Arial Unicode MS" pitchFamily="34" charset="-128"/>
              <a:buNone/>
            </a:pPr>
            <a:r>
              <a:rPr lang="en-US" altLang="en-US" sz="2000">
                <a:solidFill>
                  <a:srgbClr val="3333FF"/>
                </a:solidFill>
              </a:rPr>
              <a:t>The labor market equilibrium from these assumptions:</a:t>
            </a:r>
            <a:r>
              <a:rPr lang="en-US" altLang="en-US" sz="2000"/>
              <a:t> </a:t>
            </a:r>
          </a:p>
        </p:txBody>
      </p:sp>
      <p:sp>
        <p:nvSpPr>
          <p:cNvPr id="28691" name="Line 22"/>
          <p:cNvSpPr>
            <a:spLocks noChangeShapeType="1"/>
          </p:cNvSpPr>
          <p:nvPr/>
        </p:nvSpPr>
        <p:spPr bwMode="auto">
          <a:xfrm rot="5400000" flipH="1">
            <a:off x="1196181" y="1231107"/>
            <a:ext cx="295275" cy="1588"/>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28692" name="Oval 23"/>
          <p:cNvSpPr>
            <a:spLocks noChangeArrowheads="1"/>
          </p:cNvSpPr>
          <p:nvPr/>
        </p:nvSpPr>
        <p:spPr bwMode="auto">
          <a:xfrm>
            <a:off x="7261225" y="5867400"/>
            <a:ext cx="368300" cy="368300"/>
          </a:xfrm>
          <a:prstGeom prst="ellipse">
            <a:avLst/>
          </a:prstGeom>
          <a:noFill/>
          <a:ln w="38100" algn="ctr">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r>
              <a:rPr lang="en-US" altLang="en-US" sz="2000">
                <a:solidFill>
                  <a:srgbClr val="00FF00"/>
                </a:solidFill>
              </a:rPr>
              <a:t>–</a:t>
            </a:r>
            <a:endParaRPr lang="de-DE" altLang="en-US" sz="2000">
              <a:solidFill>
                <a:srgbClr val="00FF00"/>
              </a:solidFill>
            </a:endParaRPr>
          </a:p>
        </p:txBody>
      </p:sp>
      <p:sp>
        <p:nvSpPr>
          <p:cNvPr id="28693" name="Oval 24"/>
          <p:cNvSpPr>
            <a:spLocks noChangeArrowheads="1"/>
          </p:cNvSpPr>
          <p:nvPr/>
        </p:nvSpPr>
        <p:spPr bwMode="auto">
          <a:xfrm>
            <a:off x="7850188" y="5856288"/>
            <a:ext cx="368300" cy="368300"/>
          </a:xfrm>
          <a:prstGeom prst="ellipse">
            <a:avLst/>
          </a:prstGeom>
          <a:noFill/>
          <a:ln w="38100" algn="ctr">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r>
              <a:rPr lang="en-US" altLang="en-US" sz="2000">
                <a:solidFill>
                  <a:srgbClr val="00FF00"/>
                </a:solidFill>
              </a:rPr>
              <a:t>+</a:t>
            </a:r>
            <a:endParaRPr lang="de-DE" altLang="en-US" sz="2000">
              <a:solidFill>
                <a:srgbClr val="00FF00"/>
              </a:solidFill>
            </a:endParaRPr>
          </a:p>
        </p:txBody>
      </p:sp>
      <p:sp>
        <p:nvSpPr>
          <p:cNvPr id="28694" name="Oval 25"/>
          <p:cNvSpPr>
            <a:spLocks noChangeArrowheads="1"/>
          </p:cNvSpPr>
          <p:nvPr/>
        </p:nvSpPr>
        <p:spPr bwMode="auto">
          <a:xfrm>
            <a:off x="8054975" y="1844675"/>
            <a:ext cx="368300" cy="368300"/>
          </a:xfrm>
          <a:prstGeom prst="ellipse">
            <a:avLst/>
          </a:prstGeom>
          <a:noFill/>
          <a:ln w="38100" algn="ctr">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r>
              <a:rPr lang="en-US" altLang="en-US" sz="2000">
                <a:solidFill>
                  <a:srgbClr val="00FF00"/>
                </a:solidFill>
              </a:rPr>
              <a:t>+</a:t>
            </a:r>
            <a:endParaRPr lang="de-DE" altLang="en-US" sz="2000">
              <a:solidFill>
                <a:srgbClr val="00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9820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9818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29819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9820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9820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9820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298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98185" grpId="0"/>
      <p:bldP spid="5298199" grpId="0" animBg="1"/>
      <p:bldP spid="5298200" grpId="0" animBg="1"/>
      <p:bldP spid="5298201" grpId="0"/>
      <p:bldP spid="5298202" grpId="0"/>
      <p:bldP spid="5298208" grpId="0" animBg="1"/>
      <p:bldP spid="5298209"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Foliennummernplatzhalter 3"/>
          <p:cNvSpPr txBox="1">
            <a:spLocks noGrp="1"/>
          </p:cNvSpPr>
          <p:nvPr/>
        </p:nvSpPr>
        <p:spPr bwMode="auto">
          <a:xfrm>
            <a:off x="7010400"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27B515C5-231B-4841-8EBA-22FBECE16933}" type="slidenum">
              <a:rPr lang="de-DE" altLang="en-US" sz="1600" b="1"/>
              <a:pPr algn="r" eaLnBrk="1" hangingPunct="1">
                <a:spcBef>
                  <a:spcPct val="0"/>
                </a:spcBef>
                <a:buClrTx/>
                <a:buFontTx/>
                <a:buNone/>
              </a:pPr>
              <a:t>27</a:t>
            </a:fld>
            <a:r>
              <a:rPr lang="de-DE" altLang="en-US" sz="1600" b="1"/>
              <a:t> -</a:t>
            </a:r>
          </a:p>
        </p:txBody>
      </p:sp>
      <p:sp>
        <p:nvSpPr>
          <p:cNvPr id="29699" name="Fußzeilenplatzhalter 4"/>
          <p:cNvSpPr txBox="1">
            <a:spLocks noGrp="1"/>
          </p:cNvSpPr>
          <p:nvPr/>
        </p:nvSpPr>
        <p:spPr bwMode="auto">
          <a:xfrm>
            <a:off x="0" y="6381750"/>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graphicFrame>
        <p:nvGraphicFramePr>
          <p:cNvPr id="29700" name="Object 17"/>
          <p:cNvGraphicFramePr>
            <a:graphicFrameLocks/>
          </p:cNvGraphicFramePr>
          <p:nvPr/>
        </p:nvGraphicFramePr>
        <p:xfrm>
          <a:off x="1200150" y="1027113"/>
          <a:ext cx="6923088" cy="5422900"/>
        </p:xfrm>
        <a:graphic>
          <a:graphicData uri="http://schemas.openxmlformats.org/presentationml/2006/ole">
            <mc:AlternateContent xmlns:mc="http://schemas.openxmlformats.org/markup-compatibility/2006">
              <mc:Choice xmlns:v="urn:schemas-microsoft-com:vml" Requires="v">
                <p:oleObj spid="_x0000_s30121" name="Diagramm" r:id="rId4" imgW="7439008" imgH="5324543" progId="MSGraph.Chart.8">
                  <p:embed followColorScheme="full"/>
                </p:oleObj>
              </mc:Choice>
              <mc:Fallback>
                <p:oleObj name="Diagramm" r:id="rId4" imgW="7439008" imgH="5324543" progId="MSGraph.Chart.8">
                  <p:embed followColorScheme="full"/>
                  <p:pic>
                    <p:nvPicPr>
                      <p:cNvPr id="0" name="Object 1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0150" y="1027113"/>
                        <a:ext cx="6923088" cy="542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01" name="Text Box 18"/>
          <p:cNvSpPr txBox="1">
            <a:spLocks noChangeArrowheads="1"/>
          </p:cNvSpPr>
          <p:nvPr/>
        </p:nvSpPr>
        <p:spPr bwMode="auto">
          <a:xfrm>
            <a:off x="525463" y="1020763"/>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a:t>w/P</a:t>
            </a:r>
            <a:r>
              <a:rPr lang="de-DE" altLang="en-US" sz="1800" b="1"/>
              <a:t>  </a:t>
            </a:r>
          </a:p>
        </p:txBody>
      </p:sp>
      <p:sp>
        <p:nvSpPr>
          <p:cNvPr id="29702" name="Text Box 19"/>
          <p:cNvSpPr txBox="1">
            <a:spLocks noChangeArrowheads="1"/>
          </p:cNvSpPr>
          <p:nvPr/>
        </p:nvSpPr>
        <p:spPr bwMode="auto">
          <a:xfrm>
            <a:off x="8243888" y="6083300"/>
            <a:ext cx="4492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2800" b="1"/>
              <a:t>L</a:t>
            </a:r>
            <a:r>
              <a:rPr lang="de-DE" altLang="en-US" sz="1800" b="1"/>
              <a:t>  </a:t>
            </a:r>
          </a:p>
        </p:txBody>
      </p:sp>
      <p:sp>
        <p:nvSpPr>
          <p:cNvPr id="29703" name="Line 21"/>
          <p:cNvSpPr>
            <a:spLocks noChangeShapeType="1"/>
          </p:cNvSpPr>
          <p:nvPr/>
        </p:nvSpPr>
        <p:spPr bwMode="auto">
          <a:xfrm>
            <a:off x="7923213" y="6188075"/>
            <a:ext cx="309562" cy="1588"/>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29704" name="Rectangle 6"/>
          <p:cNvSpPr>
            <a:spLocks noGrp="1" noChangeArrowheads="1"/>
          </p:cNvSpPr>
          <p:nvPr>
            <p:ph type="title" idx="4294967295"/>
          </p:nvPr>
        </p:nvSpPr>
        <p:spPr>
          <a:xfrm>
            <a:off x="0" y="31750"/>
            <a:ext cx="9144000" cy="1100138"/>
          </a:xfrm>
        </p:spPr>
        <p:txBody>
          <a:bodyPr/>
          <a:lstStyle/>
          <a:p>
            <a:pPr eaLnBrk="1" hangingPunct="1"/>
            <a:r>
              <a:rPr lang="de-DE" altLang="en-US" sz="2900"/>
              <a:t>The Labor Market under Collective Wage Agreements</a:t>
            </a:r>
          </a:p>
        </p:txBody>
      </p:sp>
      <p:sp>
        <p:nvSpPr>
          <p:cNvPr id="29705" name="Text Box 9"/>
          <p:cNvSpPr txBox="1">
            <a:spLocks noChangeArrowheads="1"/>
          </p:cNvSpPr>
          <p:nvPr/>
        </p:nvSpPr>
        <p:spPr bwMode="auto">
          <a:xfrm>
            <a:off x="6762750" y="5453063"/>
            <a:ext cx="16779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66FFFF"/>
                </a:solidFill>
              </a:rPr>
              <a:t>L</a:t>
            </a:r>
            <a:r>
              <a:rPr lang="de-DE" altLang="en-US" sz="2600" baseline="-25000">
                <a:solidFill>
                  <a:srgbClr val="00FFFF"/>
                </a:solidFill>
              </a:rPr>
              <a:t>D</a:t>
            </a:r>
            <a:r>
              <a:rPr lang="de-DE" altLang="en-US" sz="2600" baseline="-25000">
                <a:solidFill>
                  <a:srgbClr val="66FFFF"/>
                </a:solidFill>
              </a:rPr>
              <a:t> </a:t>
            </a:r>
            <a:r>
              <a:rPr lang="de-DE" altLang="en-US" sz="2600">
                <a:solidFill>
                  <a:srgbClr val="66FFFF"/>
                </a:solidFill>
              </a:rPr>
              <a:t>(w/p,K)</a:t>
            </a:r>
            <a:endParaRPr lang="el-GR" altLang="en-US" sz="2600">
              <a:solidFill>
                <a:srgbClr val="66FFFF"/>
              </a:solidFill>
            </a:endParaRPr>
          </a:p>
        </p:txBody>
      </p:sp>
      <p:sp>
        <p:nvSpPr>
          <p:cNvPr id="29706" name="Text Box 13"/>
          <p:cNvSpPr txBox="1">
            <a:spLocks noChangeArrowheads="1"/>
          </p:cNvSpPr>
          <p:nvPr/>
        </p:nvSpPr>
        <p:spPr bwMode="auto">
          <a:xfrm>
            <a:off x="6886575" y="1174750"/>
            <a:ext cx="20288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66FFFF"/>
                </a:solidFill>
              </a:rPr>
              <a:t>L</a:t>
            </a:r>
            <a:r>
              <a:rPr lang="de-DE" altLang="en-US" sz="2600" baseline="-25000">
                <a:solidFill>
                  <a:srgbClr val="00FFFF"/>
                </a:solidFill>
              </a:rPr>
              <a:t>S</a:t>
            </a:r>
            <a:r>
              <a:rPr lang="de-DE" altLang="en-US" sz="2600">
                <a:solidFill>
                  <a:srgbClr val="66FFFF"/>
                </a:solidFill>
              </a:rPr>
              <a:t>(w/p,Pop)</a:t>
            </a:r>
            <a:endParaRPr lang="el-GR" altLang="en-US" sz="2600">
              <a:solidFill>
                <a:srgbClr val="66FFFF"/>
              </a:solidFill>
            </a:endParaRPr>
          </a:p>
        </p:txBody>
      </p:sp>
      <p:sp>
        <p:nvSpPr>
          <p:cNvPr id="29707" name="Line 23"/>
          <p:cNvSpPr>
            <a:spLocks noChangeShapeType="1"/>
          </p:cNvSpPr>
          <p:nvPr/>
        </p:nvSpPr>
        <p:spPr bwMode="auto">
          <a:xfrm flipH="1">
            <a:off x="1319213" y="3884613"/>
            <a:ext cx="2705100" cy="0"/>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29708" name="Line 24"/>
          <p:cNvSpPr>
            <a:spLocks noChangeShapeType="1"/>
          </p:cNvSpPr>
          <p:nvPr/>
        </p:nvSpPr>
        <p:spPr bwMode="auto">
          <a:xfrm>
            <a:off x="4038600" y="3898900"/>
            <a:ext cx="0" cy="2286000"/>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29709" name="Text Box 25"/>
          <p:cNvSpPr txBox="1">
            <a:spLocks noChangeArrowheads="1"/>
          </p:cNvSpPr>
          <p:nvPr/>
        </p:nvSpPr>
        <p:spPr bwMode="auto">
          <a:xfrm>
            <a:off x="431800" y="3636963"/>
            <a:ext cx="952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a:solidFill>
                  <a:srgbClr val="FFFF00"/>
                </a:solidFill>
              </a:rPr>
              <a:t>w</a:t>
            </a:r>
            <a:r>
              <a:rPr lang="de-DE" altLang="en-US" baseline="-25000">
                <a:solidFill>
                  <a:srgbClr val="FFFF00"/>
                </a:solidFill>
              </a:rPr>
              <a:t>1</a:t>
            </a:r>
            <a:r>
              <a:rPr lang="de-DE" altLang="en-US">
                <a:solidFill>
                  <a:srgbClr val="FFFF00"/>
                </a:solidFill>
              </a:rPr>
              <a:t>/P</a:t>
            </a:r>
            <a:r>
              <a:rPr lang="de-DE" altLang="en-US" baseline="-25000">
                <a:solidFill>
                  <a:srgbClr val="FFFF00"/>
                </a:solidFill>
              </a:rPr>
              <a:t>1</a:t>
            </a:r>
            <a:endParaRPr lang="de-DE" altLang="en-US" sz="1800" b="1" baseline="-25000">
              <a:solidFill>
                <a:srgbClr val="FFFF00"/>
              </a:solidFill>
            </a:endParaRPr>
          </a:p>
        </p:txBody>
      </p:sp>
      <p:sp>
        <p:nvSpPr>
          <p:cNvPr id="29710" name="Text Box 26"/>
          <p:cNvSpPr txBox="1">
            <a:spLocks noChangeArrowheads="1"/>
          </p:cNvSpPr>
          <p:nvPr/>
        </p:nvSpPr>
        <p:spPr bwMode="auto">
          <a:xfrm>
            <a:off x="3752850" y="6218238"/>
            <a:ext cx="536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a:solidFill>
                  <a:srgbClr val="FFFF00"/>
                </a:solidFill>
              </a:rPr>
              <a:t>L</a:t>
            </a:r>
            <a:r>
              <a:rPr lang="de-DE" altLang="en-US" baseline="-25000">
                <a:solidFill>
                  <a:srgbClr val="FFFF00"/>
                </a:solidFill>
              </a:rPr>
              <a:t>1</a:t>
            </a:r>
            <a:r>
              <a:rPr lang="de-DE" altLang="en-US" sz="1800" b="1">
                <a:solidFill>
                  <a:srgbClr val="FFFF00"/>
                </a:solidFill>
              </a:rPr>
              <a:t>  </a:t>
            </a:r>
          </a:p>
        </p:txBody>
      </p:sp>
      <p:sp>
        <p:nvSpPr>
          <p:cNvPr id="29711" name="Line 28"/>
          <p:cNvSpPr>
            <a:spLocks noChangeShapeType="1"/>
          </p:cNvSpPr>
          <p:nvPr/>
        </p:nvSpPr>
        <p:spPr bwMode="auto">
          <a:xfrm flipV="1">
            <a:off x="1854200" y="1676400"/>
            <a:ext cx="5473700" cy="36576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29712" name="Line 32"/>
          <p:cNvSpPr>
            <a:spLocks noChangeShapeType="1"/>
          </p:cNvSpPr>
          <p:nvPr/>
        </p:nvSpPr>
        <p:spPr bwMode="auto">
          <a:xfrm rot="5400000" flipV="1">
            <a:off x="2249488" y="1284288"/>
            <a:ext cx="3708400" cy="52197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29713" name="Line 22"/>
          <p:cNvSpPr>
            <a:spLocks noChangeShapeType="1"/>
          </p:cNvSpPr>
          <p:nvPr/>
        </p:nvSpPr>
        <p:spPr bwMode="auto">
          <a:xfrm rot="5400000" flipH="1">
            <a:off x="1196181" y="1231107"/>
            <a:ext cx="295275" cy="1588"/>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29714" name="AutoShape 21"/>
          <p:cNvSpPr>
            <a:spLocks noChangeArrowheads="1"/>
          </p:cNvSpPr>
          <p:nvPr/>
        </p:nvSpPr>
        <p:spPr bwMode="auto">
          <a:xfrm>
            <a:off x="6437313" y="2259013"/>
            <a:ext cx="2681287" cy="3200400"/>
          </a:xfrm>
          <a:prstGeom prst="roundRect">
            <a:avLst>
              <a:gd name="adj" fmla="val 16667"/>
            </a:avLst>
          </a:prstGeom>
          <a:solidFill>
            <a:srgbClr val="FFFF99"/>
          </a:solidFill>
          <a:ln w="44450" algn="ctr">
            <a:solidFill>
              <a:srgbClr val="FF0000"/>
            </a:solidFill>
            <a:round/>
            <a:headEnd type="none" w="med" len="lg"/>
            <a:tailEnd type="none" w="lg" len="lg"/>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r>
              <a:rPr lang="en-US" altLang="en-US" sz="2000" dirty="0">
                <a:solidFill>
                  <a:srgbClr val="3333FF"/>
                </a:solidFill>
              </a:rPr>
              <a:t>On a labor market without free competition but </a:t>
            </a:r>
            <a:r>
              <a:rPr lang="en-US" altLang="en-US" sz="2000" dirty="0">
                <a:solidFill>
                  <a:srgbClr val="FF0066"/>
                </a:solidFill>
              </a:rPr>
              <a:t>collective wage bargaining</a:t>
            </a:r>
            <a:r>
              <a:rPr lang="en-US" altLang="en-US" sz="2000" dirty="0">
                <a:solidFill>
                  <a:srgbClr val="3333FF"/>
                </a:solidFill>
              </a:rPr>
              <a:t> by trade unions, which have enough power to fix the wage at w*/</a:t>
            </a:r>
            <a:r>
              <a:rPr lang="en-US" altLang="en-US" sz="2000" dirty="0" err="1">
                <a:solidFill>
                  <a:srgbClr val="3333FF"/>
                </a:solidFill>
              </a:rPr>
              <a:t>P</a:t>
            </a:r>
            <a:r>
              <a:rPr lang="en-US" altLang="en-US" sz="2000" baseline="-25000" dirty="0" err="1">
                <a:solidFill>
                  <a:srgbClr val="3333FF"/>
                </a:solidFill>
              </a:rPr>
              <a:t>1</a:t>
            </a:r>
            <a:r>
              <a:rPr lang="en-US" altLang="en-US" sz="2000" dirty="0">
                <a:solidFill>
                  <a:srgbClr val="3333FF"/>
                </a:solidFill>
              </a:rPr>
              <a:t> unemployment results.</a:t>
            </a:r>
          </a:p>
        </p:txBody>
      </p:sp>
      <p:sp>
        <p:nvSpPr>
          <p:cNvPr id="2" name="Line 23"/>
          <p:cNvSpPr>
            <a:spLocks noChangeShapeType="1"/>
          </p:cNvSpPr>
          <p:nvPr/>
        </p:nvSpPr>
        <p:spPr bwMode="auto">
          <a:xfrm flipH="1" flipV="1">
            <a:off x="1320800" y="2870200"/>
            <a:ext cx="4216400" cy="12700"/>
          </a:xfrm>
          <a:prstGeom prst="line">
            <a:avLst/>
          </a:prstGeom>
          <a:noFill/>
          <a:ln w="28575">
            <a:solidFill>
              <a:srgbClr val="FF00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 name="Text Box 25"/>
          <p:cNvSpPr txBox="1">
            <a:spLocks noChangeArrowheads="1"/>
          </p:cNvSpPr>
          <p:nvPr/>
        </p:nvSpPr>
        <p:spPr bwMode="auto">
          <a:xfrm>
            <a:off x="382588" y="2647950"/>
            <a:ext cx="952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a:solidFill>
                  <a:srgbClr val="FFFF00"/>
                </a:solidFill>
              </a:rPr>
              <a:t>w*/P</a:t>
            </a:r>
            <a:r>
              <a:rPr lang="de-DE" altLang="en-US" baseline="-25000">
                <a:solidFill>
                  <a:srgbClr val="FFFF00"/>
                </a:solidFill>
              </a:rPr>
              <a:t>1</a:t>
            </a:r>
            <a:endParaRPr lang="de-DE" altLang="en-US" sz="1800" b="1" baseline="-25000">
              <a:solidFill>
                <a:srgbClr val="FFFF00"/>
              </a:solidFill>
            </a:endParaRPr>
          </a:p>
        </p:txBody>
      </p:sp>
      <p:sp>
        <p:nvSpPr>
          <p:cNvPr id="334872" name="AutoShape 24"/>
          <p:cNvSpPr>
            <a:spLocks/>
          </p:cNvSpPr>
          <p:nvPr/>
        </p:nvSpPr>
        <p:spPr bwMode="auto">
          <a:xfrm>
            <a:off x="1346200" y="2870200"/>
            <a:ext cx="203200" cy="977900"/>
          </a:xfrm>
          <a:prstGeom prst="rightBrace">
            <a:avLst>
              <a:gd name="adj1" fmla="val 40104"/>
              <a:gd name="adj2" fmla="val 50000"/>
            </a:avLst>
          </a:prstGeom>
          <a:noFill/>
          <a:ln w="4445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a:p>
        </p:txBody>
      </p:sp>
      <p:sp>
        <p:nvSpPr>
          <p:cNvPr id="334873" name="AutoShape 25"/>
          <p:cNvSpPr>
            <a:spLocks noChangeArrowheads="1"/>
          </p:cNvSpPr>
          <p:nvPr/>
        </p:nvSpPr>
        <p:spPr bwMode="auto">
          <a:xfrm>
            <a:off x="1638300" y="2997200"/>
            <a:ext cx="2808288" cy="736600"/>
          </a:xfrm>
          <a:prstGeom prst="roundRect">
            <a:avLst>
              <a:gd name="adj" fmla="val 16667"/>
            </a:avLst>
          </a:prstGeom>
          <a:solidFill>
            <a:srgbClr val="FFFF99"/>
          </a:solidFill>
          <a:ln w="44450" algn="ctr">
            <a:solidFill>
              <a:srgbClr val="FF0000"/>
            </a:solidFill>
            <a:round/>
            <a:headEnd type="none" w="med" len="lg"/>
            <a:tailEnd type="none" w="lg" len="lg"/>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r>
              <a:rPr lang="de-DE" altLang="en-US" sz="2000">
                <a:solidFill>
                  <a:srgbClr val="3333FF"/>
                </a:solidFill>
              </a:rPr>
              <a:t>Collective wage larger than equilibrium wage</a:t>
            </a:r>
            <a:endParaRPr lang="en-US" altLang="en-US" sz="2000">
              <a:solidFill>
                <a:srgbClr val="3333FF"/>
              </a:solidFill>
            </a:endParaRPr>
          </a:p>
        </p:txBody>
      </p:sp>
      <p:sp>
        <p:nvSpPr>
          <p:cNvPr id="334874" name="Line 26"/>
          <p:cNvSpPr>
            <a:spLocks noChangeShapeType="1"/>
          </p:cNvSpPr>
          <p:nvPr/>
        </p:nvSpPr>
        <p:spPr bwMode="auto">
          <a:xfrm flipV="1">
            <a:off x="1193800" y="3035300"/>
            <a:ext cx="0" cy="685800"/>
          </a:xfrm>
          <a:prstGeom prst="line">
            <a:avLst/>
          </a:prstGeom>
          <a:noFill/>
          <a:ln w="4445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nchor="ctr"/>
          <a:lstStyle/>
          <a:p>
            <a:endParaRPr lang="en-US"/>
          </a:p>
        </p:txBody>
      </p:sp>
      <p:sp>
        <p:nvSpPr>
          <p:cNvPr id="334875" name="AutoShape 27"/>
          <p:cNvSpPr>
            <a:spLocks/>
          </p:cNvSpPr>
          <p:nvPr/>
        </p:nvSpPr>
        <p:spPr bwMode="auto">
          <a:xfrm rot="-5400000">
            <a:off x="4013200" y="1308100"/>
            <a:ext cx="190500" cy="2781300"/>
          </a:xfrm>
          <a:prstGeom prst="rightBrace">
            <a:avLst>
              <a:gd name="adj1" fmla="val 121667"/>
              <a:gd name="adj2" fmla="val 50000"/>
            </a:avLst>
          </a:prstGeom>
          <a:noFill/>
          <a:ln w="4445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vert="eaVert"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a:p>
        </p:txBody>
      </p:sp>
      <p:sp>
        <p:nvSpPr>
          <p:cNvPr id="334876" name="AutoShape 28"/>
          <p:cNvSpPr>
            <a:spLocks noChangeArrowheads="1"/>
          </p:cNvSpPr>
          <p:nvPr/>
        </p:nvSpPr>
        <p:spPr bwMode="auto">
          <a:xfrm>
            <a:off x="3087688" y="1931988"/>
            <a:ext cx="1995487" cy="571500"/>
          </a:xfrm>
          <a:prstGeom prst="roundRect">
            <a:avLst>
              <a:gd name="adj" fmla="val 16667"/>
            </a:avLst>
          </a:prstGeom>
          <a:solidFill>
            <a:srgbClr val="FFFF99"/>
          </a:solidFill>
          <a:ln w="44450" algn="ctr">
            <a:solidFill>
              <a:srgbClr val="FF0000"/>
            </a:solidFill>
            <a:round/>
            <a:headEnd type="none" w="med" len="lg"/>
            <a:tailEnd type="none" w="lg" len="lg"/>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r>
              <a:rPr lang="de-DE" altLang="en-US" sz="2000">
                <a:solidFill>
                  <a:srgbClr val="3333FF"/>
                </a:solidFill>
              </a:rPr>
              <a:t>Unemployment</a:t>
            </a:r>
            <a:endParaRPr lang="en-US" altLang="en-US" sz="2000">
              <a:solidFill>
                <a:srgbClr val="3333FF"/>
              </a:solidFill>
            </a:endParaRPr>
          </a:p>
        </p:txBody>
      </p:sp>
      <p:sp>
        <p:nvSpPr>
          <p:cNvPr id="29722" name="Oval 29"/>
          <p:cNvSpPr>
            <a:spLocks noChangeArrowheads="1"/>
          </p:cNvSpPr>
          <p:nvPr/>
        </p:nvSpPr>
        <p:spPr bwMode="auto">
          <a:xfrm>
            <a:off x="8078788" y="1792288"/>
            <a:ext cx="368300" cy="368300"/>
          </a:xfrm>
          <a:prstGeom prst="ellipse">
            <a:avLst/>
          </a:prstGeom>
          <a:noFill/>
          <a:ln w="38100" algn="ctr">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r>
              <a:rPr lang="en-US" altLang="en-US" sz="2000">
                <a:solidFill>
                  <a:srgbClr val="00FF00"/>
                </a:solidFill>
              </a:rPr>
              <a:t>+</a:t>
            </a:r>
            <a:endParaRPr lang="de-DE" altLang="en-US" sz="2000">
              <a:solidFill>
                <a:srgbClr val="00FF00"/>
              </a:solidFill>
            </a:endParaRPr>
          </a:p>
        </p:txBody>
      </p:sp>
      <p:sp>
        <p:nvSpPr>
          <p:cNvPr id="29723" name="Oval 30"/>
          <p:cNvSpPr>
            <a:spLocks noChangeArrowheads="1"/>
          </p:cNvSpPr>
          <p:nvPr/>
        </p:nvSpPr>
        <p:spPr bwMode="auto">
          <a:xfrm>
            <a:off x="7864475" y="5870575"/>
            <a:ext cx="368300" cy="368300"/>
          </a:xfrm>
          <a:prstGeom prst="ellipse">
            <a:avLst/>
          </a:prstGeom>
          <a:noFill/>
          <a:ln w="38100" algn="ctr">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r>
              <a:rPr lang="en-US" altLang="en-US" sz="2000">
                <a:solidFill>
                  <a:srgbClr val="00FF00"/>
                </a:solidFill>
              </a:rPr>
              <a:t>+</a:t>
            </a:r>
            <a:endParaRPr lang="de-DE" altLang="en-US" sz="2000">
              <a:solidFill>
                <a:srgbClr val="00FF00"/>
              </a:solidFill>
            </a:endParaRPr>
          </a:p>
        </p:txBody>
      </p:sp>
      <p:sp>
        <p:nvSpPr>
          <p:cNvPr id="29724" name="Oval 31"/>
          <p:cNvSpPr>
            <a:spLocks noChangeArrowheads="1"/>
          </p:cNvSpPr>
          <p:nvPr/>
        </p:nvSpPr>
        <p:spPr bwMode="auto">
          <a:xfrm>
            <a:off x="7383463" y="5872163"/>
            <a:ext cx="368300" cy="368300"/>
          </a:xfrm>
          <a:prstGeom prst="ellipse">
            <a:avLst/>
          </a:prstGeom>
          <a:noFill/>
          <a:ln w="38100" algn="ctr">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r>
              <a:rPr lang="en-US" altLang="en-US" sz="2000">
                <a:solidFill>
                  <a:srgbClr val="00FF00"/>
                </a:solidFill>
              </a:rPr>
              <a:t>-</a:t>
            </a:r>
            <a:endParaRPr lang="de-DE" altLang="en-US" sz="2000">
              <a:solidFill>
                <a:srgbClr val="00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487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487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487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487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48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4" grpId="0" animBg="1"/>
      <p:bldP spid="2" grpId="0" animBg="1"/>
      <p:bldP spid="3" grpId="0"/>
      <p:bldP spid="334872" grpId="0" animBg="1"/>
      <p:bldP spid="334873" grpId="0" animBg="1"/>
      <p:bldP spid="334874" grpId="0" animBg="1"/>
      <p:bldP spid="334875" grpId="0" animBg="1"/>
      <p:bldP spid="334876"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Foliennummernplatzhalter 3"/>
          <p:cNvSpPr txBox="1">
            <a:spLocks noGrp="1"/>
          </p:cNvSpPr>
          <p:nvPr/>
        </p:nvSpPr>
        <p:spPr bwMode="auto">
          <a:xfrm>
            <a:off x="7010400"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5F2A6A80-B1B6-494E-AC0C-217B6C2BFC9F}" type="slidenum">
              <a:rPr lang="de-DE" altLang="en-US" sz="1600" b="1"/>
              <a:pPr algn="r" eaLnBrk="1" hangingPunct="1">
                <a:spcBef>
                  <a:spcPct val="0"/>
                </a:spcBef>
                <a:buClrTx/>
                <a:buFontTx/>
                <a:buNone/>
              </a:pPr>
              <a:t>28</a:t>
            </a:fld>
            <a:r>
              <a:rPr lang="de-DE" altLang="en-US" sz="1600" b="1"/>
              <a:t> -</a:t>
            </a:r>
          </a:p>
        </p:txBody>
      </p:sp>
      <p:sp>
        <p:nvSpPr>
          <p:cNvPr id="30723" name="Fußzeilenplatzhalter 4"/>
          <p:cNvSpPr txBox="1">
            <a:spLocks noGrp="1"/>
          </p:cNvSpPr>
          <p:nvPr/>
        </p:nvSpPr>
        <p:spPr bwMode="auto">
          <a:xfrm>
            <a:off x="0" y="6381750"/>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sp>
        <p:nvSpPr>
          <p:cNvPr id="30724" name="Rectangle 2"/>
          <p:cNvSpPr>
            <a:spLocks noGrp="1" noChangeArrowheads="1"/>
          </p:cNvSpPr>
          <p:nvPr>
            <p:ph type="body" idx="4294967295"/>
          </p:nvPr>
        </p:nvSpPr>
        <p:spPr>
          <a:xfrm>
            <a:off x="457200" y="1201738"/>
            <a:ext cx="8382000" cy="5656262"/>
          </a:xfrm>
          <a:noFill/>
        </p:spPr>
        <p:txBody>
          <a:bodyPr/>
          <a:lstStyle/>
          <a:p>
            <a:pPr marL="571500" indent="-571500" eaLnBrk="1" hangingPunct="1"/>
            <a:r>
              <a:rPr lang="en-US" altLang="en-US" dirty="0"/>
              <a:t>The </a:t>
            </a:r>
            <a:r>
              <a:rPr lang="en-US" altLang="en-US" dirty="0">
                <a:solidFill>
                  <a:srgbClr val="00FF00"/>
                </a:solidFill>
              </a:rPr>
              <a:t>standard assumption</a:t>
            </a:r>
            <a:r>
              <a:rPr lang="en-US" altLang="en-US" dirty="0"/>
              <a:t> of the neoclassical model is that there is no collective bargaining but </a:t>
            </a:r>
            <a:r>
              <a:rPr lang="en-US" altLang="en-US" dirty="0">
                <a:solidFill>
                  <a:srgbClr val="00FF00"/>
                </a:solidFill>
              </a:rPr>
              <a:t>free competition</a:t>
            </a:r>
            <a:r>
              <a:rPr lang="en-US" altLang="en-US" dirty="0"/>
              <a:t> on the labor market.</a:t>
            </a:r>
          </a:p>
          <a:p>
            <a:pPr marL="571500" indent="-571500" eaLnBrk="1" hangingPunct="1"/>
            <a:endParaRPr lang="en-US" altLang="en-US" dirty="0"/>
          </a:p>
          <a:p>
            <a:pPr marL="952500" lvl="1" indent="-495300" eaLnBrk="1" hangingPunct="1"/>
            <a:r>
              <a:rPr lang="en-US" altLang="en-US" dirty="0"/>
              <a:t>Consequently, the </a:t>
            </a:r>
            <a:r>
              <a:rPr lang="en-US" altLang="en-US" dirty="0">
                <a:solidFill>
                  <a:srgbClr val="00FF00"/>
                </a:solidFill>
              </a:rPr>
              <a:t>real wage</a:t>
            </a:r>
            <a:r>
              <a:rPr lang="en-US" altLang="en-US" dirty="0"/>
              <a:t> </a:t>
            </a:r>
            <a:r>
              <a:rPr lang="en-US" altLang="en-US" dirty="0">
                <a:solidFill>
                  <a:srgbClr val="00FF00"/>
                </a:solidFill>
              </a:rPr>
              <a:t>w/P</a:t>
            </a:r>
            <a:r>
              <a:rPr lang="en-US" altLang="en-US" dirty="0"/>
              <a:t> does always adjust so that </a:t>
            </a:r>
            <a:r>
              <a:rPr lang="en-US" altLang="en-US" dirty="0">
                <a:solidFill>
                  <a:srgbClr val="00FF00"/>
                </a:solidFill>
              </a:rPr>
              <a:t>labor demand equals labor supply</a:t>
            </a:r>
            <a:r>
              <a:rPr lang="en-US" altLang="en-US" dirty="0"/>
              <a:t>.</a:t>
            </a:r>
          </a:p>
          <a:p>
            <a:pPr marL="952500" lvl="1" indent="-495300" eaLnBrk="1" hangingPunct="1"/>
            <a:r>
              <a:rPr lang="en-US" altLang="en-US" dirty="0"/>
              <a:t>Therefore, in the standard neoclassical model, </a:t>
            </a:r>
            <a:r>
              <a:rPr lang="en-US" altLang="en-US" dirty="0">
                <a:solidFill>
                  <a:srgbClr val="00FF00"/>
                </a:solidFill>
              </a:rPr>
              <a:t>no unemployment</a:t>
            </a:r>
            <a:r>
              <a:rPr lang="en-US" altLang="en-US" dirty="0"/>
              <a:t> results.</a:t>
            </a:r>
          </a:p>
          <a:p>
            <a:pPr marL="952500" lvl="1" indent="-495300" eaLnBrk="1" hangingPunct="1"/>
            <a:endParaRPr lang="en-US" altLang="en-US" dirty="0"/>
          </a:p>
          <a:p>
            <a:pPr marL="571500" indent="-571500" eaLnBrk="1" hangingPunct="1"/>
            <a:r>
              <a:rPr lang="en-US" altLang="en-US" dirty="0"/>
              <a:t>But </a:t>
            </a:r>
            <a:r>
              <a:rPr lang="en-US" altLang="en-US" dirty="0">
                <a:solidFill>
                  <a:srgbClr val="00FF00"/>
                </a:solidFill>
              </a:rPr>
              <a:t>what</a:t>
            </a:r>
            <a:r>
              <a:rPr lang="en-US" altLang="en-US" dirty="0"/>
              <a:t> </a:t>
            </a:r>
            <a:r>
              <a:rPr lang="en-US" altLang="en-US" dirty="0">
                <a:solidFill>
                  <a:srgbClr val="00FF00"/>
                </a:solidFill>
              </a:rPr>
              <a:t>is</a:t>
            </a:r>
            <a:r>
              <a:rPr lang="en-US" altLang="en-US" dirty="0"/>
              <a:t> the "</a:t>
            </a:r>
            <a:r>
              <a:rPr lang="en-US" altLang="en-US" dirty="0">
                <a:solidFill>
                  <a:srgbClr val="00FF00"/>
                </a:solidFill>
              </a:rPr>
              <a:t>real wage</a:t>
            </a:r>
            <a:r>
              <a:rPr lang="en-US" altLang="en-US" dirty="0"/>
              <a:t>"?</a:t>
            </a:r>
          </a:p>
        </p:txBody>
      </p:sp>
      <p:sp>
        <p:nvSpPr>
          <p:cNvPr id="30725" name="Rectangle 5"/>
          <p:cNvSpPr>
            <a:spLocks noGrp="1" noChangeArrowheads="1"/>
          </p:cNvSpPr>
          <p:nvPr>
            <p:ph type="title" idx="4294967295"/>
          </p:nvPr>
        </p:nvSpPr>
        <p:spPr>
          <a:noFill/>
        </p:spPr>
        <p:txBody>
          <a:bodyPr/>
          <a:lstStyle/>
          <a:p>
            <a:pPr eaLnBrk="1" hangingPunct="1"/>
            <a:r>
              <a:rPr lang="en-US" altLang="en-US" sz="2600"/>
              <a:t>3. The Neoclassical Model and its Policy Implications </a:t>
            </a:r>
            <a:br>
              <a:rPr lang="en-US" altLang="en-US" sz="2600"/>
            </a:br>
            <a:r>
              <a:rPr lang="en-US" altLang="en-US" sz="2600"/>
              <a:t>3.1. The Structure of the Neoclassical Model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89086D52-60FB-4BC5-A0DF-CFFCE314CF3A}" type="slidenum">
              <a:rPr lang="de-DE" altLang="en-US" sz="1600" b="1"/>
              <a:pPr algn="r" eaLnBrk="1" hangingPunct="1">
                <a:spcBef>
                  <a:spcPct val="0"/>
                </a:spcBef>
                <a:buClrTx/>
                <a:buFontTx/>
                <a:buNone/>
              </a:pPr>
              <a:t>29</a:t>
            </a:fld>
            <a:r>
              <a:rPr lang="de-DE" altLang="en-US" sz="1600" b="1"/>
              <a:t> -</a:t>
            </a:r>
          </a:p>
        </p:txBody>
      </p:sp>
      <p:sp>
        <p:nvSpPr>
          <p:cNvPr id="31747" name="Fußzeilenplatzhalter 4"/>
          <p:cNvSpPr txBox="1">
            <a:spLocks noGrp="1"/>
          </p:cNvSpPr>
          <p:nvPr/>
        </p:nvSpPr>
        <p:spPr bwMode="auto">
          <a:xfrm>
            <a:off x="0" y="6381750"/>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sp>
        <p:nvSpPr>
          <p:cNvPr id="404484" name="Rectangle 3"/>
          <p:cNvSpPr>
            <a:spLocks noGrp="1" noChangeArrowheads="1"/>
          </p:cNvSpPr>
          <p:nvPr>
            <p:ph type="body" idx="4294967295"/>
          </p:nvPr>
        </p:nvSpPr>
        <p:spPr>
          <a:xfrm>
            <a:off x="457200" y="1371600"/>
            <a:ext cx="8229600" cy="5253038"/>
          </a:xfrm>
          <a:noFill/>
        </p:spPr>
        <p:txBody>
          <a:bodyPr/>
          <a:lstStyle/>
          <a:p>
            <a:pPr eaLnBrk="1" hangingPunct="1">
              <a:tabLst>
                <a:tab pos="533400" algn="l"/>
              </a:tabLst>
            </a:pPr>
            <a:r>
              <a:rPr lang="en-US" altLang="en-US" dirty="0">
                <a:solidFill>
                  <a:srgbClr val="00FF00"/>
                </a:solidFill>
              </a:rPr>
              <a:t>Explanation</a:t>
            </a:r>
            <a:r>
              <a:rPr lang="en-US" altLang="en-US" dirty="0"/>
              <a:t> of the Real Wage (numerical example):</a:t>
            </a:r>
          </a:p>
          <a:p>
            <a:pPr lvl="1" eaLnBrk="1" hangingPunct="1">
              <a:tabLst>
                <a:tab pos="533400" algn="l"/>
              </a:tabLst>
            </a:pPr>
            <a:r>
              <a:rPr lang="en-US" altLang="en-US" dirty="0"/>
              <a:t>Nominal Wage:    w = 20 € / hour</a:t>
            </a:r>
          </a:p>
          <a:p>
            <a:pPr lvl="1" eaLnBrk="1" hangingPunct="1">
              <a:tabLst>
                <a:tab pos="533400" algn="l"/>
              </a:tabLst>
            </a:pPr>
            <a:r>
              <a:rPr lang="en-US" altLang="en-US" dirty="0"/>
              <a:t>Goods Price:        P = 10 € / kg good</a:t>
            </a:r>
          </a:p>
          <a:p>
            <a:pPr eaLnBrk="1" hangingPunct="1">
              <a:tabLst>
                <a:tab pos="533400" algn="l"/>
              </a:tabLst>
            </a:pPr>
            <a:endParaRPr lang="en-US" altLang="en-US" dirty="0"/>
          </a:p>
          <a:p>
            <a:pPr eaLnBrk="1" hangingPunct="1">
              <a:tabLst>
                <a:tab pos="533400" algn="l"/>
              </a:tabLst>
            </a:pPr>
            <a:endParaRPr lang="en-US" altLang="en-US" dirty="0"/>
          </a:p>
          <a:p>
            <a:pPr eaLnBrk="1" hangingPunct="1">
              <a:buFont typeface="Arial Unicode MS" pitchFamily="34" charset="-128"/>
              <a:buNone/>
              <a:tabLst>
                <a:tab pos="533400" algn="l"/>
              </a:tabLst>
            </a:pPr>
            <a:endParaRPr lang="en-US" altLang="en-US" dirty="0"/>
          </a:p>
          <a:p>
            <a:pPr eaLnBrk="1" hangingPunct="1">
              <a:buFont typeface="Arial Unicode MS" pitchFamily="34" charset="-128"/>
              <a:buNone/>
              <a:tabLst>
                <a:tab pos="533400" algn="l"/>
              </a:tabLst>
            </a:pPr>
            <a:endParaRPr lang="en-US" altLang="en-US" dirty="0"/>
          </a:p>
          <a:p>
            <a:pPr eaLnBrk="1" hangingPunct="1">
              <a:buFont typeface="Arial Unicode MS" pitchFamily="34" charset="-128"/>
              <a:buNone/>
              <a:tabLst>
                <a:tab pos="533400" algn="l"/>
              </a:tabLst>
            </a:pPr>
            <a:endParaRPr lang="en-US" altLang="en-US" dirty="0"/>
          </a:p>
          <a:p>
            <a:pPr eaLnBrk="1" hangingPunct="1">
              <a:buFont typeface="Arial Unicode MS" pitchFamily="34" charset="-128"/>
              <a:buNone/>
              <a:tabLst>
                <a:tab pos="533400" algn="l"/>
              </a:tabLst>
            </a:pPr>
            <a:endParaRPr lang="en-US" altLang="en-US" dirty="0">
              <a:solidFill>
                <a:srgbClr val="FF0000"/>
              </a:solidFill>
            </a:endParaRPr>
          </a:p>
          <a:p>
            <a:pPr eaLnBrk="1" hangingPunct="1">
              <a:buFont typeface="Arial Unicode MS" pitchFamily="34" charset="-128"/>
              <a:buNone/>
              <a:tabLst>
                <a:tab pos="533400" algn="l"/>
              </a:tabLst>
            </a:pPr>
            <a:r>
              <a:rPr lang="en-US" altLang="en-US" dirty="0">
                <a:solidFill>
                  <a:srgbClr val="FF0000"/>
                </a:solidFill>
              </a:rPr>
              <a:t>=&gt;</a:t>
            </a:r>
            <a:r>
              <a:rPr lang="en-US" altLang="en-US" dirty="0"/>
              <a:t> The dimension of the real wage is: „</a:t>
            </a:r>
            <a:r>
              <a:rPr lang="en-US" altLang="en-US" dirty="0">
                <a:solidFill>
                  <a:srgbClr val="00FF00"/>
                </a:solidFill>
              </a:rPr>
              <a:t>Quantity of goods, 	which can be bought for one hour</a:t>
            </a:r>
            <a:r>
              <a:rPr lang="en-US" altLang="en-US" dirty="0">
                <a:solidFill>
                  <a:srgbClr val="FF0000"/>
                </a:solidFill>
              </a:rPr>
              <a:t> </a:t>
            </a:r>
            <a:r>
              <a:rPr lang="en-US" altLang="en-US" dirty="0">
                <a:solidFill>
                  <a:srgbClr val="00FF00"/>
                </a:solidFill>
              </a:rPr>
              <a:t>of work</a:t>
            </a:r>
            <a:r>
              <a:rPr lang="en-US" altLang="en-US" dirty="0"/>
              <a:t>“.</a:t>
            </a:r>
          </a:p>
        </p:txBody>
      </p:sp>
      <p:graphicFrame>
        <p:nvGraphicFramePr>
          <p:cNvPr id="404485" name="Object 12"/>
          <p:cNvGraphicFramePr>
            <a:graphicFrameLocks noChangeAspect="1"/>
          </p:cNvGraphicFramePr>
          <p:nvPr/>
        </p:nvGraphicFramePr>
        <p:xfrm>
          <a:off x="912813" y="3111500"/>
          <a:ext cx="7191375" cy="1654175"/>
        </p:xfrm>
        <a:graphic>
          <a:graphicData uri="http://schemas.openxmlformats.org/presentationml/2006/ole">
            <mc:AlternateContent xmlns:mc="http://schemas.openxmlformats.org/markup-compatibility/2006">
              <mc:Choice xmlns:v="urn:schemas-microsoft-com:vml" Requires="v">
                <p:oleObj spid="_x0000_s32147" name="Equation" r:id="rId4" imgW="3035300" imgH="698500" progId="Equation.3">
                  <p:embed/>
                </p:oleObj>
              </mc:Choice>
              <mc:Fallback>
                <p:oleObj name="Equation" r:id="rId4" imgW="3035300" imgH="698500" progId="Equation.3">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813" y="3111500"/>
                        <a:ext cx="7191375" cy="165417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4486" name="Oval 5"/>
          <p:cNvSpPr>
            <a:spLocks noChangeArrowheads="1"/>
          </p:cNvSpPr>
          <p:nvPr/>
        </p:nvSpPr>
        <p:spPr bwMode="auto">
          <a:xfrm>
            <a:off x="1004888" y="3522663"/>
            <a:ext cx="565150" cy="857250"/>
          </a:xfrm>
          <a:prstGeom prst="ellipse">
            <a:avLst/>
          </a:prstGeom>
          <a:noFill/>
          <a:ln w="38100" algn="ctr">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a:p>
        </p:txBody>
      </p:sp>
      <p:sp>
        <p:nvSpPr>
          <p:cNvPr id="31751" name="Rectangle 11"/>
          <p:cNvSpPr>
            <a:spLocks noGrp="1" noChangeArrowheads="1"/>
          </p:cNvSpPr>
          <p:nvPr>
            <p:ph type="title" idx="4294967295"/>
          </p:nvPr>
        </p:nvSpPr>
        <p:spPr>
          <a:noFill/>
        </p:spPr>
        <p:txBody>
          <a:bodyPr/>
          <a:lstStyle/>
          <a:p>
            <a:pPr eaLnBrk="1" hangingPunct="1"/>
            <a:r>
              <a:rPr lang="en-US" altLang="en-US" sz="2600"/>
              <a:t>3. The Neoclassical Model and its Policy Implications </a:t>
            </a:r>
            <a:br>
              <a:rPr lang="en-US" altLang="en-US" sz="2600"/>
            </a:br>
            <a:r>
              <a:rPr lang="en-US" altLang="en-US" sz="2600"/>
              <a:t>3.1. The Structure of the Neoclassical Model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44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448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448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448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448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0448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Foliennummernplatzhalter 3"/>
          <p:cNvSpPr>
            <a:spLocks noGrp="1"/>
          </p:cNvSpPr>
          <p:nvPr>
            <p:ph type="sldNum" sz="quarter" idx="11"/>
          </p:nvPr>
        </p:nvSpPr>
        <p:spPr>
          <a:xfrm>
            <a:off x="7038975" y="63769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dirty="0"/>
              <a:t>- </a:t>
            </a:r>
            <a:fld id="{CE5AE497-06C7-4CBF-B968-D498A19E083A}" type="slidenum">
              <a:rPr lang="de-DE" altLang="en-US" sz="1600" smtClean="0"/>
              <a:pPr>
                <a:spcBef>
                  <a:spcPct val="0"/>
                </a:spcBef>
                <a:buClrTx/>
                <a:buFontTx/>
                <a:buNone/>
              </a:pPr>
              <a:t>3</a:t>
            </a:fld>
            <a:r>
              <a:rPr lang="de-DE" altLang="en-US" sz="1600" dirty="0"/>
              <a:t> -</a:t>
            </a:r>
          </a:p>
        </p:txBody>
      </p:sp>
      <p:sp>
        <p:nvSpPr>
          <p:cNvPr id="5123" name="Fußzeilenplatzhalt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600" dirty="0"/>
              <a:t>Prof. Dr. Rainer Maurer</a:t>
            </a:r>
          </a:p>
        </p:txBody>
      </p:sp>
      <p:sp>
        <p:nvSpPr>
          <p:cNvPr id="5124" name="Rectangle 8"/>
          <p:cNvSpPr>
            <a:spLocks noGrp="1" noChangeArrowheads="1"/>
          </p:cNvSpPr>
          <p:nvPr>
            <p:ph type="body" idx="1"/>
          </p:nvPr>
        </p:nvSpPr>
        <p:spPr>
          <a:xfrm>
            <a:off x="477838" y="1347788"/>
            <a:ext cx="8666162" cy="5510212"/>
          </a:xfrm>
          <a:noFill/>
        </p:spPr>
        <p:txBody>
          <a:bodyPr/>
          <a:lstStyle/>
          <a:p>
            <a:pPr marL="571500" indent="-571500" eaLnBrk="1" hangingPunct="1">
              <a:buFont typeface="Arial Unicode MS" pitchFamily="34" charset="-128"/>
              <a:buNone/>
            </a:pPr>
            <a:r>
              <a:rPr lang="en-US" altLang="en-US" sz="2200" dirty="0">
                <a:solidFill>
                  <a:srgbClr val="FFFF00"/>
                </a:solidFill>
              </a:rPr>
              <a:t>3. The Neoclassical Model and its Policy Implications</a:t>
            </a:r>
          </a:p>
          <a:p>
            <a:pPr marL="571500" indent="-571500" eaLnBrk="1" hangingPunct="1">
              <a:buFont typeface="Arial Unicode MS" pitchFamily="34" charset="-128"/>
              <a:buNone/>
            </a:pPr>
            <a:r>
              <a:rPr lang="en-US" altLang="en-US" sz="2200" dirty="0">
                <a:solidFill>
                  <a:srgbClr val="FFFF00"/>
                </a:solidFill>
              </a:rPr>
              <a:t>	3.1. The Structure of the Neoclassical Model</a:t>
            </a:r>
          </a:p>
        </p:txBody>
      </p:sp>
      <p:sp>
        <p:nvSpPr>
          <p:cNvPr id="5125" name="Rectangle 10"/>
          <p:cNvSpPr>
            <a:spLocks noGrp="1" noChangeArrowheads="1"/>
          </p:cNvSpPr>
          <p:nvPr>
            <p:ph type="title"/>
          </p:nvPr>
        </p:nvSpPr>
        <p:spPr>
          <a:xfrm>
            <a:off x="254000" y="131763"/>
            <a:ext cx="8666163" cy="1143000"/>
          </a:xfrm>
          <a:noFill/>
        </p:spPr>
        <p:txBody>
          <a:bodyPr/>
          <a:lstStyle/>
          <a:p>
            <a:pPr eaLnBrk="1" hangingPunct="1"/>
            <a:r>
              <a:rPr lang="de-DE" altLang="en-US" dirty="0" err="1"/>
              <a:t>Macroeconomics</a:t>
            </a:r>
            <a:endParaRPr lang="de-DE"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A7662B47-E8C3-4D8B-BF07-24F96A37FA01}" type="slidenum">
              <a:rPr lang="de-DE" altLang="en-US" sz="1600" b="1"/>
              <a:pPr algn="r" eaLnBrk="1" hangingPunct="1">
                <a:spcBef>
                  <a:spcPct val="0"/>
                </a:spcBef>
                <a:buClrTx/>
                <a:buFontTx/>
                <a:buNone/>
              </a:pPr>
              <a:t>30</a:t>
            </a:fld>
            <a:r>
              <a:rPr lang="de-DE" altLang="en-US" sz="1600" b="1"/>
              <a:t> -</a:t>
            </a:r>
          </a:p>
        </p:txBody>
      </p:sp>
      <p:sp>
        <p:nvSpPr>
          <p:cNvPr id="32771"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sp>
        <p:nvSpPr>
          <p:cNvPr id="32772" name="Rectangle 3"/>
          <p:cNvSpPr>
            <a:spLocks noGrp="1" noChangeArrowheads="1"/>
          </p:cNvSpPr>
          <p:nvPr>
            <p:ph type="body" idx="4294967295"/>
          </p:nvPr>
        </p:nvSpPr>
        <p:spPr>
          <a:xfrm>
            <a:off x="457200" y="1371600"/>
            <a:ext cx="8229600" cy="5253038"/>
          </a:xfrm>
          <a:noFill/>
        </p:spPr>
        <p:txBody>
          <a:bodyPr/>
          <a:lstStyle/>
          <a:p>
            <a:pPr eaLnBrk="1" hangingPunct="1"/>
            <a:r>
              <a:rPr lang="en-US" altLang="en-US" dirty="0">
                <a:solidFill>
                  <a:srgbClr val="00FF00"/>
                </a:solidFill>
              </a:rPr>
              <a:t>Interpretation</a:t>
            </a:r>
            <a:r>
              <a:rPr lang="en-US" altLang="en-US" dirty="0"/>
              <a:t> of the real wage:</a:t>
            </a:r>
          </a:p>
          <a:p>
            <a:pPr eaLnBrk="1" hangingPunct="1">
              <a:lnSpc>
                <a:spcPct val="20000"/>
              </a:lnSpc>
              <a:buFont typeface="Arial Unicode MS" pitchFamily="34" charset="-128"/>
              <a:buNone/>
            </a:pPr>
            <a:endParaRPr lang="en-US" altLang="en-US" dirty="0"/>
          </a:p>
          <a:p>
            <a:pPr lvl="1" eaLnBrk="1" hangingPunct="1"/>
            <a:r>
              <a:rPr lang="en-US" altLang="en-US" dirty="0"/>
              <a:t>The dimension of the real wage is: „Quantity of goods, which can be bought for one hour</a:t>
            </a:r>
            <a:r>
              <a:rPr lang="en-US" altLang="en-US" dirty="0">
                <a:solidFill>
                  <a:srgbClr val="FF0000"/>
                </a:solidFill>
              </a:rPr>
              <a:t> </a:t>
            </a:r>
            <a:r>
              <a:rPr lang="en-US" altLang="en-US" dirty="0"/>
              <a:t>of</a:t>
            </a:r>
            <a:r>
              <a:rPr lang="en-US" altLang="en-US" dirty="0">
                <a:solidFill>
                  <a:srgbClr val="FF0000"/>
                </a:solidFill>
              </a:rPr>
              <a:t> </a:t>
            </a:r>
            <a:r>
              <a:rPr lang="en-US" altLang="en-US" dirty="0"/>
              <a:t>work“.</a:t>
            </a:r>
          </a:p>
          <a:p>
            <a:pPr lvl="1" eaLnBrk="1" hangingPunct="1"/>
            <a:endParaRPr lang="en-US" altLang="en-US" dirty="0"/>
          </a:p>
          <a:p>
            <a:pPr lvl="1" eaLnBrk="1" hangingPunct="1"/>
            <a:r>
              <a:rPr lang="en-US" altLang="en-US" dirty="0"/>
              <a:t>Not the amount of money paid as nominal wage counts for households and firms, but its </a:t>
            </a:r>
            <a:r>
              <a:rPr lang="en-US" altLang="en-US" dirty="0">
                <a:solidFill>
                  <a:srgbClr val="00FF00"/>
                </a:solidFill>
              </a:rPr>
              <a:t>real purchasing power</a:t>
            </a:r>
            <a:r>
              <a:rPr lang="en-US" altLang="en-US" dirty="0"/>
              <a:t>.</a:t>
            </a:r>
          </a:p>
          <a:p>
            <a:pPr lvl="1" eaLnBrk="1" hangingPunct="1"/>
            <a:endParaRPr lang="en-US" altLang="en-US" dirty="0"/>
          </a:p>
          <a:p>
            <a:pPr lvl="1" eaLnBrk="1" hangingPunct="1"/>
            <a:r>
              <a:rPr lang="en-US" altLang="en-US" dirty="0"/>
              <a:t>Consequently, the </a:t>
            </a:r>
            <a:r>
              <a:rPr lang="en-US" altLang="en-US" dirty="0" err="1"/>
              <a:t>Neoclassics</a:t>
            </a:r>
            <a:r>
              <a:rPr lang="en-US" altLang="en-US" dirty="0"/>
              <a:t> assume that households cannot be fooled by “large numbers” of the nominal wage. </a:t>
            </a:r>
          </a:p>
          <a:p>
            <a:pPr lvl="1" eaLnBrk="1" hangingPunct="1"/>
            <a:endParaRPr lang="en-US" altLang="en-US" dirty="0"/>
          </a:p>
          <a:p>
            <a:pPr lvl="1" eaLnBrk="1" hangingPunct="1"/>
            <a:r>
              <a:rPr lang="en-US" altLang="en-US" dirty="0"/>
              <a:t>This is also called: “</a:t>
            </a:r>
            <a:r>
              <a:rPr lang="en-US" altLang="en-US" dirty="0">
                <a:solidFill>
                  <a:srgbClr val="00FF00"/>
                </a:solidFill>
              </a:rPr>
              <a:t>Absence of money illusion</a:t>
            </a:r>
            <a:r>
              <a:rPr lang="en-US" altLang="en-US" dirty="0"/>
              <a:t>”.</a:t>
            </a:r>
            <a:endParaRPr lang="en-US" altLang="en-US" sz="2100" dirty="0"/>
          </a:p>
        </p:txBody>
      </p:sp>
      <p:sp>
        <p:nvSpPr>
          <p:cNvPr id="32773" name="Rectangle 5"/>
          <p:cNvSpPr>
            <a:spLocks noGrp="1" noChangeArrowheads="1"/>
          </p:cNvSpPr>
          <p:nvPr>
            <p:ph type="title" idx="4294967295"/>
          </p:nvPr>
        </p:nvSpPr>
        <p:spPr>
          <a:noFill/>
        </p:spPr>
        <p:txBody>
          <a:bodyPr/>
          <a:lstStyle/>
          <a:p>
            <a:pPr eaLnBrk="1" hangingPunct="1"/>
            <a:r>
              <a:rPr lang="en-US" altLang="en-US" sz="2600"/>
              <a:t>3. The Neoclassical Model and its Policy Implications </a:t>
            </a:r>
            <a:br>
              <a:rPr lang="en-US" altLang="en-US" sz="2600"/>
            </a:br>
            <a:r>
              <a:rPr lang="en-US" altLang="en-US" sz="2600"/>
              <a:t>3.1. The Structure of the Neoclassical Model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7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01829DCD-FC1D-4D14-8B8E-53B19AAC11F8}" type="slidenum">
              <a:rPr lang="de-DE" altLang="en-US" sz="1600" b="1"/>
              <a:pPr algn="r" eaLnBrk="1" hangingPunct="1">
                <a:spcBef>
                  <a:spcPct val="0"/>
                </a:spcBef>
                <a:buClrTx/>
                <a:buFontTx/>
                <a:buNone/>
              </a:pPr>
              <a:t>31</a:t>
            </a:fld>
            <a:r>
              <a:rPr lang="de-DE" altLang="en-US" sz="1600" b="1"/>
              <a:t> -</a:t>
            </a:r>
          </a:p>
        </p:txBody>
      </p:sp>
      <p:sp>
        <p:nvSpPr>
          <p:cNvPr id="33795"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sp>
        <p:nvSpPr>
          <p:cNvPr id="33796" name="Rectangle 3"/>
          <p:cNvSpPr>
            <a:spLocks noGrp="1" noChangeArrowheads="1"/>
          </p:cNvSpPr>
          <p:nvPr>
            <p:ph type="body" idx="4294967295"/>
          </p:nvPr>
        </p:nvSpPr>
        <p:spPr>
          <a:xfrm>
            <a:off x="457200" y="1371600"/>
            <a:ext cx="8229600" cy="5253038"/>
          </a:xfrm>
          <a:noFill/>
        </p:spPr>
        <p:txBody>
          <a:bodyPr/>
          <a:lstStyle/>
          <a:p>
            <a:pPr eaLnBrk="1" hangingPunct="1"/>
            <a:r>
              <a:rPr lang="en-US" altLang="en-US" dirty="0"/>
              <a:t>Now, we know the equilibrium amount of labor input </a:t>
            </a:r>
            <a:r>
              <a:rPr lang="en-US" altLang="en-US" dirty="0" err="1"/>
              <a:t>L</a:t>
            </a:r>
            <a:r>
              <a:rPr lang="en-US" altLang="en-US" baseline="-25000" dirty="0" err="1"/>
              <a:t>1</a:t>
            </a:r>
            <a:r>
              <a:rPr lang="en-US" altLang="en-US" dirty="0"/>
              <a:t>, which is determined on the labor market.</a:t>
            </a:r>
          </a:p>
          <a:p>
            <a:pPr eaLnBrk="1" hangingPunct="1"/>
            <a:r>
              <a:rPr lang="en-US" altLang="en-US" dirty="0"/>
              <a:t>Since the capital stock </a:t>
            </a:r>
            <a:r>
              <a:rPr lang="en-US" altLang="en-US" dirty="0" err="1"/>
              <a:t>K</a:t>
            </a:r>
            <a:r>
              <a:rPr lang="en-US" altLang="en-US" baseline="-25000" dirty="0" err="1"/>
              <a:t>1</a:t>
            </a:r>
            <a:r>
              <a:rPr lang="en-US" altLang="en-US" dirty="0"/>
              <a:t> is given by the previous period, we are able to determine the equilibrium value of GDP:</a:t>
            </a:r>
          </a:p>
          <a:p>
            <a:pPr lvl="1" eaLnBrk="1" hangingPunct="1">
              <a:buFont typeface="Arial Unicode MS" pitchFamily="34" charset="-128"/>
              <a:buNone/>
            </a:pPr>
            <a:r>
              <a:rPr lang="en-US" altLang="en-US" dirty="0"/>
              <a:t>                            </a:t>
            </a:r>
            <a:r>
              <a:rPr lang="en-US" altLang="en-US" dirty="0" err="1">
                <a:solidFill>
                  <a:srgbClr val="00FF00"/>
                </a:solidFill>
              </a:rPr>
              <a:t>Y</a:t>
            </a:r>
            <a:r>
              <a:rPr lang="en-US" altLang="en-US" baseline="-25000" dirty="0" err="1">
                <a:solidFill>
                  <a:srgbClr val="00FF00"/>
                </a:solidFill>
              </a:rPr>
              <a:t>1</a:t>
            </a:r>
            <a:r>
              <a:rPr lang="en-US" altLang="en-US" dirty="0">
                <a:solidFill>
                  <a:srgbClr val="00FF00"/>
                </a:solidFill>
              </a:rPr>
              <a:t> = Y(</a:t>
            </a:r>
            <a:r>
              <a:rPr lang="en-US" altLang="en-US" dirty="0" err="1">
                <a:solidFill>
                  <a:srgbClr val="00FF00"/>
                </a:solidFill>
              </a:rPr>
              <a:t>L</a:t>
            </a:r>
            <a:r>
              <a:rPr lang="en-US" altLang="en-US" baseline="-25000" dirty="0" err="1">
                <a:solidFill>
                  <a:srgbClr val="00FF00"/>
                </a:solidFill>
              </a:rPr>
              <a:t>1</a:t>
            </a:r>
            <a:r>
              <a:rPr lang="en-US" altLang="en-US" dirty="0">
                <a:solidFill>
                  <a:srgbClr val="00FF00"/>
                </a:solidFill>
              </a:rPr>
              <a:t>, </a:t>
            </a:r>
            <a:r>
              <a:rPr lang="en-US" altLang="en-US" dirty="0" err="1">
                <a:solidFill>
                  <a:srgbClr val="00FF00"/>
                </a:solidFill>
              </a:rPr>
              <a:t>K</a:t>
            </a:r>
            <a:r>
              <a:rPr lang="en-US" altLang="en-US" baseline="-25000" dirty="0" err="1">
                <a:solidFill>
                  <a:srgbClr val="00FF00"/>
                </a:solidFill>
              </a:rPr>
              <a:t>1</a:t>
            </a:r>
            <a:r>
              <a:rPr lang="en-US" altLang="en-US" dirty="0">
                <a:solidFill>
                  <a:srgbClr val="00FF00"/>
                </a:solidFill>
              </a:rPr>
              <a:t>)</a:t>
            </a:r>
          </a:p>
          <a:p>
            <a:pPr lvl="1" eaLnBrk="1" hangingPunct="1">
              <a:buFont typeface="Arial Unicode MS" pitchFamily="34" charset="-128"/>
              <a:buNone/>
            </a:pPr>
            <a:endParaRPr lang="en-US" altLang="en-US" dirty="0"/>
          </a:p>
          <a:p>
            <a:pPr eaLnBrk="1" hangingPunct="1"/>
            <a:r>
              <a:rPr lang="en-US" altLang="en-US" dirty="0"/>
              <a:t>This is shown by the following graph:</a:t>
            </a:r>
          </a:p>
        </p:txBody>
      </p:sp>
      <p:sp>
        <p:nvSpPr>
          <p:cNvPr id="33797" name="Rectangle 5"/>
          <p:cNvSpPr>
            <a:spLocks noGrp="1" noChangeArrowheads="1"/>
          </p:cNvSpPr>
          <p:nvPr>
            <p:ph type="title" idx="4294967295"/>
          </p:nvPr>
        </p:nvSpPr>
        <p:spPr>
          <a:noFill/>
        </p:spPr>
        <p:txBody>
          <a:bodyPr/>
          <a:lstStyle/>
          <a:p>
            <a:pPr eaLnBrk="1" hangingPunct="1"/>
            <a:r>
              <a:rPr lang="en-US" altLang="en-US" sz="2600"/>
              <a:t>3. The Neoclassical Model and its Policy Implications </a:t>
            </a:r>
            <a:br>
              <a:rPr lang="en-US" altLang="en-US" sz="2600"/>
            </a:br>
            <a:r>
              <a:rPr lang="en-US" altLang="en-US" sz="2600"/>
              <a:t>3.1. The Structure of the Neoclassical Model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4818" name="Object 2"/>
          <p:cNvGraphicFramePr>
            <a:graphicFrameLocks/>
          </p:cNvGraphicFramePr>
          <p:nvPr/>
        </p:nvGraphicFramePr>
        <p:xfrm>
          <a:off x="401638" y="0"/>
          <a:ext cx="4448175" cy="3219450"/>
        </p:xfrm>
        <a:graphic>
          <a:graphicData uri="http://schemas.openxmlformats.org/presentationml/2006/ole">
            <mc:AlternateContent xmlns:mc="http://schemas.openxmlformats.org/markup-compatibility/2006">
              <mc:Choice xmlns:v="urn:schemas-microsoft-com:vml" Requires="v">
                <p:oleObj spid="_x0000_s35635" name="Diagramm" r:id="rId4" imgW="7439008" imgH="5324543" progId="MSGraph.Chart.8">
                  <p:embed followColorScheme="full"/>
                </p:oleObj>
              </mc:Choice>
              <mc:Fallback>
                <p:oleObj name="Diagramm" r:id="rId4" imgW="7439008" imgH="5324543"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638" y="0"/>
                        <a:ext cx="4448175"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19" name="Object 3"/>
          <p:cNvGraphicFramePr>
            <a:graphicFrameLocks/>
          </p:cNvGraphicFramePr>
          <p:nvPr/>
        </p:nvGraphicFramePr>
        <p:xfrm>
          <a:off x="403225" y="3346450"/>
          <a:ext cx="4448175" cy="3219450"/>
        </p:xfrm>
        <a:graphic>
          <a:graphicData uri="http://schemas.openxmlformats.org/presentationml/2006/ole">
            <mc:AlternateContent xmlns:mc="http://schemas.openxmlformats.org/markup-compatibility/2006">
              <mc:Choice xmlns:v="urn:schemas-microsoft-com:vml" Requires="v">
                <p:oleObj spid="_x0000_s35636" name="Diagramm" r:id="rId6" imgW="7439008" imgH="5324543" progId="MSGraph.Chart.8">
                  <p:embed followColorScheme="full"/>
                </p:oleObj>
              </mc:Choice>
              <mc:Fallback>
                <p:oleObj name="Diagramm" r:id="rId6" imgW="7439008" imgH="5324543" progId="MSGraph.Chart.8">
                  <p:embed followColorScheme="full"/>
                  <p:pic>
                    <p:nvPicPr>
                      <p:cNvPr id="0" name="Object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225" y="3346450"/>
                        <a:ext cx="4448175"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20" name="Text Box 15"/>
          <p:cNvSpPr txBox="1">
            <a:spLocks noChangeArrowheads="1"/>
          </p:cNvSpPr>
          <p:nvPr/>
        </p:nvSpPr>
        <p:spPr bwMode="auto">
          <a:xfrm>
            <a:off x="4673600" y="3005138"/>
            <a:ext cx="4254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2200" b="1"/>
              <a:t>L  </a:t>
            </a:r>
          </a:p>
        </p:txBody>
      </p:sp>
      <p:sp>
        <p:nvSpPr>
          <p:cNvPr id="34821" name="Arc 16"/>
          <p:cNvSpPr>
            <a:spLocks/>
          </p:cNvSpPr>
          <p:nvPr/>
        </p:nvSpPr>
        <p:spPr bwMode="auto">
          <a:xfrm flipH="1">
            <a:off x="527050" y="1206500"/>
            <a:ext cx="4492625" cy="2082800"/>
          </a:xfrm>
          <a:custGeom>
            <a:avLst/>
            <a:gdLst>
              <a:gd name="T0" fmla="*/ 2147483647 w 21450"/>
              <a:gd name="T1" fmla="*/ 0 h 21034"/>
              <a:gd name="T2" fmla="*/ 2147483647 w 21450"/>
              <a:gd name="T3" fmla="*/ 2147483647 h 21034"/>
              <a:gd name="T4" fmla="*/ 0 w 21450"/>
              <a:gd name="T5" fmla="*/ 2147483647 h 21034"/>
              <a:gd name="T6" fmla="*/ 0 60000 65536"/>
              <a:gd name="T7" fmla="*/ 0 60000 65536"/>
              <a:gd name="T8" fmla="*/ 0 60000 65536"/>
              <a:gd name="T9" fmla="*/ 0 w 21450"/>
              <a:gd name="T10" fmla="*/ 0 h 21034"/>
              <a:gd name="T11" fmla="*/ 21450 w 21450"/>
              <a:gd name="T12" fmla="*/ 21034 h 21034"/>
            </a:gdLst>
            <a:ahLst/>
            <a:cxnLst>
              <a:cxn ang="T6">
                <a:pos x="T0" y="T1"/>
              </a:cxn>
              <a:cxn ang="T7">
                <a:pos x="T2" y="T3"/>
              </a:cxn>
              <a:cxn ang="T8">
                <a:pos x="T4" y="T5"/>
              </a:cxn>
            </a:cxnLst>
            <a:rect l="T9" t="T10" r="T11" b="T12"/>
            <a:pathLst>
              <a:path w="21450" h="21034" fill="none" extrusionOk="0">
                <a:moveTo>
                  <a:pt x="4912" y="0"/>
                </a:moveTo>
                <a:cubicBezTo>
                  <a:pt x="13770" y="2068"/>
                  <a:pt x="20382" y="9464"/>
                  <a:pt x="21450" y="18496"/>
                </a:cubicBezTo>
              </a:path>
              <a:path w="21450" h="21034" stroke="0" extrusionOk="0">
                <a:moveTo>
                  <a:pt x="4912" y="0"/>
                </a:moveTo>
                <a:cubicBezTo>
                  <a:pt x="13770" y="2068"/>
                  <a:pt x="20382" y="9464"/>
                  <a:pt x="21450" y="18496"/>
                </a:cubicBezTo>
                <a:lnTo>
                  <a:pt x="0" y="21034"/>
                </a:lnTo>
                <a:lnTo>
                  <a:pt x="4912" y="0"/>
                </a:lnTo>
                <a:close/>
              </a:path>
            </a:pathLst>
          </a:custGeom>
          <a:noFill/>
          <a:ln w="38100">
            <a:solidFill>
              <a:srgbClr val="00FFFF"/>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lstStyle/>
          <a:p>
            <a:endParaRPr lang="en-US"/>
          </a:p>
        </p:txBody>
      </p:sp>
      <p:sp>
        <p:nvSpPr>
          <p:cNvPr id="34822" name="Text Box 18"/>
          <p:cNvSpPr txBox="1">
            <a:spLocks noChangeArrowheads="1"/>
          </p:cNvSpPr>
          <p:nvPr/>
        </p:nvSpPr>
        <p:spPr bwMode="auto">
          <a:xfrm>
            <a:off x="106363" y="55563"/>
            <a:ext cx="722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b="1"/>
              <a:t>Y</a:t>
            </a:r>
            <a:r>
              <a:rPr lang="de-DE" altLang="en-US" sz="1800" b="1"/>
              <a:t>  </a:t>
            </a:r>
          </a:p>
        </p:txBody>
      </p:sp>
      <p:sp>
        <p:nvSpPr>
          <p:cNvPr id="714760" name="Line 16"/>
          <p:cNvSpPr>
            <a:spLocks noChangeShapeType="1"/>
          </p:cNvSpPr>
          <p:nvPr/>
        </p:nvSpPr>
        <p:spPr bwMode="auto">
          <a:xfrm rot="5400000" flipH="1">
            <a:off x="801688" y="3311525"/>
            <a:ext cx="3714750" cy="1270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4824" name="Text Box 15"/>
          <p:cNvSpPr txBox="1">
            <a:spLocks noChangeArrowheads="1"/>
          </p:cNvSpPr>
          <p:nvPr/>
        </p:nvSpPr>
        <p:spPr bwMode="auto">
          <a:xfrm>
            <a:off x="4700588" y="6338888"/>
            <a:ext cx="4254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2200" b="1"/>
              <a:t>L  </a:t>
            </a:r>
          </a:p>
        </p:txBody>
      </p:sp>
      <p:sp>
        <p:nvSpPr>
          <p:cNvPr id="714762" name="Line 16"/>
          <p:cNvSpPr>
            <a:spLocks noChangeShapeType="1"/>
          </p:cNvSpPr>
          <p:nvPr/>
        </p:nvSpPr>
        <p:spPr bwMode="auto">
          <a:xfrm flipH="1">
            <a:off x="476250" y="1477963"/>
            <a:ext cx="2203450"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14763" name="Text Box 10"/>
          <p:cNvSpPr txBox="1">
            <a:spLocks noChangeArrowheads="1"/>
          </p:cNvSpPr>
          <p:nvPr/>
        </p:nvSpPr>
        <p:spPr bwMode="auto">
          <a:xfrm>
            <a:off x="0" y="1270000"/>
            <a:ext cx="5969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Y</a:t>
            </a:r>
            <a:r>
              <a:rPr lang="de-DE" altLang="en-US" sz="2200" baseline="-25000">
                <a:solidFill>
                  <a:srgbClr val="66FFFF"/>
                </a:solidFill>
              </a:rPr>
              <a:t>1</a:t>
            </a:r>
          </a:p>
        </p:txBody>
      </p:sp>
      <p:sp>
        <p:nvSpPr>
          <p:cNvPr id="714764" name="Text Box 10"/>
          <p:cNvSpPr txBox="1">
            <a:spLocks noChangeArrowheads="1"/>
          </p:cNvSpPr>
          <p:nvPr/>
        </p:nvSpPr>
        <p:spPr bwMode="auto">
          <a:xfrm>
            <a:off x="2530475" y="6430963"/>
            <a:ext cx="3683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1</a:t>
            </a:r>
          </a:p>
        </p:txBody>
      </p:sp>
      <p:sp>
        <p:nvSpPr>
          <p:cNvPr id="34828" name="Line 32"/>
          <p:cNvSpPr>
            <a:spLocks noChangeShapeType="1"/>
          </p:cNvSpPr>
          <p:nvPr/>
        </p:nvSpPr>
        <p:spPr bwMode="auto">
          <a:xfrm flipV="1">
            <a:off x="1292225" y="4098925"/>
            <a:ext cx="2743200" cy="21590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14766" name="Line 16"/>
          <p:cNvSpPr>
            <a:spLocks noChangeShapeType="1"/>
          </p:cNvSpPr>
          <p:nvPr/>
        </p:nvSpPr>
        <p:spPr bwMode="auto">
          <a:xfrm rot="10800000">
            <a:off x="487363" y="5219700"/>
            <a:ext cx="2165350"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14767" name="Line 16"/>
          <p:cNvSpPr>
            <a:spLocks noChangeShapeType="1"/>
          </p:cNvSpPr>
          <p:nvPr/>
        </p:nvSpPr>
        <p:spPr bwMode="auto">
          <a:xfrm rot="5400000" flipH="1">
            <a:off x="2041525" y="5856288"/>
            <a:ext cx="1225550"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14768" name="Text Box 10"/>
          <p:cNvSpPr txBox="1">
            <a:spLocks noChangeArrowheads="1"/>
          </p:cNvSpPr>
          <p:nvPr/>
        </p:nvSpPr>
        <p:spPr bwMode="auto">
          <a:xfrm>
            <a:off x="2452688" y="3003550"/>
            <a:ext cx="5969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1</a:t>
            </a:r>
          </a:p>
        </p:txBody>
      </p:sp>
      <p:sp>
        <p:nvSpPr>
          <p:cNvPr id="34832" name="Text Box 10"/>
          <p:cNvSpPr txBox="1">
            <a:spLocks noChangeArrowheads="1"/>
          </p:cNvSpPr>
          <p:nvPr/>
        </p:nvSpPr>
        <p:spPr bwMode="auto">
          <a:xfrm>
            <a:off x="4038600" y="992188"/>
            <a:ext cx="11557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Y(L,K</a:t>
            </a:r>
            <a:r>
              <a:rPr lang="de-DE" altLang="en-US" sz="2200" baseline="-25000">
                <a:solidFill>
                  <a:srgbClr val="66FFFF"/>
                </a:solidFill>
              </a:rPr>
              <a:t>1</a:t>
            </a:r>
            <a:r>
              <a:rPr lang="de-DE" altLang="en-US" sz="2200">
                <a:solidFill>
                  <a:srgbClr val="66FFFF"/>
                </a:solidFill>
              </a:rPr>
              <a:t>)</a:t>
            </a:r>
          </a:p>
        </p:txBody>
      </p:sp>
      <p:sp>
        <p:nvSpPr>
          <p:cNvPr id="34833" name="Text Box 9"/>
          <p:cNvSpPr txBox="1">
            <a:spLocks noChangeArrowheads="1"/>
          </p:cNvSpPr>
          <p:nvPr/>
        </p:nvSpPr>
        <p:spPr bwMode="auto">
          <a:xfrm>
            <a:off x="3562350" y="5838825"/>
            <a:ext cx="14239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D </a:t>
            </a:r>
            <a:r>
              <a:rPr lang="de-DE" altLang="en-US" sz="2200">
                <a:solidFill>
                  <a:srgbClr val="66FFFF"/>
                </a:solidFill>
              </a:rPr>
              <a:t>(w/p,K</a:t>
            </a:r>
            <a:r>
              <a:rPr lang="de-DE" altLang="en-US" sz="2200" baseline="-25000">
                <a:solidFill>
                  <a:srgbClr val="66FFFF"/>
                </a:solidFill>
              </a:rPr>
              <a:t>1</a:t>
            </a:r>
            <a:r>
              <a:rPr lang="de-DE" altLang="en-US" sz="2200">
                <a:solidFill>
                  <a:srgbClr val="66FFFF"/>
                </a:solidFill>
              </a:rPr>
              <a:t>)</a:t>
            </a:r>
          </a:p>
        </p:txBody>
      </p:sp>
      <p:sp>
        <p:nvSpPr>
          <p:cNvPr id="34834" name="Line 32"/>
          <p:cNvSpPr>
            <a:spLocks noChangeShapeType="1"/>
          </p:cNvSpPr>
          <p:nvPr/>
        </p:nvSpPr>
        <p:spPr bwMode="auto">
          <a:xfrm rot="5400000" flipV="1">
            <a:off x="1893888" y="3443288"/>
            <a:ext cx="1181100" cy="34544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nvGrpSpPr>
          <p:cNvPr id="34835" name="Group 24"/>
          <p:cNvGrpSpPr>
            <a:grpSpLocks/>
          </p:cNvGrpSpPr>
          <p:nvPr/>
        </p:nvGrpSpPr>
        <p:grpSpPr bwMode="auto">
          <a:xfrm>
            <a:off x="0" y="4525963"/>
            <a:ext cx="544513" cy="946150"/>
            <a:chOff x="0" y="2947"/>
            <a:chExt cx="343" cy="596"/>
          </a:xfrm>
        </p:grpSpPr>
        <p:grpSp>
          <p:nvGrpSpPr>
            <p:cNvPr id="34841" name="Group 25"/>
            <p:cNvGrpSpPr>
              <a:grpSpLocks/>
            </p:cNvGrpSpPr>
            <p:nvPr/>
          </p:nvGrpSpPr>
          <p:grpSpPr bwMode="auto">
            <a:xfrm>
              <a:off x="0" y="3017"/>
              <a:ext cx="336" cy="526"/>
              <a:chOff x="8" y="3017"/>
              <a:chExt cx="336" cy="526"/>
            </a:xfrm>
          </p:grpSpPr>
          <p:sp>
            <p:nvSpPr>
              <p:cNvPr id="34843" name="Text Box 10"/>
              <p:cNvSpPr txBox="1">
                <a:spLocks noChangeArrowheads="1"/>
              </p:cNvSpPr>
              <p:nvPr/>
            </p:nvSpPr>
            <p:spPr bwMode="auto">
              <a:xfrm>
                <a:off x="8" y="3274"/>
                <a:ext cx="33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P</a:t>
                </a:r>
                <a:r>
                  <a:rPr lang="de-DE" altLang="en-US" sz="2200" baseline="-25000">
                    <a:solidFill>
                      <a:srgbClr val="66FFFF"/>
                    </a:solidFill>
                  </a:rPr>
                  <a:t>1</a:t>
                </a:r>
              </a:p>
            </p:txBody>
          </p:sp>
          <p:sp>
            <p:nvSpPr>
              <p:cNvPr id="34844" name="Text Box 10"/>
              <p:cNvSpPr txBox="1">
                <a:spLocks noChangeArrowheads="1"/>
              </p:cNvSpPr>
              <p:nvPr/>
            </p:nvSpPr>
            <p:spPr bwMode="auto">
              <a:xfrm>
                <a:off x="8" y="3017"/>
                <a:ext cx="33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w</a:t>
                </a:r>
                <a:r>
                  <a:rPr lang="de-DE" altLang="en-US" sz="2200" baseline="-25000">
                    <a:solidFill>
                      <a:srgbClr val="66FFFF"/>
                    </a:solidFill>
                  </a:rPr>
                  <a:t>1</a:t>
                </a:r>
              </a:p>
            </p:txBody>
          </p:sp>
        </p:grpSp>
        <p:sp>
          <p:nvSpPr>
            <p:cNvPr id="34842" name="Text Box 10"/>
            <p:cNvSpPr txBox="1">
              <a:spLocks noChangeArrowheads="1"/>
            </p:cNvSpPr>
            <p:nvPr/>
          </p:nvSpPr>
          <p:spPr bwMode="auto">
            <a:xfrm>
              <a:off x="79" y="2947"/>
              <a:ext cx="264"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4400" baseline="-25000">
                  <a:solidFill>
                    <a:srgbClr val="66FFFF"/>
                  </a:solidFill>
                </a:rPr>
                <a:t>_</a:t>
              </a:r>
            </a:p>
          </p:txBody>
        </p:sp>
      </p:grpSp>
      <p:sp>
        <p:nvSpPr>
          <p:cNvPr id="34836" name="Rectangle 2"/>
          <p:cNvSpPr>
            <a:spLocks noChangeArrowheads="1"/>
          </p:cNvSpPr>
          <p:nvPr/>
        </p:nvSpPr>
        <p:spPr bwMode="auto">
          <a:xfrm>
            <a:off x="5003800" y="0"/>
            <a:ext cx="414020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r>
              <a:rPr lang="de-DE" altLang="en-US">
                <a:solidFill>
                  <a:srgbClr val="FFFF00"/>
                </a:solidFill>
              </a:rPr>
              <a:t>Determination of GDP</a:t>
            </a:r>
          </a:p>
        </p:txBody>
      </p:sp>
      <p:sp>
        <p:nvSpPr>
          <p:cNvPr id="34837" name="AutoShape 64"/>
          <p:cNvSpPr>
            <a:spLocks noChangeArrowheads="1"/>
          </p:cNvSpPr>
          <p:nvPr/>
        </p:nvSpPr>
        <p:spPr bwMode="auto">
          <a:xfrm>
            <a:off x="5329238" y="514350"/>
            <a:ext cx="3814762" cy="6045200"/>
          </a:xfrm>
          <a:prstGeom prst="roundRect">
            <a:avLst>
              <a:gd name="adj" fmla="val 12495"/>
            </a:avLst>
          </a:prstGeom>
          <a:solidFill>
            <a:srgbClr val="FFFF99"/>
          </a:solidFill>
          <a:ln w="50800">
            <a:solidFill>
              <a:srgbClr val="FF0000"/>
            </a:solidFill>
            <a:round/>
            <a:headEnd/>
            <a:tailEnd/>
          </a:ln>
        </p:spPr>
        <p:txBody>
          <a:bodyPr lIns="0" tIns="0" rIns="0" bIns="0"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en-US" altLang="en-US" sz="2000">
                <a:solidFill>
                  <a:srgbClr val="3333FF"/>
                </a:solidFill>
              </a:rPr>
              <a:t>This graph shows the interaction between the </a:t>
            </a:r>
            <a:r>
              <a:rPr lang="en-US" altLang="en-US" sz="2000">
                <a:solidFill>
                  <a:srgbClr val="FF0000"/>
                </a:solidFill>
              </a:rPr>
              <a:t>labor market</a:t>
            </a:r>
            <a:r>
              <a:rPr lang="en-US" altLang="en-US" sz="2000">
                <a:solidFill>
                  <a:srgbClr val="3333FF"/>
                </a:solidFill>
              </a:rPr>
              <a:t> and </a:t>
            </a:r>
            <a:r>
              <a:rPr lang="en-US" altLang="en-US" sz="2000">
                <a:solidFill>
                  <a:srgbClr val="FF0000"/>
                </a:solidFill>
              </a:rPr>
              <a:t>GDP production</a:t>
            </a:r>
            <a:r>
              <a:rPr lang="en-US" altLang="en-US" sz="2000">
                <a:solidFill>
                  <a:srgbClr val="3333FF"/>
                </a:solidFill>
              </a:rPr>
              <a:t>:</a:t>
            </a:r>
          </a:p>
          <a:p>
            <a:pPr eaLnBrk="1" hangingPunct="1">
              <a:lnSpc>
                <a:spcPct val="40000"/>
              </a:lnSpc>
              <a:spcBef>
                <a:spcPct val="0"/>
              </a:spcBef>
              <a:buClrTx/>
              <a:buFontTx/>
              <a:buNone/>
            </a:pPr>
            <a:endParaRPr lang="en-US" altLang="en-US" sz="2000">
              <a:solidFill>
                <a:srgbClr val="3333FF"/>
              </a:solidFill>
            </a:endParaRPr>
          </a:p>
          <a:p>
            <a:pPr eaLnBrk="1" hangingPunct="1">
              <a:spcBef>
                <a:spcPct val="0"/>
              </a:spcBef>
              <a:buClrTx/>
              <a:buFontTx/>
              <a:buNone/>
            </a:pPr>
            <a:r>
              <a:rPr lang="en-US" altLang="en-US" sz="2000">
                <a:solidFill>
                  <a:srgbClr val="3333FF"/>
                </a:solidFill>
              </a:rPr>
              <a:t>On the labor market the </a:t>
            </a:r>
            <a:r>
              <a:rPr lang="en-US" altLang="en-US" sz="2000">
                <a:solidFill>
                  <a:srgbClr val="FF0000"/>
                </a:solidFill>
              </a:rPr>
              <a:t>equilibrium real wage</a:t>
            </a:r>
            <a:r>
              <a:rPr lang="en-US" altLang="en-US" sz="2000">
                <a:solidFill>
                  <a:srgbClr val="3333FF"/>
                </a:solidFill>
              </a:rPr>
              <a:t> </a:t>
            </a:r>
            <a:r>
              <a:rPr lang="en-US" altLang="en-US" sz="2000">
                <a:solidFill>
                  <a:srgbClr val="FF0000"/>
                </a:solidFill>
              </a:rPr>
              <a:t>w</a:t>
            </a:r>
            <a:r>
              <a:rPr lang="en-US" altLang="en-US" sz="2000" baseline="-25000">
                <a:solidFill>
                  <a:srgbClr val="FF0000"/>
                </a:solidFill>
              </a:rPr>
              <a:t>1</a:t>
            </a:r>
            <a:r>
              <a:rPr lang="en-US" altLang="en-US" sz="2000">
                <a:solidFill>
                  <a:srgbClr val="FF0000"/>
                </a:solidFill>
              </a:rPr>
              <a:t>/P</a:t>
            </a:r>
            <a:r>
              <a:rPr lang="en-US" altLang="en-US" sz="2000" baseline="-25000">
                <a:solidFill>
                  <a:srgbClr val="FF0000"/>
                </a:solidFill>
              </a:rPr>
              <a:t>1</a:t>
            </a:r>
            <a:r>
              <a:rPr lang="en-US" altLang="en-US" sz="2000">
                <a:solidFill>
                  <a:srgbClr val="3333FF"/>
                </a:solidFill>
              </a:rPr>
              <a:t>, which equilibrates labor supply and labor </a:t>
            </a:r>
            <a:r>
              <a:rPr lang="en-US" altLang="en-US" sz="2000">
                <a:solidFill>
                  <a:srgbClr val="FF0000"/>
                </a:solidFill>
              </a:rPr>
              <a:t>L</a:t>
            </a:r>
            <a:r>
              <a:rPr lang="en-US" altLang="en-US" sz="2000" baseline="-25000">
                <a:solidFill>
                  <a:srgbClr val="FF0000"/>
                </a:solidFill>
              </a:rPr>
              <a:t>1</a:t>
            </a:r>
            <a:r>
              <a:rPr lang="en-US" altLang="en-US" sz="2000">
                <a:solidFill>
                  <a:srgbClr val="3333FF"/>
                </a:solidFill>
              </a:rPr>
              <a:t> demand is determined.</a:t>
            </a:r>
          </a:p>
          <a:p>
            <a:pPr eaLnBrk="1" hangingPunct="1">
              <a:lnSpc>
                <a:spcPct val="20000"/>
              </a:lnSpc>
              <a:spcBef>
                <a:spcPct val="0"/>
              </a:spcBef>
              <a:buClrTx/>
              <a:buFontTx/>
              <a:buNone/>
            </a:pPr>
            <a:endParaRPr lang="en-US" altLang="en-US" sz="2000">
              <a:solidFill>
                <a:srgbClr val="3333FF"/>
              </a:solidFill>
            </a:endParaRPr>
          </a:p>
          <a:p>
            <a:pPr eaLnBrk="1" hangingPunct="1">
              <a:spcBef>
                <a:spcPct val="0"/>
              </a:spcBef>
              <a:buClrTx/>
              <a:buFontTx/>
              <a:buNone/>
            </a:pPr>
            <a:r>
              <a:rPr lang="en-US" altLang="en-US" sz="2000">
                <a:solidFill>
                  <a:srgbClr val="3333FF"/>
                </a:solidFill>
              </a:rPr>
              <a:t>The equilibrium labor quantity  </a:t>
            </a:r>
            <a:r>
              <a:rPr lang="en-US" altLang="en-US" sz="2000">
                <a:solidFill>
                  <a:srgbClr val="FF0000"/>
                </a:solidFill>
              </a:rPr>
              <a:t>L</a:t>
            </a:r>
            <a:r>
              <a:rPr lang="en-US" altLang="en-US" sz="2000" baseline="-25000">
                <a:solidFill>
                  <a:srgbClr val="FF0000"/>
                </a:solidFill>
              </a:rPr>
              <a:t>1</a:t>
            </a:r>
            <a:r>
              <a:rPr lang="en-US" altLang="en-US" sz="2000">
                <a:solidFill>
                  <a:srgbClr val="3333FF"/>
                </a:solidFill>
              </a:rPr>
              <a:t> is then inserted in the production function Y(</a:t>
            </a:r>
            <a:r>
              <a:rPr lang="en-US" altLang="en-US" sz="2000">
                <a:solidFill>
                  <a:srgbClr val="FF0000"/>
                </a:solidFill>
              </a:rPr>
              <a:t>L</a:t>
            </a:r>
            <a:r>
              <a:rPr lang="en-US" altLang="en-US" sz="2000" baseline="-25000">
                <a:solidFill>
                  <a:srgbClr val="FF0000"/>
                </a:solidFill>
              </a:rPr>
              <a:t>1</a:t>
            </a:r>
            <a:r>
              <a:rPr lang="en-US" altLang="en-US" sz="2000">
                <a:solidFill>
                  <a:srgbClr val="3333FF"/>
                </a:solidFill>
              </a:rPr>
              <a:t>,K</a:t>
            </a:r>
            <a:r>
              <a:rPr lang="en-US" altLang="en-US" sz="2000" baseline="-25000">
                <a:solidFill>
                  <a:srgbClr val="3333FF"/>
                </a:solidFill>
              </a:rPr>
              <a:t>1</a:t>
            </a:r>
            <a:r>
              <a:rPr lang="en-US" altLang="en-US" sz="2000">
                <a:solidFill>
                  <a:srgbClr val="3333FF"/>
                </a:solidFill>
              </a:rPr>
              <a:t>) and yields the equilibrium level of GDP production Y</a:t>
            </a:r>
            <a:r>
              <a:rPr lang="en-US" altLang="en-US" sz="2000" baseline="-25000">
                <a:solidFill>
                  <a:srgbClr val="3333FF"/>
                </a:solidFill>
              </a:rPr>
              <a:t>1</a:t>
            </a:r>
            <a:r>
              <a:rPr lang="en-US" altLang="en-US" sz="2000">
                <a:solidFill>
                  <a:srgbClr val="3333FF"/>
                </a:solidFill>
              </a:rPr>
              <a:t>= Y(</a:t>
            </a:r>
            <a:r>
              <a:rPr lang="en-US" altLang="en-US" sz="2000">
                <a:solidFill>
                  <a:srgbClr val="FF0000"/>
                </a:solidFill>
              </a:rPr>
              <a:t>L</a:t>
            </a:r>
            <a:r>
              <a:rPr lang="en-US" altLang="en-US" sz="2000" baseline="-25000">
                <a:solidFill>
                  <a:srgbClr val="FF0000"/>
                </a:solidFill>
              </a:rPr>
              <a:t>1</a:t>
            </a:r>
            <a:r>
              <a:rPr lang="en-US" altLang="en-US" sz="2000">
                <a:solidFill>
                  <a:srgbClr val="3333FF"/>
                </a:solidFill>
              </a:rPr>
              <a:t>,K</a:t>
            </a:r>
            <a:r>
              <a:rPr lang="en-US" altLang="en-US" sz="2000" baseline="-25000">
                <a:solidFill>
                  <a:srgbClr val="3333FF"/>
                </a:solidFill>
              </a:rPr>
              <a:t>1</a:t>
            </a:r>
            <a:r>
              <a:rPr lang="en-US" altLang="en-US" sz="2000">
                <a:solidFill>
                  <a:srgbClr val="3333FF"/>
                </a:solidFill>
              </a:rPr>
              <a:t>).</a:t>
            </a:r>
          </a:p>
          <a:p>
            <a:pPr eaLnBrk="1" hangingPunct="1">
              <a:lnSpc>
                <a:spcPct val="50000"/>
              </a:lnSpc>
              <a:spcBef>
                <a:spcPct val="0"/>
              </a:spcBef>
              <a:buClrTx/>
              <a:buFontTx/>
              <a:buNone/>
            </a:pPr>
            <a:endParaRPr lang="en-US" altLang="en-US" sz="2000">
              <a:solidFill>
                <a:srgbClr val="3333FF"/>
              </a:solidFill>
            </a:endParaRPr>
          </a:p>
          <a:p>
            <a:pPr eaLnBrk="1" hangingPunct="1">
              <a:spcBef>
                <a:spcPct val="0"/>
              </a:spcBef>
              <a:buClrTx/>
              <a:buFontTx/>
              <a:buNone/>
            </a:pPr>
            <a:r>
              <a:rPr lang="en-US" altLang="en-US" sz="2000">
                <a:solidFill>
                  <a:srgbClr val="FF0000"/>
                </a:solidFill>
              </a:rPr>
              <a:t>What factors</a:t>
            </a:r>
            <a:r>
              <a:rPr lang="en-US" altLang="en-US" sz="2000">
                <a:solidFill>
                  <a:srgbClr val="3333FF"/>
                </a:solidFill>
              </a:rPr>
              <a:t> </a:t>
            </a:r>
            <a:r>
              <a:rPr lang="en-US" altLang="en-US" sz="2000">
                <a:solidFill>
                  <a:srgbClr val="FF0000"/>
                </a:solidFill>
              </a:rPr>
              <a:t>determine</a:t>
            </a:r>
            <a:r>
              <a:rPr lang="en-US" altLang="en-US" sz="2000">
                <a:solidFill>
                  <a:srgbClr val="3333FF"/>
                </a:solidFill>
              </a:rPr>
              <a:t> the equilibrium level of </a:t>
            </a:r>
            <a:r>
              <a:rPr lang="en-US" altLang="en-US" sz="2000">
                <a:solidFill>
                  <a:srgbClr val="FF0000"/>
                </a:solidFill>
              </a:rPr>
              <a:t>GDP</a:t>
            </a:r>
            <a:r>
              <a:rPr lang="en-US" altLang="en-US" sz="2000">
                <a:solidFill>
                  <a:srgbClr val="3333FF"/>
                </a:solidFill>
              </a:rPr>
              <a:t> production? The next graphs show this:</a:t>
            </a:r>
          </a:p>
        </p:txBody>
      </p:sp>
      <p:sp>
        <p:nvSpPr>
          <p:cNvPr id="34838" name="AutoShape 64"/>
          <p:cNvSpPr>
            <a:spLocks noChangeArrowheads="1"/>
          </p:cNvSpPr>
          <p:nvPr/>
        </p:nvSpPr>
        <p:spPr bwMode="auto">
          <a:xfrm>
            <a:off x="593725" y="173038"/>
            <a:ext cx="1973263"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en-US" altLang="en-US" sz="2000">
                <a:solidFill>
                  <a:srgbClr val="3333FF"/>
                </a:solidFill>
              </a:rPr>
              <a:t>GDP Production</a:t>
            </a:r>
          </a:p>
        </p:txBody>
      </p:sp>
      <p:sp>
        <p:nvSpPr>
          <p:cNvPr id="34839" name="AutoShape 64"/>
          <p:cNvSpPr>
            <a:spLocks noChangeArrowheads="1"/>
          </p:cNvSpPr>
          <p:nvPr/>
        </p:nvSpPr>
        <p:spPr bwMode="auto">
          <a:xfrm>
            <a:off x="557213" y="3540125"/>
            <a:ext cx="1973262"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en-US" altLang="en-US" sz="2000">
                <a:solidFill>
                  <a:srgbClr val="3333FF"/>
                </a:solidFill>
              </a:rPr>
              <a:t>Labor Market</a:t>
            </a:r>
          </a:p>
        </p:txBody>
      </p:sp>
      <p:sp>
        <p:nvSpPr>
          <p:cNvPr id="34840" name="Text Box 13"/>
          <p:cNvSpPr txBox="1">
            <a:spLocks noChangeArrowheads="1"/>
          </p:cNvSpPr>
          <p:nvPr/>
        </p:nvSpPr>
        <p:spPr bwMode="auto">
          <a:xfrm>
            <a:off x="3230563" y="3784600"/>
            <a:ext cx="1573212"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L</a:t>
            </a:r>
            <a:r>
              <a:rPr lang="de-DE" altLang="en-US" sz="1800" baseline="-25000">
                <a:solidFill>
                  <a:srgbClr val="66FFFF"/>
                </a:solidFill>
              </a:rPr>
              <a:t>S,2</a:t>
            </a:r>
            <a:r>
              <a:rPr lang="de-DE" altLang="en-US" sz="1800">
                <a:solidFill>
                  <a:srgbClr val="66FFFF"/>
                </a:solidFill>
              </a:rPr>
              <a:t>(w/p,Pop</a:t>
            </a:r>
            <a:r>
              <a:rPr lang="de-DE" altLang="en-US" sz="1800" baseline="-25000">
                <a:solidFill>
                  <a:srgbClr val="66FFFF"/>
                </a:solidFill>
              </a:rPr>
              <a:t>2</a:t>
            </a:r>
            <a:r>
              <a:rPr lang="de-DE" altLang="en-US" sz="1800">
                <a:solidFill>
                  <a:srgbClr val="66FFFF"/>
                </a:solidFill>
              </a:rPr>
              <a:t>)</a:t>
            </a:r>
          </a:p>
          <a:p>
            <a:pPr eaLnBrk="1" hangingPunct="1">
              <a:spcBef>
                <a:spcPct val="50000"/>
              </a:spcBef>
              <a:buClrTx/>
              <a:buFontTx/>
              <a:buNone/>
            </a:pPr>
            <a:endParaRPr lang="de-DE" altLang="en-US" sz="2200">
              <a:solidFill>
                <a:srgbClr val="66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47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47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476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1476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476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476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47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4760" grpId="0" animBg="1"/>
      <p:bldP spid="714762" grpId="0" animBg="1"/>
      <p:bldP spid="714763" grpId="0"/>
      <p:bldP spid="714764" grpId="0"/>
      <p:bldP spid="714766" grpId="0" animBg="1"/>
      <p:bldP spid="714767" grpId="0" animBg="1"/>
      <p:bldP spid="714768"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5842" name="Group 2"/>
          <p:cNvGrpSpPr>
            <a:grpSpLocks/>
          </p:cNvGrpSpPr>
          <p:nvPr/>
        </p:nvGrpSpPr>
        <p:grpSpPr bwMode="auto">
          <a:xfrm>
            <a:off x="0" y="4525963"/>
            <a:ext cx="544513" cy="946150"/>
            <a:chOff x="0" y="2947"/>
            <a:chExt cx="343" cy="596"/>
          </a:xfrm>
        </p:grpSpPr>
        <p:grpSp>
          <p:nvGrpSpPr>
            <p:cNvPr id="35880" name="Group 3"/>
            <p:cNvGrpSpPr>
              <a:grpSpLocks/>
            </p:cNvGrpSpPr>
            <p:nvPr/>
          </p:nvGrpSpPr>
          <p:grpSpPr bwMode="auto">
            <a:xfrm>
              <a:off x="0" y="3017"/>
              <a:ext cx="336" cy="526"/>
              <a:chOff x="8" y="3017"/>
              <a:chExt cx="336" cy="526"/>
            </a:xfrm>
          </p:grpSpPr>
          <p:sp>
            <p:nvSpPr>
              <p:cNvPr id="35882" name="Text Box 10"/>
              <p:cNvSpPr txBox="1">
                <a:spLocks noChangeArrowheads="1"/>
              </p:cNvSpPr>
              <p:nvPr/>
            </p:nvSpPr>
            <p:spPr bwMode="auto">
              <a:xfrm>
                <a:off x="8" y="3274"/>
                <a:ext cx="33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P</a:t>
                </a:r>
                <a:r>
                  <a:rPr lang="de-DE" altLang="en-US" sz="2200" baseline="-25000">
                    <a:solidFill>
                      <a:srgbClr val="66FFFF"/>
                    </a:solidFill>
                  </a:rPr>
                  <a:t>1</a:t>
                </a:r>
              </a:p>
            </p:txBody>
          </p:sp>
          <p:sp>
            <p:nvSpPr>
              <p:cNvPr id="35883" name="Text Box 10"/>
              <p:cNvSpPr txBox="1">
                <a:spLocks noChangeArrowheads="1"/>
              </p:cNvSpPr>
              <p:nvPr/>
            </p:nvSpPr>
            <p:spPr bwMode="auto">
              <a:xfrm>
                <a:off x="8" y="3017"/>
                <a:ext cx="33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w</a:t>
                </a:r>
                <a:r>
                  <a:rPr lang="de-DE" altLang="en-US" sz="2200" baseline="-25000">
                    <a:solidFill>
                      <a:srgbClr val="66FFFF"/>
                    </a:solidFill>
                  </a:rPr>
                  <a:t>1</a:t>
                </a:r>
              </a:p>
            </p:txBody>
          </p:sp>
        </p:grpSp>
        <p:sp>
          <p:nvSpPr>
            <p:cNvPr id="35881" name="Text Box 10"/>
            <p:cNvSpPr txBox="1">
              <a:spLocks noChangeArrowheads="1"/>
            </p:cNvSpPr>
            <p:nvPr/>
          </p:nvSpPr>
          <p:spPr bwMode="auto">
            <a:xfrm>
              <a:off x="79" y="2947"/>
              <a:ext cx="264"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4400" baseline="-25000">
                  <a:solidFill>
                    <a:srgbClr val="66FFFF"/>
                  </a:solidFill>
                </a:rPr>
                <a:t>_</a:t>
              </a:r>
            </a:p>
          </p:txBody>
        </p:sp>
      </p:grpSp>
      <p:graphicFrame>
        <p:nvGraphicFramePr>
          <p:cNvPr id="35843" name="Object 2"/>
          <p:cNvGraphicFramePr>
            <a:graphicFrameLocks/>
          </p:cNvGraphicFramePr>
          <p:nvPr/>
        </p:nvGraphicFramePr>
        <p:xfrm>
          <a:off x="401638" y="0"/>
          <a:ext cx="4448175" cy="3219450"/>
        </p:xfrm>
        <a:graphic>
          <a:graphicData uri="http://schemas.openxmlformats.org/presentationml/2006/ole">
            <mc:AlternateContent xmlns:mc="http://schemas.openxmlformats.org/markup-compatibility/2006">
              <mc:Choice xmlns:v="urn:schemas-microsoft-com:vml" Requires="v">
                <p:oleObj spid="_x0000_s36674" name="Diagramm" r:id="rId4" imgW="7439008" imgH="5324543" progId="MSGraph.Chart.8">
                  <p:embed followColorScheme="full"/>
                </p:oleObj>
              </mc:Choice>
              <mc:Fallback>
                <p:oleObj name="Diagramm" r:id="rId4" imgW="7439008" imgH="5324543"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638" y="0"/>
                        <a:ext cx="4448175"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4" name="Object 3"/>
          <p:cNvGraphicFramePr>
            <a:graphicFrameLocks/>
          </p:cNvGraphicFramePr>
          <p:nvPr/>
        </p:nvGraphicFramePr>
        <p:xfrm>
          <a:off x="403225" y="3346450"/>
          <a:ext cx="4448175" cy="3219450"/>
        </p:xfrm>
        <a:graphic>
          <a:graphicData uri="http://schemas.openxmlformats.org/presentationml/2006/ole">
            <mc:AlternateContent xmlns:mc="http://schemas.openxmlformats.org/markup-compatibility/2006">
              <mc:Choice xmlns:v="urn:schemas-microsoft-com:vml" Requires="v">
                <p:oleObj spid="_x0000_s36675" name="Diagramm" r:id="rId6" imgW="7439008" imgH="5324543" progId="MSGraph.Chart.8">
                  <p:embed followColorScheme="full"/>
                </p:oleObj>
              </mc:Choice>
              <mc:Fallback>
                <p:oleObj name="Diagramm" r:id="rId6" imgW="7439008" imgH="5324543" progId="MSGraph.Chart.8">
                  <p:embed followColorScheme="full"/>
                  <p:pic>
                    <p:nvPicPr>
                      <p:cNvPr id="0" name="Object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225" y="3346450"/>
                        <a:ext cx="4448175"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45" name="Text Box 15"/>
          <p:cNvSpPr txBox="1">
            <a:spLocks noChangeArrowheads="1"/>
          </p:cNvSpPr>
          <p:nvPr/>
        </p:nvSpPr>
        <p:spPr bwMode="auto">
          <a:xfrm>
            <a:off x="4673600" y="3005138"/>
            <a:ext cx="4254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2200" b="1"/>
              <a:t>L  </a:t>
            </a:r>
          </a:p>
        </p:txBody>
      </p:sp>
      <p:sp>
        <p:nvSpPr>
          <p:cNvPr id="35846" name="Arc 16"/>
          <p:cNvSpPr>
            <a:spLocks/>
          </p:cNvSpPr>
          <p:nvPr/>
        </p:nvSpPr>
        <p:spPr bwMode="auto">
          <a:xfrm flipH="1">
            <a:off x="527050" y="1206500"/>
            <a:ext cx="4492625" cy="2082800"/>
          </a:xfrm>
          <a:custGeom>
            <a:avLst/>
            <a:gdLst>
              <a:gd name="T0" fmla="*/ 2147483647 w 21450"/>
              <a:gd name="T1" fmla="*/ 0 h 21034"/>
              <a:gd name="T2" fmla="*/ 2147483647 w 21450"/>
              <a:gd name="T3" fmla="*/ 2147483647 h 21034"/>
              <a:gd name="T4" fmla="*/ 0 w 21450"/>
              <a:gd name="T5" fmla="*/ 2147483647 h 21034"/>
              <a:gd name="T6" fmla="*/ 0 60000 65536"/>
              <a:gd name="T7" fmla="*/ 0 60000 65536"/>
              <a:gd name="T8" fmla="*/ 0 60000 65536"/>
              <a:gd name="T9" fmla="*/ 0 w 21450"/>
              <a:gd name="T10" fmla="*/ 0 h 21034"/>
              <a:gd name="T11" fmla="*/ 21450 w 21450"/>
              <a:gd name="T12" fmla="*/ 21034 h 21034"/>
            </a:gdLst>
            <a:ahLst/>
            <a:cxnLst>
              <a:cxn ang="T6">
                <a:pos x="T0" y="T1"/>
              </a:cxn>
              <a:cxn ang="T7">
                <a:pos x="T2" y="T3"/>
              </a:cxn>
              <a:cxn ang="T8">
                <a:pos x="T4" y="T5"/>
              </a:cxn>
            </a:cxnLst>
            <a:rect l="T9" t="T10" r="T11" b="T12"/>
            <a:pathLst>
              <a:path w="21450" h="21034" fill="none" extrusionOk="0">
                <a:moveTo>
                  <a:pt x="4912" y="0"/>
                </a:moveTo>
                <a:cubicBezTo>
                  <a:pt x="13770" y="2068"/>
                  <a:pt x="20382" y="9464"/>
                  <a:pt x="21450" y="18496"/>
                </a:cubicBezTo>
              </a:path>
              <a:path w="21450" h="21034" stroke="0" extrusionOk="0">
                <a:moveTo>
                  <a:pt x="4912" y="0"/>
                </a:moveTo>
                <a:cubicBezTo>
                  <a:pt x="13770" y="2068"/>
                  <a:pt x="20382" y="9464"/>
                  <a:pt x="21450" y="18496"/>
                </a:cubicBezTo>
                <a:lnTo>
                  <a:pt x="0" y="21034"/>
                </a:lnTo>
                <a:lnTo>
                  <a:pt x="4912" y="0"/>
                </a:lnTo>
                <a:close/>
              </a:path>
            </a:pathLst>
          </a:custGeom>
          <a:noFill/>
          <a:ln w="38100">
            <a:solidFill>
              <a:srgbClr val="00FFFF"/>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lstStyle/>
          <a:p>
            <a:endParaRPr lang="en-US"/>
          </a:p>
        </p:txBody>
      </p:sp>
      <p:sp>
        <p:nvSpPr>
          <p:cNvPr id="35847" name="Text Box 18"/>
          <p:cNvSpPr txBox="1">
            <a:spLocks noChangeArrowheads="1"/>
          </p:cNvSpPr>
          <p:nvPr/>
        </p:nvSpPr>
        <p:spPr bwMode="auto">
          <a:xfrm>
            <a:off x="106363" y="55563"/>
            <a:ext cx="722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b="1"/>
              <a:t>Y</a:t>
            </a:r>
            <a:r>
              <a:rPr lang="de-DE" altLang="en-US" sz="1800" b="1"/>
              <a:t>  </a:t>
            </a:r>
          </a:p>
        </p:txBody>
      </p:sp>
      <p:sp>
        <p:nvSpPr>
          <p:cNvPr id="35848" name="Line 16"/>
          <p:cNvSpPr>
            <a:spLocks noChangeShapeType="1"/>
          </p:cNvSpPr>
          <p:nvPr/>
        </p:nvSpPr>
        <p:spPr bwMode="auto">
          <a:xfrm rot="5400000" flipH="1">
            <a:off x="801688" y="3311525"/>
            <a:ext cx="3714750" cy="1270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5849" name="Text Box 15"/>
          <p:cNvSpPr txBox="1">
            <a:spLocks noChangeArrowheads="1"/>
          </p:cNvSpPr>
          <p:nvPr/>
        </p:nvSpPr>
        <p:spPr bwMode="auto">
          <a:xfrm>
            <a:off x="4700588" y="6338888"/>
            <a:ext cx="4254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2200" b="1"/>
              <a:t>L  </a:t>
            </a:r>
          </a:p>
        </p:txBody>
      </p:sp>
      <p:sp>
        <p:nvSpPr>
          <p:cNvPr id="35850" name="Line 16"/>
          <p:cNvSpPr>
            <a:spLocks noChangeShapeType="1"/>
          </p:cNvSpPr>
          <p:nvPr/>
        </p:nvSpPr>
        <p:spPr bwMode="auto">
          <a:xfrm flipH="1">
            <a:off x="476250" y="1477963"/>
            <a:ext cx="2203450"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5851" name="Text Box 10"/>
          <p:cNvSpPr txBox="1">
            <a:spLocks noChangeArrowheads="1"/>
          </p:cNvSpPr>
          <p:nvPr/>
        </p:nvSpPr>
        <p:spPr bwMode="auto">
          <a:xfrm>
            <a:off x="2479675" y="6430963"/>
            <a:ext cx="3683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1</a:t>
            </a:r>
          </a:p>
        </p:txBody>
      </p:sp>
      <p:sp>
        <p:nvSpPr>
          <p:cNvPr id="35852" name="Line 32"/>
          <p:cNvSpPr>
            <a:spLocks noChangeShapeType="1"/>
          </p:cNvSpPr>
          <p:nvPr/>
        </p:nvSpPr>
        <p:spPr bwMode="auto">
          <a:xfrm flipV="1">
            <a:off x="1292225" y="4098925"/>
            <a:ext cx="2743200" cy="21590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5853" name="Line 16"/>
          <p:cNvSpPr>
            <a:spLocks noChangeShapeType="1"/>
          </p:cNvSpPr>
          <p:nvPr/>
        </p:nvSpPr>
        <p:spPr bwMode="auto">
          <a:xfrm rot="10800000">
            <a:off x="487363" y="5219700"/>
            <a:ext cx="2165350"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5854" name="Line 16"/>
          <p:cNvSpPr>
            <a:spLocks noChangeShapeType="1"/>
          </p:cNvSpPr>
          <p:nvPr/>
        </p:nvSpPr>
        <p:spPr bwMode="auto">
          <a:xfrm rot="5400000" flipH="1">
            <a:off x="2041525" y="5856288"/>
            <a:ext cx="1225550"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5855" name="Text Box 10"/>
          <p:cNvSpPr txBox="1">
            <a:spLocks noChangeArrowheads="1"/>
          </p:cNvSpPr>
          <p:nvPr/>
        </p:nvSpPr>
        <p:spPr bwMode="auto">
          <a:xfrm>
            <a:off x="2452688" y="3003550"/>
            <a:ext cx="5969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1</a:t>
            </a:r>
          </a:p>
        </p:txBody>
      </p:sp>
      <p:sp>
        <p:nvSpPr>
          <p:cNvPr id="35856" name="Text Box 10"/>
          <p:cNvSpPr txBox="1">
            <a:spLocks noChangeArrowheads="1"/>
          </p:cNvSpPr>
          <p:nvPr/>
        </p:nvSpPr>
        <p:spPr bwMode="auto">
          <a:xfrm>
            <a:off x="4038600" y="992188"/>
            <a:ext cx="11557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Y(L,K</a:t>
            </a:r>
            <a:r>
              <a:rPr lang="de-DE" altLang="en-US" sz="2200" baseline="-25000">
                <a:solidFill>
                  <a:srgbClr val="66FFFF"/>
                </a:solidFill>
              </a:rPr>
              <a:t>1</a:t>
            </a:r>
            <a:r>
              <a:rPr lang="de-DE" altLang="en-US" sz="2200">
                <a:solidFill>
                  <a:srgbClr val="66FFFF"/>
                </a:solidFill>
              </a:rPr>
              <a:t>)</a:t>
            </a:r>
          </a:p>
        </p:txBody>
      </p:sp>
      <p:sp>
        <p:nvSpPr>
          <p:cNvPr id="716822" name="Line 32"/>
          <p:cNvSpPr>
            <a:spLocks noChangeShapeType="1"/>
          </p:cNvSpPr>
          <p:nvPr/>
        </p:nvSpPr>
        <p:spPr bwMode="auto">
          <a:xfrm flipV="1">
            <a:off x="2233613" y="4557713"/>
            <a:ext cx="2178050" cy="17145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16823" name="Text Box 13"/>
          <p:cNvSpPr txBox="1">
            <a:spLocks noChangeArrowheads="1"/>
          </p:cNvSpPr>
          <p:nvPr/>
        </p:nvSpPr>
        <p:spPr bwMode="auto">
          <a:xfrm>
            <a:off x="4065588" y="4200525"/>
            <a:ext cx="13335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L</a:t>
            </a:r>
            <a:r>
              <a:rPr lang="de-DE" altLang="en-US" sz="1800" baseline="-25000">
                <a:solidFill>
                  <a:srgbClr val="66FFFF"/>
                </a:solidFill>
              </a:rPr>
              <a:t>S</a:t>
            </a:r>
            <a:r>
              <a:rPr lang="de-DE" altLang="en-US" sz="1800">
                <a:solidFill>
                  <a:srgbClr val="66FFFF"/>
                </a:solidFill>
              </a:rPr>
              <a:t>(w/p,Pop</a:t>
            </a:r>
            <a:r>
              <a:rPr lang="de-DE" altLang="en-US" sz="1800" baseline="-25000">
                <a:solidFill>
                  <a:srgbClr val="66FFFF"/>
                </a:solidFill>
              </a:rPr>
              <a:t>2</a:t>
            </a:r>
            <a:r>
              <a:rPr lang="de-DE" altLang="en-US" sz="1800">
                <a:solidFill>
                  <a:srgbClr val="66FFFF"/>
                </a:solidFill>
              </a:rPr>
              <a:t>)</a:t>
            </a:r>
          </a:p>
        </p:txBody>
      </p:sp>
      <p:sp>
        <p:nvSpPr>
          <p:cNvPr id="716824" name="Line 24"/>
          <p:cNvSpPr>
            <a:spLocks noChangeShapeType="1"/>
          </p:cNvSpPr>
          <p:nvPr/>
        </p:nvSpPr>
        <p:spPr bwMode="auto">
          <a:xfrm flipV="1">
            <a:off x="3632200" y="4533900"/>
            <a:ext cx="571500" cy="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716825" name="Line 25"/>
          <p:cNvSpPr>
            <a:spLocks noChangeShapeType="1"/>
          </p:cNvSpPr>
          <p:nvPr/>
        </p:nvSpPr>
        <p:spPr bwMode="auto">
          <a:xfrm flipV="1">
            <a:off x="1893888" y="5919788"/>
            <a:ext cx="571500" cy="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716826" name="Line 16"/>
          <p:cNvSpPr>
            <a:spLocks noChangeShapeType="1"/>
          </p:cNvSpPr>
          <p:nvPr/>
        </p:nvSpPr>
        <p:spPr bwMode="auto">
          <a:xfrm rot="10800000">
            <a:off x="2635250" y="5208588"/>
            <a:ext cx="895350" cy="1270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nvGrpSpPr>
          <p:cNvPr id="4" name="Group 27"/>
          <p:cNvGrpSpPr>
            <a:grpSpLocks/>
          </p:cNvGrpSpPr>
          <p:nvPr/>
        </p:nvGrpSpPr>
        <p:grpSpPr bwMode="auto">
          <a:xfrm>
            <a:off x="0" y="5264150"/>
            <a:ext cx="544513" cy="946150"/>
            <a:chOff x="0" y="2947"/>
            <a:chExt cx="343" cy="596"/>
          </a:xfrm>
        </p:grpSpPr>
        <p:grpSp>
          <p:nvGrpSpPr>
            <p:cNvPr id="35876" name="Group 28"/>
            <p:cNvGrpSpPr>
              <a:grpSpLocks/>
            </p:cNvGrpSpPr>
            <p:nvPr/>
          </p:nvGrpSpPr>
          <p:grpSpPr bwMode="auto">
            <a:xfrm>
              <a:off x="0" y="3017"/>
              <a:ext cx="336" cy="526"/>
              <a:chOff x="8" y="3017"/>
              <a:chExt cx="336" cy="526"/>
            </a:xfrm>
          </p:grpSpPr>
          <p:sp>
            <p:nvSpPr>
              <p:cNvPr id="35878" name="Text Box 10"/>
              <p:cNvSpPr txBox="1">
                <a:spLocks noChangeArrowheads="1"/>
              </p:cNvSpPr>
              <p:nvPr/>
            </p:nvSpPr>
            <p:spPr bwMode="auto">
              <a:xfrm>
                <a:off x="8" y="3274"/>
                <a:ext cx="33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P</a:t>
                </a:r>
                <a:r>
                  <a:rPr lang="de-DE" altLang="en-US" sz="2200" baseline="-25000">
                    <a:solidFill>
                      <a:srgbClr val="66FFFF"/>
                    </a:solidFill>
                  </a:rPr>
                  <a:t>1</a:t>
                </a:r>
              </a:p>
            </p:txBody>
          </p:sp>
          <p:sp>
            <p:nvSpPr>
              <p:cNvPr id="35879" name="Text Box 10"/>
              <p:cNvSpPr txBox="1">
                <a:spLocks noChangeArrowheads="1"/>
              </p:cNvSpPr>
              <p:nvPr/>
            </p:nvSpPr>
            <p:spPr bwMode="auto">
              <a:xfrm>
                <a:off x="8" y="3017"/>
                <a:ext cx="33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w</a:t>
                </a:r>
                <a:r>
                  <a:rPr lang="de-DE" altLang="en-US" sz="2200" baseline="-25000">
                    <a:solidFill>
                      <a:srgbClr val="66FFFF"/>
                    </a:solidFill>
                  </a:rPr>
                  <a:t>2</a:t>
                </a:r>
              </a:p>
            </p:txBody>
          </p:sp>
        </p:grpSp>
        <p:sp>
          <p:nvSpPr>
            <p:cNvPr id="35877" name="Text Box 10"/>
            <p:cNvSpPr txBox="1">
              <a:spLocks noChangeArrowheads="1"/>
            </p:cNvSpPr>
            <p:nvPr/>
          </p:nvSpPr>
          <p:spPr bwMode="auto">
            <a:xfrm>
              <a:off x="79" y="2947"/>
              <a:ext cx="264"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4400" baseline="-25000">
                  <a:solidFill>
                    <a:srgbClr val="66FFFF"/>
                  </a:solidFill>
                </a:rPr>
                <a:t>_</a:t>
              </a:r>
            </a:p>
          </p:txBody>
        </p:sp>
      </p:grpSp>
      <p:sp>
        <p:nvSpPr>
          <p:cNvPr id="716832" name="AutoShape 32"/>
          <p:cNvSpPr>
            <a:spLocks/>
          </p:cNvSpPr>
          <p:nvPr/>
        </p:nvSpPr>
        <p:spPr bwMode="auto">
          <a:xfrm rot="-5400000">
            <a:off x="3022600" y="4673600"/>
            <a:ext cx="165100" cy="838200"/>
          </a:xfrm>
          <a:prstGeom prst="rightBrace">
            <a:avLst>
              <a:gd name="adj1" fmla="val 42308"/>
              <a:gd name="adj2" fmla="val 69694"/>
            </a:avLst>
          </a:prstGeom>
          <a:noFill/>
          <a:ln w="3810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vert="eaVert"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endParaRPr lang="de-DE" altLang="en-US" sz="2000"/>
          </a:p>
        </p:txBody>
      </p:sp>
      <p:sp>
        <p:nvSpPr>
          <p:cNvPr id="716833" name="Text Box 10"/>
          <p:cNvSpPr txBox="1">
            <a:spLocks noChangeArrowheads="1"/>
          </p:cNvSpPr>
          <p:nvPr/>
        </p:nvSpPr>
        <p:spPr bwMode="auto">
          <a:xfrm>
            <a:off x="2757488" y="4625975"/>
            <a:ext cx="1498600"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FF0000"/>
                </a:solidFill>
              </a:rPr>
              <a:t>Excess Supply</a:t>
            </a:r>
          </a:p>
        </p:txBody>
      </p:sp>
      <p:sp>
        <p:nvSpPr>
          <p:cNvPr id="35865" name="Text Box 10"/>
          <p:cNvSpPr txBox="1">
            <a:spLocks noChangeArrowheads="1"/>
          </p:cNvSpPr>
          <p:nvPr/>
        </p:nvSpPr>
        <p:spPr bwMode="auto">
          <a:xfrm>
            <a:off x="0" y="1447800"/>
            <a:ext cx="5969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Y</a:t>
            </a:r>
            <a:r>
              <a:rPr lang="de-DE" altLang="en-US" sz="2200" baseline="-25000">
                <a:solidFill>
                  <a:srgbClr val="66FFFF"/>
                </a:solidFill>
              </a:rPr>
              <a:t>1</a:t>
            </a:r>
          </a:p>
        </p:txBody>
      </p:sp>
      <p:sp>
        <p:nvSpPr>
          <p:cNvPr id="35866" name="Line 32"/>
          <p:cNvSpPr>
            <a:spLocks noChangeShapeType="1"/>
          </p:cNvSpPr>
          <p:nvPr/>
        </p:nvSpPr>
        <p:spPr bwMode="auto">
          <a:xfrm rot="5400000" flipV="1">
            <a:off x="1893888" y="3443288"/>
            <a:ext cx="1181100" cy="34544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16839" name="Line 39"/>
          <p:cNvSpPr>
            <a:spLocks noChangeShapeType="1"/>
          </p:cNvSpPr>
          <p:nvPr/>
        </p:nvSpPr>
        <p:spPr bwMode="auto">
          <a:xfrm rot="5400000">
            <a:off x="535781" y="5320507"/>
            <a:ext cx="179387" cy="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716840" name="Line 16"/>
          <p:cNvSpPr>
            <a:spLocks noChangeShapeType="1"/>
          </p:cNvSpPr>
          <p:nvPr/>
        </p:nvSpPr>
        <p:spPr bwMode="auto">
          <a:xfrm rot="10800000">
            <a:off x="538163" y="5424488"/>
            <a:ext cx="2762250" cy="1270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5869" name="Text Box 9"/>
          <p:cNvSpPr txBox="1">
            <a:spLocks noChangeArrowheads="1"/>
          </p:cNvSpPr>
          <p:nvPr/>
        </p:nvSpPr>
        <p:spPr bwMode="auto">
          <a:xfrm>
            <a:off x="3562350" y="5838825"/>
            <a:ext cx="14239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D </a:t>
            </a:r>
            <a:r>
              <a:rPr lang="de-DE" altLang="en-US" sz="2200">
                <a:solidFill>
                  <a:srgbClr val="66FFFF"/>
                </a:solidFill>
              </a:rPr>
              <a:t>(w/p,K</a:t>
            </a:r>
            <a:r>
              <a:rPr lang="de-DE" altLang="en-US" sz="2200" baseline="-25000">
                <a:solidFill>
                  <a:srgbClr val="66FFFF"/>
                </a:solidFill>
              </a:rPr>
              <a:t>1</a:t>
            </a:r>
            <a:r>
              <a:rPr lang="de-DE" altLang="en-US" sz="2200">
                <a:solidFill>
                  <a:srgbClr val="66FFFF"/>
                </a:solidFill>
              </a:rPr>
              <a:t>)</a:t>
            </a:r>
          </a:p>
        </p:txBody>
      </p:sp>
      <p:sp>
        <p:nvSpPr>
          <p:cNvPr id="35870" name="Text Box 13"/>
          <p:cNvSpPr txBox="1">
            <a:spLocks noChangeArrowheads="1"/>
          </p:cNvSpPr>
          <p:nvPr/>
        </p:nvSpPr>
        <p:spPr bwMode="auto">
          <a:xfrm>
            <a:off x="3230563" y="3784600"/>
            <a:ext cx="1573212"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L</a:t>
            </a:r>
            <a:r>
              <a:rPr lang="de-DE" altLang="en-US" sz="1800" baseline="-25000">
                <a:solidFill>
                  <a:srgbClr val="66FFFF"/>
                </a:solidFill>
              </a:rPr>
              <a:t>S</a:t>
            </a:r>
            <a:r>
              <a:rPr lang="de-DE" altLang="en-US" sz="1800">
                <a:solidFill>
                  <a:srgbClr val="66FFFF"/>
                </a:solidFill>
              </a:rPr>
              <a:t>(w/p,Pop</a:t>
            </a:r>
            <a:r>
              <a:rPr lang="de-DE" altLang="en-US" sz="1800" baseline="-25000">
                <a:solidFill>
                  <a:srgbClr val="66FFFF"/>
                </a:solidFill>
              </a:rPr>
              <a:t>1</a:t>
            </a:r>
            <a:r>
              <a:rPr lang="de-DE" altLang="en-US" sz="1800">
                <a:solidFill>
                  <a:srgbClr val="66FFFF"/>
                </a:solidFill>
              </a:rPr>
              <a:t>)</a:t>
            </a:r>
          </a:p>
          <a:p>
            <a:pPr eaLnBrk="1" hangingPunct="1">
              <a:spcBef>
                <a:spcPct val="50000"/>
              </a:spcBef>
              <a:buClrTx/>
              <a:buFontTx/>
              <a:buNone/>
            </a:pPr>
            <a:endParaRPr lang="de-DE" altLang="en-US" sz="2200">
              <a:solidFill>
                <a:srgbClr val="66FFFF"/>
              </a:solidFill>
            </a:endParaRPr>
          </a:p>
        </p:txBody>
      </p:sp>
      <p:sp>
        <p:nvSpPr>
          <p:cNvPr id="35871" name="Rectangle 2"/>
          <p:cNvSpPr>
            <a:spLocks noChangeArrowheads="1"/>
          </p:cNvSpPr>
          <p:nvPr/>
        </p:nvSpPr>
        <p:spPr bwMode="auto">
          <a:xfrm>
            <a:off x="5003800" y="0"/>
            <a:ext cx="414020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r>
              <a:rPr lang="de-DE" altLang="en-US">
                <a:solidFill>
                  <a:srgbClr val="FFFF00"/>
                </a:solidFill>
              </a:rPr>
              <a:t>Determination of GDP</a:t>
            </a:r>
          </a:p>
        </p:txBody>
      </p:sp>
      <p:sp>
        <p:nvSpPr>
          <p:cNvPr id="35872" name="AutoShape 64"/>
          <p:cNvSpPr>
            <a:spLocks noChangeArrowheads="1"/>
          </p:cNvSpPr>
          <p:nvPr/>
        </p:nvSpPr>
        <p:spPr bwMode="auto">
          <a:xfrm>
            <a:off x="593725" y="173038"/>
            <a:ext cx="1973263"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en-US" altLang="en-US" sz="2000">
                <a:solidFill>
                  <a:srgbClr val="3333FF"/>
                </a:solidFill>
              </a:rPr>
              <a:t>GDP Production</a:t>
            </a:r>
          </a:p>
        </p:txBody>
      </p:sp>
      <p:sp>
        <p:nvSpPr>
          <p:cNvPr id="35873" name="AutoShape 64"/>
          <p:cNvSpPr>
            <a:spLocks noChangeArrowheads="1"/>
          </p:cNvSpPr>
          <p:nvPr/>
        </p:nvSpPr>
        <p:spPr bwMode="auto">
          <a:xfrm>
            <a:off x="5661025" y="514350"/>
            <a:ext cx="3482975" cy="6343650"/>
          </a:xfrm>
          <a:prstGeom prst="roundRect">
            <a:avLst>
              <a:gd name="adj" fmla="val 12495"/>
            </a:avLst>
          </a:prstGeom>
          <a:solidFill>
            <a:srgbClr val="FFFF99"/>
          </a:solidFill>
          <a:ln w="50800">
            <a:solidFill>
              <a:srgbClr val="FF0000"/>
            </a:solidFill>
            <a:round/>
            <a:headEnd/>
            <a:tailEnd/>
          </a:ln>
        </p:spPr>
        <p:txBody>
          <a:bodyPr lIns="0" tIns="0" rIns="0" bIns="0"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179388">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en-US" altLang="en-US" sz="2000" dirty="0">
                <a:solidFill>
                  <a:srgbClr val="FF0000"/>
                </a:solidFill>
              </a:rPr>
              <a:t>What factors</a:t>
            </a:r>
            <a:r>
              <a:rPr lang="en-US" altLang="en-US" sz="2000" dirty="0">
                <a:solidFill>
                  <a:srgbClr val="3333FF"/>
                </a:solidFill>
              </a:rPr>
              <a:t> </a:t>
            </a:r>
            <a:r>
              <a:rPr lang="en-US" altLang="en-US" sz="2000" dirty="0">
                <a:solidFill>
                  <a:srgbClr val="FF0000"/>
                </a:solidFill>
              </a:rPr>
              <a:t>determine</a:t>
            </a:r>
            <a:r>
              <a:rPr lang="en-US" altLang="en-US" sz="2000" dirty="0">
                <a:solidFill>
                  <a:srgbClr val="3333FF"/>
                </a:solidFill>
              </a:rPr>
              <a:t> the equilibrium level of </a:t>
            </a:r>
            <a:r>
              <a:rPr lang="en-US" altLang="en-US" sz="2000" dirty="0">
                <a:solidFill>
                  <a:srgbClr val="FF0000"/>
                </a:solidFill>
              </a:rPr>
              <a:t>GDP</a:t>
            </a:r>
            <a:r>
              <a:rPr lang="en-US" altLang="en-US" sz="2000" dirty="0">
                <a:solidFill>
                  <a:srgbClr val="3333FF"/>
                </a:solidFill>
              </a:rPr>
              <a:t> production?</a:t>
            </a:r>
          </a:p>
          <a:p>
            <a:pPr eaLnBrk="1" hangingPunct="1">
              <a:spcBef>
                <a:spcPct val="0"/>
              </a:spcBef>
              <a:buClrTx/>
              <a:buFont typeface="Wingdings" pitchFamily="2" charset="2"/>
              <a:buChar char="§"/>
            </a:pPr>
            <a:r>
              <a:rPr lang="en-US" altLang="en-US" sz="2000" dirty="0">
                <a:solidFill>
                  <a:srgbClr val="FF0000"/>
                </a:solidFill>
              </a:rPr>
              <a:t> 1st Case</a:t>
            </a:r>
            <a:r>
              <a:rPr lang="en-US" altLang="en-US" sz="2000" dirty="0">
                <a:solidFill>
                  <a:srgbClr val="3333FF"/>
                </a:solidFill>
              </a:rPr>
              <a:t> </a:t>
            </a:r>
            <a:r>
              <a:rPr lang="en-US" altLang="en-US" sz="2000" dirty="0">
                <a:solidFill>
                  <a:srgbClr val="FF0000"/>
                </a:solidFill>
              </a:rPr>
              <a:t>Population Growth:</a:t>
            </a:r>
          </a:p>
          <a:p>
            <a:pPr lvl="1" eaLnBrk="1" hangingPunct="1">
              <a:spcBef>
                <a:spcPct val="0"/>
              </a:spcBef>
              <a:buClrTx/>
              <a:buFont typeface="Wingdings" pitchFamily="2" charset="2"/>
              <a:buNone/>
            </a:pPr>
            <a:r>
              <a:rPr lang="en-US" altLang="en-US" sz="2000" dirty="0">
                <a:solidFill>
                  <a:srgbClr val="3333FF"/>
                </a:solidFill>
              </a:rPr>
              <a:t>A larger population typically leads to an </a:t>
            </a:r>
            <a:r>
              <a:rPr lang="en-US" altLang="en-US" sz="2000" dirty="0">
                <a:solidFill>
                  <a:srgbClr val="FF0000"/>
                </a:solidFill>
              </a:rPr>
              <a:t>increase in labor supply</a:t>
            </a:r>
            <a:r>
              <a:rPr lang="en-US" altLang="en-US" sz="2000" dirty="0">
                <a:solidFill>
                  <a:srgbClr val="3333FF"/>
                </a:solidFill>
              </a:rPr>
              <a:t>. Consequently, the labor supply curve shifts to the right. At the old equilibrium wage </a:t>
            </a:r>
            <a:r>
              <a:rPr lang="en-US" altLang="en-US" sz="2000" dirty="0" err="1">
                <a:solidFill>
                  <a:srgbClr val="FF0000"/>
                </a:solidFill>
              </a:rPr>
              <a:t>w</a:t>
            </a:r>
            <a:r>
              <a:rPr lang="en-US" altLang="en-US" sz="2000" baseline="-25000" dirty="0" err="1">
                <a:solidFill>
                  <a:srgbClr val="FF0000"/>
                </a:solidFill>
              </a:rPr>
              <a:t>1</a:t>
            </a:r>
            <a:r>
              <a:rPr lang="en-US" altLang="en-US" sz="2000" dirty="0">
                <a:solidFill>
                  <a:srgbClr val="FF0000"/>
                </a:solidFill>
              </a:rPr>
              <a:t>/</a:t>
            </a:r>
            <a:r>
              <a:rPr lang="en-US" altLang="en-US" sz="2000" dirty="0" err="1">
                <a:solidFill>
                  <a:srgbClr val="FF0000"/>
                </a:solidFill>
              </a:rPr>
              <a:t>P</a:t>
            </a:r>
            <a:r>
              <a:rPr lang="en-US" altLang="en-US" sz="2000" baseline="-25000" dirty="0" err="1">
                <a:solidFill>
                  <a:srgbClr val="FF0000"/>
                </a:solidFill>
              </a:rPr>
              <a:t>1</a:t>
            </a:r>
            <a:r>
              <a:rPr lang="en-US" altLang="en-US" sz="2000" baseline="-25000" dirty="0">
                <a:solidFill>
                  <a:srgbClr val="FF0000"/>
                </a:solidFill>
              </a:rPr>
              <a:t> </a:t>
            </a:r>
            <a:r>
              <a:rPr lang="en-US" altLang="en-US" sz="2000" dirty="0">
                <a:solidFill>
                  <a:srgbClr val="3333FF"/>
                </a:solidFill>
              </a:rPr>
              <a:t>an excess supply of labor results.</a:t>
            </a:r>
          </a:p>
          <a:p>
            <a:pPr lvl="1" eaLnBrk="1" hangingPunct="1">
              <a:spcBef>
                <a:spcPct val="0"/>
              </a:spcBef>
              <a:buClrTx/>
              <a:buFont typeface="Wingdings" pitchFamily="2" charset="2"/>
              <a:buNone/>
            </a:pPr>
            <a:r>
              <a:rPr lang="en-US" altLang="en-US" sz="2000" dirty="0">
                <a:solidFill>
                  <a:srgbClr val="3333FF"/>
                </a:solidFill>
              </a:rPr>
              <a:t>This excess supply causes the real wage to decrease to the level </a:t>
            </a:r>
            <a:r>
              <a:rPr lang="en-US" altLang="en-US" sz="2000" dirty="0" err="1">
                <a:solidFill>
                  <a:srgbClr val="FF0000"/>
                </a:solidFill>
              </a:rPr>
              <a:t>w</a:t>
            </a:r>
            <a:r>
              <a:rPr lang="en-US" altLang="en-US" sz="2000" baseline="-25000" dirty="0" err="1">
                <a:solidFill>
                  <a:srgbClr val="FF0000"/>
                </a:solidFill>
              </a:rPr>
              <a:t>2</a:t>
            </a:r>
            <a:r>
              <a:rPr lang="en-US" altLang="en-US" sz="2000" dirty="0">
                <a:solidFill>
                  <a:srgbClr val="FF0000"/>
                </a:solidFill>
              </a:rPr>
              <a:t>/</a:t>
            </a:r>
            <a:r>
              <a:rPr lang="en-US" altLang="en-US" sz="2000" dirty="0" err="1">
                <a:solidFill>
                  <a:srgbClr val="FF0000"/>
                </a:solidFill>
              </a:rPr>
              <a:t>P</a:t>
            </a:r>
            <a:r>
              <a:rPr lang="en-US" altLang="en-US" sz="2000" baseline="-25000" dirty="0" err="1">
                <a:solidFill>
                  <a:srgbClr val="FF0000"/>
                </a:solidFill>
              </a:rPr>
              <a:t>1</a:t>
            </a:r>
            <a:r>
              <a:rPr lang="en-US" altLang="en-US" sz="2000" dirty="0">
                <a:solidFill>
                  <a:srgbClr val="3333FF"/>
                </a:solidFill>
              </a:rPr>
              <a:t> until the new equilibrium level between labor demand and labor supply is reached </a:t>
            </a:r>
            <a:r>
              <a:rPr lang="en-US" altLang="en-US" sz="2000" dirty="0" err="1">
                <a:solidFill>
                  <a:srgbClr val="FF0000"/>
                </a:solidFill>
              </a:rPr>
              <a:t>L</a:t>
            </a:r>
            <a:r>
              <a:rPr lang="en-US" altLang="en-US" sz="2000" baseline="-25000" dirty="0" err="1">
                <a:solidFill>
                  <a:srgbClr val="FF0000"/>
                </a:solidFill>
              </a:rPr>
              <a:t>2</a:t>
            </a:r>
            <a:r>
              <a:rPr lang="en-US" altLang="en-US" sz="2000" dirty="0">
                <a:solidFill>
                  <a:srgbClr val="3333FF"/>
                </a:solidFill>
              </a:rPr>
              <a:t>.</a:t>
            </a:r>
          </a:p>
          <a:p>
            <a:pPr eaLnBrk="1" hangingPunct="1">
              <a:spcBef>
                <a:spcPct val="0"/>
              </a:spcBef>
              <a:buClrTx/>
              <a:buFontTx/>
              <a:buNone/>
            </a:pPr>
            <a:endParaRPr lang="en-US" altLang="en-US" sz="2000" dirty="0">
              <a:solidFill>
                <a:srgbClr val="3333FF"/>
              </a:solidFill>
            </a:endParaRPr>
          </a:p>
        </p:txBody>
      </p:sp>
      <p:sp>
        <p:nvSpPr>
          <p:cNvPr id="35874" name="AutoShape 64"/>
          <p:cNvSpPr>
            <a:spLocks noChangeArrowheads="1"/>
          </p:cNvSpPr>
          <p:nvPr/>
        </p:nvSpPr>
        <p:spPr bwMode="auto">
          <a:xfrm>
            <a:off x="557213" y="3540125"/>
            <a:ext cx="1973262"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en-US" altLang="en-US" sz="2000">
                <a:solidFill>
                  <a:srgbClr val="3333FF"/>
                </a:solidFill>
              </a:rPr>
              <a:t>Labor Market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682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168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682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682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683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683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683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1684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2" grpId="0" animBg="1"/>
      <p:bldP spid="716823" grpId="0"/>
      <p:bldP spid="716824" grpId="0" animBg="1"/>
      <p:bldP spid="716825" grpId="0" animBg="1"/>
      <p:bldP spid="716826" grpId="0" animBg="1"/>
      <p:bldP spid="716832" grpId="0" animBg="1"/>
      <p:bldP spid="716833" grpId="0"/>
      <p:bldP spid="716839" grpId="0" animBg="1"/>
      <p:bldP spid="716840"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6866" name="Group 2"/>
          <p:cNvGrpSpPr>
            <a:grpSpLocks/>
          </p:cNvGrpSpPr>
          <p:nvPr/>
        </p:nvGrpSpPr>
        <p:grpSpPr bwMode="auto">
          <a:xfrm>
            <a:off x="0" y="4424363"/>
            <a:ext cx="544513" cy="946150"/>
            <a:chOff x="0" y="2947"/>
            <a:chExt cx="343" cy="596"/>
          </a:xfrm>
        </p:grpSpPr>
        <p:grpSp>
          <p:nvGrpSpPr>
            <p:cNvPr id="36910" name="Group 3"/>
            <p:cNvGrpSpPr>
              <a:grpSpLocks/>
            </p:cNvGrpSpPr>
            <p:nvPr/>
          </p:nvGrpSpPr>
          <p:grpSpPr bwMode="auto">
            <a:xfrm>
              <a:off x="0" y="3017"/>
              <a:ext cx="336" cy="526"/>
              <a:chOff x="8" y="3017"/>
              <a:chExt cx="336" cy="526"/>
            </a:xfrm>
          </p:grpSpPr>
          <p:sp>
            <p:nvSpPr>
              <p:cNvPr id="36912" name="Text Box 10"/>
              <p:cNvSpPr txBox="1">
                <a:spLocks noChangeArrowheads="1"/>
              </p:cNvSpPr>
              <p:nvPr/>
            </p:nvSpPr>
            <p:spPr bwMode="auto">
              <a:xfrm>
                <a:off x="8" y="3274"/>
                <a:ext cx="33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P</a:t>
                </a:r>
                <a:r>
                  <a:rPr lang="de-DE" altLang="en-US" sz="2200" baseline="-25000">
                    <a:solidFill>
                      <a:srgbClr val="66FFFF"/>
                    </a:solidFill>
                  </a:rPr>
                  <a:t>1</a:t>
                </a:r>
              </a:p>
            </p:txBody>
          </p:sp>
          <p:sp>
            <p:nvSpPr>
              <p:cNvPr id="36913" name="Text Box 10"/>
              <p:cNvSpPr txBox="1">
                <a:spLocks noChangeArrowheads="1"/>
              </p:cNvSpPr>
              <p:nvPr/>
            </p:nvSpPr>
            <p:spPr bwMode="auto">
              <a:xfrm>
                <a:off x="8" y="3017"/>
                <a:ext cx="33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w</a:t>
                </a:r>
                <a:r>
                  <a:rPr lang="de-DE" altLang="en-US" sz="2200" baseline="-25000">
                    <a:solidFill>
                      <a:srgbClr val="66FFFF"/>
                    </a:solidFill>
                  </a:rPr>
                  <a:t>1</a:t>
                </a:r>
              </a:p>
            </p:txBody>
          </p:sp>
        </p:grpSp>
        <p:sp>
          <p:nvSpPr>
            <p:cNvPr id="36911" name="Text Box 10"/>
            <p:cNvSpPr txBox="1">
              <a:spLocks noChangeArrowheads="1"/>
            </p:cNvSpPr>
            <p:nvPr/>
          </p:nvSpPr>
          <p:spPr bwMode="auto">
            <a:xfrm>
              <a:off x="79" y="2947"/>
              <a:ext cx="264"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4400" baseline="-25000">
                  <a:solidFill>
                    <a:srgbClr val="66FFFF"/>
                  </a:solidFill>
                </a:rPr>
                <a:t>_</a:t>
              </a:r>
            </a:p>
          </p:txBody>
        </p:sp>
      </p:grpSp>
      <p:graphicFrame>
        <p:nvGraphicFramePr>
          <p:cNvPr id="36867" name="Object 2"/>
          <p:cNvGraphicFramePr>
            <a:graphicFrameLocks/>
          </p:cNvGraphicFramePr>
          <p:nvPr/>
        </p:nvGraphicFramePr>
        <p:xfrm>
          <a:off x="401638" y="0"/>
          <a:ext cx="4448175" cy="3219450"/>
        </p:xfrm>
        <a:graphic>
          <a:graphicData uri="http://schemas.openxmlformats.org/presentationml/2006/ole">
            <mc:AlternateContent xmlns:mc="http://schemas.openxmlformats.org/markup-compatibility/2006">
              <mc:Choice xmlns:v="urn:schemas-microsoft-com:vml" Requires="v">
                <p:oleObj spid="_x0000_s37704" name="Diagramm" r:id="rId4" imgW="7439008" imgH="5324543" progId="MSGraph.Chart.8">
                  <p:embed followColorScheme="full"/>
                </p:oleObj>
              </mc:Choice>
              <mc:Fallback>
                <p:oleObj name="Diagramm" r:id="rId4" imgW="7439008" imgH="5324543"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638" y="0"/>
                        <a:ext cx="4448175"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8" name="Object 3"/>
          <p:cNvGraphicFramePr>
            <a:graphicFrameLocks/>
          </p:cNvGraphicFramePr>
          <p:nvPr/>
        </p:nvGraphicFramePr>
        <p:xfrm>
          <a:off x="403225" y="3346450"/>
          <a:ext cx="4448175" cy="3219450"/>
        </p:xfrm>
        <a:graphic>
          <a:graphicData uri="http://schemas.openxmlformats.org/presentationml/2006/ole">
            <mc:AlternateContent xmlns:mc="http://schemas.openxmlformats.org/markup-compatibility/2006">
              <mc:Choice xmlns:v="urn:schemas-microsoft-com:vml" Requires="v">
                <p:oleObj spid="_x0000_s37705" name="Diagramm" r:id="rId6" imgW="7439008" imgH="5324543" progId="MSGraph.Chart.8">
                  <p:embed followColorScheme="full"/>
                </p:oleObj>
              </mc:Choice>
              <mc:Fallback>
                <p:oleObj name="Diagramm" r:id="rId6" imgW="7439008" imgH="5324543" progId="MSGraph.Chart.8">
                  <p:embed followColorScheme="full"/>
                  <p:pic>
                    <p:nvPicPr>
                      <p:cNvPr id="0" name="Object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225" y="3346450"/>
                        <a:ext cx="4448175"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869" name="Text Box 15"/>
          <p:cNvSpPr txBox="1">
            <a:spLocks noChangeArrowheads="1"/>
          </p:cNvSpPr>
          <p:nvPr/>
        </p:nvSpPr>
        <p:spPr bwMode="auto">
          <a:xfrm>
            <a:off x="4673600" y="3005138"/>
            <a:ext cx="4254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2200" b="1"/>
              <a:t>L  </a:t>
            </a:r>
          </a:p>
        </p:txBody>
      </p:sp>
      <p:sp>
        <p:nvSpPr>
          <p:cNvPr id="36870" name="Arc 16"/>
          <p:cNvSpPr>
            <a:spLocks/>
          </p:cNvSpPr>
          <p:nvPr/>
        </p:nvSpPr>
        <p:spPr bwMode="auto">
          <a:xfrm flipH="1">
            <a:off x="527050" y="1206500"/>
            <a:ext cx="4492625" cy="2082800"/>
          </a:xfrm>
          <a:custGeom>
            <a:avLst/>
            <a:gdLst>
              <a:gd name="T0" fmla="*/ 2147483647 w 21450"/>
              <a:gd name="T1" fmla="*/ 0 h 21034"/>
              <a:gd name="T2" fmla="*/ 2147483647 w 21450"/>
              <a:gd name="T3" fmla="*/ 2147483647 h 21034"/>
              <a:gd name="T4" fmla="*/ 0 w 21450"/>
              <a:gd name="T5" fmla="*/ 2147483647 h 21034"/>
              <a:gd name="T6" fmla="*/ 0 60000 65536"/>
              <a:gd name="T7" fmla="*/ 0 60000 65536"/>
              <a:gd name="T8" fmla="*/ 0 60000 65536"/>
              <a:gd name="T9" fmla="*/ 0 w 21450"/>
              <a:gd name="T10" fmla="*/ 0 h 21034"/>
              <a:gd name="T11" fmla="*/ 21450 w 21450"/>
              <a:gd name="T12" fmla="*/ 21034 h 21034"/>
            </a:gdLst>
            <a:ahLst/>
            <a:cxnLst>
              <a:cxn ang="T6">
                <a:pos x="T0" y="T1"/>
              </a:cxn>
              <a:cxn ang="T7">
                <a:pos x="T2" y="T3"/>
              </a:cxn>
              <a:cxn ang="T8">
                <a:pos x="T4" y="T5"/>
              </a:cxn>
            </a:cxnLst>
            <a:rect l="T9" t="T10" r="T11" b="T12"/>
            <a:pathLst>
              <a:path w="21450" h="21034" fill="none" extrusionOk="0">
                <a:moveTo>
                  <a:pt x="4912" y="0"/>
                </a:moveTo>
                <a:cubicBezTo>
                  <a:pt x="13770" y="2068"/>
                  <a:pt x="20382" y="9464"/>
                  <a:pt x="21450" y="18496"/>
                </a:cubicBezTo>
              </a:path>
              <a:path w="21450" h="21034" stroke="0" extrusionOk="0">
                <a:moveTo>
                  <a:pt x="4912" y="0"/>
                </a:moveTo>
                <a:cubicBezTo>
                  <a:pt x="13770" y="2068"/>
                  <a:pt x="20382" y="9464"/>
                  <a:pt x="21450" y="18496"/>
                </a:cubicBezTo>
                <a:lnTo>
                  <a:pt x="0" y="21034"/>
                </a:lnTo>
                <a:lnTo>
                  <a:pt x="4912" y="0"/>
                </a:lnTo>
                <a:close/>
              </a:path>
            </a:pathLst>
          </a:custGeom>
          <a:noFill/>
          <a:ln w="38100">
            <a:solidFill>
              <a:srgbClr val="00FFFF"/>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lstStyle/>
          <a:p>
            <a:endParaRPr lang="en-US"/>
          </a:p>
        </p:txBody>
      </p:sp>
      <p:sp>
        <p:nvSpPr>
          <p:cNvPr id="36871" name="Text Box 18"/>
          <p:cNvSpPr txBox="1">
            <a:spLocks noChangeArrowheads="1"/>
          </p:cNvSpPr>
          <p:nvPr/>
        </p:nvSpPr>
        <p:spPr bwMode="auto">
          <a:xfrm>
            <a:off x="106363" y="55563"/>
            <a:ext cx="722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b="1"/>
              <a:t>Y</a:t>
            </a:r>
            <a:r>
              <a:rPr lang="de-DE" altLang="en-US" sz="1800" b="1"/>
              <a:t>  </a:t>
            </a:r>
          </a:p>
        </p:txBody>
      </p:sp>
      <p:sp>
        <p:nvSpPr>
          <p:cNvPr id="36872" name="Line 16"/>
          <p:cNvSpPr>
            <a:spLocks noChangeShapeType="1"/>
          </p:cNvSpPr>
          <p:nvPr/>
        </p:nvSpPr>
        <p:spPr bwMode="auto">
          <a:xfrm rot="5400000" flipH="1">
            <a:off x="801688" y="3311525"/>
            <a:ext cx="3714750" cy="1270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6873" name="Text Box 15"/>
          <p:cNvSpPr txBox="1">
            <a:spLocks noChangeArrowheads="1"/>
          </p:cNvSpPr>
          <p:nvPr/>
        </p:nvSpPr>
        <p:spPr bwMode="auto">
          <a:xfrm>
            <a:off x="4700588" y="6338888"/>
            <a:ext cx="4254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2200" b="1"/>
              <a:t>L  </a:t>
            </a:r>
          </a:p>
        </p:txBody>
      </p:sp>
      <p:sp>
        <p:nvSpPr>
          <p:cNvPr id="36874" name="Line 16"/>
          <p:cNvSpPr>
            <a:spLocks noChangeShapeType="1"/>
          </p:cNvSpPr>
          <p:nvPr/>
        </p:nvSpPr>
        <p:spPr bwMode="auto">
          <a:xfrm flipH="1">
            <a:off x="476250" y="1477963"/>
            <a:ext cx="2203450"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6875" name="Text Box 10"/>
          <p:cNvSpPr txBox="1">
            <a:spLocks noChangeArrowheads="1"/>
          </p:cNvSpPr>
          <p:nvPr/>
        </p:nvSpPr>
        <p:spPr bwMode="auto">
          <a:xfrm>
            <a:off x="0" y="1447800"/>
            <a:ext cx="5969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Y</a:t>
            </a:r>
            <a:r>
              <a:rPr lang="de-DE" altLang="en-US" sz="2200" baseline="-25000">
                <a:solidFill>
                  <a:srgbClr val="66FFFF"/>
                </a:solidFill>
              </a:rPr>
              <a:t>1</a:t>
            </a:r>
          </a:p>
        </p:txBody>
      </p:sp>
      <p:sp>
        <p:nvSpPr>
          <p:cNvPr id="36876" name="Text Box 10"/>
          <p:cNvSpPr txBox="1">
            <a:spLocks noChangeArrowheads="1"/>
          </p:cNvSpPr>
          <p:nvPr/>
        </p:nvSpPr>
        <p:spPr bwMode="auto">
          <a:xfrm>
            <a:off x="2479675" y="6430963"/>
            <a:ext cx="3683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1</a:t>
            </a:r>
          </a:p>
        </p:txBody>
      </p:sp>
      <p:sp>
        <p:nvSpPr>
          <p:cNvPr id="36877" name="Line 32"/>
          <p:cNvSpPr>
            <a:spLocks noChangeShapeType="1"/>
          </p:cNvSpPr>
          <p:nvPr/>
        </p:nvSpPr>
        <p:spPr bwMode="auto">
          <a:xfrm flipV="1">
            <a:off x="1292225" y="4098925"/>
            <a:ext cx="2743200" cy="21590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6878" name="Line 16"/>
          <p:cNvSpPr>
            <a:spLocks noChangeShapeType="1"/>
          </p:cNvSpPr>
          <p:nvPr/>
        </p:nvSpPr>
        <p:spPr bwMode="auto">
          <a:xfrm rot="5400000" flipH="1">
            <a:off x="2041525" y="5856288"/>
            <a:ext cx="1225550"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6879" name="Text Box 10"/>
          <p:cNvSpPr txBox="1">
            <a:spLocks noChangeArrowheads="1"/>
          </p:cNvSpPr>
          <p:nvPr/>
        </p:nvSpPr>
        <p:spPr bwMode="auto">
          <a:xfrm>
            <a:off x="2452688" y="3003550"/>
            <a:ext cx="5969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1</a:t>
            </a:r>
          </a:p>
        </p:txBody>
      </p:sp>
      <p:sp>
        <p:nvSpPr>
          <p:cNvPr id="36880" name="Text Box 10"/>
          <p:cNvSpPr txBox="1">
            <a:spLocks noChangeArrowheads="1"/>
          </p:cNvSpPr>
          <p:nvPr/>
        </p:nvSpPr>
        <p:spPr bwMode="auto">
          <a:xfrm>
            <a:off x="4038600" y="992188"/>
            <a:ext cx="11557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Y(L,K</a:t>
            </a:r>
            <a:r>
              <a:rPr lang="de-DE" altLang="en-US" sz="2200" baseline="-25000">
                <a:solidFill>
                  <a:srgbClr val="66FFFF"/>
                </a:solidFill>
              </a:rPr>
              <a:t>1</a:t>
            </a:r>
            <a:r>
              <a:rPr lang="de-DE" altLang="en-US" sz="2200">
                <a:solidFill>
                  <a:srgbClr val="66FFFF"/>
                </a:solidFill>
              </a:rPr>
              <a:t>)</a:t>
            </a:r>
          </a:p>
        </p:txBody>
      </p:sp>
      <p:sp>
        <p:nvSpPr>
          <p:cNvPr id="36881" name="Line 32"/>
          <p:cNvSpPr>
            <a:spLocks noChangeShapeType="1"/>
          </p:cNvSpPr>
          <p:nvPr/>
        </p:nvSpPr>
        <p:spPr bwMode="auto">
          <a:xfrm flipV="1">
            <a:off x="2233613" y="4519613"/>
            <a:ext cx="2222500" cy="17526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6882" name="Line 24"/>
          <p:cNvSpPr>
            <a:spLocks noChangeShapeType="1"/>
          </p:cNvSpPr>
          <p:nvPr/>
        </p:nvSpPr>
        <p:spPr bwMode="auto">
          <a:xfrm flipV="1">
            <a:off x="3632200" y="4533900"/>
            <a:ext cx="571500" cy="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36883" name="Line 25"/>
          <p:cNvSpPr>
            <a:spLocks noChangeShapeType="1"/>
          </p:cNvSpPr>
          <p:nvPr/>
        </p:nvSpPr>
        <p:spPr bwMode="auto">
          <a:xfrm flipV="1">
            <a:off x="1893888" y="5919788"/>
            <a:ext cx="571500" cy="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718874" name="Line 16"/>
          <p:cNvSpPr>
            <a:spLocks noChangeShapeType="1"/>
          </p:cNvSpPr>
          <p:nvPr/>
        </p:nvSpPr>
        <p:spPr bwMode="auto">
          <a:xfrm rot="-5400000">
            <a:off x="2786063" y="5926138"/>
            <a:ext cx="1035050"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6885" name="Line 16"/>
          <p:cNvSpPr>
            <a:spLocks noChangeShapeType="1"/>
          </p:cNvSpPr>
          <p:nvPr/>
        </p:nvSpPr>
        <p:spPr bwMode="auto">
          <a:xfrm rot="10800000">
            <a:off x="538163" y="5424488"/>
            <a:ext cx="2762250" cy="1270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nvGrpSpPr>
          <p:cNvPr id="36886" name="Group 28"/>
          <p:cNvGrpSpPr>
            <a:grpSpLocks/>
          </p:cNvGrpSpPr>
          <p:nvPr/>
        </p:nvGrpSpPr>
        <p:grpSpPr bwMode="auto">
          <a:xfrm>
            <a:off x="0" y="5149850"/>
            <a:ext cx="544513" cy="946150"/>
            <a:chOff x="0" y="2947"/>
            <a:chExt cx="343" cy="596"/>
          </a:xfrm>
        </p:grpSpPr>
        <p:grpSp>
          <p:nvGrpSpPr>
            <p:cNvPr id="36906" name="Group 29"/>
            <p:cNvGrpSpPr>
              <a:grpSpLocks/>
            </p:cNvGrpSpPr>
            <p:nvPr/>
          </p:nvGrpSpPr>
          <p:grpSpPr bwMode="auto">
            <a:xfrm>
              <a:off x="0" y="3017"/>
              <a:ext cx="336" cy="526"/>
              <a:chOff x="8" y="3017"/>
              <a:chExt cx="336" cy="526"/>
            </a:xfrm>
          </p:grpSpPr>
          <p:sp>
            <p:nvSpPr>
              <p:cNvPr id="36908" name="Text Box 10"/>
              <p:cNvSpPr txBox="1">
                <a:spLocks noChangeArrowheads="1"/>
              </p:cNvSpPr>
              <p:nvPr/>
            </p:nvSpPr>
            <p:spPr bwMode="auto">
              <a:xfrm>
                <a:off x="8" y="3274"/>
                <a:ext cx="33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P</a:t>
                </a:r>
                <a:r>
                  <a:rPr lang="de-DE" altLang="en-US" sz="2200" baseline="-25000">
                    <a:solidFill>
                      <a:srgbClr val="66FFFF"/>
                    </a:solidFill>
                  </a:rPr>
                  <a:t>1</a:t>
                </a:r>
              </a:p>
            </p:txBody>
          </p:sp>
          <p:sp>
            <p:nvSpPr>
              <p:cNvPr id="36909" name="Text Box 10"/>
              <p:cNvSpPr txBox="1">
                <a:spLocks noChangeArrowheads="1"/>
              </p:cNvSpPr>
              <p:nvPr/>
            </p:nvSpPr>
            <p:spPr bwMode="auto">
              <a:xfrm>
                <a:off x="8" y="3017"/>
                <a:ext cx="33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w</a:t>
                </a:r>
                <a:r>
                  <a:rPr lang="de-DE" altLang="en-US" sz="2200" baseline="-25000">
                    <a:solidFill>
                      <a:srgbClr val="66FFFF"/>
                    </a:solidFill>
                  </a:rPr>
                  <a:t>2</a:t>
                </a:r>
              </a:p>
            </p:txBody>
          </p:sp>
        </p:grpSp>
        <p:sp>
          <p:nvSpPr>
            <p:cNvPr id="36907" name="Text Box 10"/>
            <p:cNvSpPr txBox="1">
              <a:spLocks noChangeArrowheads="1"/>
            </p:cNvSpPr>
            <p:nvPr/>
          </p:nvSpPr>
          <p:spPr bwMode="auto">
            <a:xfrm>
              <a:off x="79" y="2947"/>
              <a:ext cx="264"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4400" baseline="-25000">
                  <a:solidFill>
                    <a:srgbClr val="66FFFF"/>
                  </a:solidFill>
                </a:rPr>
                <a:t>_</a:t>
              </a:r>
            </a:p>
          </p:txBody>
        </p:sp>
      </p:grpSp>
      <p:sp>
        <p:nvSpPr>
          <p:cNvPr id="718881" name="Line 33"/>
          <p:cNvSpPr>
            <a:spLocks noChangeShapeType="1"/>
          </p:cNvSpPr>
          <p:nvPr/>
        </p:nvSpPr>
        <p:spPr bwMode="auto">
          <a:xfrm>
            <a:off x="2692400" y="6196013"/>
            <a:ext cx="573088" cy="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36888" name="Line 34"/>
          <p:cNvSpPr>
            <a:spLocks noChangeShapeType="1"/>
          </p:cNvSpPr>
          <p:nvPr/>
        </p:nvSpPr>
        <p:spPr bwMode="auto">
          <a:xfrm rot="5400000">
            <a:off x="535781" y="5320507"/>
            <a:ext cx="179387" cy="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718883" name="Text Box 10"/>
          <p:cNvSpPr txBox="1">
            <a:spLocks noChangeArrowheads="1"/>
          </p:cNvSpPr>
          <p:nvPr/>
        </p:nvSpPr>
        <p:spPr bwMode="auto">
          <a:xfrm>
            <a:off x="3154363" y="6430963"/>
            <a:ext cx="3683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2</a:t>
            </a:r>
          </a:p>
        </p:txBody>
      </p:sp>
      <p:sp>
        <p:nvSpPr>
          <p:cNvPr id="718884" name="Line 16"/>
          <p:cNvSpPr>
            <a:spLocks noChangeShapeType="1"/>
          </p:cNvSpPr>
          <p:nvPr/>
        </p:nvSpPr>
        <p:spPr bwMode="auto">
          <a:xfrm rot="5400000" flipH="1">
            <a:off x="1241425" y="3357563"/>
            <a:ext cx="4108450" cy="1270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18885" name="Text Box 10"/>
          <p:cNvSpPr txBox="1">
            <a:spLocks noChangeArrowheads="1"/>
          </p:cNvSpPr>
          <p:nvPr/>
        </p:nvSpPr>
        <p:spPr bwMode="auto">
          <a:xfrm>
            <a:off x="2940050" y="3016250"/>
            <a:ext cx="3683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2</a:t>
            </a:r>
          </a:p>
        </p:txBody>
      </p:sp>
      <p:sp>
        <p:nvSpPr>
          <p:cNvPr id="718886" name="Line 16"/>
          <p:cNvSpPr>
            <a:spLocks noChangeShapeType="1"/>
          </p:cNvSpPr>
          <p:nvPr/>
        </p:nvSpPr>
        <p:spPr bwMode="auto">
          <a:xfrm flipH="1">
            <a:off x="503238" y="1289050"/>
            <a:ext cx="2825750"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18887" name="Line 39"/>
          <p:cNvSpPr>
            <a:spLocks noChangeShapeType="1"/>
          </p:cNvSpPr>
          <p:nvPr/>
        </p:nvSpPr>
        <p:spPr bwMode="auto">
          <a:xfrm rot="-5400000">
            <a:off x="550069" y="1359694"/>
            <a:ext cx="153988" cy="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718888" name="Line 40"/>
          <p:cNvSpPr>
            <a:spLocks noChangeShapeType="1"/>
          </p:cNvSpPr>
          <p:nvPr/>
        </p:nvSpPr>
        <p:spPr bwMode="auto">
          <a:xfrm>
            <a:off x="2706688" y="2870200"/>
            <a:ext cx="560387" cy="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718889" name="Text Box 10"/>
          <p:cNvSpPr txBox="1">
            <a:spLocks noChangeArrowheads="1"/>
          </p:cNvSpPr>
          <p:nvPr/>
        </p:nvSpPr>
        <p:spPr bwMode="auto">
          <a:xfrm>
            <a:off x="1588" y="915988"/>
            <a:ext cx="5969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Y</a:t>
            </a:r>
            <a:r>
              <a:rPr lang="de-DE" altLang="en-US" sz="2200" baseline="-25000">
                <a:solidFill>
                  <a:srgbClr val="66FFFF"/>
                </a:solidFill>
              </a:rPr>
              <a:t>2</a:t>
            </a:r>
          </a:p>
        </p:txBody>
      </p:sp>
      <p:sp>
        <p:nvSpPr>
          <p:cNvPr id="36896" name="Line 32"/>
          <p:cNvSpPr>
            <a:spLocks noChangeShapeType="1"/>
          </p:cNvSpPr>
          <p:nvPr/>
        </p:nvSpPr>
        <p:spPr bwMode="auto">
          <a:xfrm rot="5400000" flipV="1">
            <a:off x="1893888" y="3443288"/>
            <a:ext cx="1181100" cy="34544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6897" name="Line 16"/>
          <p:cNvSpPr>
            <a:spLocks noChangeShapeType="1"/>
          </p:cNvSpPr>
          <p:nvPr/>
        </p:nvSpPr>
        <p:spPr bwMode="auto">
          <a:xfrm rot="10800000" flipH="1">
            <a:off x="412750" y="5230813"/>
            <a:ext cx="146050"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6898" name="Text Box 9"/>
          <p:cNvSpPr txBox="1">
            <a:spLocks noChangeArrowheads="1"/>
          </p:cNvSpPr>
          <p:nvPr/>
        </p:nvSpPr>
        <p:spPr bwMode="auto">
          <a:xfrm>
            <a:off x="3562350" y="5838825"/>
            <a:ext cx="14239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D </a:t>
            </a:r>
            <a:r>
              <a:rPr lang="de-DE" altLang="en-US" sz="2200">
                <a:solidFill>
                  <a:srgbClr val="66FFFF"/>
                </a:solidFill>
              </a:rPr>
              <a:t>(w/p,K</a:t>
            </a:r>
            <a:r>
              <a:rPr lang="de-DE" altLang="en-US" sz="2200" baseline="-25000">
                <a:solidFill>
                  <a:srgbClr val="66FFFF"/>
                </a:solidFill>
              </a:rPr>
              <a:t>1</a:t>
            </a:r>
            <a:r>
              <a:rPr lang="de-DE" altLang="en-US" sz="2200">
                <a:solidFill>
                  <a:srgbClr val="66FFFF"/>
                </a:solidFill>
              </a:rPr>
              <a:t>)</a:t>
            </a:r>
          </a:p>
        </p:txBody>
      </p:sp>
      <p:sp>
        <p:nvSpPr>
          <p:cNvPr id="36899" name="Line 16"/>
          <p:cNvSpPr>
            <a:spLocks noChangeShapeType="1"/>
          </p:cNvSpPr>
          <p:nvPr/>
        </p:nvSpPr>
        <p:spPr bwMode="auto">
          <a:xfrm rot="10800000">
            <a:off x="487363" y="5219700"/>
            <a:ext cx="2165350"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6900" name="Rectangle 2"/>
          <p:cNvSpPr>
            <a:spLocks noChangeArrowheads="1"/>
          </p:cNvSpPr>
          <p:nvPr/>
        </p:nvSpPr>
        <p:spPr bwMode="auto">
          <a:xfrm>
            <a:off x="5003800" y="0"/>
            <a:ext cx="414020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r>
              <a:rPr lang="de-DE" altLang="en-US">
                <a:solidFill>
                  <a:srgbClr val="FFFF00"/>
                </a:solidFill>
              </a:rPr>
              <a:t>Determination of GDP</a:t>
            </a:r>
          </a:p>
        </p:txBody>
      </p:sp>
      <p:sp>
        <p:nvSpPr>
          <p:cNvPr id="36901" name="AutoShape 64"/>
          <p:cNvSpPr>
            <a:spLocks noChangeArrowheads="1"/>
          </p:cNvSpPr>
          <p:nvPr/>
        </p:nvSpPr>
        <p:spPr bwMode="auto">
          <a:xfrm>
            <a:off x="593725" y="173038"/>
            <a:ext cx="1973263"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en-US" altLang="en-US" sz="2000">
                <a:solidFill>
                  <a:srgbClr val="3333FF"/>
                </a:solidFill>
              </a:rPr>
              <a:t>GDP Production</a:t>
            </a:r>
          </a:p>
        </p:txBody>
      </p:sp>
      <p:sp>
        <p:nvSpPr>
          <p:cNvPr id="36902" name="AutoShape 64"/>
          <p:cNvSpPr>
            <a:spLocks noChangeArrowheads="1"/>
          </p:cNvSpPr>
          <p:nvPr/>
        </p:nvSpPr>
        <p:spPr bwMode="auto">
          <a:xfrm>
            <a:off x="5630863" y="514350"/>
            <a:ext cx="3513137" cy="6045200"/>
          </a:xfrm>
          <a:prstGeom prst="roundRect">
            <a:avLst>
              <a:gd name="adj" fmla="val 12495"/>
            </a:avLst>
          </a:prstGeom>
          <a:solidFill>
            <a:srgbClr val="FFFF99"/>
          </a:solidFill>
          <a:ln w="50800">
            <a:solidFill>
              <a:srgbClr val="FF0000"/>
            </a:solidFill>
            <a:round/>
            <a:headEnd/>
            <a:tailEnd/>
          </a:ln>
        </p:spPr>
        <p:txBody>
          <a:bodyPr lIns="0" tIns="0" rIns="0" bIns="0"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179388">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en-US" altLang="en-US" sz="2000" dirty="0">
                <a:solidFill>
                  <a:srgbClr val="FF0000"/>
                </a:solidFill>
              </a:rPr>
              <a:t>What factors</a:t>
            </a:r>
            <a:r>
              <a:rPr lang="en-US" altLang="en-US" sz="2000" dirty="0">
                <a:solidFill>
                  <a:srgbClr val="3333FF"/>
                </a:solidFill>
              </a:rPr>
              <a:t> </a:t>
            </a:r>
            <a:r>
              <a:rPr lang="en-US" altLang="en-US" sz="2000" dirty="0">
                <a:solidFill>
                  <a:srgbClr val="FF0000"/>
                </a:solidFill>
              </a:rPr>
              <a:t>determine</a:t>
            </a:r>
            <a:r>
              <a:rPr lang="en-US" altLang="en-US" sz="2000" dirty="0">
                <a:solidFill>
                  <a:srgbClr val="3333FF"/>
                </a:solidFill>
              </a:rPr>
              <a:t> the equilibrium level of </a:t>
            </a:r>
            <a:r>
              <a:rPr lang="en-US" altLang="en-US" sz="2000" dirty="0">
                <a:solidFill>
                  <a:srgbClr val="FF0000"/>
                </a:solidFill>
              </a:rPr>
              <a:t>GDP</a:t>
            </a:r>
            <a:r>
              <a:rPr lang="en-US" altLang="en-US" sz="2000" dirty="0">
                <a:solidFill>
                  <a:srgbClr val="3333FF"/>
                </a:solidFill>
              </a:rPr>
              <a:t> production?</a:t>
            </a:r>
          </a:p>
          <a:p>
            <a:pPr eaLnBrk="1" hangingPunct="1">
              <a:spcBef>
                <a:spcPct val="0"/>
              </a:spcBef>
              <a:buClrTx/>
              <a:buFont typeface="Wingdings" pitchFamily="2" charset="2"/>
              <a:buChar char="§"/>
            </a:pPr>
            <a:r>
              <a:rPr lang="en-US" altLang="en-US" sz="2000" dirty="0">
                <a:solidFill>
                  <a:srgbClr val="FF0000"/>
                </a:solidFill>
              </a:rPr>
              <a:t> 1st Case</a:t>
            </a:r>
            <a:r>
              <a:rPr lang="en-US" altLang="en-US" sz="2000" dirty="0">
                <a:solidFill>
                  <a:srgbClr val="3333FF"/>
                </a:solidFill>
              </a:rPr>
              <a:t> </a:t>
            </a:r>
            <a:r>
              <a:rPr lang="en-US" altLang="en-US" sz="2000" dirty="0">
                <a:solidFill>
                  <a:srgbClr val="FF0000"/>
                </a:solidFill>
              </a:rPr>
              <a:t>Population Growth:</a:t>
            </a:r>
          </a:p>
          <a:p>
            <a:pPr lvl="1" eaLnBrk="1" hangingPunct="1">
              <a:spcBef>
                <a:spcPct val="0"/>
              </a:spcBef>
              <a:buClrTx/>
              <a:buFont typeface="Wingdings" pitchFamily="2" charset="2"/>
              <a:buNone/>
            </a:pPr>
            <a:r>
              <a:rPr lang="en-US" altLang="en-US" sz="2000" dirty="0">
                <a:solidFill>
                  <a:srgbClr val="3333FF"/>
                </a:solidFill>
              </a:rPr>
              <a:t>The new equilibrium quantity of labor </a:t>
            </a:r>
            <a:r>
              <a:rPr lang="en-US" altLang="en-US" sz="2000" dirty="0" err="1">
                <a:solidFill>
                  <a:srgbClr val="FF0000"/>
                </a:solidFill>
              </a:rPr>
              <a:t>L</a:t>
            </a:r>
            <a:r>
              <a:rPr lang="en-US" altLang="en-US" sz="2000" baseline="-25000" dirty="0" err="1">
                <a:solidFill>
                  <a:srgbClr val="FF0000"/>
                </a:solidFill>
              </a:rPr>
              <a:t>2</a:t>
            </a:r>
            <a:r>
              <a:rPr lang="en-US" altLang="en-US" sz="2000" dirty="0">
                <a:solidFill>
                  <a:srgbClr val="3333FF"/>
                </a:solidFill>
              </a:rPr>
              <a:t> is then used to produce GDP.</a:t>
            </a:r>
          </a:p>
          <a:p>
            <a:pPr lvl="1" eaLnBrk="1" hangingPunct="1">
              <a:lnSpc>
                <a:spcPct val="30000"/>
              </a:lnSpc>
              <a:spcBef>
                <a:spcPct val="0"/>
              </a:spcBef>
              <a:buClrTx/>
              <a:buFont typeface="Wingdings" pitchFamily="2" charset="2"/>
              <a:buNone/>
            </a:pPr>
            <a:endParaRPr lang="en-US" altLang="en-US" sz="2000" dirty="0">
              <a:solidFill>
                <a:srgbClr val="3333FF"/>
              </a:solidFill>
            </a:endParaRPr>
          </a:p>
          <a:p>
            <a:pPr lvl="1" eaLnBrk="1" hangingPunct="1">
              <a:spcBef>
                <a:spcPct val="0"/>
              </a:spcBef>
              <a:buClrTx/>
              <a:buFont typeface="Wingdings" pitchFamily="2" charset="2"/>
              <a:buNone/>
            </a:pPr>
            <a:r>
              <a:rPr lang="en-US" altLang="en-US" sz="2000" dirty="0">
                <a:solidFill>
                  <a:srgbClr val="3333FF"/>
                </a:solidFill>
              </a:rPr>
              <a:t>Consequently the level of GDP grows from </a:t>
            </a:r>
            <a:r>
              <a:rPr lang="en-US" altLang="en-US" sz="2000" dirty="0" err="1">
                <a:solidFill>
                  <a:srgbClr val="3333FF"/>
                </a:solidFill>
              </a:rPr>
              <a:t>Y</a:t>
            </a:r>
            <a:r>
              <a:rPr lang="en-US" altLang="en-US" sz="2000" baseline="-25000" dirty="0" err="1">
                <a:solidFill>
                  <a:srgbClr val="3333FF"/>
                </a:solidFill>
              </a:rPr>
              <a:t>1</a:t>
            </a:r>
            <a:r>
              <a:rPr lang="en-US" altLang="en-US" sz="2000" dirty="0">
                <a:solidFill>
                  <a:srgbClr val="3333FF"/>
                </a:solidFill>
              </a:rPr>
              <a:t> to </a:t>
            </a:r>
            <a:r>
              <a:rPr lang="en-US" altLang="en-US" sz="2000" dirty="0" err="1">
                <a:solidFill>
                  <a:srgbClr val="FF0000"/>
                </a:solidFill>
              </a:rPr>
              <a:t>Y</a:t>
            </a:r>
            <a:r>
              <a:rPr lang="en-US" altLang="en-US" sz="2000" baseline="-25000" dirty="0" err="1">
                <a:solidFill>
                  <a:srgbClr val="FF0000"/>
                </a:solidFill>
              </a:rPr>
              <a:t>2</a:t>
            </a:r>
            <a:r>
              <a:rPr lang="en-US" altLang="en-US" sz="2000" dirty="0">
                <a:solidFill>
                  <a:srgbClr val="3333FF"/>
                </a:solidFill>
              </a:rPr>
              <a:t>.</a:t>
            </a:r>
          </a:p>
          <a:p>
            <a:pPr lvl="1" eaLnBrk="1" hangingPunct="1">
              <a:lnSpc>
                <a:spcPct val="30000"/>
              </a:lnSpc>
              <a:spcBef>
                <a:spcPct val="0"/>
              </a:spcBef>
              <a:buClrTx/>
              <a:buFont typeface="Wingdings" pitchFamily="2" charset="2"/>
              <a:buNone/>
            </a:pPr>
            <a:endParaRPr lang="en-US" altLang="en-US" sz="2000" dirty="0">
              <a:solidFill>
                <a:srgbClr val="3333FF"/>
              </a:solidFill>
            </a:endParaRPr>
          </a:p>
          <a:p>
            <a:pPr lvl="1" eaLnBrk="1" hangingPunct="1">
              <a:spcBef>
                <a:spcPct val="0"/>
              </a:spcBef>
              <a:buClrTx/>
              <a:buFont typeface="Wingdings" pitchFamily="2" charset="2"/>
              <a:buNone/>
            </a:pPr>
            <a:r>
              <a:rPr lang="en-US" altLang="en-US" sz="2000" dirty="0">
                <a:solidFill>
                  <a:srgbClr val="3333FF"/>
                </a:solidFill>
              </a:rPr>
              <a:t>This shows that population growth finally increases GDP production!</a:t>
            </a:r>
          </a:p>
        </p:txBody>
      </p:sp>
      <p:sp>
        <p:nvSpPr>
          <p:cNvPr id="36903" name="AutoShape 64"/>
          <p:cNvSpPr>
            <a:spLocks noChangeArrowheads="1"/>
          </p:cNvSpPr>
          <p:nvPr/>
        </p:nvSpPr>
        <p:spPr bwMode="auto">
          <a:xfrm>
            <a:off x="557213" y="3540125"/>
            <a:ext cx="1973262"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en-US" altLang="en-US" sz="2000">
                <a:solidFill>
                  <a:srgbClr val="3333FF"/>
                </a:solidFill>
              </a:rPr>
              <a:t>Labor Market</a:t>
            </a:r>
          </a:p>
        </p:txBody>
      </p:sp>
      <p:sp>
        <p:nvSpPr>
          <p:cNvPr id="36904" name="Text Box 13"/>
          <p:cNvSpPr txBox="1">
            <a:spLocks noChangeArrowheads="1"/>
          </p:cNvSpPr>
          <p:nvPr/>
        </p:nvSpPr>
        <p:spPr bwMode="auto">
          <a:xfrm>
            <a:off x="4065588" y="4200525"/>
            <a:ext cx="13335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L</a:t>
            </a:r>
            <a:r>
              <a:rPr lang="de-DE" altLang="en-US" sz="1800" baseline="-25000">
                <a:solidFill>
                  <a:srgbClr val="66FFFF"/>
                </a:solidFill>
              </a:rPr>
              <a:t>S</a:t>
            </a:r>
            <a:r>
              <a:rPr lang="de-DE" altLang="en-US" sz="1800">
                <a:solidFill>
                  <a:srgbClr val="66FFFF"/>
                </a:solidFill>
              </a:rPr>
              <a:t>(w/p,Pop</a:t>
            </a:r>
            <a:r>
              <a:rPr lang="de-DE" altLang="en-US" sz="1800" baseline="-25000">
                <a:solidFill>
                  <a:srgbClr val="66FFFF"/>
                </a:solidFill>
              </a:rPr>
              <a:t>2</a:t>
            </a:r>
            <a:r>
              <a:rPr lang="de-DE" altLang="en-US" sz="1800">
                <a:solidFill>
                  <a:srgbClr val="66FFFF"/>
                </a:solidFill>
              </a:rPr>
              <a:t>)</a:t>
            </a:r>
          </a:p>
        </p:txBody>
      </p:sp>
      <p:sp>
        <p:nvSpPr>
          <p:cNvPr id="36905" name="Text Box 13"/>
          <p:cNvSpPr txBox="1">
            <a:spLocks noChangeArrowheads="1"/>
          </p:cNvSpPr>
          <p:nvPr/>
        </p:nvSpPr>
        <p:spPr bwMode="auto">
          <a:xfrm>
            <a:off x="3230563" y="3784600"/>
            <a:ext cx="1573212"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L</a:t>
            </a:r>
            <a:r>
              <a:rPr lang="de-DE" altLang="en-US" sz="1800" baseline="-25000">
                <a:solidFill>
                  <a:srgbClr val="66FFFF"/>
                </a:solidFill>
              </a:rPr>
              <a:t>S</a:t>
            </a:r>
            <a:r>
              <a:rPr lang="de-DE" altLang="en-US" sz="1800">
                <a:solidFill>
                  <a:srgbClr val="66FFFF"/>
                </a:solidFill>
              </a:rPr>
              <a:t>(w/p,Pop</a:t>
            </a:r>
            <a:r>
              <a:rPr lang="de-DE" altLang="en-US" sz="1800" baseline="-25000">
                <a:solidFill>
                  <a:srgbClr val="66FFFF"/>
                </a:solidFill>
              </a:rPr>
              <a:t>1</a:t>
            </a:r>
            <a:r>
              <a:rPr lang="de-DE" altLang="en-US" sz="1800">
                <a:solidFill>
                  <a:srgbClr val="66FFFF"/>
                </a:solidFill>
              </a:rPr>
              <a:t>)</a:t>
            </a:r>
          </a:p>
          <a:p>
            <a:pPr eaLnBrk="1" hangingPunct="1">
              <a:spcBef>
                <a:spcPct val="50000"/>
              </a:spcBef>
              <a:buClrTx/>
              <a:buFontTx/>
              <a:buNone/>
            </a:pPr>
            <a:endParaRPr lang="de-DE" altLang="en-US" sz="2200">
              <a:solidFill>
                <a:srgbClr val="66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88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888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888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888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888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888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888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888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188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74" grpId="0" animBg="1"/>
      <p:bldP spid="718881" grpId="0" animBg="1"/>
      <p:bldP spid="718883" grpId="0"/>
      <p:bldP spid="718884" grpId="0" animBg="1"/>
      <p:bldP spid="718885" grpId="0"/>
      <p:bldP spid="718886" grpId="0" animBg="1"/>
      <p:bldP spid="718887" grpId="0" animBg="1"/>
      <p:bldP spid="718888" grpId="0" animBg="1"/>
      <p:bldP spid="718889"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7890" name="Group 2"/>
          <p:cNvGrpSpPr>
            <a:grpSpLocks/>
          </p:cNvGrpSpPr>
          <p:nvPr/>
        </p:nvGrpSpPr>
        <p:grpSpPr bwMode="auto">
          <a:xfrm>
            <a:off x="0" y="4424363"/>
            <a:ext cx="544513" cy="946150"/>
            <a:chOff x="0" y="2947"/>
            <a:chExt cx="343" cy="596"/>
          </a:xfrm>
        </p:grpSpPr>
        <p:grpSp>
          <p:nvGrpSpPr>
            <p:cNvPr id="37929" name="Group 3"/>
            <p:cNvGrpSpPr>
              <a:grpSpLocks/>
            </p:cNvGrpSpPr>
            <p:nvPr/>
          </p:nvGrpSpPr>
          <p:grpSpPr bwMode="auto">
            <a:xfrm>
              <a:off x="0" y="3017"/>
              <a:ext cx="336" cy="526"/>
              <a:chOff x="8" y="3017"/>
              <a:chExt cx="336" cy="526"/>
            </a:xfrm>
          </p:grpSpPr>
          <p:sp>
            <p:nvSpPr>
              <p:cNvPr id="37931" name="Text Box 10"/>
              <p:cNvSpPr txBox="1">
                <a:spLocks noChangeArrowheads="1"/>
              </p:cNvSpPr>
              <p:nvPr/>
            </p:nvSpPr>
            <p:spPr bwMode="auto">
              <a:xfrm>
                <a:off x="8" y="3274"/>
                <a:ext cx="33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P</a:t>
                </a:r>
                <a:r>
                  <a:rPr lang="de-DE" altLang="en-US" sz="2200" baseline="-25000">
                    <a:solidFill>
                      <a:srgbClr val="66FFFF"/>
                    </a:solidFill>
                  </a:rPr>
                  <a:t>1</a:t>
                </a:r>
                <a:endParaRPr lang="el-GR" altLang="en-US" sz="2200" baseline="-25000">
                  <a:solidFill>
                    <a:srgbClr val="66FFFF"/>
                  </a:solidFill>
                </a:endParaRPr>
              </a:p>
            </p:txBody>
          </p:sp>
          <p:sp>
            <p:nvSpPr>
              <p:cNvPr id="37932" name="Text Box 10"/>
              <p:cNvSpPr txBox="1">
                <a:spLocks noChangeArrowheads="1"/>
              </p:cNvSpPr>
              <p:nvPr/>
            </p:nvSpPr>
            <p:spPr bwMode="auto">
              <a:xfrm>
                <a:off x="8" y="3017"/>
                <a:ext cx="33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w</a:t>
                </a:r>
                <a:r>
                  <a:rPr lang="de-DE" altLang="en-US" sz="2200" baseline="-25000">
                    <a:solidFill>
                      <a:srgbClr val="66FFFF"/>
                    </a:solidFill>
                  </a:rPr>
                  <a:t>1</a:t>
                </a:r>
                <a:endParaRPr lang="el-GR" altLang="en-US" sz="2200" baseline="-25000">
                  <a:solidFill>
                    <a:srgbClr val="66FFFF"/>
                  </a:solidFill>
                </a:endParaRPr>
              </a:p>
            </p:txBody>
          </p:sp>
        </p:grpSp>
        <p:sp>
          <p:nvSpPr>
            <p:cNvPr id="37930" name="Text Box 10"/>
            <p:cNvSpPr txBox="1">
              <a:spLocks noChangeArrowheads="1"/>
            </p:cNvSpPr>
            <p:nvPr/>
          </p:nvSpPr>
          <p:spPr bwMode="auto">
            <a:xfrm>
              <a:off x="79" y="2947"/>
              <a:ext cx="264"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4400" baseline="-25000">
                  <a:solidFill>
                    <a:srgbClr val="66FFFF"/>
                  </a:solidFill>
                </a:rPr>
                <a:t>_</a:t>
              </a:r>
              <a:endParaRPr lang="el-GR" altLang="en-US" sz="4400" baseline="-25000">
                <a:solidFill>
                  <a:srgbClr val="66FFFF"/>
                </a:solidFill>
              </a:endParaRPr>
            </a:p>
          </p:txBody>
        </p:sp>
      </p:grpSp>
      <p:graphicFrame>
        <p:nvGraphicFramePr>
          <p:cNvPr id="37891" name="Object 2"/>
          <p:cNvGraphicFramePr>
            <a:graphicFrameLocks/>
          </p:cNvGraphicFramePr>
          <p:nvPr/>
        </p:nvGraphicFramePr>
        <p:xfrm>
          <a:off x="427038" y="0"/>
          <a:ext cx="4448175" cy="3219450"/>
        </p:xfrm>
        <a:graphic>
          <a:graphicData uri="http://schemas.openxmlformats.org/presentationml/2006/ole">
            <mc:AlternateContent xmlns:mc="http://schemas.openxmlformats.org/markup-compatibility/2006">
              <mc:Choice xmlns:v="urn:schemas-microsoft-com:vml" Requires="v">
                <p:oleObj spid="_x0000_s38723" name="Diagramm" r:id="rId4" imgW="7439008" imgH="5324543" progId="MSGraph.Chart.8">
                  <p:embed followColorScheme="full"/>
                </p:oleObj>
              </mc:Choice>
              <mc:Fallback>
                <p:oleObj name="Diagramm" r:id="rId4" imgW="7439008" imgH="5324543"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038" y="0"/>
                        <a:ext cx="4448175"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2" name="Object 3"/>
          <p:cNvGraphicFramePr>
            <a:graphicFrameLocks/>
          </p:cNvGraphicFramePr>
          <p:nvPr/>
        </p:nvGraphicFramePr>
        <p:xfrm>
          <a:off x="428625" y="3346450"/>
          <a:ext cx="4448175" cy="3219450"/>
        </p:xfrm>
        <a:graphic>
          <a:graphicData uri="http://schemas.openxmlformats.org/presentationml/2006/ole">
            <mc:AlternateContent xmlns:mc="http://schemas.openxmlformats.org/markup-compatibility/2006">
              <mc:Choice xmlns:v="urn:schemas-microsoft-com:vml" Requires="v">
                <p:oleObj spid="_x0000_s38724" name="Diagramm" r:id="rId6" imgW="7439008" imgH="5324543" progId="MSGraph.Chart.8">
                  <p:embed followColorScheme="full"/>
                </p:oleObj>
              </mc:Choice>
              <mc:Fallback>
                <p:oleObj name="Diagramm" r:id="rId6" imgW="7439008" imgH="5324543" progId="MSGraph.Chart.8">
                  <p:embed followColorScheme="full"/>
                  <p:pic>
                    <p:nvPicPr>
                      <p:cNvPr id="0" name="Object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625" y="3346450"/>
                        <a:ext cx="4448175"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893" name="Text Box 15"/>
          <p:cNvSpPr txBox="1">
            <a:spLocks noChangeArrowheads="1"/>
          </p:cNvSpPr>
          <p:nvPr/>
        </p:nvSpPr>
        <p:spPr bwMode="auto">
          <a:xfrm>
            <a:off x="4673600" y="3005138"/>
            <a:ext cx="4254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2200" b="1"/>
              <a:t>L  </a:t>
            </a:r>
          </a:p>
        </p:txBody>
      </p:sp>
      <p:sp>
        <p:nvSpPr>
          <p:cNvPr id="37894" name="Arc 16"/>
          <p:cNvSpPr>
            <a:spLocks/>
          </p:cNvSpPr>
          <p:nvPr/>
        </p:nvSpPr>
        <p:spPr bwMode="auto">
          <a:xfrm flipH="1">
            <a:off x="527050" y="1206500"/>
            <a:ext cx="4492625" cy="2082800"/>
          </a:xfrm>
          <a:custGeom>
            <a:avLst/>
            <a:gdLst>
              <a:gd name="T0" fmla="*/ 2147483647 w 21450"/>
              <a:gd name="T1" fmla="*/ 0 h 21034"/>
              <a:gd name="T2" fmla="*/ 2147483647 w 21450"/>
              <a:gd name="T3" fmla="*/ 2147483647 h 21034"/>
              <a:gd name="T4" fmla="*/ 0 w 21450"/>
              <a:gd name="T5" fmla="*/ 2147483647 h 21034"/>
              <a:gd name="T6" fmla="*/ 0 60000 65536"/>
              <a:gd name="T7" fmla="*/ 0 60000 65536"/>
              <a:gd name="T8" fmla="*/ 0 60000 65536"/>
              <a:gd name="T9" fmla="*/ 0 w 21450"/>
              <a:gd name="T10" fmla="*/ 0 h 21034"/>
              <a:gd name="T11" fmla="*/ 21450 w 21450"/>
              <a:gd name="T12" fmla="*/ 21034 h 21034"/>
            </a:gdLst>
            <a:ahLst/>
            <a:cxnLst>
              <a:cxn ang="T6">
                <a:pos x="T0" y="T1"/>
              </a:cxn>
              <a:cxn ang="T7">
                <a:pos x="T2" y="T3"/>
              </a:cxn>
              <a:cxn ang="T8">
                <a:pos x="T4" y="T5"/>
              </a:cxn>
            </a:cxnLst>
            <a:rect l="T9" t="T10" r="T11" b="T12"/>
            <a:pathLst>
              <a:path w="21450" h="21034" fill="none" extrusionOk="0">
                <a:moveTo>
                  <a:pt x="4912" y="0"/>
                </a:moveTo>
                <a:cubicBezTo>
                  <a:pt x="13770" y="2068"/>
                  <a:pt x="20382" y="9464"/>
                  <a:pt x="21450" y="18496"/>
                </a:cubicBezTo>
              </a:path>
              <a:path w="21450" h="21034" stroke="0" extrusionOk="0">
                <a:moveTo>
                  <a:pt x="4912" y="0"/>
                </a:moveTo>
                <a:cubicBezTo>
                  <a:pt x="13770" y="2068"/>
                  <a:pt x="20382" y="9464"/>
                  <a:pt x="21450" y="18496"/>
                </a:cubicBezTo>
                <a:lnTo>
                  <a:pt x="0" y="21034"/>
                </a:lnTo>
                <a:lnTo>
                  <a:pt x="4912" y="0"/>
                </a:lnTo>
                <a:close/>
              </a:path>
            </a:pathLst>
          </a:custGeom>
          <a:noFill/>
          <a:ln w="38100">
            <a:solidFill>
              <a:srgbClr val="00FFFF"/>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lstStyle/>
          <a:p>
            <a:endParaRPr lang="en-US"/>
          </a:p>
        </p:txBody>
      </p:sp>
      <p:sp>
        <p:nvSpPr>
          <p:cNvPr id="37895" name="Text Box 18"/>
          <p:cNvSpPr txBox="1">
            <a:spLocks noChangeArrowheads="1"/>
          </p:cNvSpPr>
          <p:nvPr/>
        </p:nvSpPr>
        <p:spPr bwMode="auto">
          <a:xfrm>
            <a:off x="106363" y="55563"/>
            <a:ext cx="722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b="1"/>
              <a:t>Y</a:t>
            </a:r>
            <a:r>
              <a:rPr lang="de-DE" altLang="en-US" sz="1800" b="1"/>
              <a:t>  </a:t>
            </a:r>
          </a:p>
        </p:txBody>
      </p:sp>
      <p:sp>
        <p:nvSpPr>
          <p:cNvPr id="37896" name="Text Box 15"/>
          <p:cNvSpPr txBox="1">
            <a:spLocks noChangeArrowheads="1"/>
          </p:cNvSpPr>
          <p:nvPr/>
        </p:nvSpPr>
        <p:spPr bwMode="auto">
          <a:xfrm>
            <a:off x="4700588" y="6338888"/>
            <a:ext cx="4254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2200" b="1"/>
              <a:t>L  </a:t>
            </a:r>
          </a:p>
        </p:txBody>
      </p:sp>
      <p:sp>
        <p:nvSpPr>
          <p:cNvPr id="37897" name="Text Box 10"/>
          <p:cNvSpPr txBox="1">
            <a:spLocks noChangeArrowheads="1"/>
          </p:cNvSpPr>
          <p:nvPr/>
        </p:nvSpPr>
        <p:spPr bwMode="auto">
          <a:xfrm>
            <a:off x="2479675" y="6430963"/>
            <a:ext cx="3683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1</a:t>
            </a:r>
            <a:endParaRPr lang="el-GR" altLang="en-US" sz="2200" baseline="-25000">
              <a:solidFill>
                <a:srgbClr val="66FFFF"/>
              </a:solidFill>
            </a:endParaRPr>
          </a:p>
        </p:txBody>
      </p:sp>
      <p:sp>
        <p:nvSpPr>
          <p:cNvPr id="37898" name="Line 16"/>
          <p:cNvSpPr>
            <a:spLocks noChangeShapeType="1"/>
          </p:cNvSpPr>
          <p:nvPr/>
        </p:nvSpPr>
        <p:spPr bwMode="auto">
          <a:xfrm rot="5400000" flipH="1">
            <a:off x="2581275" y="6421438"/>
            <a:ext cx="146050"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7899" name="Text Box 10"/>
          <p:cNvSpPr txBox="1">
            <a:spLocks noChangeArrowheads="1"/>
          </p:cNvSpPr>
          <p:nvPr/>
        </p:nvSpPr>
        <p:spPr bwMode="auto">
          <a:xfrm>
            <a:off x="2452688" y="3003550"/>
            <a:ext cx="5969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1</a:t>
            </a:r>
            <a:endParaRPr lang="el-GR" altLang="en-US" sz="2200" baseline="-25000">
              <a:solidFill>
                <a:srgbClr val="66FFFF"/>
              </a:solidFill>
            </a:endParaRPr>
          </a:p>
        </p:txBody>
      </p:sp>
      <p:sp>
        <p:nvSpPr>
          <p:cNvPr id="37900" name="Text Box 10"/>
          <p:cNvSpPr txBox="1">
            <a:spLocks noChangeArrowheads="1"/>
          </p:cNvSpPr>
          <p:nvPr/>
        </p:nvSpPr>
        <p:spPr bwMode="auto">
          <a:xfrm>
            <a:off x="4038600" y="992188"/>
            <a:ext cx="11557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Y(L,K</a:t>
            </a:r>
            <a:r>
              <a:rPr lang="de-DE" altLang="en-US" sz="2200" baseline="-25000">
                <a:solidFill>
                  <a:srgbClr val="66FFFF"/>
                </a:solidFill>
              </a:rPr>
              <a:t>1</a:t>
            </a:r>
            <a:r>
              <a:rPr lang="de-DE" altLang="en-US" sz="2200">
                <a:solidFill>
                  <a:srgbClr val="66FFFF"/>
                </a:solidFill>
              </a:rPr>
              <a:t>)</a:t>
            </a:r>
            <a:endParaRPr lang="el-GR" altLang="en-US" sz="2200">
              <a:solidFill>
                <a:srgbClr val="66FFFF"/>
              </a:solidFill>
            </a:endParaRPr>
          </a:p>
        </p:txBody>
      </p:sp>
      <p:sp>
        <p:nvSpPr>
          <p:cNvPr id="37901" name="Line 32"/>
          <p:cNvSpPr>
            <a:spLocks noChangeShapeType="1"/>
          </p:cNvSpPr>
          <p:nvPr/>
        </p:nvSpPr>
        <p:spPr bwMode="auto">
          <a:xfrm flipV="1">
            <a:off x="2233613" y="4591050"/>
            <a:ext cx="2135187" cy="1681163"/>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nvGrpSpPr>
          <p:cNvPr id="37902" name="Group 18"/>
          <p:cNvGrpSpPr>
            <a:grpSpLocks/>
          </p:cNvGrpSpPr>
          <p:nvPr/>
        </p:nvGrpSpPr>
        <p:grpSpPr bwMode="auto">
          <a:xfrm>
            <a:off x="0" y="5149850"/>
            <a:ext cx="544513" cy="946150"/>
            <a:chOff x="0" y="2947"/>
            <a:chExt cx="343" cy="596"/>
          </a:xfrm>
        </p:grpSpPr>
        <p:grpSp>
          <p:nvGrpSpPr>
            <p:cNvPr id="37925" name="Group 19"/>
            <p:cNvGrpSpPr>
              <a:grpSpLocks/>
            </p:cNvGrpSpPr>
            <p:nvPr/>
          </p:nvGrpSpPr>
          <p:grpSpPr bwMode="auto">
            <a:xfrm>
              <a:off x="0" y="3017"/>
              <a:ext cx="336" cy="526"/>
              <a:chOff x="8" y="3017"/>
              <a:chExt cx="336" cy="526"/>
            </a:xfrm>
          </p:grpSpPr>
          <p:sp>
            <p:nvSpPr>
              <p:cNvPr id="37927" name="Text Box 10"/>
              <p:cNvSpPr txBox="1">
                <a:spLocks noChangeArrowheads="1"/>
              </p:cNvSpPr>
              <p:nvPr/>
            </p:nvSpPr>
            <p:spPr bwMode="auto">
              <a:xfrm>
                <a:off x="8" y="3274"/>
                <a:ext cx="33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P</a:t>
                </a:r>
                <a:r>
                  <a:rPr lang="de-DE" altLang="en-US" sz="2200" baseline="-25000">
                    <a:solidFill>
                      <a:srgbClr val="66FFFF"/>
                    </a:solidFill>
                  </a:rPr>
                  <a:t>1</a:t>
                </a:r>
                <a:endParaRPr lang="el-GR" altLang="en-US" sz="2200" baseline="-25000">
                  <a:solidFill>
                    <a:srgbClr val="66FFFF"/>
                  </a:solidFill>
                </a:endParaRPr>
              </a:p>
            </p:txBody>
          </p:sp>
          <p:sp>
            <p:nvSpPr>
              <p:cNvPr id="37928" name="Text Box 10"/>
              <p:cNvSpPr txBox="1">
                <a:spLocks noChangeArrowheads="1"/>
              </p:cNvSpPr>
              <p:nvPr/>
            </p:nvSpPr>
            <p:spPr bwMode="auto">
              <a:xfrm>
                <a:off x="8" y="3017"/>
                <a:ext cx="33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w</a:t>
                </a:r>
                <a:r>
                  <a:rPr lang="de-DE" altLang="en-US" sz="2200" baseline="-25000">
                    <a:solidFill>
                      <a:srgbClr val="66FFFF"/>
                    </a:solidFill>
                  </a:rPr>
                  <a:t>2</a:t>
                </a:r>
                <a:endParaRPr lang="el-GR" altLang="en-US" sz="2200" baseline="-25000">
                  <a:solidFill>
                    <a:srgbClr val="66FFFF"/>
                  </a:solidFill>
                </a:endParaRPr>
              </a:p>
            </p:txBody>
          </p:sp>
        </p:grpSp>
        <p:sp>
          <p:nvSpPr>
            <p:cNvPr id="37926" name="Text Box 10"/>
            <p:cNvSpPr txBox="1">
              <a:spLocks noChangeArrowheads="1"/>
            </p:cNvSpPr>
            <p:nvPr/>
          </p:nvSpPr>
          <p:spPr bwMode="auto">
            <a:xfrm>
              <a:off x="79" y="2947"/>
              <a:ext cx="264"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4400" baseline="-25000">
                  <a:solidFill>
                    <a:srgbClr val="66FFFF"/>
                  </a:solidFill>
                </a:rPr>
                <a:t>_</a:t>
              </a:r>
              <a:endParaRPr lang="el-GR" altLang="en-US" sz="4400" baseline="-25000">
                <a:solidFill>
                  <a:srgbClr val="66FFFF"/>
                </a:solidFill>
              </a:endParaRPr>
            </a:p>
          </p:txBody>
        </p:sp>
      </p:grpSp>
      <p:sp>
        <p:nvSpPr>
          <p:cNvPr id="37903" name="Line 23"/>
          <p:cNvSpPr>
            <a:spLocks noChangeShapeType="1"/>
          </p:cNvSpPr>
          <p:nvPr/>
        </p:nvSpPr>
        <p:spPr bwMode="auto">
          <a:xfrm rot="-5400000">
            <a:off x="550069" y="1397794"/>
            <a:ext cx="153988" cy="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37904" name="Text Box 10"/>
          <p:cNvSpPr txBox="1">
            <a:spLocks noChangeArrowheads="1"/>
          </p:cNvSpPr>
          <p:nvPr/>
        </p:nvSpPr>
        <p:spPr bwMode="auto">
          <a:xfrm>
            <a:off x="1588" y="915988"/>
            <a:ext cx="5969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Y</a:t>
            </a:r>
            <a:r>
              <a:rPr lang="de-DE" altLang="en-US" sz="2200" baseline="-25000">
                <a:solidFill>
                  <a:srgbClr val="66FFFF"/>
                </a:solidFill>
              </a:rPr>
              <a:t>2</a:t>
            </a:r>
            <a:endParaRPr lang="el-GR" altLang="en-US" sz="2200" baseline="-25000">
              <a:solidFill>
                <a:srgbClr val="66FFFF"/>
              </a:solidFill>
            </a:endParaRPr>
          </a:p>
        </p:txBody>
      </p:sp>
      <p:sp>
        <p:nvSpPr>
          <p:cNvPr id="37905" name="Line 16"/>
          <p:cNvSpPr>
            <a:spLocks noChangeShapeType="1"/>
          </p:cNvSpPr>
          <p:nvPr/>
        </p:nvSpPr>
        <p:spPr bwMode="auto">
          <a:xfrm rot="5400000" flipH="1">
            <a:off x="2570163" y="3057525"/>
            <a:ext cx="146050"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7906" name="Line 16"/>
          <p:cNvSpPr>
            <a:spLocks noChangeShapeType="1"/>
          </p:cNvSpPr>
          <p:nvPr/>
        </p:nvSpPr>
        <p:spPr bwMode="auto">
          <a:xfrm rot="10800000" flipH="1">
            <a:off x="412750" y="5230813"/>
            <a:ext cx="146050"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7907" name="Line 16"/>
          <p:cNvSpPr>
            <a:spLocks noChangeShapeType="1"/>
          </p:cNvSpPr>
          <p:nvPr/>
        </p:nvSpPr>
        <p:spPr bwMode="auto">
          <a:xfrm rot="10800000" flipH="1">
            <a:off x="439738" y="1498600"/>
            <a:ext cx="146050"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7908" name="Text Box 10"/>
          <p:cNvSpPr txBox="1">
            <a:spLocks noChangeArrowheads="1"/>
          </p:cNvSpPr>
          <p:nvPr/>
        </p:nvSpPr>
        <p:spPr bwMode="auto">
          <a:xfrm>
            <a:off x="0" y="1447800"/>
            <a:ext cx="5969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Y</a:t>
            </a:r>
            <a:r>
              <a:rPr lang="de-DE" altLang="en-US" sz="2200" baseline="-25000">
                <a:solidFill>
                  <a:srgbClr val="66FFFF"/>
                </a:solidFill>
              </a:rPr>
              <a:t>1</a:t>
            </a:r>
            <a:endParaRPr lang="el-GR" altLang="en-US" sz="2200" baseline="-25000">
              <a:solidFill>
                <a:srgbClr val="66FFFF"/>
              </a:solidFill>
            </a:endParaRPr>
          </a:p>
        </p:txBody>
      </p:sp>
      <p:sp>
        <p:nvSpPr>
          <p:cNvPr id="37909" name="Line 16"/>
          <p:cNvSpPr>
            <a:spLocks noChangeShapeType="1"/>
          </p:cNvSpPr>
          <p:nvPr/>
        </p:nvSpPr>
        <p:spPr bwMode="auto">
          <a:xfrm rot="-5400000">
            <a:off x="2811463" y="5926138"/>
            <a:ext cx="1035050"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7910" name="Line 16"/>
          <p:cNvSpPr>
            <a:spLocks noChangeShapeType="1"/>
          </p:cNvSpPr>
          <p:nvPr/>
        </p:nvSpPr>
        <p:spPr bwMode="auto">
          <a:xfrm rot="10800000">
            <a:off x="538163" y="5424488"/>
            <a:ext cx="2762250" cy="1270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7911" name="Line 35"/>
          <p:cNvSpPr>
            <a:spLocks noChangeShapeType="1"/>
          </p:cNvSpPr>
          <p:nvPr/>
        </p:nvSpPr>
        <p:spPr bwMode="auto">
          <a:xfrm>
            <a:off x="2692400" y="6196013"/>
            <a:ext cx="573088" cy="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37912" name="Line 36"/>
          <p:cNvSpPr>
            <a:spLocks noChangeShapeType="1"/>
          </p:cNvSpPr>
          <p:nvPr/>
        </p:nvSpPr>
        <p:spPr bwMode="auto">
          <a:xfrm rot="5400000">
            <a:off x="535781" y="5320507"/>
            <a:ext cx="179387" cy="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37913" name="Text Box 10"/>
          <p:cNvSpPr txBox="1">
            <a:spLocks noChangeArrowheads="1"/>
          </p:cNvSpPr>
          <p:nvPr/>
        </p:nvSpPr>
        <p:spPr bwMode="auto">
          <a:xfrm>
            <a:off x="3154363" y="6430963"/>
            <a:ext cx="3683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2</a:t>
            </a:r>
          </a:p>
        </p:txBody>
      </p:sp>
      <p:sp>
        <p:nvSpPr>
          <p:cNvPr id="37914" name="Line 16"/>
          <p:cNvSpPr>
            <a:spLocks noChangeShapeType="1"/>
          </p:cNvSpPr>
          <p:nvPr/>
        </p:nvSpPr>
        <p:spPr bwMode="auto">
          <a:xfrm rot="5400000" flipH="1">
            <a:off x="1266825" y="3357563"/>
            <a:ext cx="4108450" cy="1270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7915" name="Line 16"/>
          <p:cNvSpPr>
            <a:spLocks noChangeShapeType="1"/>
          </p:cNvSpPr>
          <p:nvPr/>
        </p:nvSpPr>
        <p:spPr bwMode="auto">
          <a:xfrm flipH="1">
            <a:off x="503238" y="1289050"/>
            <a:ext cx="2825750"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7916" name="Line 40"/>
          <p:cNvSpPr>
            <a:spLocks noChangeShapeType="1"/>
          </p:cNvSpPr>
          <p:nvPr/>
        </p:nvSpPr>
        <p:spPr bwMode="auto">
          <a:xfrm rot="-5400000">
            <a:off x="550069" y="1359694"/>
            <a:ext cx="153988" cy="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37917" name="Line 32"/>
          <p:cNvSpPr>
            <a:spLocks noChangeShapeType="1"/>
          </p:cNvSpPr>
          <p:nvPr/>
        </p:nvSpPr>
        <p:spPr bwMode="auto">
          <a:xfrm rot="5400000" flipV="1">
            <a:off x="1893888" y="3443288"/>
            <a:ext cx="1181100" cy="34544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7918" name="Text Box 9"/>
          <p:cNvSpPr txBox="1">
            <a:spLocks noChangeArrowheads="1"/>
          </p:cNvSpPr>
          <p:nvPr/>
        </p:nvSpPr>
        <p:spPr bwMode="auto">
          <a:xfrm>
            <a:off x="3562350" y="5838825"/>
            <a:ext cx="14239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D </a:t>
            </a:r>
            <a:r>
              <a:rPr lang="de-DE" altLang="en-US" sz="2200">
                <a:solidFill>
                  <a:srgbClr val="66FFFF"/>
                </a:solidFill>
              </a:rPr>
              <a:t>(w/p,K</a:t>
            </a:r>
            <a:r>
              <a:rPr lang="de-DE" altLang="en-US" sz="2200" baseline="-25000">
                <a:solidFill>
                  <a:srgbClr val="66FFFF"/>
                </a:solidFill>
              </a:rPr>
              <a:t>1</a:t>
            </a:r>
            <a:r>
              <a:rPr lang="de-DE" altLang="en-US" sz="2200">
                <a:solidFill>
                  <a:srgbClr val="66FFFF"/>
                </a:solidFill>
              </a:rPr>
              <a:t>)</a:t>
            </a:r>
          </a:p>
        </p:txBody>
      </p:sp>
      <p:sp>
        <p:nvSpPr>
          <p:cNvPr id="37919" name="Rectangle 2"/>
          <p:cNvSpPr>
            <a:spLocks noChangeArrowheads="1"/>
          </p:cNvSpPr>
          <p:nvPr/>
        </p:nvSpPr>
        <p:spPr bwMode="auto">
          <a:xfrm>
            <a:off x="5003800" y="0"/>
            <a:ext cx="414020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r>
              <a:rPr lang="de-DE" altLang="en-US">
                <a:solidFill>
                  <a:srgbClr val="FFFF00"/>
                </a:solidFill>
              </a:rPr>
              <a:t>Determination of GDP</a:t>
            </a:r>
          </a:p>
        </p:txBody>
      </p:sp>
      <p:sp>
        <p:nvSpPr>
          <p:cNvPr id="37920" name="AutoShape 64"/>
          <p:cNvSpPr>
            <a:spLocks noChangeArrowheads="1"/>
          </p:cNvSpPr>
          <p:nvPr/>
        </p:nvSpPr>
        <p:spPr bwMode="auto">
          <a:xfrm>
            <a:off x="593725" y="173038"/>
            <a:ext cx="1973263"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en-US" altLang="en-US" sz="2000">
                <a:solidFill>
                  <a:srgbClr val="3333FF"/>
                </a:solidFill>
              </a:rPr>
              <a:t>GDP Production</a:t>
            </a:r>
          </a:p>
        </p:txBody>
      </p:sp>
      <p:sp>
        <p:nvSpPr>
          <p:cNvPr id="37921" name="AutoShape 64"/>
          <p:cNvSpPr>
            <a:spLocks noChangeArrowheads="1"/>
          </p:cNvSpPr>
          <p:nvPr/>
        </p:nvSpPr>
        <p:spPr bwMode="auto">
          <a:xfrm>
            <a:off x="5329238" y="514350"/>
            <a:ext cx="3814762" cy="6045200"/>
          </a:xfrm>
          <a:prstGeom prst="roundRect">
            <a:avLst>
              <a:gd name="adj" fmla="val 12495"/>
            </a:avLst>
          </a:prstGeom>
          <a:solidFill>
            <a:srgbClr val="FFFF99"/>
          </a:solidFill>
          <a:ln w="50800">
            <a:solidFill>
              <a:srgbClr val="FF0000"/>
            </a:solidFill>
            <a:round/>
            <a:headEnd/>
            <a:tailEnd/>
          </a:ln>
        </p:spPr>
        <p:txBody>
          <a:bodyPr lIns="0" tIns="0" rIns="0" bIns="0"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179388">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en-US" altLang="en-US" sz="2000">
                <a:solidFill>
                  <a:srgbClr val="FF0000"/>
                </a:solidFill>
              </a:rPr>
              <a:t>What factors</a:t>
            </a:r>
            <a:r>
              <a:rPr lang="en-US" altLang="en-US" sz="2000">
                <a:solidFill>
                  <a:srgbClr val="3333FF"/>
                </a:solidFill>
              </a:rPr>
              <a:t> </a:t>
            </a:r>
            <a:r>
              <a:rPr lang="en-US" altLang="en-US" sz="2000">
                <a:solidFill>
                  <a:srgbClr val="FF0000"/>
                </a:solidFill>
              </a:rPr>
              <a:t>determine</a:t>
            </a:r>
            <a:r>
              <a:rPr lang="en-US" altLang="en-US" sz="2000">
                <a:solidFill>
                  <a:srgbClr val="3333FF"/>
                </a:solidFill>
              </a:rPr>
              <a:t> the equilibrium level of </a:t>
            </a:r>
            <a:r>
              <a:rPr lang="en-US" altLang="en-US" sz="2000">
                <a:solidFill>
                  <a:srgbClr val="FF0000"/>
                </a:solidFill>
              </a:rPr>
              <a:t>GDP</a:t>
            </a:r>
            <a:r>
              <a:rPr lang="en-US" altLang="en-US" sz="2000">
                <a:solidFill>
                  <a:srgbClr val="3333FF"/>
                </a:solidFill>
              </a:rPr>
              <a:t> production?</a:t>
            </a:r>
          </a:p>
          <a:p>
            <a:pPr eaLnBrk="1" hangingPunct="1">
              <a:lnSpc>
                <a:spcPct val="40000"/>
              </a:lnSpc>
              <a:spcBef>
                <a:spcPct val="0"/>
              </a:spcBef>
              <a:buClrTx/>
              <a:buFontTx/>
              <a:buNone/>
            </a:pPr>
            <a:endParaRPr lang="en-US" altLang="en-US" sz="2000">
              <a:solidFill>
                <a:srgbClr val="3333FF"/>
              </a:solidFill>
            </a:endParaRPr>
          </a:p>
          <a:p>
            <a:pPr eaLnBrk="1" hangingPunct="1">
              <a:spcBef>
                <a:spcPct val="0"/>
              </a:spcBef>
              <a:buClrTx/>
              <a:buFont typeface="Wingdings" pitchFamily="2" charset="2"/>
              <a:buChar char="§"/>
            </a:pPr>
            <a:r>
              <a:rPr lang="en-US" altLang="en-US" sz="2000">
                <a:solidFill>
                  <a:srgbClr val="FF0000"/>
                </a:solidFill>
              </a:rPr>
              <a:t> 1st Case</a:t>
            </a:r>
            <a:r>
              <a:rPr lang="en-US" altLang="en-US" sz="2000">
                <a:solidFill>
                  <a:srgbClr val="3333FF"/>
                </a:solidFill>
              </a:rPr>
              <a:t> </a:t>
            </a:r>
            <a:r>
              <a:rPr lang="en-US" altLang="en-US" sz="2000">
                <a:solidFill>
                  <a:srgbClr val="FF0000"/>
                </a:solidFill>
              </a:rPr>
              <a:t>Population Growth:</a:t>
            </a:r>
          </a:p>
          <a:p>
            <a:pPr lvl="1" eaLnBrk="1" hangingPunct="1">
              <a:spcBef>
                <a:spcPct val="0"/>
              </a:spcBef>
              <a:buClrTx/>
              <a:buFont typeface="Wingdings" pitchFamily="2" charset="2"/>
              <a:buNone/>
            </a:pPr>
            <a:r>
              <a:rPr lang="en-US" altLang="en-US" sz="2000">
                <a:solidFill>
                  <a:srgbClr val="3333FF"/>
                </a:solidFill>
              </a:rPr>
              <a:t>The new equilibrium quantity of labor </a:t>
            </a:r>
            <a:r>
              <a:rPr lang="en-US" altLang="en-US" sz="2000">
                <a:solidFill>
                  <a:srgbClr val="FF0000"/>
                </a:solidFill>
              </a:rPr>
              <a:t>L</a:t>
            </a:r>
            <a:r>
              <a:rPr lang="en-US" altLang="en-US" sz="2000" baseline="-25000">
                <a:solidFill>
                  <a:srgbClr val="FF0000"/>
                </a:solidFill>
              </a:rPr>
              <a:t>2</a:t>
            </a:r>
            <a:r>
              <a:rPr lang="en-US" altLang="en-US" sz="2000">
                <a:solidFill>
                  <a:srgbClr val="3333FF"/>
                </a:solidFill>
              </a:rPr>
              <a:t> is then used to produce GDP.</a:t>
            </a:r>
          </a:p>
          <a:p>
            <a:pPr lvl="1" eaLnBrk="1" hangingPunct="1">
              <a:lnSpc>
                <a:spcPct val="30000"/>
              </a:lnSpc>
              <a:spcBef>
                <a:spcPct val="0"/>
              </a:spcBef>
              <a:buClrTx/>
              <a:buFont typeface="Wingdings" pitchFamily="2" charset="2"/>
              <a:buNone/>
            </a:pPr>
            <a:endParaRPr lang="en-US" altLang="en-US" sz="2000">
              <a:solidFill>
                <a:srgbClr val="3333FF"/>
              </a:solidFill>
            </a:endParaRPr>
          </a:p>
          <a:p>
            <a:pPr lvl="1" eaLnBrk="1" hangingPunct="1">
              <a:spcBef>
                <a:spcPct val="0"/>
              </a:spcBef>
              <a:buClrTx/>
              <a:buFont typeface="Wingdings" pitchFamily="2" charset="2"/>
              <a:buNone/>
            </a:pPr>
            <a:r>
              <a:rPr lang="en-US" altLang="en-US" sz="2000">
                <a:solidFill>
                  <a:srgbClr val="3333FF"/>
                </a:solidFill>
              </a:rPr>
              <a:t>Consequently the level of GDP grows from Y</a:t>
            </a:r>
            <a:r>
              <a:rPr lang="en-US" altLang="en-US" sz="2000" baseline="-25000">
                <a:solidFill>
                  <a:srgbClr val="3333FF"/>
                </a:solidFill>
              </a:rPr>
              <a:t>1</a:t>
            </a:r>
            <a:r>
              <a:rPr lang="en-US" altLang="en-US" sz="2000">
                <a:solidFill>
                  <a:srgbClr val="3333FF"/>
                </a:solidFill>
              </a:rPr>
              <a:t> to </a:t>
            </a:r>
            <a:r>
              <a:rPr lang="en-US" altLang="en-US" sz="2000">
                <a:solidFill>
                  <a:srgbClr val="FF0000"/>
                </a:solidFill>
              </a:rPr>
              <a:t>Y</a:t>
            </a:r>
            <a:r>
              <a:rPr lang="en-US" altLang="en-US" sz="2000" baseline="-25000">
                <a:solidFill>
                  <a:srgbClr val="FF0000"/>
                </a:solidFill>
              </a:rPr>
              <a:t>2</a:t>
            </a:r>
            <a:r>
              <a:rPr lang="en-US" altLang="en-US" sz="2000">
                <a:solidFill>
                  <a:srgbClr val="3333FF"/>
                </a:solidFill>
              </a:rPr>
              <a:t>.</a:t>
            </a:r>
          </a:p>
          <a:p>
            <a:pPr lvl="1" eaLnBrk="1" hangingPunct="1">
              <a:lnSpc>
                <a:spcPct val="30000"/>
              </a:lnSpc>
              <a:spcBef>
                <a:spcPct val="0"/>
              </a:spcBef>
              <a:buClrTx/>
              <a:buFont typeface="Wingdings" pitchFamily="2" charset="2"/>
              <a:buNone/>
            </a:pPr>
            <a:endParaRPr lang="en-US" altLang="en-US" sz="2000">
              <a:solidFill>
                <a:srgbClr val="3333FF"/>
              </a:solidFill>
            </a:endParaRPr>
          </a:p>
          <a:p>
            <a:pPr lvl="1" eaLnBrk="1" hangingPunct="1">
              <a:spcBef>
                <a:spcPct val="0"/>
              </a:spcBef>
              <a:buClrTx/>
              <a:buFont typeface="Wingdings" pitchFamily="2" charset="2"/>
              <a:buNone/>
            </a:pPr>
            <a:r>
              <a:rPr lang="en-US" altLang="en-US" sz="2000">
                <a:solidFill>
                  <a:srgbClr val="3333FF"/>
                </a:solidFill>
              </a:rPr>
              <a:t>This shows that population growth finally increases GDP production!</a:t>
            </a:r>
          </a:p>
        </p:txBody>
      </p:sp>
      <p:sp>
        <p:nvSpPr>
          <p:cNvPr id="37922" name="AutoShape 64"/>
          <p:cNvSpPr>
            <a:spLocks noChangeArrowheads="1"/>
          </p:cNvSpPr>
          <p:nvPr/>
        </p:nvSpPr>
        <p:spPr bwMode="auto">
          <a:xfrm>
            <a:off x="557213" y="3540125"/>
            <a:ext cx="1973262"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en-US" altLang="en-US" sz="2000">
                <a:solidFill>
                  <a:srgbClr val="3333FF"/>
                </a:solidFill>
              </a:rPr>
              <a:t>Labor Market</a:t>
            </a:r>
          </a:p>
        </p:txBody>
      </p:sp>
      <p:sp>
        <p:nvSpPr>
          <p:cNvPr id="37924" name="Text Box 13"/>
          <p:cNvSpPr txBox="1">
            <a:spLocks noChangeArrowheads="1"/>
          </p:cNvSpPr>
          <p:nvPr/>
        </p:nvSpPr>
        <p:spPr bwMode="auto">
          <a:xfrm>
            <a:off x="3808413" y="4200525"/>
            <a:ext cx="13335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L</a:t>
            </a:r>
            <a:r>
              <a:rPr lang="de-DE" altLang="en-US" sz="1800" baseline="-25000">
                <a:solidFill>
                  <a:srgbClr val="66FFFF"/>
                </a:solidFill>
              </a:rPr>
              <a:t>S</a:t>
            </a:r>
            <a:r>
              <a:rPr lang="de-DE" altLang="en-US" sz="1800">
                <a:solidFill>
                  <a:srgbClr val="66FFFF"/>
                </a:solidFill>
              </a:rPr>
              <a:t>(w/p,Pop</a:t>
            </a:r>
            <a:r>
              <a:rPr lang="de-DE" altLang="en-US" sz="1800" baseline="-25000">
                <a:solidFill>
                  <a:srgbClr val="66FFFF"/>
                </a:solidFill>
              </a:rPr>
              <a:t>2</a:t>
            </a:r>
            <a:r>
              <a:rPr lang="de-DE" altLang="en-US" sz="1800">
                <a:solidFill>
                  <a:srgbClr val="66FFFF"/>
                </a:solidFill>
              </a:rPr>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6E46EFD8-DC16-4FD8-98CF-66AE869FAF00}" type="slidenum">
              <a:rPr lang="de-DE" altLang="en-US" sz="1600" b="1"/>
              <a:pPr algn="r" eaLnBrk="1" hangingPunct="1">
                <a:spcBef>
                  <a:spcPct val="0"/>
                </a:spcBef>
                <a:buClrTx/>
                <a:buFontTx/>
                <a:buNone/>
              </a:pPr>
              <a:t>36</a:t>
            </a:fld>
            <a:r>
              <a:rPr lang="de-DE" altLang="en-US" sz="1600" b="1"/>
              <a:t> -</a:t>
            </a:r>
          </a:p>
        </p:txBody>
      </p:sp>
      <p:sp>
        <p:nvSpPr>
          <p:cNvPr id="38915"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sp>
        <p:nvSpPr>
          <p:cNvPr id="424964" name="Rectangle 3"/>
          <p:cNvSpPr>
            <a:spLocks noGrp="1" noChangeArrowheads="1"/>
          </p:cNvSpPr>
          <p:nvPr>
            <p:ph type="body" idx="4294967295"/>
          </p:nvPr>
        </p:nvSpPr>
        <p:spPr>
          <a:xfrm>
            <a:off x="457200" y="1371600"/>
            <a:ext cx="8229600" cy="5253038"/>
          </a:xfrm>
          <a:noFill/>
        </p:spPr>
        <p:txBody>
          <a:bodyPr/>
          <a:lstStyle/>
          <a:p>
            <a:pPr eaLnBrk="1" hangingPunct="1"/>
            <a:r>
              <a:rPr lang="en-US" altLang="en-US"/>
              <a:t>We have discovered the following causal chain between population growth and GDP growth:</a:t>
            </a:r>
          </a:p>
          <a:p>
            <a:pPr eaLnBrk="1" hangingPunct="1"/>
            <a:endParaRPr lang="en-US" altLang="en-US"/>
          </a:p>
          <a:p>
            <a:pPr lvl="1" eaLnBrk="1" hangingPunct="1"/>
            <a:r>
              <a:rPr lang="en-US" altLang="en-US">
                <a:solidFill>
                  <a:srgbClr val="00FF00"/>
                </a:solidFill>
              </a:rPr>
              <a:t>Increase in population</a:t>
            </a:r>
            <a:r>
              <a:rPr lang="en-US" altLang="en-US"/>
              <a:t> </a:t>
            </a:r>
          </a:p>
          <a:p>
            <a:pPr lvl="2" eaLnBrk="1" hangingPunct="1">
              <a:buFont typeface="Arial Unicode MS" pitchFamily="34" charset="-128"/>
              <a:buNone/>
            </a:pPr>
            <a:r>
              <a:rPr lang="en-US" altLang="en-US"/>
              <a:t>=&gt; increase in labor supply </a:t>
            </a:r>
          </a:p>
          <a:p>
            <a:pPr lvl="2" eaLnBrk="1" hangingPunct="1">
              <a:buFont typeface="Arial Unicode MS" pitchFamily="34" charset="-128"/>
              <a:buNone/>
            </a:pPr>
            <a:r>
              <a:rPr lang="en-US" altLang="en-US"/>
              <a:t>=&gt; decrease in the real wage </a:t>
            </a:r>
          </a:p>
          <a:p>
            <a:pPr lvl="2" eaLnBrk="1" hangingPunct="1">
              <a:buFont typeface="Arial Unicode MS" pitchFamily="34" charset="-128"/>
              <a:buNone/>
            </a:pPr>
            <a:r>
              <a:rPr lang="en-US" altLang="en-US"/>
              <a:t>=&gt; increase in labor demand </a:t>
            </a:r>
          </a:p>
          <a:p>
            <a:pPr lvl="2" eaLnBrk="1" hangingPunct="1">
              <a:buFont typeface="Arial Unicode MS" pitchFamily="34" charset="-128"/>
              <a:buNone/>
            </a:pPr>
            <a:r>
              <a:rPr lang="en-US" altLang="en-US"/>
              <a:t>=&gt; higher labor input in GDP production </a:t>
            </a:r>
          </a:p>
          <a:p>
            <a:pPr lvl="2" eaLnBrk="1" hangingPunct="1">
              <a:buFont typeface="Arial Unicode MS" pitchFamily="34" charset="-128"/>
              <a:buNone/>
            </a:pPr>
            <a:r>
              <a:rPr lang="en-US" altLang="en-US">
                <a:solidFill>
                  <a:srgbClr val="00FF00"/>
                </a:solidFill>
              </a:rPr>
              <a:t>=&gt; higher level of GDP production</a:t>
            </a:r>
            <a:r>
              <a:rPr lang="en-US" altLang="en-US"/>
              <a:t>.</a:t>
            </a:r>
          </a:p>
        </p:txBody>
      </p:sp>
      <p:sp>
        <p:nvSpPr>
          <p:cNvPr id="38917" name="Rectangle 5"/>
          <p:cNvSpPr>
            <a:spLocks noGrp="1" noChangeArrowheads="1"/>
          </p:cNvSpPr>
          <p:nvPr>
            <p:ph type="title" idx="4294967295"/>
          </p:nvPr>
        </p:nvSpPr>
        <p:spPr>
          <a:noFill/>
        </p:spPr>
        <p:txBody>
          <a:bodyPr/>
          <a:lstStyle/>
          <a:p>
            <a:pPr eaLnBrk="1" hangingPunct="1"/>
            <a:r>
              <a:rPr lang="en-US" altLang="en-US" sz="2600"/>
              <a:t>3. The Neoclassical Model and its Policy Implications </a:t>
            </a:r>
            <a:br>
              <a:rPr lang="en-US" altLang="en-US" sz="2600"/>
            </a:br>
            <a:r>
              <a:rPr lang="en-US" altLang="en-US" sz="2600"/>
              <a:t>3.1. The Structure of the Neoclassical Model</a:t>
            </a:r>
          </a:p>
        </p:txBody>
      </p:sp>
      <p:sp>
        <p:nvSpPr>
          <p:cNvPr id="38918" name="AutoShape 48"/>
          <p:cNvSpPr>
            <a:spLocks noChangeArrowheads="1"/>
          </p:cNvSpPr>
          <p:nvPr/>
        </p:nvSpPr>
        <p:spPr bwMode="auto">
          <a:xfrm>
            <a:off x="0" y="6578600"/>
            <a:ext cx="292100" cy="279400"/>
          </a:xfrm>
          <a:prstGeom prst="rtTriangle">
            <a:avLst/>
          </a:prstGeom>
          <a:solidFill>
            <a:srgbClr val="FFFF00"/>
          </a:solidFill>
          <a:ln w="12700" algn="ctr">
            <a:solidFill>
              <a:srgbClr val="FFFF00"/>
            </a:solidFill>
            <a:miter lim="800000"/>
            <a:headEnd type="none" w="med" len="lg"/>
            <a:tailEnd type="none" w="lg" len="med"/>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endParaRPr lang="de-DE" altLang="en-US" sz="2000"/>
          </a:p>
        </p:txBody>
      </p:sp>
      <p:sp>
        <p:nvSpPr>
          <p:cNvPr id="7" name="Interaktive Schaltfläche: Ende 6">
            <a:hlinkClick r:id="rId3" action="ppaction://hlinksldjump" highlightClick="1"/>
          </p:cNvPr>
          <p:cNvSpPr/>
          <p:nvPr/>
        </p:nvSpPr>
        <p:spPr bwMode="auto">
          <a:xfrm>
            <a:off x="79375" y="6375400"/>
            <a:ext cx="519113" cy="354013"/>
          </a:xfrm>
          <a:prstGeom prst="actionButtonEnd">
            <a:avLst/>
          </a:prstGeom>
          <a:solidFill>
            <a:schemeClr val="bg1">
              <a:lumMod val="20000"/>
              <a:lumOff val="80000"/>
            </a:schemeClr>
          </a:solidFill>
          <a:ln w="38100" cap="flat" cmpd="sng" algn="ctr">
            <a:solidFill>
              <a:schemeClr val="bg2">
                <a:lumMod val="50000"/>
                <a:lumOff val="50000"/>
              </a:schemeClr>
            </a:solidFill>
            <a:prstDash val="solid"/>
            <a:round/>
            <a:headEnd type="none" w="med" len="lg"/>
            <a:tailEnd type="none" w="lg" len="lg"/>
          </a:ln>
          <a:effectLst/>
        </p:spPr>
        <p:txBody>
          <a:bodyPr lIns="18000" tIns="10800" rIns="18000" bIns="10800" anchor="ctr" anchorCtr="1"/>
          <a:lstStyle/>
          <a:p>
            <a:pPr algn="ctr" eaLnBrk="1" hangingPunct="1">
              <a:defRPr/>
            </a:pPr>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4964">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24964">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24964">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24964">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2496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D619678E-BB2D-4F8D-A1E3-BCC5106BE498}" type="slidenum">
              <a:rPr lang="de-DE" altLang="en-US" sz="1600" b="1"/>
              <a:pPr algn="r" eaLnBrk="1" hangingPunct="1">
                <a:spcBef>
                  <a:spcPct val="0"/>
                </a:spcBef>
                <a:buClrTx/>
                <a:buFontTx/>
                <a:buNone/>
              </a:pPr>
              <a:t>37</a:t>
            </a:fld>
            <a:r>
              <a:rPr lang="de-DE" altLang="en-US" sz="1600" b="1"/>
              <a:t> -</a:t>
            </a:r>
          </a:p>
        </p:txBody>
      </p:sp>
      <p:sp>
        <p:nvSpPr>
          <p:cNvPr id="39939"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sp>
        <p:nvSpPr>
          <p:cNvPr id="429060" name="Rectangle 3"/>
          <p:cNvSpPr>
            <a:spLocks noGrp="1" noChangeArrowheads="1"/>
          </p:cNvSpPr>
          <p:nvPr>
            <p:ph type="body" idx="4294967295"/>
          </p:nvPr>
        </p:nvSpPr>
        <p:spPr>
          <a:xfrm>
            <a:off x="457200" y="1371600"/>
            <a:ext cx="8229600" cy="5253038"/>
          </a:xfrm>
          <a:noFill/>
        </p:spPr>
        <p:txBody>
          <a:bodyPr/>
          <a:lstStyle/>
          <a:p>
            <a:pPr eaLnBrk="1" hangingPunct="1"/>
            <a:r>
              <a:rPr lang="en-US" altLang="en-US" dirty="0"/>
              <a:t>Next, we turn to the effect of an </a:t>
            </a:r>
            <a:r>
              <a:rPr lang="en-US" altLang="en-US" dirty="0">
                <a:solidFill>
                  <a:srgbClr val="00FF00"/>
                </a:solidFill>
              </a:rPr>
              <a:t>increase in the capital</a:t>
            </a:r>
            <a:r>
              <a:rPr lang="en-US" altLang="en-US" dirty="0"/>
              <a:t> stock </a:t>
            </a:r>
            <a:r>
              <a:rPr lang="en-US" altLang="en-US" dirty="0" err="1">
                <a:solidFill>
                  <a:srgbClr val="00FF00"/>
                </a:solidFill>
              </a:rPr>
              <a:t>K</a:t>
            </a:r>
            <a:r>
              <a:rPr lang="en-US" altLang="en-US" baseline="-25000" dirty="0" err="1">
                <a:solidFill>
                  <a:srgbClr val="00FF00"/>
                </a:solidFill>
              </a:rPr>
              <a:t>1</a:t>
            </a:r>
            <a:r>
              <a:rPr lang="en-US" altLang="en-US" dirty="0"/>
              <a:t> on GDP production.</a:t>
            </a:r>
          </a:p>
          <a:p>
            <a:pPr lvl="1" eaLnBrk="1" hangingPunct="1">
              <a:lnSpc>
                <a:spcPct val="90000"/>
              </a:lnSpc>
            </a:pPr>
            <a:r>
              <a:rPr lang="en-US" altLang="en-US" dirty="0"/>
              <a:t>The standard assumption in the neoclassical model is that within a production period ("one year") the capital stock is constant, because </a:t>
            </a:r>
            <a:r>
              <a:rPr lang="en-US" altLang="en-US" dirty="0">
                <a:solidFill>
                  <a:srgbClr val="00FF00"/>
                </a:solidFill>
              </a:rPr>
              <a:t>current investment</a:t>
            </a:r>
            <a:r>
              <a:rPr lang="en-US" altLang="en-US" dirty="0"/>
              <a:t> in capital </a:t>
            </a:r>
            <a:r>
              <a:rPr lang="en-US" altLang="en-US" dirty="0">
                <a:solidFill>
                  <a:srgbClr val="00FF00"/>
                </a:solidFill>
              </a:rPr>
              <a:t>I</a:t>
            </a:r>
            <a:r>
              <a:rPr lang="en-US" altLang="en-US" baseline="-25000" dirty="0">
                <a:solidFill>
                  <a:srgbClr val="00FF00"/>
                </a:solidFill>
              </a:rPr>
              <a:t>t</a:t>
            </a:r>
            <a:r>
              <a:rPr lang="en-US" altLang="en-US" dirty="0">
                <a:solidFill>
                  <a:srgbClr val="00FF00"/>
                </a:solidFill>
              </a:rPr>
              <a:t> </a:t>
            </a:r>
            <a:r>
              <a:rPr lang="en-US" altLang="en-US" dirty="0"/>
              <a:t>needs to be installed first, before it can become productive. Therefore </a:t>
            </a:r>
            <a:r>
              <a:rPr lang="en-US" altLang="en-US" dirty="0">
                <a:solidFill>
                  <a:srgbClr val="00FF00"/>
                </a:solidFill>
              </a:rPr>
              <a:t>I</a:t>
            </a:r>
            <a:r>
              <a:rPr lang="en-US" altLang="en-US" baseline="-25000" dirty="0">
                <a:solidFill>
                  <a:srgbClr val="00FF00"/>
                </a:solidFill>
              </a:rPr>
              <a:t>t</a:t>
            </a:r>
            <a:r>
              <a:rPr lang="en-US" altLang="en-US" dirty="0"/>
              <a:t> </a:t>
            </a:r>
            <a:r>
              <a:rPr lang="en-US" altLang="en-US" dirty="0">
                <a:solidFill>
                  <a:srgbClr val="00FF00"/>
                </a:solidFill>
              </a:rPr>
              <a:t>enters the capital stock</a:t>
            </a:r>
            <a:r>
              <a:rPr lang="en-US" altLang="en-US" dirty="0"/>
              <a:t> not in period </a:t>
            </a:r>
            <a:r>
              <a:rPr lang="en-US" altLang="en-US" dirty="0">
                <a:solidFill>
                  <a:srgbClr val="00FF00"/>
                </a:solidFill>
              </a:rPr>
              <a:t>t</a:t>
            </a:r>
            <a:r>
              <a:rPr lang="en-US" altLang="en-US" dirty="0"/>
              <a:t> ("this year"), but in period </a:t>
            </a:r>
            <a:r>
              <a:rPr lang="en-US" altLang="en-US" dirty="0" err="1">
                <a:solidFill>
                  <a:srgbClr val="00FF00"/>
                </a:solidFill>
              </a:rPr>
              <a:t>t+1</a:t>
            </a:r>
            <a:r>
              <a:rPr lang="en-US" altLang="en-US" dirty="0"/>
              <a:t> ("</a:t>
            </a:r>
            <a:r>
              <a:rPr lang="en-US" altLang="en-US" dirty="0">
                <a:solidFill>
                  <a:srgbClr val="00FF00"/>
                </a:solidFill>
              </a:rPr>
              <a:t>next year</a:t>
            </a:r>
            <a:r>
              <a:rPr lang="en-US" altLang="en-US" dirty="0"/>
              <a:t>").</a:t>
            </a:r>
          </a:p>
          <a:p>
            <a:pPr lvl="1" eaLnBrk="1" hangingPunct="1">
              <a:lnSpc>
                <a:spcPct val="90000"/>
              </a:lnSpc>
            </a:pPr>
            <a:r>
              <a:rPr lang="en-US" altLang="en-US" dirty="0"/>
              <a:t>Furthermore, the </a:t>
            </a:r>
            <a:r>
              <a:rPr lang="en-US" altLang="en-US" dirty="0">
                <a:solidFill>
                  <a:srgbClr val="00FF00"/>
                </a:solidFill>
              </a:rPr>
              <a:t>usage of machines</a:t>
            </a:r>
            <a:r>
              <a:rPr lang="en-US" altLang="en-US" dirty="0"/>
              <a:t> in production </a:t>
            </a:r>
            <a:r>
              <a:rPr lang="en-US" altLang="en-US" dirty="0">
                <a:solidFill>
                  <a:srgbClr val="00FF00"/>
                </a:solidFill>
              </a:rPr>
              <a:t>causes a wearout</a:t>
            </a:r>
            <a:r>
              <a:rPr lang="en-US" altLang="en-US" dirty="0"/>
              <a:t>, because a part of machines is always "consumed" in the production process.</a:t>
            </a:r>
          </a:p>
          <a:p>
            <a:pPr lvl="1" eaLnBrk="1" hangingPunct="1">
              <a:lnSpc>
                <a:spcPct val="90000"/>
              </a:lnSpc>
            </a:pPr>
            <a:r>
              <a:rPr lang="en-US" altLang="en-US" dirty="0"/>
              <a:t>This wearout equals a certain </a:t>
            </a:r>
            <a:r>
              <a:rPr lang="en-US" altLang="en-US" dirty="0">
                <a:solidFill>
                  <a:srgbClr val="00FF00"/>
                </a:solidFill>
              </a:rPr>
              <a:t>percentage rate</a:t>
            </a:r>
            <a:r>
              <a:rPr lang="en-US" altLang="en-US" dirty="0"/>
              <a:t> </a:t>
            </a:r>
            <a:r>
              <a:rPr lang="en-US" altLang="en-US" dirty="0">
                <a:solidFill>
                  <a:srgbClr val="00FF00"/>
                </a:solidFill>
                <a:cs typeface="Arial" pitchFamily="34" charset="0"/>
              </a:rPr>
              <a:t>λ</a:t>
            </a:r>
            <a:r>
              <a:rPr lang="en-US" altLang="en-US" dirty="0">
                <a:cs typeface="Arial" pitchFamily="34" charset="0"/>
              </a:rPr>
              <a:t> of the capital stock K. So the yearly wearout of period t also called “</a:t>
            </a:r>
            <a:r>
              <a:rPr lang="en-US" altLang="en-US" dirty="0">
                <a:solidFill>
                  <a:srgbClr val="00FF00"/>
                </a:solidFill>
                <a:cs typeface="Arial" pitchFamily="34" charset="0"/>
              </a:rPr>
              <a:t>capital depreciation</a:t>
            </a:r>
            <a:r>
              <a:rPr lang="en-US" altLang="en-US" dirty="0">
                <a:cs typeface="Arial" pitchFamily="34" charset="0"/>
              </a:rPr>
              <a:t>", equals </a:t>
            </a:r>
            <a:r>
              <a:rPr lang="en-US" altLang="en-US" dirty="0">
                <a:solidFill>
                  <a:srgbClr val="00FF00"/>
                </a:solidFill>
                <a:cs typeface="Arial" pitchFamily="34" charset="0"/>
              </a:rPr>
              <a:t>K</a:t>
            </a:r>
            <a:r>
              <a:rPr lang="en-US" altLang="en-US" baseline="-25000" dirty="0">
                <a:solidFill>
                  <a:srgbClr val="00FF00"/>
                </a:solidFill>
                <a:cs typeface="Arial" pitchFamily="34" charset="0"/>
              </a:rPr>
              <a:t>t</a:t>
            </a:r>
            <a:r>
              <a:rPr lang="en-US" altLang="en-US" dirty="0">
                <a:solidFill>
                  <a:srgbClr val="00FF00"/>
                </a:solidFill>
                <a:cs typeface="Arial" pitchFamily="34" charset="0"/>
              </a:rPr>
              <a:t> * λ</a:t>
            </a:r>
            <a:r>
              <a:rPr lang="en-US" altLang="en-US" dirty="0">
                <a:cs typeface="Arial" pitchFamily="34" charset="0"/>
              </a:rPr>
              <a:t>.</a:t>
            </a:r>
          </a:p>
        </p:txBody>
      </p:sp>
      <p:sp>
        <p:nvSpPr>
          <p:cNvPr id="39941" name="Rectangle 5"/>
          <p:cNvSpPr>
            <a:spLocks noGrp="1" noChangeArrowheads="1"/>
          </p:cNvSpPr>
          <p:nvPr>
            <p:ph type="title" idx="4294967295"/>
          </p:nvPr>
        </p:nvSpPr>
        <p:spPr>
          <a:noFill/>
        </p:spPr>
        <p:txBody>
          <a:bodyPr/>
          <a:lstStyle/>
          <a:p>
            <a:pPr eaLnBrk="1" hangingPunct="1"/>
            <a:r>
              <a:rPr lang="en-US" altLang="en-US" sz="2600"/>
              <a:t>3. The Neoclassical Model and its Policy Implications </a:t>
            </a:r>
            <a:br>
              <a:rPr lang="en-US" altLang="en-US" sz="2600"/>
            </a:br>
            <a:r>
              <a:rPr lang="en-US" altLang="en-US" sz="2600"/>
              <a:t>3.1. The Structure of the Neoclassical Model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9060">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2906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2906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0962"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3DDE5C51-FBD7-4BD1-853A-0C30B047C6D4}" type="slidenum">
              <a:rPr lang="de-DE" altLang="en-US" sz="1600" b="1"/>
              <a:pPr algn="r" eaLnBrk="1" hangingPunct="1">
                <a:spcBef>
                  <a:spcPct val="0"/>
                </a:spcBef>
                <a:buClrTx/>
                <a:buFontTx/>
                <a:buNone/>
              </a:pPr>
              <a:t>38</a:t>
            </a:fld>
            <a:r>
              <a:rPr lang="de-DE" altLang="en-US" sz="1600" b="1"/>
              <a:t> -</a:t>
            </a:r>
          </a:p>
        </p:txBody>
      </p:sp>
      <p:sp>
        <p:nvSpPr>
          <p:cNvPr id="40963"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sp>
        <p:nvSpPr>
          <p:cNvPr id="433156" name="Rectangle 3"/>
          <p:cNvSpPr>
            <a:spLocks noGrp="1" noChangeArrowheads="1"/>
          </p:cNvSpPr>
          <p:nvPr>
            <p:ph type="body" idx="4294967295"/>
          </p:nvPr>
        </p:nvSpPr>
        <p:spPr>
          <a:xfrm>
            <a:off x="266700" y="1201738"/>
            <a:ext cx="8686800" cy="5656262"/>
          </a:xfrm>
          <a:noFill/>
        </p:spPr>
        <p:txBody>
          <a:bodyPr/>
          <a:lstStyle/>
          <a:p>
            <a:pPr marL="0" indent="0" eaLnBrk="1" hangingPunct="1"/>
            <a:r>
              <a:rPr lang="en-US" altLang="en-US"/>
              <a:t>As a consequence of all this this years capital stock K</a:t>
            </a:r>
            <a:r>
              <a:rPr lang="en-US" altLang="en-US" baseline="-25000"/>
              <a:t>t </a:t>
            </a:r>
            <a:r>
              <a:rPr lang="en-US" altLang="en-US"/>
              <a:t>equals:</a:t>
            </a:r>
          </a:p>
          <a:p>
            <a:pPr marL="0" indent="0" eaLnBrk="1" hangingPunct="1"/>
            <a:endParaRPr lang="en-US" altLang="en-US"/>
          </a:p>
          <a:p>
            <a:pPr marL="0" indent="0" eaLnBrk="1" hangingPunct="1">
              <a:buFont typeface="Arial Unicode MS" pitchFamily="34" charset="-128"/>
              <a:buNone/>
            </a:pPr>
            <a:r>
              <a:rPr lang="en-US" altLang="en-US" sz="2200">
                <a:cs typeface="Arial" pitchFamily="34" charset="0"/>
              </a:rPr>
              <a:t>Capital Stock today (</a:t>
            </a:r>
            <a:r>
              <a:rPr lang="en-US" altLang="en-US" sz="2200"/>
              <a:t>K</a:t>
            </a:r>
            <a:r>
              <a:rPr lang="en-US" altLang="en-US" sz="2200" baseline="-25000"/>
              <a:t>t</a:t>
            </a:r>
            <a:r>
              <a:rPr lang="en-US" altLang="en-US" sz="2200">
                <a:cs typeface="Arial" pitchFamily="34" charset="0"/>
              </a:rPr>
              <a:t>)  =    Capital Stock Last Year (</a:t>
            </a:r>
            <a:r>
              <a:rPr lang="en-US" altLang="en-US" sz="2200"/>
              <a:t>K</a:t>
            </a:r>
            <a:r>
              <a:rPr lang="en-US" altLang="en-US" sz="2200" baseline="-25000"/>
              <a:t>t-1</a:t>
            </a:r>
            <a:r>
              <a:rPr lang="en-US" altLang="en-US" sz="2200">
                <a:cs typeface="Arial" pitchFamily="34" charset="0"/>
              </a:rPr>
              <a:t>)                                            </a:t>
            </a:r>
          </a:p>
          <a:p>
            <a:pPr marL="0" indent="0" eaLnBrk="1" hangingPunct="1">
              <a:buFont typeface="Arial Unicode MS" pitchFamily="34" charset="-128"/>
              <a:buNone/>
            </a:pPr>
            <a:r>
              <a:rPr lang="en-US" altLang="en-US" sz="2200">
                <a:cs typeface="Arial" pitchFamily="34" charset="0"/>
              </a:rPr>
              <a:t>                                           + Gross Investment Last Year (</a:t>
            </a:r>
            <a:r>
              <a:rPr lang="en-US" altLang="en-US" sz="2200"/>
              <a:t>I</a:t>
            </a:r>
            <a:r>
              <a:rPr lang="en-US" altLang="en-US" sz="2200" baseline="-25000"/>
              <a:t>t-1</a:t>
            </a:r>
            <a:r>
              <a:rPr lang="en-US" altLang="en-US" sz="2200">
                <a:cs typeface="Arial" pitchFamily="34" charset="0"/>
              </a:rPr>
              <a:t>)                                      </a:t>
            </a:r>
          </a:p>
          <a:p>
            <a:pPr marL="0" indent="0" eaLnBrk="1" hangingPunct="1">
              <a:buFont typeface="Arial Unicode MS" pitchFamily="34" charset="-128"/>
              <a:buNone/>
            </a:pPr>
            <a:r>
              <a:rPr lang="en-US" altLang="en-US" sz="2200">
                <a:cs typeface="Arial" pitchFamily="34" charset="0"/>
              </a:rPr>
              <a:t>                                           – Capital Depreciation Last Year (</a:t>
            </a:r>
            <a:r>
              <a:rPr lang="el-GR" altLang="en-US">
                <a:cs typeface="Arial" pitchFamily="34" charset="0"/>
              </a:rPr>
              <a:t>λ</a:t>
            </a:r>
            <a:r>
              <a:rPr lang="en-US" altLang="en-US" sz="2200">
                <a:cs typeface="Arial" pitchFamily="34" charset="0"/>
              </a:rPr>
              <a:t> * </a:t>
            </a:r>
            <a:r>
              <a:rPr lang="en-US" altLang="en-US" sz="2200"/>
              <a:t>K</a:t>
            </a:r>
            <a:r>
              <a:rPr lang="en-US" altLang="en-US" sz="2200" baseline="-25000"/>
              <a:t>t-1</a:t>
            </a:r>
            <a:r>
              <a:rPr lang="en-US" altLang="en-US" sz="2200">
                <a:cs typeface="Arial" pitchFamily="34" charset="0"/>
              </a:rPr>
              <a:t>)</a:t>
            </a:r>
          </a:p>
          <a:p>
            <a:pPr marL="0" indent="0" eaLnBrk="1" hangingPunct="1">
              <a:buFont typeface="Arial Unicode MS" pitchFamily="34" charset="-128"/>
              <a:buNone/>
            </a:pPr>
            <a:r>
              <a:rPr lang="en-US" altLang="en-US"/>
              <a:t>&lt;=&gt;</a:t>
            </a:r>
          </a:p>
          <a:p>
            <a:pPr marL="0" indent="0" eaLnBrk="1" hangingPunct="1">
              <a:buFont typeface="Arial Unicode MS" pitchFamily="34" charset="-128"/>
              <a:buNone/>
            </a:pPr>
            <a:r>
              <a:rPr lang="en-US" altLang="en-US"/>
              <a:t>                                </a:t>
            </a:r>
            <a:r>
              <a:rPr lang="en-US" altLang="en-US">
                <a:solidFill>
                  <a:srgbClr val="00FF00"/>
                </a:solidFill>
              </a:rPr>
              <a:t>K</a:t>
            </a:r>
            <a:r>
              <a:rPr lang="en-US" altLang="en-US" baseline="-25000">
                <a:solidFill>
                  <a:srgbClr val="00FF00"/>
                </a:solidFill>
              </a:rPr>
              <a:t>t</a:t>
            </a:r>
            <a:r>
              <a:rPr lang="en-US" altLang="en-US">
                <a:solidFill>
                  <a:srgbClr val="00FF00"/>
                </a:solidFill>
              </a:rPr>
              <a:t> </a:t>
            </a:r>
            <a:r>
              <a:rPr lang="en-US" altLang="en-US"/>
              <a:t> =   K</a:t>
            </a:r>
            <a:r>
              <a:rPr lang="en-US" altLang="en-US" baseline="-25000"/>
              <a:t>t-1</a:t>
            </a:r>
            <a:r>
              <a:rPr lang="en-US" altLang="en-US"/>
              <a:t> + I</a:t>
            </a:r>
            <a:r>
              <a:rPr lang="en-US" altLang="en-US" baseline="-25000"/>
              <a:t>t-1</a:t>
            </a:r>
            <a:r>
              <a:rPr lang="en-US" altLang="en-US"/>
              <a:t> – </a:t>
            </a:r>
            <a:r>
              <a:rPr lang="el-GR" altLang="en-US">
                <a:cs typeface="Arial" pitchFamily="34" charset="0"/>
              </a:rPr>
              <a:t>λ</a:t>
            </a:r>
            <a:r>
              <a:rPr lang="en-US" altLang="en-US">
                <a:cs typeface="Arial" pitchFamily="34" charset="0"/>
              </a:rPr>
              <a:t> * </a:t>
            </a:r>
            <a:r>
              <a:rPr lang="en-US" altLang="en-US"/>
              <a:t>K</a:t>
            </a:r>
            <a:r>
              <a:rPr lang="en-US" altLang="en-US" baseline="-25000"/>
              <a:t>t-1</a:t>
            </a:r>
          </a:p>
          <a:p>
            <a:pPr marL="0" indent="0" eaLnBrk="1" hangingPunct="1">
              <a:buFont typeface="Arial Unicode MS" pitchFamily="34" charset="-128"/>
              <a:buNone/>
            </a:pPr>
            <a:endParaRPr lang="en-US" altLang="en-US" baseline="-25000"/>
          </a:p>
          <a:p>
            <a:pPr marL="0" indent="0" eaLnBrk="1" hangingPunct="1">
              <a:buFont typeface="Arial Unicode MS" pitchFamily="34" charset="-128"/>
              <a:buNone/>
            </a:pPr>
            <a:r>
              <a:rPr lang="en-US" altLang="en-US"/>
              <a:t>This formula shows that the capital stock grows from period t to period t+1, if last year's gross investment I</a:t>
            </a:r>
            <a:r>
              <a:rPr lang="en-US" altLang="en-US" baseline="-25000"/>
              <a:t>t-1</a:t>
            </a:r>
            <a:r>
              <a:rPr lang="en-US" altLang="en-US"/>
              <a:t> was larger than last year's depreciation </a:t>
            </a:r>
            <a:r>
              <a:rPr lang="el-GR" altLang="en-US">
                <a:cs typeface="Arial" pitchFamily="34" charset="0"/>
              </a:rPr>
              <a:t>λ</a:t>
            </a:r>
            <a:r>
              <a:rPr lang="en-US" altLang="en-US">
                <a:cs typeface="Arial" pitchFamily="34" charset="0"/>
              </a:rPr>
              <a:t> * </a:t>
            </a:r>
            <a:r>
              <a:rPr lang="en-US" altLang="en-US"/>
              <a:t>K</a:t>
            </a:r>
            <a:r>
              <a:rPr lang="en-US" altLang="en-US" baseline="-25000"/>
              <a:t>t-1</a:t>
            </a:r>
            <a:r>
              <a:rPr lang="en-US" altLang="en-US"/>
              <a:t>. In this case </a:t>
            </a:r>
            <a:r>
              <a:rPr lang="en-US" altLang="en-US">
                <a:solidFill>
                  <a:srgbClr val="00FF00"/>
                </a:solidFill>
              </a:rPr>
              <a:t>I</a:t>
            </a:r>
            <a:r>
              <a:rPr lang="en-US" altLang="en-US" baseline="-25000">
                <a:solidFill>
                  <a:srgbClr val="00FF00"/>
                </a:solidFill>
              </a:rPr>
              <a:t>t-1</a:t>
            </a:r>
            <a:r>
              <a:rPr lang="en-US" altLang="en-US">
                <a:solidFill>
                  <a:srgbClr val="00FF00"/>
                </a:solidFill>
              </a:rPr>
              <a:t> – </a:t>
            </a:r>
            <a:r>
              <a:rPr lang="el-GR" altLang="en-US">
                <a:solidFill>
                  <a:srgbClr val="00FF00"/>
                </a:solidFill>
                <a:cs typeface="Arial" pitchFamily="34" charset="0"/>
              </a:rPr>
              <a:t>λ</a:t>
            </a:r>
            <a:r>
              <a:rPr lang="en-US" altLang="en-US">
                <a:solidFill>
                  <a:srgbClr val="00FF00"/>
                </a:solidFill>
                <a:cs typeface="Arial" pitchFamily="34" charset="0"/>
              </a:rPr>
              <a:t> * </a:t>
            </a:r>
            <a:r>
              <a:rPr lang="en-US" altLang="en-US">
                <a:solidFill>
                  <a:srgbClr val="00FF00"/>
                </a:solidFill>
              </a:rPr>
              <a:t>K</a:t>
            </a:r>
            <a:r>
              <a:rPr lang="en-US" altLang="en-US" baseline="-25000">
                <a:solidFill>
                  <a:srgbClr val="00FF00"/>
                </a:solidFill>
              </a:rPr>
              <a:t>t-1</a:t>
            </a:r>
            <a:r>
              <a:rPr lang="en-US" altLang="en-US">
                <a:solidFill>
                  <a:srgbClr val="00FF00"/>
                </a:solidFill>
              </a:rPr>
              <a:t> &gt;0</a:t>
            </a:r>
            <a:r>
              <a:rPr lang="en-US" altLang="en-US"/>
              <a:t> and consequently </a:t>
            </a:r>
            <a:r>
              <a:rPr lang="en-US" altLang="en-US">
                <a:solidFill>
                  <a:srgbClr val="00FF00"/>
                </a:solidFill>
              </a:rPr>
              <a:t>K</a:t>
            </a:r>
            <a:r>
              <a:rPr lang="en-US" altLang="en-US" baseline="-25000">
                <a:solidFill>
                  <a:srgbClr val="00FF00"/>
                </a:solidFill>
              </a:rPr>
              <a:t>t</a:t>
            </a:r>
            <a:r>
              <a:rPr lang="en-US" altLang="en-US">
                <a:solidFill>
                  <a:srgbClr val="00FF00"/>
                </a:solidFill>
              </a:rPr>
              <a:t> &gt; K</a:t>
            </a:r>
            <a:r>
              <a:rPr lang="en-US" altLang="en-US" baseline="-25000">
                <a:solidFill>
                  <a:srgbClr val="00FF00"/>
                </a:solidFill>
              </a:rPr>
              <a:t>t-1</a:t>
            </a:r>
            <a:r>
              <a:rPr lang="en-US" altLang="en-US"/>
              <a:t>.</a:t>
            </a:r>
          </a:p>
        </p:txBody>
      </p:sp>
      <p:sp>
        <p:nvSpPr>
          <p:cNvPr id="40965" name="Rectangle 13"/>
          <p:cNvSpPr>
            <a:spLocks noGrp="1" noChangeArrowheads="1"/>
          </p:cNvSpPr>
          <p:nvPr>
            <p:ph type="title" idx="4294967295"/>
          </p:nvPr>
        </p:nvSpPr>
        <p:spPr>
          <a:noFill/>
        </p:spPr>
        <p:txBody>
          <a:bodyPr/>
          <a:lstStyle/>
          <a:p>
            <a:pPr eaLnBrk="1" hangingPunct="1"/>
            <a:r>
              <a:rPr lang="en-US" altLang="en-US" sz="2600"/>
              <a:t>3. The Neoclassical Model and its Policy Implications </a:t>
            </a:r>
            <a:br>
              <a:rPr lang="en-US" altLang="en-US" sz="2600"/>
            </a:br>
            <a:r>
              <a:rPr lang="en-US" altLang="en-US" sz="2600"/>
              <a:t>3.1. The Structure of the Neoclassical Model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315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3156">
                                            <p:txEl>
                                              <p:pRg st="6" end="6"/>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3315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1986" name="Group 2"/>
          <p:cNvGrpSpPr>
            <a:grpSpLocks/>
          </p:cNvGrpSpPr>
          <p:nvPr/>
        </p:nvGrpSpPr>
        <p:grpSpPr bwMode="auto">
          <a:xfrm>
            <a:off x="0" y="4665663"/>
            <a:ext cx="544513" cy="946150"/>
            <a:chOff x="0" y="2947"/>
            <a:chExt cx="343" cy="596"/>
          </a:xfrm>
        </p:grpSpPr>
        <p:grpSp>
          <p:nvGrpSpPr>
            <p:cNvPr id="42021" name="Group 3"/>
            <p:cNvGrpSpPr>
              <a:grpSpLocks/>
            </p:cNvGrpSpPr>
            <p:nvPr/>
          </p:nvGrpSpPr>
          <p:grpSpPr bwMode="auto">
            <a:xfrm>
              <a:off x="0" y="3017"/>
              <a:ext cx="336" cy="526"/>
              <a:chOff x="8" y="3017"/>
              <a:chExt cx="336" cy="526"/>
            </a:xfrm>
          </p:grpSpPr>
          <p:sp>
            <p:nvSpPr>
              <p:cNvPr id="42023" name="Text Box 10"/>
              <p:cNvSpPr txBox="1">
                <a:spLocks noChangeArrowheads="1"/>
              </p:cNvSpPr>
              <p:nvPr/>
            </p:nvSpPr>
            <p:spPr bwMode="auto">
              <a:xfrm>
                <a:off x="8" y="3274"/>
                <a:ext cx="33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P</a:t>
                </a:r>
                <a:r>
                  <a:rPr lang="de-DE" altLang="en-US" sz="2200" baseline="-25000">
                    <a:solidFill>
                      <a:srgbClr val="66FFFF"/>
                    </a:solidFill>
                  </a:rPr>
                  <a:t>1</a:t>
                </a:r>
                <a:endParaRPr lang="el-GR" altLang="en-US" sz="2200" baseline="-25000">
                  <a:solidFill>
                    <a:srgbClr val="66FFFF"/>
                  </a:solidFill>
                </a:endParaRPr>
              </a:p>
            </p:txBody>
          </p:sp>
          <p:sp>
            <p:nvSpPr>
              <p:cNvPr id="42024" name="Text Box 10"/>
              <p:cNvSpPr txBox="1">
                <a:spLocks noChangeArrowheads="1"/>
              </p:cNvSpPr>
              <p:nvPr/>
            </p:nvSpPr>
            <p:spPr bwMode="auto">
              <a:xfrm>
                <a:off x="8" y="3017"/>
                <a:ext cx="33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w</a:t>
                </a:r>
                <a:r>
                  <a:rPr lang="de-DE" altLang="en-US" sz="2200" baseline="-25000">
                    <a:solidFill>
                      <a:srgbClr val="66FFFF"/>
                    </a:solidFill>
                  </a:rPr>
                  <a:t>1</a:t>
                </a:r>
                <a:endParaRPr lang="el-GR" altLang="en-US" sz="2200" baseline="-25000">
                  <a:solidFill>
                    <a:srgbClr val="66FFFF"/>
                  </a:solidFill>
                </a:endParaRPr>
              </a:p>
            </p:txBody>
          </p:sp>
        </p:grpSp>
        <p:sp>
          <p:nvSpPr>
            <p:cNvPr id="42022" name="Text Box 10"/>
            <p:cNvSpPr txBox="1">
              <a:spLocks noChangeArrowheads="1"/>
            </p:cNvSpPr>
            <p:nvPr/>
          </p:nvSpPr>
          <p:spPr bwMode="auto">
            <a:xfrm>
              <a:off x="79" y="2947"/>
              <a:ext cx="264"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4400" baseline="-25000">
                  <a:solidFill>
                    <a:srgbClr val="66FFFF"/>
                  </a:solidFill>
                </a:rPr>
                <a:t>_</a:t>
              </a:r>
              <a:endParaRPr lang="el-GR" altLang="en-US" sz="4400" baseline="-25000">
                <a:solidFill>
                  <a:srgbClr val="66FFFF"/>
                </a:solidFill>
              </a:endParaRPr>
            </a:p>
          </p:txBody>
        </p:sp>
      </p:grpSp>
      <p:sp>
        <p:nvSpPr>
          <p:cNvPr id="41987" name="Rectangle 2"/>
          <p:cNvSpPr>
            <a:spLocks noGrp="1" noChangeArrowheads="1"/>
          </p:cNvSpPr>
          <p:nvPr>
            <p:ph type="title" idx="4294967295"/>
          </p:nvPr>
        </p:nvSpPr>
        <p:spPr>
          <a:xfrm>
            <a:off x="5003800" y="0"/>
            <a:ext cx="4140200" cy="573088"/>
          </a:xfrm>
          <a:noFill/>
        </p:spPr>
        <p:txBody>
          <a:bodyPr/>
          <a:lstStyle/>
          <a:p>
            <a:pPr eaLnBrk="1" hangingPunct="1"/>
            <a:r>
              <a:rPr lang="de-DE" altLang="en-US" sz="2400"/>
              <a:t>Determination of GDP</a:t>
            </a:r>
          </a:p>
        </p:txBody>
      </p:sp>
      <p:graphicFrame>
        <p:nvGraphicFramePr>
          <p:cNvPr id="41988" name="Object 2"/>
          <p:cNvGraphicFramePr>
            <a:graphicFrameLocks/>
          </p:cNvGraphicFramePr>
          <p:nvPr/>
        </p:nvGraphicFramePr>
        <p:xfrm>
          <a:off x="401638" y="0"/>
          <a:ext cx="4448175" cy="3219450"/>
        </p:xfrm>
        <a:graphic>
          <a:graphicData uri="http://schemas.openxmlformats.org/presentationml/2006/ole">
            <mc:AlternateContent xmlns:mc="http://schemas.openxmlformats.org/markup-compatibility/2006">
              <mc:Choice xmlns:v="urn:schemas-microsoft-com:vml" Requires="v">
                <p:oleObj spid="_x0000_s42815" name="Diagramm" r:id="rId4" imgW="7438924" imgH="5324610" progId="MSGraph.Chart.8">
                  <p:embed followColorScheme="full"/>
                </p:oleObj>
              </mc:Choice>
              <mc:Fallback>
                <p:oleObj name="Diagramm" r:id="rId4" imgW="7438924" imgH="5324610"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638" y="0"/>
                        <a:ext cx="4448175"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89" name="Object 3"/>
          <p:cNvGraphicFramePr>
            <a:graphicFrameLocks/>
          </p:cNvGraphicFramePr>
          <p:nvPr/>
        </p:nvGraphicFramePr>
        <p:xfrm>
          <a:off x="403225" y="3346450"/>
          <a:ext cx="4448175" cy="3219450"/>
        </p:xfrm>
        <a:graphic>
          <a:graphicData uri="http://schemas.openxmlformats.org/presentationml/2006/ole">
            <mc:AlternateContent xmlns:mc="http://schemas.openxmlformats.org/markup-compatibility/2006">
              <mc:Choice xmlns:v="urn:schemas-microsoft-com:vml" Requires="v">
                <p:oleObj spid="_x0000_s42816" name="Diagramm" r:id="rId6" imgW="7438924" imgH="5324610" progId="MSGraph.Chart.8">
                  <p:embed followColorScheme="full"/>
                </p:oleObj>
              </mc:Choice>
              <mc:Fallback>
                <p:oleObj name="Diagramm" r:id="rId6" imgW="7438924" imgH="532461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225" y="3346450"/>
                        <a:ext cx="4448175"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990" name="Text Box 15"/>
          <p:cNvSpPr txBox="1">
            <a:spLocks noChangeArrowheads="1"/>
          </p:cNvSpPr>
          <p:nvPr/>
        </p:nvSpPr>
        <p:spPr bwMode="auto">
          <a:xfrm>
            <a:off x="4673600" y="3005138"/>
            <a:ext cx="4254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2200" b="1"/>
              <a:t>L  </a:t>
            </a:r>
          </a:p>
        </p:txBody>
      </p:sp>
      <p:sp>
        <p:nvSpPr>
          <p:cNvPr id="41991" name="Arc 16"/>
          <p:cNvSpPr>
            <a:spLocks/>
          </p:cNvSpPr>
          <p:nvPr/>
        </p:nvSpPr>
        <p:spPr bwMode="auto">
          <a:xfrm flipH="1">
            <a:off x="527050" y="1206500"/>
            <a:ext cx="4492625" cy="2082800"/>
          </a:xfrm>
          <a:custGeom>
            <a:avLst/>
            <a:gdLst>
              <a:gd name="T0" fmla="*/ 2147483647 w 21450"/>
              <a:gd name="T1" fmla="*/ 0 h 21034"/>
              <a:gd name="T2" fmla="*/ 2147483647 w 21450"/>
              <a:gd name="T3" fmla="*/ 2147483647 h 21034"/>
              <a:gd name="T4" fmla="*/ 0 w 21450"/>
              <a:gd name="T5" fmla="*/ 2147483647 h 21034"/>
              <a:gd name="T6" fmla="*/ 0 60000 65536"/>
              <a:gd name="T7" fmla="*/ 0 60000 65536"/>
              <a:gd name="T8" fmla="*/ 0 60000 65536"/>
              <a:gd name="T9" fmla="*/ 0 w 21450"/>
              <a:gd name="T10" fmla="*/ 0 h 21034"/>
              <a:gd name="T11" fmla="*/ 21450 w 21450"/>
              <a:gd name="T12" fmla="*/ 21034 h 21034"/>
            </a:gdLst>
            <a:ahLst/>
            <a:cxnLst>
              <a:cxn ang="T6">
                <a:pos x="T0" y="T1"/>
              </a:cxn>
              <a:cxn ang="T7">
                <a:pos x="T2" y="T3"/>
              </a:cxn>
              <a:cxn ang="T8">
                <a:pos x="T4" y="T5"/>
              </a:cxn>
            </a:cxnLst>
            <a:rect l="T9" t="T10" r="T11" b="T12"/>
            <a:pathLst>
              <a:path w="21450" h="21034" fill="none" extrusionOk="0">
                <a:moveTo>
                  <a:pt x="4912" y="0"/>
                </a:moveTo>
                <a:cubicBezTo>
                  <a:pt x="13770" y="2068"/>
                  <a:pt x="20382" y="9464"/>
                  <a:pt x="21450" y="18496"/>
                </a:cubicBezTo>
              </a:path>
              <a:path w="21450" h="21034" stroke="0" extrusionOk="0">
                <a:moveTo>
                  <a:pt x="4912" y="0"/>
                </a:moveTo>
                <a:cubicBezTo>
                  <a:pt x="13770" y="2068"/>
                  <a:pt x="20382" y="9464"/>
                  <a:pt x="21450" y="18496"/>
                </a:cubicBezTo>
                <a:lnTo>
                  <a:pt x="0" y="21034"/>
                </a:lnTo>
                <a:lnTo>
                  <a:pt x="4912" y="0"/>
                </a:lnTo>
                <a:close/>
              </a:path>
            </a:pathLst>
          </a:custGeom>
          <a:noFill/>
          <a:ln w="38100">
            <a:solidFill>
              <a:srgbClr val="00FFFF"/>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lstStyle/>
          <a:p>
            <a:endParaRPr lang="en-US"/>
          </a:p>
        </p:txBody>
      </p:sp>
      <p:sp>
        <p:nvSpPr>
          <p:cNvPr id="41992" name="Text Box 18"/>
          <p:cNvSpPr txBox="1">
            <a:spLocks noChangeArrowheads="1"/>
          </p:cNvSpPr>
          <p:nvPr/>
        </p:nvSpPr>
        <p:spPr bwMode="auto">
          <a:xfrm>
            <a:off x="106363" y="55563"/>
            <a:ext cx="722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b="1"/>
              <a:t>Y</a:t>
            </a:r>
            <a:r>
              <a:rPr lang="de-DE" altLang="en-US" sz="1800" b="1"/>
              <a:t>  </a:t>
            </a:r>
          </a:p>
        </p:txBody>
      </p:sp>
      <p:sp>
        <p:nvSpPr>
          <p:cNvPr id="41993" name="Line 16"/>
          <p:cNvSpPr>
            <a:spLocks noChangeShapeType="1"/>
          </p:cNvSpPr>
          <p:nvPr/>
        </p:nvSpPr>
        <p:spPr bwMode="auto">
          <a:xfrm rot="5400000" flipH="1">
            <a:off x="795338" y="3317875"/>
            <a:ext cx="3714750"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41994" name="Text Box 15"/>
          <p:cNvSpPr txBox="1">
            <a:spLocks noChangeArrowheads="1"/>
          </p:cNvSpPr>
          <p:nvPr/>
        </p:nvSpPr>
        <p:spPr bwMode="auto">
          <a:xfrm>
            <a:off x="4700588" y="6338888"/>
            <a:ext cx="4254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2200" b="1"/>
              <a:t>L  </a:t>
            </a:r>
          </a:p>
        </p:txBody>
      </p:sp>
      <p:sp>
        <p:nvSpPr>
          <p:cNvPr id="41995" name="Line 16"/>
          <p:cNvSpPr>
            <a:spLocks noChangeShapeType="1"/>
          </p:cNvSpPr>
          <p:nvPr/>
        </p:nvSpPr>
        <p:spPr bwMode="auto">
          <a:xfrm flipH="1">
            <a:off x="476250" y="1477963"/>
            <a:ext cx="2203450"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41996" name="Text Box 10"/>
          <p:cNvSpPr txBox="1">
            <a:spLocks noChangeArrowheads="1"/>
          </p:cNvSpPr>
          <p:nvPr/>
        </p:nvSpPr>
        <p:spPr bwMode="auto">
          <a:xfrm>
            <a:off x="0" y="1270000"/>
            <a:ext cx="5969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Y</a:t>
            </a:r>
            <a:r>
              <a:rPr lang="de-DE" altLang="en-US" sz="2200" baseline="-25000">
                <a:solidFill>
                  <a:srgbClr val="66FFFF"/>
                </a:solidFill>
              </a:rPr>
              <a:t>1</a:t>
            </a:r>
            <a:endParaRPr lang="el-GR" altLang="en-US" sz="2200" baseline="-25000">
              <a:solidFill>
                <a:srgbClr val="66FFFF"/>
              </a:solidFill>
            </a:endParaRPr>
          </a:p>
        </p:txBody>
      </p:sp>
      <p:sp>
        <p:nvSpPr>
          <p:cNvPr id="41997" name="Text Box 10"/>
          <p:cNvSpPr txBox="1">
            <a:spLocks noChangeArrowheads="1"/>
          </p:cNvSpPr>
          <p:nvPr/>
        </p:nvSpPr>
        <p:spPr bwMode="auto">
          <a:xfrm>
            <a:off x="2530475" y="6430963"/>
            <a:ext cx="3683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1</a:t>
            </a:r>
            <a:endParaRPr lang="el-GR" altLang="en-US" sz="2200" baseline="-25000">
              <a:solidFill>
                <a:srgbClr val="66FFFF"/>
              </a:solidFill>
            </a:endParaRPr>
          </a:p>
        </p:txBody>
      </p:sp>
      <p:sp>
        <p:nvSpPr>
          <p:cNvPr id="41998" name="Line 32"/>
          <p:cNvSpPr>
            <a:spLocks noChangeShapeType="1"/>
          </p:cNvSpPr>
          <p:nvPr/>
        </p:nvSpPr>
        <p:spPr bwMode="auto">
          <a:xfrm flipV="1">
            <a:off x="1292225" y="4098925"/>
            <a:ext cx="2743200" cy="21590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41999" name="Line 16"/>
          <p:cNvSpPr>
            <a:spLocks noChangeShapeType="1"/>
          </p:cNvSpPr>
          <p:nvPr/>
        </p:nvSpPr>
        <p:spPr bwMode="auto">
          <a:xfrm rot="10800000">
            <a:off x="487363" y="5219700"/>
            <a:ext cx="2165350"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42000" name="Line 16"/>
          <p:cNvSpPr>
            <a:spLocks noChangeShapeType="1"/>
          </p:cNvSpPr>
          <p:nvPr/>
        </p:nvSpPr>
        <p:spPr bwMode="auto">
          <a:xfrm rot="5400000" flipH="1">
            <a:off x="2041525" y="5856288"/>
            <a:ext cx="1225550"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42001" name="Text Box 10"/>
          <p:cNvSpPr txBox="1">
            <a:spLocks noChangeArrowheads="1"/>
          </p:cNvSpPr>
          <p:nvPr/>
        </p:nvSpPr>
        <p:spPr bwMode="auto">
          <a:xfrm>
            <a:off x="2452688" y="3003550"/>
            <a:ext cx="5969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1</a:t>
            </a:r>
            <a:endParaRPr lang="el-GR" altLang="en-US" sz="2200" baseline="-25000">
              <a:solidFill>
                <a:srgbClr val="66FFFF"/>
              </a:solidFill>
            </a:endParaRPr>
          </a:p>
        </p:txBody>
      </p:sp>
      <p:sp>
        <p:nvSpPr>
          <p:cNvPr id="42002" name="Text Box 10"/>
          <p:cNvSpPr txBox="1">
            <a:spLocks noChangeArrowheads="1"/>
          </p:cNvSpPr>
          <p:nvPr/>
        </p:nvSpPr>
        <p:spPr bwMode="auto">
          <a:xfrm>
            <a:off x="4038600" y="992188"/>
            <a:ext cx="11557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Y(L,K</a:t>
            </a:r>
            <a:r>
              <a:rPr lang="de-DE" altLang="en-US" sz="2200" baseline="-25000">
                <a:solidFill>
                  <a:srgbClr val="66FFFF"/>
                </a:solidFill>
              </a:rPr>
              <a:t>1</a:t>
            </a:r>
            <a:r>
              <a:rPr lang="de-DE" altLang="en-US" sz="2200">
                <a:solidFill>
                  <a:srgbClr val="66FFFF"/>
                </a:solidFill>
              </a:rPr>
              <a:t>)</a:t>
            </a:r>
            <a:endParaRPr lang="el-GR" altLang="en-US" sz="2200">
              <a:solidFill>
                <a:srgbClr val="66FFFF"/>
              </a:solidFill>
            </a:endParaRPr>
          </a:p>
        </p:txBody>
      </p:sp>
      <p:sp>
        <p:nvSpPr>
          <p:cNvPr id="42003" name="Text Box 13"/>
          <p:cNvSpPr txBox="1">
            <a:spLocks noChangeArrowheads="1"/>
          </p:cNvSpPr>
          <p:nvPr/>
        </p:nvSpPr>
        <p:spPr bwMode="auto">
          <a:xfrm>
            <a:off x="4111625" y="3916363"/>
            <a:ext cx="99377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S</a:t>
            </a:r>
            <a:r>
              <a:rPr lang="de-DE" altLang="en-US" sz="2200">
                <a:solidFill>
                  <a:srgbClr val="66FFFF"/>
                </a:solidFill>
              </a:rPr>
              <a:t>(w/p)</a:t>
            </a:r>
            <a:endParaRPr lang="el-GR" altLang="en-US" sz="2200">
              <a:solidFill>
                <a:srgbClr val="66FFFF"/>
              </a:solidFill>
            </a:endParaRPr>
          </a:p>
        </p:txBody>
      </p:sp>
      <p:sp>
        <p:nvSpPr>
          <p:cNvPr id="42004" name="AutoShape 64"/>
          <p:cNvSpPr>
            <a:spLocks noChangeArrowheads="1"/>
          </p:cNvSpPr>
          <p:nvPr/>
        </p:nvSpPr>
        <p:spPr bwMode="auto">
          <a:xfrm>
            <a:off x="593725" y="173038"/>
            <a:ext cx="1973263"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en-US" altLang="en-US" sz="2000">
                <a:solidFill>
                  <a:srgbClr val="3333FF"/>
                </a:solidFill>
              </a:rPr>
              <a:t>GDP Production</a:t>
            </a:r>
          </a:p>
        </p:txBody>
      </p:sp>
      <p:sp>
        <p:nvSpPr>
          <p:cNvPr id="42005" name="Line 32"/>
          <p:cNvSpPr>
            <a:spLocks noChangeShapeType="1"/>
          </p:cNvSpPr>
          <p:nvPr/>
        </p:nvSpPr>
        <p:spPr bwMode="auto">
          <a:xfrm rot="5400000" flipV="1">
            <a:off x="1328738" y="3919538"/>
            <a:ext cx="2425700" cy="22987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42006" name="Text Box 9"/>
          <p:cNvSpPr txBox="1">
            <a:spLocks noChangeArrowheads="1"/>
          </p:cNvSpPr>
          <p:nvPr/>
        </p:nvSpPr>
        <p:spPr bwMode="auto">
          <a:xfrm>
            <a:off x="3575050" y="5826125"/>
            <a:ext cx="14239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D </a:t>
            </a:r>
            <a:r>
              <a:rPr lang="de-DE" altLang="en-US" sz="2200">
                <a:solidFill>
                  <a:srgbClr val="66FFFF"/>
                </a:solidFill>
              </a:rPr>
              <a:t>(w/p,K</a:t>
            </a:r>
            <a:r>
              <a:rPr lang="de-DE" altLang="en-US" sz="2200" baseline="-25000">
                <a:solidFill>
                  <a:srgbClr val="66FFFF"/>
                </a:solidFill>
              </a:rPr>
              <a:t>1</a:t>
            </a:r>
            <a:r>
              <a:rPr lang="de-DE" altLang="en-US" sz="2200">
                <a:solidFill>
                  <a:srgbClr val="66FFFF"/>
                </a:solidFill>
              </a:rPr>
              <a:t>)</a:t>
            </a:r>
            <a:endParaRPr lang="el-GR" altLang="en-US" sz="2200">
              <a:solidFill>
                <a:srgbClr val="66FFFF"/>
              </a:solidFill>
            </a:endParaRPr>
          </a:p>
        </p:txBody>
      </p:sp>
      <p:sp>
        <p:nvSpPr>
          <p:cNvPr id="435229" name="Text Box 10"/>
          <p:cNvSpPr txBox="1">
            <a:spLocks noChangeArrowheads="1"/>
          </p:cNvSpPr>
          <p:nvPr/>
        </p:nvSpPr>
        <p:spPr bwMode="auto">
          <a:xfrm>
            <a:off x="4040188" y="384175"/>
            <a:ext cx="11557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Y(L,K</a:t>
            </a:r>
            <a:r>
              <a:rPr lang="de-DE" altLang="en-US" sz="2200" baseline="-25000">
                <a:solidFill>
                  <a:srgbClr val="66FFFF"/>
                </a:solidFill>
              </a:rPr>
              <a:t>2</a:t>
            </a:r>
            <a:r>
              <a:rPr lang="de-DE" altLang="en-US" sz="2200">
                <a:solidFill>
                  <a:srgbClr val="66FFFF"/>
                </a:solidFill>
              </a:rPr>
              <a:t>)</a:t>
            </a:r>
            <a:endParaRPr lang="el-GR" altLang="en-US" sz="2200">
              <a:solidFill>
                <a:srgbClr val="66FFFF"/>
              </a:solidFill>
            </a:endParaRPr>
          </a:p>
        </p:txBody>
      </p:sp>
      <p:sp>
        <p:nvSpPr>
          <p:cNvPr id="42008" name="AutoShape 64"/>
          <p:cNvSpPr>
            <a:spLocks noChangeArrowheads="1"/>
          </p:cNvSpPr>
          <p:nvPr/>
        </p:nvSpPr>
        <p:spPr bwMode="auto">
          <a:xfrm>
            <a:off x="5329238" y="514350"/>
            <a:ext cx="3814762" cy="6343650"/>
          </a:xfrm>
          <a:prstGeom prst="roundRect">
            <a:avLst>
              <a:gd name="adj" fmla="val 12495"/>
            </a:avLst>
          </a:prstGeom>
          <a:solidFill>
            <a:srgbClr val="FFFF99"/>
          </a:solidFill>
          <a:ln w="50800">
            <a:solidFill>
              <a:srgbClr val="FF0000"/>
            </a:solidFill>
            <a:round/>
            <a:headEnd/>
            <a:tailEnd/>
          </a:ln>
        </p:spPr>
        <p:txBody>
          <a:bodyPr lIns="0" tIns="0" rIns="0" bIns="0"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179388">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en-US" altLang="en-US" sz="2000" dirty="0">
                <a:solidFill>
                  <a:srgbClr val="FF0000"/>
                </a:solidFill>
              </a:rPr>
              <a:t>What factors</a:t>
            </a:r>
            <a:r>
              <a:rPr lang="en-US" altLang="en-US" sz="2000" dirty="0">
                <a:solidFill>
                  <a:srgbClr val="3333FF"/>
                </a:solidFill>
              </a:rPr>
              <a:t> </a:t>
            </a:r>
            <a:r>
              <a:rPr lang="en-US" altLang="en-US" sz="2000" dirty="0">
                <a:solidFill>
                  <a:srgbClr val="FF0000"/>
                </a:solidFill>
              </a:rPr>
              <a:t>determine</a:t>
            </a:r>
            <a:r>
              <a:rPr lang="en-US" altLang="en-US" sz="2000" dirty="0">
                <a:solidFill>
                  <a:srgbClr val="3333FF"/>
                </a:solidFill>
              </a:rPr>
              <a:t> the equilibrium level of </a:t>
            </a:r>
            <a:r>
              <a:rPr lang="en-US" altLang="en-US" sz="2000" dirty="0">
                <a:solidFill>
                  <a:srgbClr val="FF0000"/>
                </a:solidFill>
              </a:rPr>
              <a:t>GDP</a:t>
            </a:r>
            <a:r>
              <a:rPr lang="en-US" altLang="en-US" sz="2000" dirty="0">
                <a:solidFill>
                  <a:srgbClr val="3333FF"/>
                </a:solidFill>
              </a:rPr>
              <a:t> production?</a:t>
            </a:r>
          </a:p>
          <a:p>
            <a:pPr eaLnBrk="1" hangingPunct="1">
              <a:lnSpc>
                <a:spcPct val="0"/>
              </a:lnSpc>
              <a:spcBef>
                <a:spcPct val="0"/>
              </a:spcBef>
              <a:buClrTx/>
              <a:buFontTx/>
              <a:buNone/>
            </a:pPr>
            <a:endParaRPr lang="en-US" altLang="en-US" sz="2000" dirty="0">
              <a:solidFill>
                <a:srgbClr val="3333FF"/>
              </a:solidFill>
            </a:endParaRPr>
          </a:p>
          <a:p>
            <a:pPr eaLnBrk="1" hangingPunct="1">
              <a:lnSpc>
                <a:spcPct val="110000"/>
              </a:lnSpc>
              <a:spcBef>
                <a:spcPct val="0"/>
              </a:spcBef>
              <a:buClrTx/>
              <a:buFont typeface="Wingdings" pitchFamily="2" charset="2"/>
              <a:buChar char="§"/>
            </a:pPr>
            <a:r>
              <a:rPr lang="en-US" altLang="en-US" sz="2000" dirty="0">
                <a:solidFill>
                  <a:srgbClr val="FF0000"/>
                </a:solidFill>
              </a:rPr>
              <a:t> 2nd Case</a:t>
            </a:r>
            <a:r>
              <a:rPr lang="en-US" altLang="en-US" sz="2000" dirty="0">
                <a:solidFill>
                  <a:srgbClr val="3333FF"/>
                </a:solidFill>
              </a:rPr>
              <a:t> </a:t>
            </a:r>
            <a:r>
              <a:rPr lang="en-US" altLang="en-US" sz="2000" dirty="0">
                <a:solidFill>
                  <a:srgbClr val="FF0000"/>
                </a:solidFill>
              </a:rPr>
              <a:t>Capital Growth:</a:t>
            </a:r>
          </a:p>
          <a:p>
            <a:pPr lvl="1" eaLnBrk="1" hangingPunct="1">
              <a:lnSpc>
                <a:spcPct val="0"/>
              </a:lnSpc>
              <a:spcBef>
                <a:spcPct val="0"/>
              </a:spcBef>
              <a:buClrTx/>
              <a:buFont typeface="Wingdings" pitchFamily="2" charset="2"/>
              <a:buNone/>
            </a:pPr>
            <a:endParaRPr lang="en-US" altLang="en-US" sz="2000" dirty="0">
              <a:solidFill>
                <a:srgbClr val="3333FF"/>
              </a:solidFill>
            </a:endParaRPr>
          </a:p>
          <a:p>
            <a:pPr lvl="1" eaLnBrk="1" hangingPunct="1">
              <a:spcBef>
                <a:spcPct val="0"/>
              </a:spcBef>
              <a:buClrTx/>
              <a:buFont typeface="Wingdings" pitchFamily="2" charset="2"/>
              <a:buNone/>
            </a:pPr>
            <a:r>
              <a:rPr lang="en-US" altLang="en-US" sz="2000" dirty="0">
                <a:solidFill>
                  <a:srgbClr val="FF0000"/>
                </a:solidFill>
              </a:rPr>
              <a:t>1. Primary effect</a:t>
            </a:r>
            <a:r>
              <a:rPr lang="en-US" altLang="en-US" sz="2000" dirty="0">
                <a:solidFill>
                  <a:srgbClr val="3333FF"/>
                </a:solidFill>
              </a:rPr>
              <a:t>: A larger stock of capital allows to produce more GDP with the same amount of labor </a:t>
            </a:r>
            <a:r>
              <a:rPr lang="en-US" altLang="en-US" sz="2000" dirty="0" err="1">
                <a:solidFill>
                  <a:srgbClr val="3333FF"/>
                </a:solidFill>
              </a:rPr>
              <a:t>L</a:t>
            </a:r>
            <a:r>
              <a:rPr lang="en-US" altLang="en-US" sz="2000" baseline="-25000" dirty="0" err="1">
                <a:solidFill>
                  <a:srgbClr val="3333FF"/>
                </a:solidFill>
              </a:rPr>
              <a:t>1</a:t>
            </a:r>
            <a:r>
              <a:rPr lang="en-US" altLang="en-US" sz="2000" dirty="0">
                <a:solidFill>
                  <a:srgbClr val="3333FF"/>
                </a:solidFill>
              </a:rPr>
              <a:t>: GDP grows from </a:t>
            </a:r>
            <a:r>
              <a:rPr lang="en-US" altLang="en-US" sz="2000" dirty="0" err="1">
                <a:solidFill>
                  <a:srgbClr val="3333FF"/>
                </a:solidFill>
              </a:rPr>
              <a:t>Y</a:t>
            </a:r>
            <a:r>
              <a:rPr lang="en-US" altLang="en-US" sz="2000" baseline="-25000" dirty="0" err="1">
                <a:solidFill>
                  <a:srgbClr val="3333FF"/>
                </a:solidFill>
              </a:rPr>
              <a:t>1</a:t>
            </a:r>
            <a:r>
              <a:rPr lang="en-US" altLang="en-US" sz="2000" dirty="0">
                <a:solidFill>
                  <a:srgbClr val="3333FF"/>
                </a:solidFill>
              </a:rPr>
              <a:t> to </a:t>
            </a:r>
            <a:r>
              <a:rPr lang="en-US" altLang="en-US" sz="2000" dirty="0" err="1">
                <a:solidFill>
                  <a:srgbClr val="3333FF"/>
                </a:solidFill>
              </a:rPr>
              <a:t>Y</a:t>
            </a:r>
            <a:r>
              <a:rPr lang="en-US" altLang="en-US" sz="2000" baseline="-25000" dirty="0" err="1">
                <a:solidFill>
                  <a:srgbClr val="3333FF"/>
                </a:solidFill>
              </a:rPr>
              <a:t>2</a:t>
            </a:r>
            <a:r>
              <a:rPr lang="en-US" altLang="en-US" sz="2000" dirty="0">
                <a:solidFill>
                  <a:srgbClr val="3333FF"/>
                </a:solidFill>
              </a:rPr>
              <a:t>.</a:t>
            </a:r>
          </a:p>
          <a:p>
            <a:pPr lvl="1" eaLnBrk="1" hangingPunct="1">
              <a:lnSpc>
                <a:spcPct val="40000"/>
              </a:lnSpc>
              <a:spcBef>
                <a:spcPct val="0"/>
              </a:spcBef>
              <a:buClrTx/>
              <a:buFont typeface="Wingdings" pitchFamily="2" charset="2"/>
              <a:buNone/>
            </a:pPr>
            <a:endParaRPr lang="en-US" altLang="en-US" sz="2000" dirty="0">
              <a:solidFill>
                <a:srgbClr val="3333FF"/>
              </a:solidFill>
            </a:endParaRPr>
          </a:p>
          <a:p>
            <a:pPr lvl="1" eaLnBrk="1" hangingPunct="1">
              <a:spcBef>
                <a:spcPct val="0"/>
              </a:spcBef>
              <a:buClrTx/>
              <a:buFont typeface="Wingdings" pitchFamily="2" charset="2"/>
              <a:buNone/>
            </a:pPr>
            <a:r>
              <a:rPr lang="en-US" altLang="en-US" sz="2000" dirty="0">
                <a:solidFill>
                  <a:srgbClr val="FF0000"/>
                </a:solidFill>
              </a:rPr>
              <a:t>2. Secondary effect</a:t>
            </a:r>
            <a:r>
              <a:rPr lang="en-US" altLang="en-US" sz="2000" dirty="0">
                <a:solidFill>
                  <a:srgbClr val="3333FF"/>
                </a:solidFill>
              </a:rPr>
              <a:t>: Because of the complementarity between labor and capital, the higher capital stock increases the labor productivity. Therefore, firms are willing to pay a higher wage for the same amount of labor. Therefore the labor demand curve shifts upward.</a:t>
            </a:r>
          </a:p>
        </p:txBody>
      </p:sp>
      <p:sp>
        <p:nvSpPr>
          <p:cNvPr id="435232" name="Line 32"/>
          <p:cNvSpPr>
            <a:spLocks noChangeShapeType="1"/>
          </p:cNvSpPr>
          <p:nvPr/>
        </p:nvSpPr>
        <p:spPr bwMode="auto">
          <a:xfrm flipV="1">
            <a:off x="3708400" y="711200"/>
            <a:ext cx="0" cy="41910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435233" name="Line 33"/>
          <p:cNvSpPr>
            <a:spLocks noChangeShapeType="1"/>
          </p:cNvSpPr>
          <p:nvPr/>
        </p:nvSpPr>
        <p:spPr bwMode="auto">
          <a:xfrm flipV="1">
            <a:off x="1574800" y="1524000"/>
            <a:ext cx="0" cy="33020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435234" name="Line 16"/>
          <p:cNvSpPr>
            <a:spLocks noChangeShapeType="1"/>
          </p:cNvSpPr>
          <p:nvPr/>
        </p:nvSpPr>
        <p:spPr bwMode="auto">
          <a:xfrm rot="5400000" flipH="1">
            <a:off x="2379663" y="1201738"/>
            <a:ext cx="552450"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435235" name="Line 16"/>
          <p:cNvSpPr>
            <a:spLocks noChangeShapeType="1"/>
          </p:cNvSpPr>
          <p:nvPr/>
        </p:nvSpPr>
        <p:spPr bwMode="auto">
          <a:xfrm flipH="1">
            <a:off x="477838" y="920750"/>
            <a:ext cx="2203450"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435236" name="Text Box 10"/>
          <p:cNvSpPr txBox="1">
            <a:spLocks noChangeArrowheads="1"/>
          </p:cNvSpPr>
          <p:nvPr/>
        </p:nvSpPr>
        <p:spPr bwMode="auto">
          <a:xfrm>
            <a:off x="1588" y="712788"/>
            <a:ext cx="5969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Y</a:t>
            </a:r>
            <a:r>
              <a:rPr lang="de-DE" altLang="en-US" sz="2200" baseline="-25000">
                <a:solidFill>
                  <a:srgbClr val="66FFFF"/>
                </a:solidFill>
              </a:rPr>
              <a:t>2</a:t>
            </a:r>
            <a:endParaRPr lang="el-GR" altLang="en-US" sz="2200" baseline="-25000">
              <a:solidFill>
                <a:srgbClr val="66FFFF"/>
              </a:solidFill>
            </a:endParaRPr>
          </a:p>
        </p:txBody>
      </p:sp>
      <p:sp>
        <p:nvSpPr>
          <p:cNvPr id="435237" name="Line 37"/>
          <p:cNvSpPr>
            <a:spLocks noChangeShapeType="1"/>
          </p:cNvSpPr>
          <p:nvPr/>
        </p:nvSpPr>
        <p:spPr bwMode="auto">
          <a:xfrm flipV="1">
            <a:off x="609600" y="965200"/>
            <a:ext cx="0" cy="43180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435238" name="Line 38"/>
          <p:cNvSpPr>
            <a:spLocks noChangeShapeType="1"/>
          </p:cNvSpPr>
          <p:nvPr/>
        </p:nvSpPr>
        <p:spPr bwMode="auto">
          <a:xfrm flipV="1">
            <a:off x="2298700" y="4114800"/>
            <a:ext cx="0" cy="59690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435239" name="Line 39"/>
          <p:cNvSpPr>
            <a:spLocks noChangeShapeType="1"/>
          </p:cNvSpPr>
          <p:nvPr/>
        </p:nvSpPr>
        <p:spPr bwMode="auto">
          <a:xfrm flipV="1">
            <a:off x="3506788" y="5437188"/>
            <a:ext cx="0" cy="52070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435241" name="Line 32"/>
          <p:cNvSpPr>
            <a:spLocks noChangeShapeType="1"/>
          </p:cNvSpPr>
          <p:nvPr/>
        </p:nvSpPr>
        <p:spPr bwMode="auto">
          <a:xfrm rot="5400000" flipV="1">
            <a:off x="1647825" y="3463925"/>
            <a:ext cx="2425700" cy="22987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42018" name="AutoShape 64"/>
          <p:cNvSpPr>
            <a:spLocks noChangeArrowheads="1"/>
          </p:cNvSpPr>
          <p:nvPr/>
        </p:nvSpPr>
        <p:spPr bwMode="auto">
          <a:xfrm>
            <a:off x="557213" y="3540125"/>
            <a:ext cx="1973262"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en-US" altLang="en-US" sz="2000">
                <a:solidFill>
                  <a:srgbClr val="3333FF"/>
                </a:solidFill>
              </a:rPr>
              <a:t>Labor Market</a:t>
            </a:r>
          </a:p>
        </p:txBody>
      </p:sp>
      <p:sp>
        <p:nvSpPr>
          <p:cNvPr id="435242" name="Text Box 9"/>
          <p:cNvSpPr txBox="1">
            <a:spLocks noChangeArrowheads="1"/>
          </p:cNvSpPr>
          <p:nvPr/>
        </p:nvSpPr>
        <p:spPr bwMode="auto">
          <a:xfrm>
            <a:off x="3576638" y="5002213"/>
            <a:ext cx="142398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D </a:t>
            </a:r>
            <a:r>
              <a:rPr lang="de-DE" altLang="en-US" sz="2200">
                <a:solidFill>
                  <a:srgbClr val="66FFFF"/>
                </a:solidFill>
              </a:rPr>
              <a:t>(w/p,K</a:t>
            </a:r>
            <a:r>
              <a:rPr lang="de-DE" altLang="en-US" sz="2200" baseline="-25000">
                <a:solidFill>
                  <a:srgbClr val="66FFFF"/>
                </a:solidFill>
              </a:rPr>
              <a:t>2</a:t>
            </a:r>
            <a:r>
              <a:rPr lang="de-DE" altLang="en-US" sz="2200">
                <a:solidFill>
                  <a:srgbClr val="66FFFF"/>
                </a:solidFill>
              </a:rPr>
              <a:t>)</a:t>
            </a:r>
            <a:endParaRPr lang="el-GR" altLang="en-US" sz="2200">
              <a:solidFill>
                <a:srgbClr val="66FFFF"/>
              </a:solidFill>
            </a:endParaRPr>
          </a:p>
        </p:txBody>
      </p:sp>
      <p:sp>
        <p:nvSpPr>
          <p:cNvPr id="435243" name="Arc 16"/>
          <p:cNvSpPr>
            <a:spLocks/>
          </p:cNvSpPr>
          <p:nvPr/>
        </p:nvSpPr>
        <p:spPr bwMode="auto">
          <a:xfrm flipH="1">
            <a:off x="515938" y="560388"/>
            <a:ext cx="4492625" cy="2819400"/>
          </a:xfrm>
          <a:custGeom>
            <a:avLst/>
            <a:gdLst>
              <a:gd name="T0" fmla="*/ 2147483647 w 21450"/>
              <a:gd name="T1" fmla="*/ 0 h 21034"/>
              <a:gd name="T2" fmla="*/ 2147483647 w 21450"/>
              <a:gd name="T3" fmla="*/ 2147483647 h 21034"/>
              <a:gd name="T4" fmla="*/ 0 w 21450"/>
              <a:gd name="T5" fmla="*/ 2147483647 h 21034"/>
              <a:gd name="T6" fmla="*/ 0 60000 65536"/>
              <a:gd name="T7" fmla="*/ 0 60000 65536"/>
              <a:gd name="T8" fmla="*/ 0 60000 65536"/>
              <a:gd name="T9" fmla="*/ 0 w 21450"/>
              <a:gd name="T10" fmla="*/ 0 h 21034"/>
              <a:gd name="T11" fmla="*/ 21450 w 21450"/>
              <a:gd name="T12" fmla="*/ 21034 h 21034"/>
            </a:gdLst>
            <a:ahLst/>
            <a:cxnLst>
              <a:cxn ang="T6">
                <a:pos x="T0" y="T1"/>
              </a:cxn>
              <a:cxn ang="T7">
                <a:pos x="T2" y="T3"/>
              </a:cxn>
              <a:cxn ang="T8">
                <a:pos x="T4" y="T5"/>
              </a:cxn>
            </a:cxnLst>
            <a:rect l="T9" t="T10" r="T11" b="T12"/>
            <a:pathLst>
              <a:path w="21450" h="21034" fill="none" extrusionOk="0">
                <a:moveTo>
                  <a:pt x="4912" y="0"/>
                </a:moveTo>
                <a:cubicBezTo>
                  <a:pt x="13770" y="2068"/>
                  <a:pt x="20382" y="9464"/>
                  <a:pt x="21450" y="18496"/>
                </a:cubicBezTo>
              </a:path>
              <a:path w="21450" h="21034" stroke="0" extrusionOk="0">
                <a:moveTo>
                  <a:pt x="4912" y="0"/>
                </a:moveTo>
                <a:cubicBezTo>
                  <a:pt x="13770" y="2068"/>
                  <a:pt x="20382" y="9464"/>
                  <a:pt x="21450" y="18496"/>
                </a:cubicBezTo>
                <a:lnTo>
                  <a:pt x="0" y="21034"/>
                </a:lnTo>
                <a:lnTo>
                  <a:pt x="4912" y="0"/>
                </a:lnTo>
                <a:close/>
              </a:path>
            </a:pathLst>
          </a:custGeom>
          <a:noFill/>
          <a:ln w="38100">
            <a:solidFill>
              <a:srgbClr val="00FFFF"/>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52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52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52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524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523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352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43523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35237"/>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3523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523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3524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35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29" grpId="0"/>
      <p:bldP spid="435232" grpId="0" animBg="1"/>
      <p:bldP spid="435233" grpId="0" animBg="1"/>
      <p:bldP spid="435234" grpId="0" animBg="1"/>
      <p:bldP spid="435235" grpId="0" animBg="1"/>
      <p:bldP spid="435236" grpId="0" autoUpdateAnimBg="0"/>
      <p:bldP spid="435237" grpId="0" animBg="1"/>
      <p:bldP spid="435238" grpId="0" animBg="1"/>
      <p:bldP spid="435239" grpId="0" animBg="1"/>
      <p:bldP spid="435241" grpId="0" animBg="1"/>
      <p:bldP spid="435242" grpId="0"/>
      <p:bldP spid="435243"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Foliennummernplatzhalter 3"/>
          <p:cNvSpPr>
            <a:spLocks noGrp="1"/>
          </p:cNvSpPr>
          <p:nvPr>
            <p:ph type="sldNum" sz="quarter" idx="11"/>
          </p:nvPr>
        </p:nvSpPr>
        <p:spPr>
          <a:xfrm>
            <a:off x="7038975" y="63769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4286225E-3AD4-474D-A38D-1C78E1C26FFD}" type="slidenum">
              <a:rPr lang="de-DE" altLang="en-US" sz="1600" smtClean="0"/>
              <a:pPr>
                <a:spcBef>
                  <a:spcPct val="0"/>
                </a:spcBef>
                <a:buClrTx/>
                <a:buFontTx/>
                <a:buNone/>
              </a:pPr>
              <a:t>4</a:t>
            </a:fld>
            <a:r>
              <a:rPr lang="de-DE" altLang="en-US" sz="1600"/>
              <a:t> -</a:t>
            </a:r>
          </a:p>
        </p:txBody>
      </p:sp>
      <p:sp>
        <p:nvSpPr>
          <p:cNvPr id="6147" name="Fußzeilenplatzhalt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600"/>
              <a:t>Prof. Dr. Rainer Maurer</a:t>
            </a:r>
          </a:p>
        </p:txBody>
      </p:sp>
      <p:sp>
        <p:nvSpPr>
          <p:cNvPr id="6148" name="Rectangle 2"/>
          <p:cNvSpPr>
            <a:spLocks noGrp="1" noChangeArrowheads="1"/>
          </p:cNvSpPr>
          <p:nvPr>
            <p:ph type="title"/>
          </p:nvPr>
        </p:nvSpPr>
        <p:spPr>
          <a:xfrm>
            <a:off x="0" y="31750"/>
            <a:ext cx="9144000" cy="1100138"/>
          </a:xfrm>
        </p:spPr>
        <p:txBody>
          <a:bodyPr/>
          <a:lstStyle/>
          <a:p>
            <a:pPr eaLnBrk="1" hangingPunct="1"/>
            <a:r>
              <a:rPr lang="en-US" altLang="en-US" sz="2900"/>
              <a:t>3. The Neoclassical Model and its Policy Implications </a:t>
            </a:r>
            <a:br>
              <a:rPr lang="en-US" altLang="en-US" sz="2900"/>
            </a:br>
            <a:r>
              <a:rPr lang="en-US" altLang="en-US" sz="2600"/>
              <a:t>3.1. The Structure of the Neoclassical Model</a:t>
            </a:r>
          </a:p>
        </p:txBody>
      </p:sp>
      <p:sp>
        <p:nvSpPr>
          <p:cNvPr id="6149" name="Rectangle 3"/>
          <p:cNvSpPr>
            <a:spLocks noGrp="1" noChangeArrowheads="1"/>
          </p:cNvSpPr>
          <p:nvPr>
            <p:ph type="body" idx="1"/>
          </p:nvPr>
        </p:nvSpPr>
        <p:spPr>
          <a:xfrm>
            <a:off x="457200" y="1128713"/>
            <a:ext cx="8420100" cy="5729287"/>
          </a:xfrm>
          <a:noFill/>
        </p:spPr>
        <p:txBody>
          <a:bodyPr/>
          <a:lstStyle/>
          <a:p>
            <a:pPr eaLnBrk="1" hangingPunct="1">
              <a:lnSpc>
                <a:spcPct val="90000"/>
              </a:lnSpc>
            </a:pPr>
            <a:r>
              <a:rPr lang="en-US" altLang="en-US" dirty="0"/>
              <a:t>The Origins of Neoclassical Theory</a:t>
            </a:r>
          </a:p>
          <a:p>
            <a:pPr eaLnBrk="1" hangingPunct="1">
              <a:lnSpc>
                <a:spcPct val="10000"/>
              </a:lnSpc>
              <a:buFont typeface="Arial Unicode MS" pitchFamily="34" charset="-128"/>
              <a:buNone/>
            </a:pPr>
            <a:endParaRPr lang="en-US" altLang="en-US" dirty="0"/>
          </a:p>
          <a:p>
            <a:pPr lvl="1" eaLnBrk="1" hangingPunct="1">
              <a:lnSpc>
                <a:spcPct val="90000"/>
              </a:lnSpc>
            </a:pPr>
            <a:r>
              <a:rPr lang="en-US" altLang="en-US" sz="2200" dirty="0"/>
              <a:t>The formation of </a:t>
            </a:r>
            <a:r>
              <a:rPr lang="en-US" altLang="en-US" sz="2200" dirty="0">
                <a:solidFill>
                  <a:srgbClr val="00FF00"/>
                </a:solidFill>
              </a:rPr>
              <a:t>neoclassical theory</a:t>
            </a:r>
            <a:r>
              <a:rPr lang="en-US" altLang="en-US" sz="2200" dirty="0"/>
              <a:t> cannot be attributed to a single person – contrary to the Keynesian theory.</a:t>
            </a:r>
          </a:p>
          <a:p>
            <a:pPr lvl="1" eaLnBrk="1" hangingPunct="1">
              <a:lnSpc>
                <a:spcPct val="90000"/>
              </a:lnSpc>
            </a:pPr>
            <a:r>
              <a:rPr lang="en-US" altLang="en-US" sz="2200" dirty="0"/>
              <a:t>Neoclassical theory emerged over the centuries and embraces the ideas about the </a:t>
            </a:r>
            <a:r>
              <a:rPr lang="en-US" altLang="en-US" sz="2200" dirty="0">
                <a:solidFill>
                  <a:srgbClr val="00FF00"/>
                </a:solidFill>
              </a:rPr>
              <a:t>working mechanisms of a market economy</a:t>
            </a:r>
            <a:r>
              <a:rPr lang="en-US" altLang="en-US" sz="2200" dirty="0"/>
              <a:t> of several generations of economists.</a:t>
            </a:r>
          </a:p>
          <a:p>
            <a:pPr lvl="1" eaLnBrk="1" hangingPunct="1">
              <a:lnSpc>
                <a:spcPct val="90000"/>
              </a:lnSpc>
            </a:pPr>
            <a:r>
              <a:rPr lang="en-US" altLang="en-US" sz="2200" dirty="0"/>
              <a:t>Common for all these economists is the attempt to explain, why a </a:t>
            </a:r>
            <a:r>
              <a:rPr lang="en-US" altLang="en-US" sz="2200" dirty="0">
                <a:solidFill>
                  <a:srgbClr val="00FF00"/>
                </a:solidFill>
              </a:rPr>
              <a:t>market economy</a:t>
            </a:r>
            <a:r>
              <a:rPr lang="en-US" altLang="en-US" sz="2200" dirty="0"/>
              <a:t> </a:t>
            </a:r>
            <a:r>
              <a:rPr lang="en-US" altLang="en-US" sz="2200" dirty="0">
                <a:solidFill>
                  <a:srgbClr val="00FF00"/>
                </a:solidFill>
              </a:rPr>
              <a:t>does not lead to complete chaos</a:t>
            </a:r>
            <a:r>
              <a:rPr lang="en-US" altLang="en-US" sz="2200" dirty="0"/>
              <a:t> and disorder but to a quite stable system.</a:t>
            </a:r>
          </a:p>
          <a:p>
            <a:pPr lvl="1" eaLnBrk="1" hangingPunct="1">
              <a:lnSpc>
                <a:spcPct val="90000"/>
              </a:lnSpc>
            </a:pPr>
            <a:r>
              <a:rPr lang="en-US" altLang="en-US" sz="2200" dirty="0"/>
              <a:t>The </a:t>
            </a:r>
            <a:r>
              <a:rPr lang="en-US" altLang="en-US" sz="2200" dirty="0">
                <a:solidFill>
                  <a:srgbClr val="00FF00"/>
                </a:solidFill>
              </a:rPr>
              <a:t>intellectual counterparts</a:t>
            </a:r>
            <a:r>
              <a:rPr lang="en-US" altLang="en-US" sz="2200" dirty="0"/>
              <a:t> of the neoclassical economists had been the so called </a:t>
            </a:r>
            <a:r>
              <a:rPr lang="en-US" altLang="en-US" sz="2200" dirty="0">
                <a:solidFill>
                  <a:srgbClr val="00FF00"/>
                </a:solidFill>
              </a:rPr>
              <a:t>Mercantilist</a:t>
            </a:r>
            <a:r>
              <a:rPr lang="en-US" altLang="en-US" sz="2200" dirty="0"/>
              <a:t>, who – by  and large – distrusted a free market economy and called for government interventions to steer the economy, even at</a:t>
            </a:r>
            <a:r>
              <a:rPr lang="en-US" altLang="en-US" sz="2200" dirty="0">
                <a:solidFill>
                  <a:srgbClr val="FF0000"/>
                </a:solidFill>
              </a:rPr>
              <a:t> </a:t>
            </a:r>
            <a:r>
              <a:rPr lang="en-US" altLang="en-US" sz="2200" dirty="0"/>
              <a:t>the industry level.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3010" name="Group 2"/>
          <p:cNvGrpSpPr>
            <a:grpSpLocks/>
          </p:cNvGrpSpPr>
          <p:nvPr/>
        </p:nvGrpSpPr>
        <p:grpSpPr bwMode="auto">
          <a:xfrm>
            <a:off x="0" y="4894263"/>
            <a:ext cx="544513" cy="946150"/>
            <a:chOff x="0" y="2947"/>
            <a:chExt cx="343" cy="596"/>
          </a:xfrm>
        </p:grpSpPr>
        <p:grpSp>
          <p:nvGrpSpPr>
            <p:cNvPr id="43063" name="Group 3"/>
            <p:cNvGrpSpPr>
              <a:grpSpLocks/>
            </p:cNvGrpSpPr>
            <p:nvPr/>
          </p:nvGrpSpPr>
          <p:grpSpPr bwMode="auto">
            <a:xfrm>
              <a:off x="0" y="3017"/>
              <a:ext cx="336" cy="526"/>
              <a:chOff x="8" y="3017"/>
              <a:chExt cx="336" cy="526"/>
            </a:xfrm>
          </p:grpSpPr>
          <p:sp>
            <p:nvSpPr>
              <p:cNvPr id="43065" name="Text Box 10"/>
              <p:cNvSpPr txBox="1">
                <a:spLocks noChangeArrowheads="1"/>
              </p:cNvSpPr>
              <p:nvPr/>
            </p:nvSpPr>
            <p:spPr bwMode="auto">
              <a:xfrm>
                <a:off x="8" y="3274"/>
                <a:ext cx="33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P</a:t>
                </a:r>
                <a:r>
                  <a:rPr lang="de-DE" altLang="en-US" sz="2200" baseline="-25000">
                    <a:solidFill>
                      <a:srgbClr val="66FFFF"/>
                    </a:solidFill>
                  </a:rPr>
                  <a:t>1</a:t>
                </a:r>
                <a:endParaRPr lang="el-GR" altLang="en-US" sz="2200" baseline="-25000">
                  <a:solidFill>
                    <a:srgbClr val="66FFFF"/>
                  </a:solidFill>
                </a:endParaRPr>
              </a:p>
            </p:txBody>
          </p:sp>
          <p:sp>
            <p:nvSpPr>
              <p:cNvPr id="43066" name="Text Box 10"/>
              <p:cNvSpPr txBox="1">
                <a:spLocks noChangeArrowheads="1"/>
              </p:cNvSpPr>
              <p:nvPr/>
            </p:nvSpPr>
            <p:spPr bwMode="auto">
              <a:xfrm>
                <a:off x="8" y="3017"/>
                <a:ext cx="33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w</a:t>
                </a:r>
                <a:r>
                  <a:rPr lang="de-DE" altLang="en-US" sz="2200" baseline="-25000">
                    <a:solidFill>
                      <a:srgbClr val="66FFFF"/>
                    </a:solidFill>
                  </a:rPr>
                  <a:t>1</a:t>
                </a:r>
                <a:endParaRPr lang="el-GR" altLang="en-US" sz="2200" baseline="-25000">
                  <a:solidFill>
                    <a:srgbClr val="66FFFF"/>
                  </a:solidFill>
                </a:endParaRPr>
              </a:p>
            </p:txBody>
          </p:sp>
        </p:grpSp>
        <p:sp>
          <p:nvSpPr>
            <p:cNvPr id="43064" name="Text Box 10"/>
            <p:cNvSpPr txBox="1">
              <a:spLocks noChangeArrowheads="1"/>
            </p:cNvSpPr>
            <p:nvPr/>
          </p:nvSpPr>
          <p:spPr bwMode="auto">
            <a:xfrm>
              <a:off x="79" y="2947"/>
              <a:ext cx="264"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4400" baseline="-25000">
                  <a:solidFill>
                    <a:srgbClr val="66FFFF"/>
                  </a:solidFill>
                </a:rPr>
                <a:t>_</a:t>
              </a:r>
              <a:endParaRPr lang="el-GR" altLang="en-US" sz="4400" baseline="-25000">
                <a:solidFill>
                  <a:srgbClr val="66FFFF"/>
                </a:solidFill>
              </a:endParaRPr>
            </a:p>
          </p:txBody>
        </p:sp>
      </p:grpSp>
      <p:sp>
        <p:nvSpPr>
          <p:cNvPr id="43011" name="Rectangle 2"/>
          <p:cNvSpPr>
            <a:spLocks noGrp="1" noChangeArrowheads="1"/>
          </p:cNvSpPr>
          <p:nvPr>
            <p:ph type="title" idx="4294967295"/>
          </p:nvPr>
        </p:nvSpPr>
        <p:spPr>
          <a:xfrm>
            <a:off x="5003800" y="0"/>
            <a:ext cx="4140200" cy="573088"/>
          </a:xfrm>
          <a:noFill/>
        </p:spPr>
        <p:txBody>
          <a:bodyPr/>
          <a:lstStyle/>
          <a:p>
            <a:pPr eaLnBrk="1" hangingPunct="1"/>
            <a:r>
              <a:rPr lang="de-DE" altLang="en-US" sz="2400"/>
              <a:t>Determination of GDP</a:t>
            </a:r>
          </a:p>
        </p:txBody>
      </p:sp>
      <p:graphicFrame>
        <p:nvGraphicFramePr>
          <p:cNvPr id="43012" name="Object 2"/>
          <p:cNvGraphicFramePr>
            <a:graphicFrameLocks/>
          </p:cNvGraphicFramePr>
          <p:nvPr/>
        </p:nvGraphicFramePr>
        <p:xfrm>
          <a:off x="401638" y="0"/>
          <a:ext cx="4448175" cy="3219450"/>
        </p:xfrm>
        <a:graphic>
          <a:graphicData uri="http://schemas.openxmlformats.org/presentationml/2006/ole">
            <mc:AlternateContent xmlns:mc="http://schemas.openxmlformats.org/markup-compatibility/2006">
              <mc:Choice xmlns:v="urn:schemas-microsoft-com:vml" Requires="v">
                <p:oleObj spid="_x0000_s43857" name="Diagramm" r:id="rId4" imgW="7438924" imgH="5324610" progId="MSGraph.Chart.8">
                  <p:embed followColorScheme="full"/>
                </p:oleObj>
              </mc:Choice>
              <mc:Fallback>
                <p:oleObj name="Diagramm" r:id="rId4" imgW="7438924" imgH="5324610"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638" y="0"/>
                        <a:ext cx="4448175"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13" name="Object 3"/>
          <p:cNvGraphicFramePr>
            <a:graphicFrameLocks/>
          </p:cNvGraphicFramePr>
          <p:nvPr/>
        </p:nvGraphicFramePr>
        <p:xfrm>
          <a:off x="403225" y="3346450"/>
          <a:ext cx="4448175" cy="3219450"/>
        </p:xfrm>
        <a:graphic>
          <a:graphicData uri="http://schemas.openxmlformats.org/presentationml/2006/ole">
            <mc:AlternateContent xmlns:mc="http://schemas.openxmlformats.org/markup-compatibility/2006">
              <mc:Choice xmlns:v="urn:schemas-microsoft-com:vml" Requires="v">
                <p:oleObj spid="_x0000_s43858" name="Diagramm" r:id="rId6" imgW="7438924" imgH="5324610" progId="MSGraph.Chart.8">
                  <p:embed followColorScheme="full"/>
                </p:oleObj>
              </mc:Choice>
              <mc:Fallback>
                <p:oleObj name="Diagramm" r:id="rId6" imgW="7438924" imgH="532461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225" y="3346450"/>
                        <a:ext cx="4448175"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014" name="Text Box 15"/>
          <p:cNvSpPr txBox="1">
            <a:spLocks noChangeArrowheads="1"/>
          </p:cNvSpPr>
          <p:nvPr/>
        </p:nvSpPr>
        <p:spPr bwMode="auto">
          <a:xfrm>
            <a:off x="4673600" y="3005138"/>
            <a:ext cx="4254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2200" b="1"/>
              <a:t>L  </a:t>
            </a:r>
          </a:p>
        </p:txBody>
      </p:sp>
      <p:sp>
        <p:nvSpPr>
          <p:cNvPr id="43015" name="Arc 16"/>
          <p:cNvSpPr>
            <a:spLocks/>
          </p:cNvSpPr>
          <p:nvPr/>
        </p:nvSpPr>
        <p:spPr bwMode="auto">
          <a:xfrm flipH="1">
            <a:off x="527050" y="1206500"/>
            <a:ext cx="4492625" cy="2082800"/>
          </a:xfrm>
          <a:custGeom>
            <a:avLst/>
            <a:gdLst>
              <a:gd name="T0" fmla="*/ 2147483647 w 21450"/>
              <a:gd name="T1" fmla="*/ 0 h 21034"/>
              <a:gd name="T2" fmla="*/ 2147483647 w 21450"/>
              <a:gd name="T3" fmla="*/ 2147483647 h 21034"/>
              <a:gd name="T4" fmla="*/ 0 w 21450"/>
              <a:gd name="T5" fmla="*/ 2147483647 h 21034"/>
              <a:gd name="T6" fmla="*/ 0 60000 65536"/>
              <a:gd name="T7" fmla="*/ 0 60000 65536"/>
              <a:gd name="T8" fmla="*/ 0 60000 65536"/>
              <a:gd name="T9" fmla="*/ 0 w 21450"/>
              <a:gd name="T10" fmla="*/ 0 h 21034"/>
              <a:gd name="T11" fmla="*/ 21450 w 21450"/>
              <a:gd name="T12" fmla="*/ 21034 h 21034"/>
            </a:gdLst>
            <a:ahLst/>
            <a:cxnLst>
              <a:cxn ang="T6">
                <a:pos x="T0" y="T1"/>
              </a:cxn>
              <a:cxn ang="T7">
                <a:pos x="T2" y="T3"/>
              </a:cxn>
              <a:cxn ang="T8">
                <a:pos x="T4" y="T5"/>
              </a:cxn>
            </a:cxnLst>
            <a:rect l="T9" t="T10" r="T11" b="T12"/>
            <a:pathLst>
              <a:path w="21450" h="21034" fill="none" extrusionOk="0">
                <a:moveTo>
                  <a:pt x="4912" y="0"/>
                </a:moveTo>
                <a:cubicBezTo>
                  <a:pt x="13770" y="2068"/>
                  <a:pt x="20382" y="9464"/>
                  <a:pt x="21450" y="18496"/>
                </a:cubicBezTo>
              </a:path>
              <a:path w="21450" h="21034" stroke="0" extrusionOk="0">
                <a:moveTo>
                  <a:pt x="4912" y="0"/>
                </a:moveTo>
                <a:cubicBezTo>
                  <a:pt x="13770" y="2068"/>
                  <a:pt x="20382" y="9464"/>
                  <a:pt x="21450" y="18496"/>
                </a:cubicBezTo>
                <a:lnTo>
                  <a:pt x="0" y="21034"/>
                </a:lnTo>
                <a:lnTo>
                  <a:pt x="4912" y="0"/>
                </a:lnTo>
                <a:close/>
              </a:path>
            </a:pathLst>
          </a:custGeom>
          <a:noFill/>
          <a:ln w="38100">
            <a:solidFill>
              <a:srgbClr val="00FFFF"/>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lstStyle/>
          <a:p>
            <a:endParaRPr lang="en-US"/>
          </a:p>
        </p:txBody>
      </p:sp>
      <p:sp>
        <p:nvSpPr>
          <p:cNvPr id="43016" name="Text Box 18"/>
          <p:cNvSpPr txBox="1">
            <a:spLocks noChangeArrowheads="1"/>
          </p:cNvSpPr>
          <p:nvPr/>
        </p:nvSpPr>
        <p:spPr bwMode="auto">
          <a:xfrm>
            <a:off x="106363" y="55563"/>
            <a:ext cx="722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b="1"/>
              <a:t>Y</a:t>
            </a:r>
            <a:r>
              <a:rPr lang="de-DE" altLang="en-US" sz="1800" b="1"/>
              <a:t>  </a:t>
            </a:r>
          </a:p>
        </p:txBody>
      </p:sp>
      <p:sp>
        <p:nvSpPr>
          <p:cNvPr id="43017" name="Line 16"/>
          <p:cNvSpPr>
            <a:spLocks noChangeShapeType="1"/>
          </p:cNvSpPr>
          <p:nvPr/>
        </p:nvSpPr>
        <p:spPr bwMode="auto">
          <a:xfrm rot="5400000" flipH="1">
            <a:off x="801688" y="3324225"/>
            <a:ext cx="3714750" cy="1270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43018" name="Text Box 15"/>
          <p:cNvSpPr txBox="1">
            <a:spLocks noChangeArrowheads="1"/>
          </p:cNvSpPr>
          <p:nvPr/>
        </p:nvSpPr>
        <p:spPr bwMode="auto">
          <a:xfrm>
            <a:off x="4700588" y="6338888"/>
            <a:ext cx="4254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2200" b="1"/>
              <a:t>L  </a:t>
            </a:r>
          </a:p>
        </p:txBody>
      </p:sp>
      <p:sp>
        <p:nvSpPr>
          <p:cNvPr id="43019" name="Line 16"/>
          <p:cNvSpPr>
            <a:spLocks noChangeShapeType="1"/>
          </p:cNvSpPr>
          <p:nvPr/>
        </p:nvSpPr>
        <p:spPr bwMode="auto">
          <a:xfrm flipH="1">
            <a:off x="476250" y="1477963"/>
            <a:ext cx="2203450"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43020" name="Text Box 10"/>
          <p:cNvSpPr txBox="1">
            <a:spLocks noChangeArrowheads="1"/>
          </p:cNvSpPr>
          <p:nvPr/>
        </p:nvSpPr>
        <p:spPr bwMode="auto">
          <a:xfrm>
            <a:off x="0" y="1270000"/>
            <a:ext cx="5969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Y</a:t>
            </a:r>
            <a:r>
              <a:rPr lang="de-DE" altLang="en-US" sz="2200" baseline="-25000">
                <a:solidFill>
                  <a:srgbClr val="66FFFF"/>
                </a:solidFill>
              </a:rPr>
              <a:t>1</a:t>
            </a:r>
            <a:endParaRPr lang="el-GR" altLang="en-US" sz="2200" baseline="-25000">
              <a:solidFill>
                <a:srgbClr val="66FFFF"/>
              </a:solidFill>
            </a:endParaRPr>
          </a:p>
        </p:txBody>
      </p:sp>
      <p:sp>
        <p:nvSpPr>
          <p:cNvPr id="43021" name="Text Box 10"/>
          <p:cNvSpPr txBox="1">
            <a:spLocks noChangeArrowheads="1"/>
          </p:cNvSpPr>
          <p:nvPr/>
        </p:nvSpPr>
        <p:spPr bwMode="auto">
          <a:xfrm>
            <a:off x="2530475" y="6430963"/>
            <a:ext cx="3683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1</a:t>
            </a:r>
            <a:endParaRPr lang="el-GR" altLang="en-US" sz="2200" baseline="-25000">
              <a:solidFill>
                <a:srgbClr val="66FFFF"/>
              </a:solidFill>
            </a:endParaRPr>
          </a:p>
        </p:txBody>
      </p:sp>
      <p:sp>
        <p:nvSpPr>
          <p:cNvPr id="43022" name="Line 32"/>
          <p:cNvSpPr>
            <a:spLocks noChangeShapeType="1"/>
          </p:cNvSpPr>
          <p:nvPr/>
        </p:nvSpPr>
        <p:spPr bwMode="auto">
          <a:xfrm flipV="1">
            <a:off x="1292225" y="4098925"/>
            <a:ext cx="2743200" cy="21590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43023" name="Line 16"/>
          <p:cNvSpPr>
            <a:spLocks noChangeShapeType="1"/>
          </p:cNvSpPr>
          <p:nvPr/>
        </p:nvSpPr>
        <p:spPr bwMode="auto">
          <a:xfrm rot="10800000">
            <a:off x="487363" y="5219700"/>
            <a:ext cx="2165350"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43024" name="Line 16"/>
          <p:cNvSpPr>
            <a:spLocks noChangeShapeType="1"/>
          </p:cNvSpPr>
          <p:nvPr/>
        </p:nvSpPr>
        <p:spPr bwMode="auto">
          <a:xfrm rot="5400000" flipH="1">
            <a:off x="2041525" y="5856288"/>
            <a:ext cx="1225550"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43025" name="Text Box 10"/>
          <p:cNvSpPr txBox="1">
            <a:spLocks noChangeArrowheads="1"/>
          </p:cNvSpPr>
          <p:nvPr/>
        </p:nvSpPr>
        <p:spPr bwMode="auto">
          <a:xfrm>
            <a:off x="2452688" y="3003550"/>
            <a:ext cx="5969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1</a:t>
            </a:r>
            <a:endParaRPr lang="el-GR" altLang="en-US" sz="2200" baseline="-25000">
              <a:solidFill>
                <a:srgbClr val="66FFFF"/>
              </a:solidFill>
            </a:endParaRPr>
          </a:p>
        </p:txBody>
      </p:sp>
      <p:sp>
        <p:nvSpPr>
          <p:cNvPr id="43026" name="Text Box 10"/>
          <p:cNvSpPr txBox="1">
            <a:spLocks noChangeArrowheads="1"/>
          </p:cNvSpPr>
          <p:nvPr/>
        </p:nvSpPr>
        <p:spPr bwMode="auto">
          <a:xfrm>
            <a:off x="4038600" y="992188"/>
            <a:ext cx="11557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Y(L,K</a:t>
            </a:r>
            <a:r>
              <a:rPr lang="de-DE" altLang="en-US" sz="2200" baseline="-25000">
                <a:solidFill>
                  <a:srgbClr val="66FFFF"/>
                </a:solidFill>
              </a:rPr>
              <a:t>1</a:t>
            </a:r>
            <a:r>
              <a:rPr lang="de-DE" altLang="en-US" sz="2200">
                <a:solidFill>
                  <a:srgbClr val="66FFFF"/>
                </a:solidFill>
              </a:rPr>
              <a:t>)</a:t>
            </a:r>
            <a:endParaRPr lang="el-GR" altLang="en-US" sz="2200">
              <a:solidFill>
                <a:srgbClr val="66FFFF"/>
              </a:solidFill>
            </a:endParaRPr>
          </a:p>
        </p:txBody>
      </p:sp>
      <p:sp>
        <p:nvSpPr>
          <p:cNvPr id="43027" name="Text Box 13"/>
          <p:cNvSpPr txBox="1">
            <a:spLocks noChangeArrowheads="1"/>
          </p:cNvSpPr>
          <p:nvPr/>
        </p:nvSpPr>
        <p:spPr bwMode="auto">
          <a:xfrm>
            <a:off x="4111625" y="3916363"/>
            <a:ext cx="99377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S</a:t>
            </a:r>
            <a:r>
              <a:rPr lang="de-DE" altLang="en-US" sz="2200">
                <a:solidFill>
                  <a:srgbClr val="66FFFF"/>
                </a:solidFill>
              </a:rPr>
              <a:t>(w/p)</a:t>
            </a:r>
            <a:endParaRPr lang="el-GR" altLang="en-US" sz="2200">
              <a:solidFill>
                <a:srgbClr val="66FFFF"/>
              </a:solidFill>
            </a:endParaRPr>
          </a:p>
        </p:txBody>
      </p:sp>
      <p:sp>
        <p:nvSpPr>
          <p:cNvPr id="43028" name="AutoShape 64"/>
          <p:cNvSpPr>
            <a:spLocks noChangeArrowheads="1"/>
          </p:cNvSpPr>
          <p:nvPr/>
        </p:nvSpPr>
        <p:spPr bwMode="auto">
          <a:xfrm>
            <a:off x="593725" y="173038"/>
            <a:ext cx="1973263"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en-US" altLang="en-US" sz="2000">
                <a:solidFill>
                  <a:srgbClr val="3333FF"/>
                </a:solidFill>
              </a:rPr>
              <a:t>GDP Production</a:t>
            </a:r>
          </a:p>
        </p:txBody>
      </p:sp>
      <p:sp>
        <p:nvSpPr>
          <p:cNvPr id="43029" name="Line 32"/>
          <p:cNvSpPr>
            <a:spLocks noChangeShapeType="1"/>
          </p:cNvSpPr>
          <p:nvPr/>
        </p:nvSpPr>
        <p:spPr bwMode="auto">
          <a:xfrm rot="5400000" flipV="1">
            <a:off x="1328738" y="3919538"/>
            <a:ext cx="2425700" cy="22987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43030" name="Text Box 9"/>
          <p:cNvSpPr txBox="1">
            <a:spLocks noChangeArrowheads="1"/>
          </p:cNvSpPr>
          <p:nvPr/>
        </p:nvSpPr>
        <p:spPr bwMode="auto">
          <a:xfrm>
            <a:off x="3575050" y="5826125"/>
            <a:ext cx="14239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D </a:t>
            </a:r>
            <a:r>
              <a:rPr lang="de-DE" altLang="en-US" sz="2200">
                <a:solidFill>
                  <a:srgbClr val="66FFFF"/>
                </a:solidFill>
              </a:rPr>
              <a:t>(w/p,K</a:t>
            </a:r>
            <a:r>
              <a:rPr lang="de-DE" altLang="en-US" sz="2200" baseline="-25000">
                <a:solidFill>
                  <a:srgbClr val="66FFFF"/>
                </a:solidFill>
              </a:rPr>
              <a:t>1</a:t>
            </a:r>
            <a:r>
              <a:rPr lang="de-DE" altLang="en-US" sz="2200">
                <a:solidFill>
                  <a:srgbClr val="66FFFF"/>
                </a:solidFill>
              </a:rPr>
              <a:t>)</a:t>
            </a:r>
            <a:endParaRPr lang="el-GR" altLang="en-US" sz="2200">
              <a:solidFill>
                <a:srgbClr val="66FFFF"/>
              </a:solidFill>
            </a:endParaRPr>
          </a:p>
        </p:txBody>
      </p:sp>
      <p:sp>
        <p:nvSpPr>
          <p:cNvPr id="43031" name="Text Box 10"/>
          <p:cNvSpPr txBox="1">
            <a:spLocks noChangeArrowheads="1"/>
          </p:cNvSpPr>
          <p:nvPr/>
        </p:nvSpPr>
        <p:spPr bwMode="auto">
          <a:xfrm>
            <a:off x="4040188" y="384175"/>
            <a:ext cx="11557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Y(L,K</a:t>
            </a:r>
            <a:r>
              <a:rPr lang="de-DE" altLang="en-US" sz="2200" baseline="-25000">
                <a:solidFill>
                  <a:srgbClr val="66FFFF"/>
                </a:solidFill>
              </a:rPr>
              <a:t>2</a:t>
            </a:r>
            <a:r>
              <a:rPr lang="de-DE" altLang="en-US" sz="2200">
                <a:solidFill>
                  <a:srgbClr val="66FFFF"/>
                </a:solidFill>
              </a:rPr>
              <a:t>)</a:t>
            </a:r>
            <a:endParaRPr lang="el-GR" altLang="en-US" sz="2200">
              <a:solidFill>
                <a:srgbClr val="66FFFF"/>
              </a:solidFill>
            </a:endParaRPr>
          </a:p>
        </p:txBody>
      </p:sp>
      <p:sp>
        <p:nvSpPr>
          <p:cNvPr id="43032" name="Arc 16"/>
          <p:cNvSpPr>
            <a:spLocks/>
          </p:cNvSpPr>
          <p:nvPr/>
        </p:nvSpPr>
        <p:spPr bwMode="auto">
          <a:xfrm flipH="1">
            <a:off x="515938" y="560388"/>
            <a:ext cx="4492625" cy="2819400"/>
          </a:xfrm>
          <a:custGeom>
            <a:avLst/>
            <a:gdLst>
              <a:gd name="T0" fmla="*/ 2147483647 w 21450"/>
              <a:gd name="T1" fmla="*/ 0 h 21034"/>
              <a:gd name="T2" fmla="*/ 2147483647 w 21450"/>
              <a:gd name="T3" fmla="*/ 2147483647 h 21034"/>
              <a:gd name="T4" fmla="*/ 0 w 21450"/>
              <a:gd name="T5" fmla="*/ 2147483647 h 21034"/>
              <a:gd name="T6" fmla="*/ 0 60000 65536"/>
              <a:gd name="T7" fmla="*/ 0 60000 65536"/>
              <a:gd name="T8" fmla="*/ 0 60000 65536"/>
              <a:gd name="T9" fmla="*/ 0 w 21450"/>
              <a:gd name="T10" fmla="*/ 0 h 21034"/>
              <a:gd name="T11" fmla="*/ 21450 w 21450"/>
              <a:gd name="T12" fmla="*/ 21034 h 21034"/>
            </a:gdLst>
            <a:ahLst/>
            <a:cxnLst>
              <a:cxn ang="T6">
                <a:pos x="T0" y="T1"/>
              </a:cxn>
              <a:cxn ang="T7">
                <a:pos x="T2" y="T3"/>
              </a:cxn>
              <a:cxn ang="T8">
                <a:pos x="T4" y="T5"/>
              </a:cxn>
            </a:cxnLst>
            <a:rect l="T9" t="T10" r="T11" b="T12"/>
            <a:pathLst>
              <a:path w="21450" h="21034" fill="none" extrusionOk="0">
                <a:moveTo>
                  <a:pt x="4912" y="0"/>
                </a:moveTo>
                <a:cubicBezTo>
                  <a:pt x="13770" y="2068"/>
                  <a:pt x="20382" y="9464"/>
                  <a:pt x="21450" y="18496"/>
                </a:cubicBezTo>
              </a:path>
              <a:path w="21450" h="21034" stroke="0" extrusionOk="0">
                <a:moveTo>
                  <a:pt x="4912" y="0"/>
                </a:moveTo>
                <a:cubicBezTo>
                  <a:pt x="13770" y="2068"/>
                  <a:pt x="20382" y="9464"/>
                  <a:pt x="21450" y="18496"/>
                </a:cubicBezTo>
                <a:lnTo>
                  <a:pt x="0" y="21034"/>
                </a:lnTo>
                <a:lnTo>
                  <a:pt x="4912" y="0"/>
                </a:lnTo>
                <a:close/>
              </a:path>
            </a:pathLst>
          </a:custGeom>
          <a:noFill/>
          <a:ln w="38100">
            <a:solidFill>
              <a:srgbClr val="00FFFF"/>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lstStyle/>
          <a:p>
            <a:endParaRPr lang="en-US"/>
          </a:p>
        </p:txBody>
      </p:sp>
      <p:sp>
        <p:nvSpPr>
          <p:cNvPr id="43033" name="AutoShape 64"/>
          <p:cNvSpPr>
            <a:spLocks noChangeArrowheads="1"/>
          </p:cNvSpPr>
          <p:nvPr/>
        </p:nvSpPr>
        <p:spPr bwMode="auto">
          <a:xfrm>
            <a:off x="5329238" y="514350"/>
            <a:ext cx="3814762" cy="6343650"/>
          </a:xfrm>
          <a:prstGeom prst="roundRect">
            <a:avLst>
              <a:gd name="adj" fmla="val 12495"/>
            </a:avLst>
          </a:prstGeom>
          <a:solidFill>
            <a:srgbClr val="FFFF99"/>
          </a:solidFill>
          <a:ln w="50800">
            <a:solidFill>
              <a:srgbClr val="FF0000"/>
            </a:solidFill>
            <a:round/>
            <a:headEnd/>
            <a:tailEnd/>
          </a:ln>
        </p:spPr>
        <p:txBody>
          <a:bodyPr lIns="0" tIns="0" rIns="0" bIns="0"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179388">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en-US" altLang="en-US" sz="2000" dirty="0">
                <a:solidFill>
                  <a:srgbClr val="FF0000"/>
                </a:solidFill>
              </a:rPr>
              <a:t>What factors</a:t>
            </a:r>
            <a:r>
              <a:rPr lang="en-US" altLang="en-US" sz="2000" dirty="0">
                <a:solidFill>
                  <a:srgbClr val="3333FF"/>
                </a:solidFill>
              </a:rPr>
              <a:t> </a:t>
            </a:r>
            <a:r>
              <a:rPr lang="en-US" altLang="en-US" sz="2000" dirty="0">
                <a:solidFill>
                  <a:srgbClr val="FF0000"/>
                </a:solidFill>
              </a:rPr>
              <a:t>determine</a:t>
            </a:r>
            <a:r>
              <a:rPr lang="en-US" altLang="en-US" sz="2000" dirty="0">
                <a:solidFill>
                  <a:srgbClr val="3333FF"/>
                </a:solidFill>
              </a:rPr>
              <a:t> the equilibrium level of </a:t>
            </a:r>
            <a:r>
              <a:rPr lang="en-US" altLang="en-US" sz="2000" dirty="0">
                <a:solidFill>
                  <a:srgbClr val="FF0000"/>
                </a:solidFill>
              </a:rPr>
              <a:t>GDP</a:t>
            </a:r>
            <a:r>
              <a:rPr lang="en-US" altLang="en-US" sz="2000" dirty="0">
                <a:solidFill>
                  <a:srgbClr val="3333FF"/>
                </a:solidFill>
              </a:rPr>
              <a:t> production?</a:t>
            </a:r>
          </a:p>
          <a:p>
            <a:pPr eaLnBrk="1" hangingPunct="1">
              <a:spcBef>
                <a:spcPct val="0"/>
              </a:spcBef>
              <a:buClrTx/>
              <a:buFont typeface="Wingdings" pitchFamily="2" charset="2"/>
              <a:buChar char="§"/>
            </a:pPr>
            <a:r>
              <a:rPr lang="en-US" altLang="en-US" sz="2000" dirty="0">
                <a:solidFill>
                  <a:srgbClr val="FF0000"/>
                </a:solidFill>
              </a:rPr>
              <a:t> 2nd Case</a:t>
            </a:r>
            <a:r>
              <a:rPr lang="en-US" altLang="en-US" sz="2000" dirty="0">
                <a:solidFill>
                  <a:srgbClr val="3333FF"/>
                </a:solidFill>
              </a:rPr>
              <a:t> </a:t>
            </a:r>
            <a:r>
              <a:rPr lang="en-US" altLang="en-US" sz="2000" dirty="0">
                <a:solidFill>
                  <a:srgbClr val="FF0000"/>
                </a:solidFill>
              </a:rPr>
              <a:t>Capital Growth:</a:t>
            </a:r>
            <a:endParaRPr lang="en-US" altLang="en-US" sz="2000" dirty="0">
              <a:solidFill>
                <a:srgbClr val="3333FF"/>
              </a:solidFill>
            </a:endParaRPr>
          </a:p>
          <a:p>
            <a:pPr eaLnBrk="1" hangingPunct="1">
              <a:lnSpc>
                <a:spcPct val="0"/>
              </a:lnSpc>
              <a:spcBef>
                <a:spcPct val="0"/>
              </a:spcBef>
              <a:buClrTx/>
              <a:buFontTx/>
              <a:buNone/>
            </a:pPr>
            <a:endParaRPr lang="en-US" altLang="en-US" sz="2000" dirty="0">
              <a:solidFill>
                <a:srgbClr val="3333FF"/>
              </a:solidFill>
            </a:endParaRPr>
          </a:p>
          <a:p>
            <a:pPr lvl="1" eaLnBrk="1" hangingPunct="1">
              <a:lnSpc>
                <a:spcPct val="10000"/>
              </a:lnSpc>
              <a:spcBef>
                <a:spcPct val="0"/>
              </a:spcBef>
              <a:buClrTx/>
              <a:buFont typeface="Wingdings" pitchFamily="2" charset="2"/>
              <a:buNone/>
            </a:pPr>
            <a:endParaRPr lang="en-US" altLang="en-US" sz="2000" dirty="0">
              <a:solidFill>
                <a:srgbClr val="3333FF"/>
              </a:solidFill>
            </a:endParaRPr>
          </a:p>
          <a:p>
            <a:pPr lvl="1" eaLnBrk="1" hangingPunct="1">
              <a:spcBef>
                <a:spcPct val="0"/>
              </a:spcBef>
              <a:buClrTx/>
              <a:buFont typeface="Wingdings" pitchFamily="2" charset="2"/>
              <a:buNone/>
            </a:pPr>
            <a:r>
              <a:rPr lang="en-US" altLang="en-US" sz="2000" dirty="0">
                <a:solidFill>
                  <a:srgbClr val="FF0000"/>
                </a:solidFill>
              </a:rPr>
              <a:t>2. Secondary effect</a:t>
            </a:r>
            <a:r>
              <a:rPr lang="en-US" altLang="en-US" sz="2000" dirty="0">
                <a:solidFill>
                  <a:srgbClr val="3333FF"/>
                </a:solidFill>
              </a:rPr>
              <a:t>: As a consequence of the shift of the labor demand curve, </a:t>
            </a:r>
            <a:r>
              <a:rPr lang="en-US" altLang="en-US" sz="2000" dirty="0">
                <a:solidFill>
                  <a:srgbClr val="FF0000"/>
                </a:solidFill>
              </a:rPr>
              <a:t>ex-</a:t>
            </a:r>
            <a:r>
              <a:rPr lang="en-US" altLang="en-US" sz="2000" dirty="0" err="1">
                <a:solidFill>
                  <a:srgbClr val="FF0000"/>
                </a:solidFill>
              </a:rPr>
              <a:t>cess</a:t>
            </a:r>
            <a:r>
              <a:rPr lang="en-US" altLang="en-US" sz="2000" dirty="0">
                <a:solidFill>
                  <a:srgbClr val="FF0000"/>
                </a:solidFill>
              </a:rPr>
              <a:t> demand for labor</a:t>
            </a:r>
            <a:r>
              <a:rPr lang="en-US" altLang="en-US" sz="2000" dirty="0">
                <a:solidFill>
                  <a:srgbClr val="3333FF"/>
                </a:solidFill>
              </a:rPr>
              <a:t> re-</a:t>
            </a:r>
            <a:r>
              <a:rPr lang="en-US" altLang="en-US" sz="2000" dirty="0" err="1">
                <a:solidFill>
                  <a:srgbClr val="3333FF"/>
                </a:solidFill>
              </a:rPr>
              <a:t>sults</a:t>
            </a:r>
            <a:r>
              <a:rPr lang="en-US" altLang="en-US" sz="2000" dirty="0">
                <a:solidFill>
                  <a:srgbClr val="3333FF"/>
                </a:solidFill>
              </a:rPr>
              <a:t> at the old equilibrium wage level </a:t>
            </a:r>
            <a:r>
              <a:rPr lang="en-US" altLang="en-US" sz="2000" dirty="0" err="1">
                <a:solidFill>
                  <a:srgbClr val="3333FF"/>
                </a:solidFill>
              </a:rPr>
              <a:t>w</a:t>
            </a:r>
            <a:r>
              <a:rPr lang="en-US" altLang="en-US" sz="2000" baseline="-25000" dirty="0" err="1">
                <a:solidFill>
                  <a:srgbClr val="3333FF"/>
                </a:solidFill>
              </a:rPr>
              <a:t>1</a:t>
            </a:r>
            <a:r>
              <a:rPr lang="en-US" altLang="en-US" sz="2000" dirty="0">
                <a:solidFill>
                  <a:srgbClr val="3333FF"/>
                </a:solidFill>
              </a:rPr>
              <a:t>/</a:t>
            </a:r>
            <a:r>
              <a:rPr lang="en-US" altLang="en-US" sz="2000" dirty="0" err="1">
                <a:solidFill>
                  <a:srgbClr val="3333FF"/>
                </a:solidFill>
              </a:rPr>
              <a:t>P</a:t>
            </a:r>
            <a:r>
              <a:rPr lang="en-US" altLang="en-US" sz="2000" baseline="-25000" dirty="0" err="1">
                <a:solidFill>
                  <a:srgbClr val="3333FF"/>
                </a:solidFill>
              </a:rPr>
              <a:t>1</a:t>
            </a:r>
            <a:r>
              <a:rPr lang="en-US" altLang="en-US" sz="2000" dirty="0">
                <a:solidFill>
                  <a:srgbClr val="3333FF"/>
                </a:solidFill>
              </a:rPr>
              <a:t>. This ex-</a:t>
            </a:r>
            <a:r>
              <a:rPr lang="en-US" altLang="en-US" sz="2000" dirty="0" err="1">
                <a:solidFill>
                  <a:srgbClr val="3333FF"/>
                </a:solidFill>
              </a:rPr>
              <a:t>cess</a:t>
            </a:r>
            <a:r>
              <a:rPr lang="en-US" altLang="en-US" sz="2000" dirty="0">
                <a:solidFill>
                  <a:srgbClr val="3333FF"/>
                </a:solidFill>
              </a:rPr>
              <a:t> demand brings the </a:t>
            </a:r>
            <a:r>
              <a:rPr lang="en-US" altLang="en-US" sz="2000" dirty="0">
                <a:solidFill>
                  <a:srgbClr val="FF0000"/>
                </a:solidFill>
              </a:rPr>
              <a:t>wage rate upward</a:t>
            </a:r>
            <a:r>
              <a:rPr lang="en-US" altLang="en-US" sz="2000" dirty="0">
                <a:solidFill>
                  <a:srgbClr val="3333FF"/>
                </a:solidFill>
              </a:rPr>
              <a:t> to the new equilibrium real wage </a:t>
            </a:r>
            <a:r>
              <a:rPr lang="en-US" altLang="en-US" sz="2000" dirty="0" err="1">
                <a:solidFill>
                  <a:srgbClr val="3333FF"/>
                </a:solidFill>
              </a:rPr>
              <a:t>w</a:t>
            </a:r>
            <a:r>
              <a:rPr lang="en-US" altLang="en-US" sz="2000" baseline="-25000" dirty="0" err="1">
                <a:solidFill>
                  <a:srgbClr val="3333FF"/>
                </a:solidFill>
              </a:rPr>
              <a:t>2</a:t>
            </a:r>
            <a:r>
              <a:rPr lang="en-US" altLang="en-US" sz="2000" dirty="0">
                <a:solidFill>
                  <a:srgbClr val="3333FF"/>
                </a:solidFill>
              </a:rPr>
              <a:t>/</a:t>
            </a:r>
            <a:r>
              <a:rPr lang="en-US" altLang="en-US" sz="2000" dirty="0" err="1">
                <a:solidFill>
                  <a:srgbClr val="3333FF"/>
                </a:solidFill>
              </a:rPr>
              <a:t>P</a:t>
            </a:r>
            <a:r>
              <a:rPr lang="en-US" altLang="en-US" sz="2000" baseline="-25000" dirty="0" err="1">
                <a:solidFill>
                  <a:srgbClr val="3333FF"/>
                </a:solidFill>
              </a:rPr>
              <a:t>1</a:t>
            </a:r>
            <a:r>
              <a:rPr lang="en-US" altLang="en-US" sz="2000" dirty="0">
                <a:solidFill>
                  <a:srgbClr val="3333FF"/>
                </a:solidFill>
              </a:rPr>
              <a:t>. At this higher real wage more labor is supplied by households, so that the </a:t>
            </a:r>
            <a:r>
              <a:rPr lang="en-US" altLang="en-US" sz="2000" dirty="0">
                <a:solidFill>
                  <a:srgbClr val="FF0000"/>
                </a:solidFill>
              </a:rPr>
              <a:t>labor input increases</a:t>
            </a:r>
            <a:r>
              <a:rPr lang="en-US" altLang="en-US" sz="2000" dirty="0">
                <a:solidFill>
                  <a:srgbClr val="3333FF"/>
                </a:solidFill>
              </a:rPr>
              <a:t> from </a:t>
            </a:r>
            <a:r>
              <a:rPr lang="en-US" altLang="en-US" sz="2000" dirty="0" err="1">
                <a:solidFill>
                  <a:srgbClr val="3333FF"/>
                </a:solidFill>
              </a:rPr>
              <a:t>L</a:t>
            </a:r>
            <a:r>
              <a:rPr lang="en-US" altLang="en-US" sz="2000" baseline="-25000" dirty="0" err="1">
                <a:solidFill>
                  <a:srgbClr val="3333FF"/>
                </a:solidFill>
              </a:rPr>
              <a:t>1</a:t>
            </a:r>
            <a:r>
              <a:rPr lang="en-US" altLang="en-US" sz="2000" dirty="0">
                <a:solidFill>
                  <a:srgbClr val="3333FF"/>
                </a:solidFill>
              </a:rPr>
              <a:t> to </a:t>
            </a:r>
            <a:r>
              <a:rPr lang="en-US" altLang="en-US" sz="2000" dirty="0" err="1">
                <a:solidFill>
                  <a:srgbClr val="3333FF"/>
                </a:solidFill>
              </a:rPr>
              <a:t>L</a:t>
            </a:r>
            <a:r>
              <a:rPr lang="en-US" altLang="en-US" sz="2000" baseline="-25000" dirty="0" err="1">
                <a:solidFill>
                  <a:srgbClr val="3333FF"/>
                </a:solidFill>
              </a:rPr>
              <a:t>2</a:t>
            </a:r>
            <a:r>
              <a:rPr lang="en-US" altLang="en-US" sz="2000" dirty="0">
                <a:solidFill>
                  <a:srgbClr val="3333FF"/>
                </a:solidFill>
              </a:rPr>
              <a:t>. The increase of labor input causes GDP to grow from </a:t>
            </a:r>
            <a:r>
              <a:rPr lang="en-US" altLang="en-US" sz="2000" dirty="0" err="1">
                <a:solidFill>
                  <a:srgbClr val="FF0000"/>
                </a:solidFill>
              </a:rPr>
              <a:t>Y</a:t>
            </a:r>
            <a:r>
              <a:rPr lang="en-US" altLang="en-US" sz="2000" baseline="-25000" dirty="0" err="1">
                <a:solidFill>
                  <a:srgbClr val="FF0000"/>
                </a:solidFill>
              </a:rPr>
              <a:t>2</a:t>
            </a:r>
            <a:r>
              <a:rPr lang="en-US" altLang="en-US" sz="2000" dirty="0">
                <a:solidFill>
                  <a:srgbClr val="3333FF"/>
                </a:solidFill>
              </a:rPr>
              <a:t> to </a:t>
            </a:r>
            <a:r>
              <a:rPr lang="en-US" altLang="en-US" sz="2000" dirty="0" err="1">
                <a:solidFill>
                  <a:srgbClr val="FF0000"/>
                </a:solidFill>
              </a:rPr>
              <a:t>Y</a:t>
            </a:r>
            <a:r>
              <a:rPr lang="en-US" altLang="en-US" sz="2000" baseline="-25000" dirty="0" err="1">
                <a:solidFill>
                  <a:srgbClr val="FF0000"/>
                </a:solidFill>
              </a:rPr>
              <a:t>3</a:t>
            </a:r>
            <a:r>
              <a:rPr lang="en-US" altLang="en-US" sz="2000" dirty="0">
                <a:solidFill>
                  <a:srgbClr val="3333FF"/>
                </a:solidFill>
              </a:rPr>
              <a:t>.</a:t>
            </a:r>
          </a:p>
        </p:txBody>
      </p:sp>
      <p:sp>
        <p:nvSpPr>
          <p:cNvPr id="43034" name="Line 30"/>
          <p:cNvSpPr>
            <a:spLocks noChangeShapeType="1"/>
          </p:cNvSpPr>
          <p:nvPr/>
        </p:nvSpPr>
        <p:spPr bwMode="auto">
          <a:xfrm flipV="1">
            <a:off x="3708400" y="711200"/>
            <a:ext cx="0" cy="41910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43035" name="Line 31"/>
          <p:cNvSpPr>
            <a:spLocks noChangeShapeType="1"/>
          </p:cNvSpPr>
          <p:nvPr/>
        </p:nvSpPr>
        <p:spPr bwMode="auto">
          <a:xfrm flipV="1">
            <a:off x="1574800" y="1524000"/>
            <a:ext cx="0" cy="33020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43036" name="Line 16"/>
          <p:cNvSpPr>
            <a:spLocks noChangeShapeType="1"/>
          </p:cNvSpPr>
          <p:nvPr/>
        </p:nvSpPr>
        <p:spPr bwMode="auto">
          <a:xfrm rot="5400000" flipH="1">
            <a:off x="2379663" y="1201738"/>
            <a:ext cx="552450"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43037" name="Line 16"/>
          <p:cNvSpPr>
            <a:spLocks noChangeShapeType="1"/>
          </p:cNvSpPr>
          <p:nvPr/>
        </p:nvSpPr>
        <p:spPr bwMode="auto">
          <a:xfrm flipH="1">
            <a:off x="477838" y="920750"/>
            <a:ext cx="2203450"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43038" name="Text Box 10"/>
          <p:cNvSpPr txBox="1">
            <a:spLocks noChangeArrowheads="1"/>
          </p:cNvSpPr>
          <p:nvPr/>
        </p:nvSpPr>
        <p:spPr bwMode="auto">
          <a:xfrm>
            <a:off x="1588" y="712788"/>
            <a:ext cx="5969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Y</a:t>
            </a:r>
            <a:r>
              <a:rPr lang="de-DE" altLang="en-US" sz="2200" baseline="-25000">
                <a:solidFill>
                  <a:srgbClr val="66FFFF"/>
                </a:solidFill>
              </a:rPr>
              <a:t>2</a:t>
            </a:r>
            <a:endParaRPr lang="el-GR" altLang="en-US" sz="2200" baseline="-25000">
              <a:solidFill>
                <a:srgbClr val="66FFFF"/>
              </a:solidFill>
            </a:endParaRPr>
          </a:p>
        </p:txBody>
      </p:sp>
      <p:sp>
        <p:nvSpPr>
          <p:cNvPr id="43039" name="Line 35"/>
          <p:cNvSpPr>
            <a:spLocks noChangeShapeType="1"/>
          </p:cNvSpPr>
          <p:nvPr/>
        </p:nvSpPr>
        <p:spPr bwMode="auto">
          <a:xfrm flipV="1">
            <a:off x="609600" y="965200"/>
            <a:ext cx="0" cy="43180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43040" name="Line 36"/>
          <p:cNvSpPr>
            <a:spLocks noChangeShapeType="1"/>
          </p:cNvSpPr>
          <p:nvPr/>
        </p:nvSpPr>
        <p:spPr bwMode="auto">
          <a:xfrm flipV="1">
            <a:off x="2298700" y="4114800"/>
            <a:ext cx="0" cy="59690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43041" name="Line 37"/>
          <p:cNvSpPr>
            <a:spLocks noChangeShapeType="1"/>
          </p:cNvSpPr>
          <p:nvPr/>
        </p:nvSpPr>
        <p:spPr bwMode="auto">
          <a:xfrm flipV="1">
            <a:off x="3506788" y="5437188"/>
            <a:ext cx="0" cy="52070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43042" name="Line 32"/>
          <p:cNvSpPr>
            <a:spLocks noChangeShapeType="1"/>
          </p:cNvSpPr>
          <p:nvPr/>
        </p:nvSpPr>
        <p:spPr bwMode="auto">
          <a:xfrm rot="5400000" flipV="1">
            <a:off x="1647825" y="3463925"/>
            <a:ext cx="2425700" cy="22987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43043" name="AutoShape 64"/>
          <p:cNvSpPr>
            <a:spLocks noChangeArrowheads="1"/>
          </p:cNvSpPr>
          <p:nvPr/>
        </p:nvSpPr>
        <p:spPr bwMode="auto">
          <a:xfrm>
            <a:off x="557213" y="3540125"/>
            <a:ext cx="1973262"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en-US" altLang="en-US" sz="2000">
                <a:solidFill>
                  <a:srgbClr val="3333FF"/>
                </a:solidFill>
              </a:rPr>
              <a:t>Labor Market</a:t>
            </a:r>
          </a:p>
        </p:txBody>
      </p:sp>
      <p:sp>
        <p:nvSpPr>
          <p:cNvPr id="437288" name="Text Box 9"/>
          <p:cNvSpPr txBox="1">
            <a:spLocks noChangeArrowheads="1"/>
          </p:cNvSpPr>
          <p:nvPr/>
        </p:nvSpPr>
        <p:spPr bwMode="auto">
          <a:xfrm>
            <a:off x="3576638" y="5002213"/>
            <a:ext cx="142398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D </a:t>
            </a:r>
            <a:r>
              <a:rPr lang="de-DE" altLang="en-US" sz="2200">
                <a:solidFill>
                  <a:srgbClr val="66FFFF"/>
                </a:solidFill>
              </a:rPr>
              <a:t>(w/p,K</a:t>
            </a:r>
            <a:r>
              <a:rPr lang="de-DE" altLang="en-US" sz="2200" baseline="-25000">
                <a:solidFill>
                  <a:srgbClr val="66FFFF"/>
                </a:solidFill>
              </a:rPr>
              <a:t>2</a:t>
            </a:r>
            <a:r>
              <a:rPr lang="de-DE" altLang="en-US" sz="2200">
                <a:solidFill>
                  <a:srgbClr val="66FFFF"/>
                </a:solidFill>
              </a:rPr>
              <a:t>)</a:t>
            </a:r>
            <a:endParaRPr lang="el-GR" altLang="en-US" sz="2200">
              <a:solidFill>
                <a:srgbClr val="66FFFF"/>
              </a:solidFill>
            </a:endParaRPr>
          </a:p>
        </p:txBody>
      </p:sp>
      <p:sp>
        <p:nvSpPr>
          <p:cNvPr id="437290" name="Line 16"/>
          <p:cNvSpPr>
            <a:spLocks noChangeShapeType="1"/>
          </p:cNvSpPr>
          <p:nvPr/>
        </p:nvSpPr>
        <p:spPr bwMode="auto">
          <a:xfrm rot="10800000">
            <a:off x="2635250" y="5208588"/>
            <a:ext cx="844550" cy="1270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437291" name="AutoShape 43"/>
          <p:cNvSpPr>
            <a:spLocks/>
          </p:cNvSpPr>
          <p:nvPr/>
        </p:nvSpPr>
        <p:spPr bwMode="auto">
          <a:xfrm rot="-5400000">
            <a:off x="3022600" y="4673600"/>
            <a:ext cx="165100" cy="838200"/>
          </a:xfrm>
          <a:prstGeom prst="rightBrace">
            <a:avLst>
              <a:gd name="adj1" fmla="val 42308"/>
              <a:gd name="adj2" fmla="val 69694"/>
            </a:avLst>
          </a:prstGeom>
          <a:noFill/>
          <a:ln w="3810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vert="eaVert"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endParaRPr lang="de-DE" altLang="en-US" sz="2000"/>
          </a:p>
        </p:txBody>
      </p:sp>
      <p:sp>
        <p:nvSpPr>
          <p:cNvPr id="437292" name="Text Box 10"/>
          <p:cNvSpPr txBox="1">
            <a:spLocks noChangeArrowheads="1"/>
          </p:cNvSpPr>
          <p:nvPr/>
        </p:nvSpPr>
        <p:spPr bwMode="auto">
          <a:xfrm>
            <a:off x="2757488" y="4638675"/>
            <a:ext cx="2108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FF0000"/>
                </a:solidFill>
              </a:rPr>
              <a:t>Excess Demand</a:t>
            </a:r>
            <a:endParaRPr lang="el-GR" altLang="en-US" sz="2200">
              <a:solidFill>
                <a:srgbClr val="FF0000"/>
              </a:solidFill>
            </a:endParaRPr>
          </a:p>
        </p:txBody>
      </p:sp>
      <p:sp>
        <p:nvSpPr>
          <p:cNvPr id="437293" name="Line 45"/>
          <p:cNvSpPr>
            <a:spLocks noChangeShapeType="1"/>
          </p:cNvSpPr>
          <p:nvPr/>
        </p:nvSpPr>
        <p:spPr bwMode="auto">
          <a:xfrm flipV="1">
            <a:off x="612775" y="4867275"/>
            <a:ext cx="0" cy="29210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437294" name="Line 16"/>
          <p:cNvSpPr>
            <a:spLocks noChangeShapeType="1"/>
          </p:cNvSpPr>
          <p:nvPr/>
        </p:nvSpPr>
        <p:spPr bwMode="auto">
          <a:xfrm rot="10800000" flipV="1">
            <a:off x="501650" y="4840288"/>
            <a:ext cx="2559050"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nvGrpSpPr>
          <p:cNvPr id="4" name="Group 47"/>
          <p:cNvGrpSpPr>
            <a:grpSpLocks/>
          </p:cNvGrpSpPr>
          <p:nvPr/>
        </p:nvGrpSpPr>
        <p:grpSpPr bwMode="auto">
          <a:xfrm>
            <a:off x="0" y="4248150"/>
            <a:ext cx="544513" cy="946150"/>
            <a:chOff x="0" y="2947"/>
            <a:chExt cx="343" cy="596"/>
          </a:xfrm>
        </p:grpSpPr>
        <p:grpSp>
          <p:nvGrpSpPr>
            <p:cNvPr id="43059" name="Group 48"/>
            <p:cNvGrpSpPr>
              <a:grpSpLocks/>
            </p:cNvGrpSpPr>
            <p:nvPr/>
          </p:nvGrpSpPr>
          <p:grpSpPr bwMode="auto">
            <a:xfrm>
              <a:off x="0" y="3017"/>
              <a:ext cx="336" cy="526"/>
              <a:chOff x="8" y="3017"/>
              <a:chExt cx="336" cy="526"/>
            </a:xfrm>
          </p:grpSpPr>
          <p:sp>
            <p:nvSpPr>
              <p:cNvPr id="43061" name="Text Box 10"/>
              <p:cNvSpPr txBox="1">
                <a:spLocks noChangeArrowheads="1"/>
              </p:cNvSpPr>
              <p:nvPr/>
            </p:nvSpPr>
            <p:spPr bwMode="auto">
              <a:xfrm>
                <a:off x="8" y="3274"/>
                <a:ext cx="33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P</a:t>
                </a:r>
                <a:r>
                  <a:rPr lang="de-DE" altLang="en-US" sz="2200" baseline="-25000">
                    <a:solidFill>
                      <a:srgbClr val="66FFFF"/>
                    </a:solidFill>
                  </a:rPr>
                  <a:t>1</a:t>
                </a:r>
                <a:endParaRPr lang="el-GR" altLang="en-US" sz="2200" baseline="-25000">
                  <a:solidFill>
                    <a:srgbClr val="66FFFF"/>
                  </a:solidFill>
                </a:endParaRPr>
              </a:p>
            </p:txBody>
          </p:sp>
          <p:sp>
            <p:nvSpPr>
              <p:cNvPr id="43062" name="Text Box 10"/>
              <p:cNvSpPr txBox="1">
                <a:spLocks noChangeArrowheads="1"/>
              </p:cNvSpPr>
              <p:nvPr/>
            </p:nvSpPr>
            <p:spPr bwMode="auto">
              <a:xfrm>
                <a:off x="8" y="3017"/>
                <a:ext cx="33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w</a:t>
                </a:r>
                <a:r>
                  <a:rPr lang="de-DE" altLang="en-US" sz="2200" baseline="-25000">
                    <a:solidFill>
                      <a:srgbClr val="66FFFF"/>
                    </a:solidFill>
                  </a:rPr>
                  <a:t>2</a:t>
                </a:r>
                <a:endParaRPr lang="el-GR" altLang="en-US" sz="2200" baseline="-25000">
                  <a:solidFill>
                    <a:srgbClr val="66FFFF"/>
                  </a:solidFill>
                </a:endParaRPr>
              </a:p>
            </p:txBody>
          </p:sp>
        </p:grpSp>
        <p:sp>
          <p:nvSpPr>
            <p:cNvPr id="43060" name="Text Box 10"/>
            <p:cNvSpPr txBox="1">
              <a:spLocks noChangeArrowheads="1"/>
            </p:cNvSpPr>
            <p:nvPr/>
          </p:nvSpPr>
          <p:spPr bwMode="auto">
            <a:xfrm>
              <a:off x="79" y="2947"/>
              <a:ext cx="264"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4400" baseline="-25000">
                  <a:solidFill>
                    <a:srgbClr val="66FFFF"/>
                  </a:solidFill>
                </a:rPr>
                <a:t>_</a:t>
              </a:r>
              <a:endParaRPr lang="el-GR" altLang="en-US" sz="4400" baseline="-25000">
                <a:solidFill>
                  <a:srgbClr val="66FFFF"/>
                </a:solidFill>
              </a:endParaRPr>
            </a:p>
          </p:txBody>
        </p:sp>
      </p:grpSp>
      <p:sp>
        <p:nvSpPr>
          <p:cNvPr id="437300" name="Line 16"/>
          <p:cNvSpPr>
            <a:spLocks noChangeShapeType="1"/>
          </p:cNvSpPr>
          <p:nvPr/>
        </p:nvSpPr>
        <p:spPr bwMode="auto">
          <a:xfrm rot="5400000" flipH="1">
            <a:off x="2278063" y="5610225"/>
            <a:ext cx="1606550" cy="1270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437301" name="Text Box 10"/>
          <p:cNvSpPr txBox="1">
            <a:spLocks noChangeArrowheads="1"/>
          </p:cNvSpPr>
          <p:nvPr/>
        </p:nvSpPr>
        <p:spPr bwMode="auto">
          <a:xfrm>
            <a:off x="2938463" y="6419850"/>
            <a:ext cx="3683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2</a:t>
            </a:r>
            <a:endParaRPr lang="el-GR" altLang="en-US" sz="2200" baseline="-25000">
              <a:solidFill>
                <a:srgbClr val="66FFFF"/>
              </a:solidFill>
            </a:endParaRPr>
          </a:p>
        </p:txBody>
      </p:sp>
      <p:sp>
        <p:nvSpPr>
          <p:cNvPr id="437302" name="Line 54"/>
          <p:cNvSpPr>
            <a:spLocks noChangeShapeType="1"/>
          </p:cNvSpPr>
          <p:nvPr/>
        </p:nvSpPr>
        <p:spPr bwMode="auto">
          <a:xfrm flipV="1">
            <a:off x="2717800" y="6184900"/>
            <a:ext cx="317500" cy="1270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437303" name="Line 16"/>
          <p:cNvSpPr>
            <a:spLocks noChangeShapeType="1"/>
          </p:cNvSpPr>
          <p:nvPr/>
        </p:nvSpPr>
        <p:spPr bwMode="auto">
          <a:xfrm rot="5400000" flipH="1">
            <a:off x="1050925" y="2786063"/>
            <a:ext cx="4044950"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437304" name="Line 16"/>
          <p:cNvSpPr>
            <a:spLocks noChangeShapeType="1"/>
          </p:cNvSpPr>
          <p:nvPr/>
        </p:nvSpPr>
        <p:spPr bwMode="auto">
          <a:xfrm flipH="1">
            <a:off x="492125" y="769938"/>
            <a:ext cx="2571750"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437305" name="Text Box 10"/>
          <p:cNvSpPr txBox="1">
            <a:spLocks noChangeArrowheads="1"/>
          </p:cNvSpPr>
          <p:nvPr/>
        </p:nvSpPr>
        <p:spPr bwMode="auto">
          <a:xfrm>
            <a:off x="3175" y="371475"/>
            <a:ext cx="5969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66FFFF"/>
                </a:solidFill>
              </a:rPr>
              <a:t>Y</a:t>
            </a:r>
            <a:r>
              <a:rPr lang="de-DE" altLang="en-US" sz="2200" baseline="-25000">
                <a:solidFill>
                  <a:srgbClr val="66FFFF"/>
                </a:solidFill>
              </a:rPr>
              <a:t>3</a:t>
            </a:r>
            <a:endParaRPr lang="el-GR" altLang="en-US" sz="2200" baseline="-25000">
              <a:solidFill>
                <a:srgbClr val="66FFFF"/>
              </a:solidFill>
            </a:endParaRPr>
          </a:p>
        </p:txBody>
      </p:sp>
      <p:sp>
        <p:nvSpPr>
          <p:cNvPr id="437306" name="Line 58"/>
          <p:cNvSpPr>
            <a:spLocks noChangeShapeType="1"/>
          </p:cNvSpPr>
          <p:nvPr/>
        </p:nvSpPr>
        <p:spPr bwMode="auto">
          <a:xfrm rot="-5400000">
            <a:off x="524669" y="800894"/>
            <a:ext cx="153988" cy="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372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729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729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729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729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729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730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730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730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3730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730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3730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73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88" grpId="0"/>
      <p:bldP spid="437290" grpId="0" animBg="1"/>
      <p:bldP spid="437291" grpId="0" animBg="1"/>
      <p:bldP spid="437292" grpId="0"/>
      <p:bldP spid="437293" grpId="0" animBg="1"/>
      <p:bldP spid="437294" grpId="0" animBg="1"/>
      <p:bldP spid="437300" grpId="0" animBg="1"/>
      <p:bldP spid="437301" grpId="0"/>
      <p:bldP spid="437302" grpId="0" animBg="1"/>
      <p:bldP spid="437303" grpId="0" animBg="1"/>
      <p:bldP spid="437304" grpId="0" animBg="1"/>
      <p:bldP spid="437305" grpId="0"/>
      <p:bldP spid="437306"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44034" name="Object 5"/>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44431" name="Diagramm" r:id="rId4" imgW="9239357" imgH="5753160" progId="Excel.Chart.8">
                  <p:link updateAutomatic="1"/>
                </p:oleObj>
              </mc:Choice>
              <mc:Fallback>
                <p:oleObj name="Diagramm" r:id="rId4" imgW="9239357" imgH="5753160" progId="Excel.Chart.8">
                  <p:link updateAutomatic="1"/>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38100" algn="ctr">
                            <a:solidFill>
                              <a:srgbClr val="FF0000"/>
                            </a:solidFill>
                            <a:miter lim="800000"/>
                            <a:headEnd type="none" w="med" len="lg"/>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35" name="Rectangle 6"/>
          <p:cNvSpPr>
            <a:spLocks noChangeArrowheads="1"/>
          </p:cNvSpPr>
          <p:nvPr/>
        </p:nvSpPr>
        <p:spPr bwMode="auto">
          <a:xfrm>
            <a:off x="0" y="6510338"/>
            <a:ext cx="3251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med"/>
              </a14:hiddenLine>
            </a:ext>
          </a:extLst>
        </p:spPr>
        <p:txBody>
          <a:bodyPr wrap="none"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1600">
                <a:solidFill>
                  <a:schemeClr val="bg2"/>
                </a:solidFill>
              </a:rPr>
              <a:t>Source: EU-Kommission, AMECO</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6AD8857C-2518-4FC6-B3AF-044ED728AAC2}" type="slidenum">
              <a:rPr lang="de-DE" altLang="en-US" sz="1600" b="1"/>
              <a:pPr algn="r" eaLnBrk="1" hangingPunct="1">
                <a:spcBef>
                  <a:spcPct val="0"/>
                </a:spcBef>
                <a:buClrTx/>
                <a:buFontTx/>
                <a:buNone/>
              </a:pPr>
              <a:t>42</a:t>
            </a:fld>
            <a:r>
              <a:rPr lang="de-DE" altLang="en-US" sz="1600" b="1"/>
              <a:t> -</a:t>
            </a:r>
          </a:p>
        </p:txBody>
      </p:sp>
      <p:sp>
        <p:nvSpPr>
          <p:cNvPr id="45059"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sp>
        <p:nvSpPr>
          <p:cNvPr id="45060" name="Rectangle 3"/>
          <p:cNvSpPr>
            <a:spLocks noGrp="1" noChangeArrowheads="1"/>
          </p:cNvSpPr>
          <p:nvPr>
            <p:ph type="body" idx="4294967295"/>
          </p:nvPr>
        </p:nvSpPr>
        <p:spPr>
          <a:xfrm>
            <a:off x="457200" y="1371600"/>
            <a:ext cx="8686800" cy="5253038"/>
          </a:xfrm>
          <a:noFill/>
        </p:spPr>
        <p:txBody>
          <a:bodyPr/>
          <a:lstStyle/>
          <a:p>
            <a:pPr eaLnBrk="1" hangingPunct="1"/>
            <a:r>
              <a:rPr lang="en-US" altLang="en-US"/>
              <a:t>We have discovered the following causal chain between capital stock growth and GDP growth:</a:t>
            </a:r>
          </a:p>
          <a:p>
            <a:pPr lvl="1" eaLnBrk="1" hangingPunct="1"/>
            <a:r>
              <a:rPr lang="en-US" altLang="en-US">
                <a:solidFill>
                  <a:srgbClr val="00FF00"/>
                </a:solidFill>
              </a:rPr>
              <a:t>Increase in capital stock</a:t>
            </a:r>
            <a:r>
              <a:rPr lang="en-US" altLang="en-US"/>
              <a:t> </a:t>
            </a:r>
          </a:p>
          <a:p>
            <a:pPr lvl="2" eaLnBrk="1" hangingPunct="1"/>
            <a:r>
              <a:rPr lang="en-US" altLang="en-US">
                <a:solidFill>
                  <a:srgbClr val="00FF00"/>
                </a:solidFill>
              </a:rPr>
              <a:t>Primary effect</a:t>
            </a:r>
            <a:r>
              <a:rPr lang="en-US" altLang="en-US"/>
              <a:t>: increase in GDP production</a:t>
            </a:r>
          </a:p>
          <a:p>
            <a:pPr lvl="2" eaLnBrk="1" hangingPunct="1"/>
            <a:r>
              <a:rPr lang="en-US" altLang="en-US">
                <a:solidFill>
                  <a:srgbClr val="00FF00"/>
                </a:solidFill>
              </a:rPr>
              <a:t>Secondary effect</a:t>
            </a:r>
            <a:r>
              <a:rPr lang="en-US" altLang="en-US"/>
              <a:t>: increase labor productivity =&gt; shift of the labor demand curve =&gt; excess demand at the old real wage =&gt; increase in the real wage =&gt; increase in labor supplied by households =&gt; increase in labor input in GDP production =&gt; increase in GDP production.</a:t>
            </a:r>
          </a:p>
          <a:p>
            <a:pPr eaLnBrk="1" hangingPunct="1">
              <a:lnSpc>
                <a:spcPct val="90000"/>
              </a:lnSpc>
            </a:pPr>
            <a:r>
              <a:rPr lang="en-US" altLang="en-US"/>
              <a:t>This causal chain reveals the </a:t>
            </a:r>
            <a:r>
              <a:rPr lang="en-US" altLang="en-US">
                <a:solidFill>
                  <a:srgbClr val="00FF00"/>
                </a:solidFill>
              </a:rPr>
              <a:t>consequences of capital accumulation for the labor market</a:t>
            </a:r>
            <a:r>
              <a:rPr lang="en-US" altLang="en-US"/>
              <a:t>. In Chapter 2 we neglected for the sake of simplicity this interrelation.</a:t>
            </a:r>
          </a:p>
        </p:txBody>
      </p:sp>
      <p:sp>
        <p:nvSpPr>
          <p:cNvPr id="45061" name="Rectangle 5"/>
          <p:cNvSpPr>
            <a:spLocks noGrp="1" noChangeArrowheads="1"/>
          </p:cNvSpPr>
          <p:nvPr>
            <p:ph type="title" idx="4294967295"/>
          </p:nvPr>
        </p:nvSpPr>
        <p:spPr>
          <a:noFill/>
        </p:spPr>
        <p:txBody>
          <a:bodyPr/>
          <a:lstStyle/>
          <a:p>
            <a:pPr eaLnBrk="1" hangingPunct="1"/>
            <a:r>
              <a:rPr lang="en-US" altLang="en-US" sz="2600"/>
              <a:t>3. The Neoclassical Model and its Policy Implications </a:t>
            </a:r>
            <a:br>
              <a:rPr lang="en-US" altLang="en-US" sz="2600"/>
            </a:br>
            <a:r>
              <a:rPr lang="en-US" altLang="en-US" sz="2600"/>
              <a:t>3.1. The Structure of the Neoclassical Model</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93136403-6BA1-43DC-A554-06629B744D4E}" type="slidenum">
              <a:rPr lang="de-DE" altLang="en-US" sz="1600" b="1"/>
              <a:pPr algn="r" eaLnBrk="1" hangingPunct="1">
                <a:spcBef>
                  <a:spcPct val="0"/>
                </a:spcBef>
                <a:buClrTx/>
                <a:buFontTx/>
                <a:buNone/>
              </a:pPr>
              <a:t>43</a:t>
            </a:fld>
            <a:r>
              <a:rPr lang="de-DE" altLang="en-US" sz="1600" b="1"/>
              <a:t> -</a:t>
            </a:r>
          </a:p>
        </p:txBody>
      </p:sp>
      <p:sp>
        <p:nvSpPr>
          <p:cNvPr id="46083"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sp>
        <p:nvSpPr>
          <p:cNvPr id="46084" name="Rectangle 2"/>
          <p:cNvSpPr>
            <a:spLocks noGrp="1" noChangeArrowheads="1"/>
          </p:cNvSpPr>
          <p:nvPr>
            <p:ph type="body" idx="4294967295"/>
          </p:nvPr>
        </p:nvSpPr>
        <p:spPr>
          <a:xfrm>
            <a:off x="757238" y="1201738"/>
            <a:ext cx="8386762" cy="5656262"/>
          </a:xfrm>
          <a:noFill/>
        </p:spPr>
        <p:txBody>
          <a:bodyPr/>
          <a:lstStyle/>
          <a:p>
            <a:pPr marL="571500" indent="-571500" eaLnBrk="1" hangingPunct="1">
              <a:lnSpc>
                <a:spcPct val="90000"/>
              </a:lnSpc>
            </a:pPr>
            <a:r>
              <a:rPr lang="en-US" altLang="en-US" dirty="0"/>
              <a:t>So far we have developed the “</a:t>
            </a:r>
            <a:r>
              <a:rPr lang="en-US" altLang="en-US" dirty="0">
                <a:solidFill>
                  <a:srgbClr val="00FF00"/>
                </a:solidFill>
              </a:rPr>
              <a:t>production module</a:t>
            </a:r>
            <a:r>
              <a:rPr lang="en-US" altLang="en-US" dirty="0"/>
              <a:t>”, which explains the determinants of the supply of goods.</a:t>
            </a:r>
          </a:p>
          <a:p>
            <a:pPr marL="571500" indent="-571500" eaLnBrk="1" hangingPunct="1">
              <a:lnSpc>
                <a:spcPct val="90000"/>
              </a:lnSpc>
            </a:pPr>
            <a:r>
              <a:rPr lang="en-US" altLang="en-US" dirty="0"/>
              <a:t>Next step is to derive the “</a:t>
            </a:r>
            <a:r>
              <a:rPr lang="en-US" altLang="en-US" dirty="0">
                <a:solidFill>
                  <a:srgbClr val="00FF00"/>
                </a:solidFill>
              </a:rPr>
              <a:t>demand module</a:t>
            </a:r>
            <a:r>
              <a:rPr lang="en-US" altLang="en-US" dirty="0"/>
              <a:t>”, which explains the determinants of the demand for goods.</a:t>
            </a:r>
          </a:p>
          <a:p>
            <a:pPr marL="571500" indent="-571500" eaLnBrk="1" hangingPunct="1">
              <a:lnSpc>
                <a:spcPct val="90000"/>
              </a:lnSpc>
            </a:pPr>
            <a:r>
              <a:rPr lang="en-US" altLang="en-US" dirty="0"/>
              <a:t>Demand for goods depends critically on the </a:t>
            </a:r>
            <a:r>
              <a:rPr lang="en-US" altLang="en-US" dirty="0">
                <a:solidFill>
                  <a:srgbClr val="00FF00"/>
                </a:solidFill>
              </a:rPr>
              <a:t>household decision </a:t>
            </a:r>
            <a:r>
              <a:rPr lang="en-US" altLang="en-US" dirty="0"/>
              <a:t>to make </a:t>
            </a:r>
            <a:r>
              <a:rPr lang="en-US" altLang="en-US" dirty="0">
                <a:solidFill>
                  <a:srgbClr val="00FF00"/>
                </a:solidFill>
              </a:rPr>
              <a:t>savings</a:t>
            </a:r>
            <a:r>
              <a:rPr lang="en-US" altLang="en-US" dirty="0"/>
              <a:t>:</a:t>
            </a:r>
          </a:p>
          <a:p>
            <a:pPr marL="971550" lvl="1" indent="-571500" eaLnBrk="1" hangingPunct="1">
              <a:lnSpc>
                <a:spcPct val="90000"/>
              </a:lnSpc>
            </a:pPr>
            <a:r>
              <a:rPr lang="en-US" altLang="en-US" dirty="0">
                <a:solidFill>
                  <a:srgbClr val="00FF00"/>
                </a:solidFill>
              </a:rPr>
              <a:t>Households decide</a:t>
            </a:r>
            <a:r>
              <a:rPr lang="en-US" altLang="en-US" dirty="0"/>
              <a:t> how much of their </a:t>
            </a:r>
            <a:r>
              <a:rPr lang="en-US" altLang="en-US" dirty="0">
                <a:solidFill>
                  <a:srgbClr val="00FF00"/>
                </a:solidFill>
              </a:rPr>
              <a:t>income</a:t>
            </a:r>
            <a:r>
              <a:rPr lang="en-US" altLang="en-US" dirty="0"/>
              <a:t> Y they use for </a:t>
            </a:r>
            <a:r>
              <a:rPr lang="en-US" altLang="en-US" dirty="0">
                <a:solidFill>
                  <a:srgbClr val="00FF00"/>
                </a:solidFill>
              </a:rPr>
              <a:t>consumption</a:t>
            </a:r>
            <a:r>
              <a:rPr lang="en-US" altLang="en-US" dirty="0"/>
              <a:t> goods C, and how much of their income they use for </a:t>
            </a:r>
            <a:r>
              <a:rPr lang="en-US" altLang="en-US" dirty="0">
                <a:solidFill>
                  <a:srgbClr val="00FF00"/>
                </a:solidFill>
              </a:rPr>
              <a:t>savings</a:t>
            </a:r>
            <a:r>
              <a:rPr lang="en-US" altLang="en-US" dirty="0"/>
              <a:t> S:   Y = C + S</a:t>
            </a:r>
          </a:p>
          <a:p>
            <a:pPr marL="971550" lvl="1" indent="-571500" eaLnBrk="1" hangingPunct="1"/>
            <a:r>
              <a:rPr lang="en-US" altLang="en-US" dirty="0">
                <a:solidFill>
                  <a:srgbClr val="00FF00"/>
                </a:solidFill>
              </a:rPr>
              <a:t>Savings</a:t>
            </a:r>
            <a:r>
              <a:rPr lang="en-US" altLang="en-US" dirty="0"/>
              <a:t> are offered to firms as </a:t>
            </a:r>
            <a:r>
              <a:rPr lang="en-US" altLang="en-US" dirty="0">
                <a:solidFill>
                  <a:srgbClr val="00FF00"/>
                </a:solidFill>
              </a:rPr>
              <a:t>credits</a:t>
            </a:r>
            <a:r>
              <a:rPr lang="en-US" altLang="en-US" dirty="0"/>
              <a:t> on the capital market.</a:t>
            </a:r>
          </a:p>
          <a:p>
            <a:pPr marL="971550" lvl="1" indent="-571500" eaLnBrk="1" hangingPunct="1"/>
            <a:r>
              <a:rPr lang="en-US" altLang="en-US" dirty="0"/>
              <a:t>The </a:t>
            </a:r>
            <a:r>
              <a:rPr lang="en-US" altLang="en-US" dirty="0" err="1"/>
              <a:t>Neoclassics</a:t>
            </a:r>
            <a:r>
              <a:rPr lang="en-US" altLang="en-US" dirty="0"/>
              <a:t> assume that </a:t>
            </a:r>
            <a:r>
              <a:rPr lang="en-US" altLang="en-US" dirty="0">
                <a:solidFill>
                  <a:srgbClr val="00FF00"/>
                </a:solidFill>
              </a:rPr>
              <a:t>the decision</a:t>
            </a:r>
            <a:r>
              <a:rPr lang="en-US" altLang="en-US" dirty="0"/>
              <a:t>, how much is consumed and how much is saved, </a:t>
            </a:r>
            <a:r>
              <a:rPr lang="en-US" altLang="en-US" dirty="0">
                <a:solidFill>
                  <a:srgbClr val="00FF00"/>
                </a:solidFill>
              </a:rPr>
              <a:t>depends</a:t>
            </a:r>
            <a:r>
              <a:rPr lang="en-US" altLang="en-US" dirty="0"/>
              <a:t> on the level of the </a:t>
            </a:r>
            <a:r>
              <a:rPr lang="en-US" altLang="en-US" dirty="0">
                <a:solidFill>
                  <a:srgbClr val="00FF00"/>
                </a:solidFill>
              </a:rPr>
              <a:t>interest rate</a:t>
            </a:r>
            <a:r>
              <a:rPr lang="en-US" altLang="en-US" dirty="0"/>
              <a:t>: </a:t>
            </a:r>
            <a:r>
              <a:rPr lang="en-US" altLang="en-US" dirty="0" err="1"/>
              <a:t>i</a:t>
            </a:r>
            <a:endParaRPr lang="en-US" altLang="en-US" dirty="0"/>
          </a:p>
        </p:txBody>
      </p:sp>
      <p:sp>
        <p:nvSpPr>
          <p:cNvPr id="46085" name="Rectangle 5"/>
          <p:cNvSpPr>
            <a:spLocks noGrp="1" noChangeArrowheads="1"/>
          </p:cNvSpPr>
          <p:nvPr>
            <p:ph type="title" idx="4294967295"/>
          </p:nvPr>
        </p:nvSpPr>
        <p:spPr>
          <a:noFill/>
        </p:spPr>
        <p:txBody>
          <a:bodyPr/>
          <a:lstStyle/>
          <a:p>
            <a:pPr eaLnBrk="1" hangingPunct="1"/>
            <a:r>
              <a:rPr lang="en-US" altLang="en-US" sz="2600"/>
              <a:t>3. The Neoclassical Model and its Policy Implications </a:t>
            </a:r>
            <a:br>
              <a:rPr lang="en-US" altLang="en-US" sz="2600"/>
            </a:br>
            <a:r>
              <a:rPr lang="en-US" altLang="en-US" sz="2600"/>
              <a:t>3.1. The Structure of the Neoclassical Model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8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08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Foliennummernplatzhalter 3"/>
          <p:cNvSpPr>
            <a:spLocks noGrp="1"/>
          </p:cNvSpPr>
          <p:nvPr>
            <p:ph type="sldNum" sz="quarter" idx="11"/>
          </p:nvPr>
        </p:nvSpPr>
        <p:spPr>
          <a:xfrm>
            <a:off x="7038975" y="63769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13D8510F-E601-4EAA-97AD-697D980A565F}" type="slidenum">
              <a:rPr lang="de-DE" altLang="en-US" sz="1600" smtClean="0"/>
              <a:pPr>
                <a:spcBef>
                  <a:spcPct val="0"/>
                </a:spcBef>
                <a:buClrTx/>
                <a:buFontTx/>
                <a:buNone/>
              </a:pPr>
              <a:t>44</a:t>
            </a:fld>
            <a:r>
              <a:rPr lang="de-DE" altLang="en-US" sz="1600"/>
              <a:t> -</a:t>
            </a:r>
          </a:p>
        </p:txBody>
      </p:sp>
      <p:sp>
        <p:nvSpPr>
          <p:cNvPr id="47107" name="Fußzeilenplatzhalter 4"/>
          <p:cNvSpPr>
            <a:spLocks noGrp="1"/>
          </p:cNvSpPr>
          <p:nvPr>
            <p:ph type="ftr" sz="quarter" idx="10"/>
          </p:nvPr>
        </p:nvSpPr>
        <p:spPr>
          <a:xfrm>
            <a:off x="0" y="6381750"/>
            <a:ext cx="5653088"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600"/>
              <a:t>Prof. Dr. Rainer Maurer</a:t>
            </a:r>
          </a:p>
        </p:txBody>
      </p:sp>
      <p:graphicFrame>
        <p:nvGraphicFramePr>
          <p:cNvPr id="47108" name="Object 2"/>
          <p:cNvGraphicFramePr>
            <a:graphicFrameLocks/>
          </p:cNvGraphicFramePr>
          <p:nvPr/>
        </p:nvGraphicFramePr>
        <p:xfrm>
          <a:off x="1238250" y="1027113"/>
          <a:ext cx="6923088" cy="5422900"/>
        </p:xfrm>
        <a:graphic>
          <a:graphicData uri="http://schemas.openxmlformats.org/presentationml/2006/ole">
            <mc:AlternateContent xmlns:mc="http://schemas.openxmlformats.org/markup-compatibility/2006">
              <mc:Choice xmlns:v="urn:schemas-microsoft-com:vml" Requires="v">
                <p:oleObj spid="_x0000_s47521" name="Diagramm" r:id="rId4" imgW="7438848" imgH="5324601" progId="MSGraph.Chart.8">
                  <p:embed followColorScheme="full"/>
                </p:oleObj>
              </mc:Choice>
              <mc:Fallback>
                <p:oleObj name="Diagramm" r:id="rId4" imgW="7438848" imgH="5324601"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8250" y="1027113"/>
                        <a:ext cx="6923088" cy="542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109" name="Rectangle 3"/>
          <p:cNvSpPr>
            <a:spLocks noGrp="1" noChangeArrowheads="1"/>
          </p:cNvSpPr>
          <p:nvPr>
            <p:ph type="title"/>
          </p:nvPr>
        </p:nvSpPr>
        <p:spPr>
          <a:xfrm>
            <a:off x="0" y="31750"/>
            <a:ext cx="9144000" cy="1100138"/>
          </a:xfrm>
        </p:spPr>
        <p:txBody>
          <a:bodyPr/>
          <a:lstStyle/>
          <a:p>
            <a:pPr eaLnBrk="1" hangingPunct="1"/>
            <a:r>
              <a:rPr lang="de-DE" altLang="en-US" sz="2900"/>
              <a:t>Credit Supply of Households (=Savings)</a:t>
            </a:r>
            <a:endParaRPr lang="de-DE" altLang="en-US" sz="2600"/>
          </a:p>
        </p:txBody>
      </p:sp>
      <p:sp>
        <p:nvSpPr>
          <p:cNvPr id="47110" name="Text Box 4"/>
          <p:cNvSpPr txBox="1">
            <a:spLocks noChangeArrowheads="1"/>
          </p:cNvSpPr>
          <p:nvPr/>
        </p:nvSpPr>
        <p:spPr bwMode="auto">
          <a:xfrm>
            <a:off x="754063" y="1020763"/>
            <a:ext cx="50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a:t>i</a:t>
            </a:r>
            <a:r>
              <a:rPr lang="de-DE" altLang="en-US" sz="1800" b="1"/>
              <a:t>  </a:t>
            </a:r>
          </a:p>
        </p:txBody>
      </p:sp>
      <p:sp>
        <p:nvSpPr>
          <p:cNvPr id="47111" name="Text Box 5"/>
          <p:cNvSpPr txBox="1">
            <a:spLocks noChangeArrowheads="1"/>
          </p:cNvSpPr>
          <p:nvPr/>
        </p:nvSpPr>
        <p:spPr bwMode="auto">
          <a:xfrm>
            <a:off x="8243888" y="6083300"/>
            <a:ext cx="6270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2800"/>
              <a:t>S,I</a:t>
            </a:r>
            <a:r>
              <a:rPr lang="de-DE" altLang="en-US" sz="1800"/>
              <a:t> </a:t>
            </a:r>
            <a:r>
              <a:rPr lang="de-DE" altLang="en-US" sz="1800" b="1"/>
              <a:t> </a:t>
            </a:r>
          </a:p>
        </p:txBody>
      </p:sp>
      <p:sp>
        <p:nvSpPr>
          <p:cNvPr id="47112" name="Line 6"/>
          <p:cNvSpPr>
            <a:spLocks noChangeShapeType="1"/>
          </p:cNvSpPr>
          <p:nvPr/>
        </p:nvSpPr>
        <p:spPr bwMode="auto">
          <a:xfrm>
            <a:off x="7910513" y="6188075"/>
            <a:ext cx="309562" cy="1588"/>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47113" name="Line 7"/>
          <p:cNvSpPr>
            <a:spLocks noChangeShapeType="1"/>
          </p:cNvSpPr>
          <p:nvPr/>
        </p:nvSpPr>
        <p:spPr bwMode="auto">
          <a:xfrm rot="5400000" flipH="1">
            <a:off x="1199356" y="1231107"/>
            <a:ext cx="295275" cy="1588"/>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47114" name="Text Box 12"/>
          <p:cNvSpPr txBox="1">
            <a:spLocks noChangeArrowheads="1"/>
          </p:cNvSpPr>
          <p:nvPr/>
        </p:nvSpPr>
        <p:spPr bwMode="auto">
          <a:xfrm>
            <a:off x="7488238" y="1800225"/>
            <a:ext cx="7493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66FFFF"/>
                </a:solidFill>
              </a:rPr>
              <a:t>S(i)</a:t>
            </a:r>
            <a:endParaRPr lang="el-GR" altLang="en-US" sz="2600">
              <a:solidFill>
                <a:srgbClr val="66FFFF"/>
              </a:solidFill>
            </a:endParaRPr>
          </a:p>
        </p:txBody>
      </p:sp>
      <p:sp>
        <p:nvSpPr>
          <p:cNvPr id="47115" name="Line 18"/>
          <p:cNvSpPr>
            <a:spLocks noChangeShapeType="1"/>
          </p:cNvSpPr>
          <p:nvPr/>
        </p:nvSpPr>
        <p:spPr bwMode="auto">
          <a:xfrm flipV="1">
            <a:off x="1385888" y="2152650"/>
            <a:ext cx="6088062" cy="3292475"/>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47116" name="AutoShape 25"/>
          <p:cNvSpPr>
            <a:spLocks noChangeArrowheads="1"/>
          </p:cNvSpPr>
          <p:nvPr/>
        </p:nvSpPr>
        <p:spPr bwMode="auto">
          <a:xfrm>
            <a:off x="1598613" y="893763"/>
            <a:ext cx="5202237" cy="1628775"/>
          </a:xfrm>
          <a:prstGeom prst="roundRect">
            <a:avLst>
              <a:gd name="adj" fmla="val 12495"/>
            </a:avLst>
          </a:prstGeom>
          <a:solidFill>
            <a:srgbClr val="FFFF99"/>
          </a:solidFill>
          <a:ln w="50800">
            <a:solidFill>
              <a:srgbClr val="FF0000"/>
            </a:solidFill>
            <a:round/>
            <a:headEnd/>
            <a:tailEnd/>
          </a:ln>
        </p:spPr>
        <p:txBody>
          <a:bodyPr lIns="0" tIns="0" rIns="0" bIns="0"/>
          <a:lstStyle>
            <a:lvl1pPr marL="342900" indent="-342900">
              <a:spcBef>
                <a:spcPct val="20000"/>
              </a:spcBef>
              <a:buClr>
                <a:srgbClr val="FF0000"/>
              </a:buClr>
              <a:buFont typeface="Arial Unicode MS" pitchFamily="34" charset="-128"/>
              <a:buChar char="➤"/>
              <a:defRPr sz="2400">
                <a:solidFill>
                  <a:schemeClr val="tx1"/>
                </a:solidFill>
                <a:latin typeface="Arial" pitchFamily="34" charset="0"/>
              </a:defRPr>
            </a:lvl1pPr>
            <a:lvl2pPr marL="179388">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lvl="1" eaLnBrk="1" hangingPunct="1">
              <a:buFont typeface="Arial Unicode MS" pitchFamily="34" charset="-128"/>
              <a:buNone/>
            </a:pPr>
            <a:r>
              <a:rPr lang="en-US" altLang="en-US" sz="2000" dirty="0">
                <a:solidFill>
                  <a:srgbClr val="3333FF"/>
                </a:solidFill>
              </a:rPr>
              <a:t>The </a:t>
            </a:r>
            <a:r>
              <a:rPr lang="en-US" altLang="en-US" sz="2000" dirty="0" err="1">
                <a:solidFill>
                  <a:srgbClr val="3333FF"/>
                </a:solidFill>
              </a:rPr>
              <a:t>Neoclassics</a:t>
            </a:r>
            <a:r>
              <a:rPr lang="en-US" altLang="en-US" sz="2000" dirty="0">
                <a:solidFill>
                  <a:srgbClr val="3333FF"/>
                </a:solidFill>
              </a:rPr>
              <a:t> assume, that credit supply S(</a:t>
            </a:r>
            <a:r>
              <a:rPr lang="en-US" altLang="en-US" sz="2000" dirty="0" err="1">
                <a:solidFill>
                  <a:srgbClr val="3333FF"/>
                </a:solidFill>
              </a:rPr>
              <a:t>i</a:t>
            </a:r>
            <a:r>
              <a:rPr lang="en-US" altLang="en-US" sz="2000" dirty="0">
                <a:solidFill>
                  <a:srgbClr val="3333FF"/>
                </a:solidFill>
              </a:rPr>
              <a:t>) grows when the interest rate (</a:t>
            </a:r>
            <a:r>
              <a:rPr lang="en-US" altLang="en-US" sz="2000" dirty="0" err="1">
                <a:solidFill>
                  <a:srgbClr val="3333FF"/>
                </a:solidFill>
              </a:rPr>
              <a:t>i</a:t>
            </a:r>
            <a:r>
              <a:rPr lang="en-US" altLang="en-US" sz="2000" dirty="0">
                <a:solidFill>
                  <a:srgbClr val="3333FF"/>
                </a:solidFill>
              </a:rPr>
              <a:t>) grows: A </a:t>
            </a:r>
            <a:r>
              <a:rPr lang="en-US" altLang="en-US" sz="2000" dirty="0">
                <a:solidFill>
                  <a:srgbClr val="FF0000"/>
                </a:solidFill>
              </a:rPr>
              <a:t>higher interest</a:t>
            </a:r>
            <a:r>
              <a:rPr lang="en-US" altLang="en-US" sz="2000" dirty="0">
                <a:solidFill>
                  <a:srgbClr val="3333FF"/>
                </a:solidFill>
              </a:rPr>
              <a:t> rate induces households to </a:t>
            </a:r>
            <a:r>
              <a:rPr lang="en-US" altLang="en-US" sz="2000" dirty="0">
                <a:solidFill>
                  <a:srgbClr val="FF0000"/>
                </a:solidFill>
              </a:rPr>
              <a:t>reduce “consumption today”</a:t>
            </a:r>
            <a:r>
              <a:rPr lang="en-US" altLang="en-US" sz="2000" dirty="0">
                <a:solidFill>
                  <a:srgbClr val="3333FF"/>
                </a:solidFill>
              </a:rPr>
              <a:t> in favor of “consumption tomorrow”.</a:t>
            </a:r>
          </a:p>
        </p:txBody>
      </p:sp>
      <p:sp>
        <p:nvSpPr>
          <p:cNvPr id="47117" name="Oval 18"/>
          <p:cNvSpPr>
            <a:spLocks noChangeArrowheads="1"/>
          </p:cNvSpPr>
          <p:nvPr/>
        </p:nvSpPr>
        <p:spPr bwMode="auto">
          <a:xfrm>
            <a:off x="7762875" y="2295525"/>
            <a:ext cx="368300" cy="368300"/>
          </a:xfrm>
          <a:prstGeom prst="ellipse">
            <a:avLst/>
          </a:prstGeom>
          <a:noFill/>
          <a:ln w="38100" algn="ctr">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r>
              <a:rPr lang="en-US" altLang="en-US" sz="2000">
                <a:solidFill>
                  <a:srgbClr val="00FF00"/>
                </a:solidFill>
              </a:rPr>
              <a:t>+</a:t>
            </a:r>
            <a:endParaRPr lang="de-DE" altLang="en-US" sz="2000">
              <a:solidFill>
                <a:srgbClr val="00FF00"/>
              </a:solidFill>
            </a:endParaRPr>
          </a:p>
        </p:txBody>
      </p:sp>
      <p:sp>
        <p:nvSpPr>
          <p:cNvPr id="26638" name="Line 19"/>
          <p:cNvSpPr>
            <a:spLocks noChangeShapeType="1"/>
          </p:cNvSpPr>
          <p:nvPr/>
        </p:nvSpPr>
        <p:spPr bwMode="auto">
          <a:xfrm flipV="1">
            <a:off x="1352550" y="4705350"/>
            <a:ext cx="1371600" cy="12700"/>
          </a:xfrm>
          <a:prstGeom prst="line">
            <a:avLst/>
          </a:prstGeom>
          <a:noFill/>
          <a:ln w="38100">
            <a:solidFill>
              <a:srgbClr val="FFFF00"/>
            </a:solidFill>
            <a:prstDash val="dash"/>
            <a:round/>
            <a:headEnd type="none" w="med" len="lg"/>
            <a:tailEnd type="triangl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20500" name="Line 20"/>
          <p:cNvSpPr>
            <a:spLocks noChangeShapeType="1"/>
          </p:cNvSpPr>
          <p:nvPr/>
        </p:nvSpPr>
        <p:spPr bwMode="auto">
          <a:xfrm>
            <a:off x="6096000" y="2876550"/>
            <a:ext cx="0" cy="3314700"/>
          </a:xfrm>
          <a:prstGeom prst="line">
            <a:avLst/>
          </a:prstGeom>
          <a:noFill/>
          <a:ln w="38100">
            <a:solidFill>
              <a:srgbClr val="FFFF00"/>
            </a:solidFill>
            <a:prstDash val="dash"/>
            <a:round/>
            <a:headEnd type="none" w="med" len="lg"/>
            <a:tailEnd type="triangl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20501" name="Line 21"/>
          <p:cNvSpPr>
            <a:spLocks noChangeShapeType="1"/>
          </p:cNvSpPr>
          <p:nvPr/>
        </p:nvSpPr>
        <p:spPr bwMode="auto">
          <a:xfrm flipV="1">
            <a:off x="1377950" y="2878138"/>
            <a:ext cx="4749800" cy="0"/>
          </a:xfrm>
          <a:prstGeom prst="line">
            <a:avLst/>
          </a:prstGeom>
          <a:noFill/>
          <a:ln w="38100">
            <a:solidFill>
              <a:srgbClr val="FFFF00"/>
            </a:solidFill>
            <a:prstDash val="dash"/>
            <a:round/>
            <a:headEnd type="none" w="med" len="lg"/>
            <a:tailEnd type="triangl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26641" name="Line 22"/>
          <p:cNvSpPr>
            <a:spLocks noChangeShapeType="1"/>
          </p:cNvSpPr>
          <p:nvPr/>
        </p:nvSpPr>
        <p:spPr bwMode="auto">
          <a:xfrm rot="5400000" flipV="1">
            <a:off x="1957388" y="5443538"/>
            <a:ext cx="1498600" cy="0"/>
          </a:xfrm>
          <a:prstGeom prst="line">
            <a:avLst/>
          </a:prstGeom>
          <a:noFill/>
          <a:ln w="38100">
            <a:solidFill>
              <a:srgbClr val="FFFF00"/>
            </a:solidFill>
            <a:prstDash val="dash"/>
            <a:round/>
            <a:headEnd type="none" w="med" len="lg"/>
            <a:tailEnd type="triangl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6109208" name="AutoShape 24"/>
          <p:cNvSpPr>
            <a:spLocks noChangeArrowheads="1"/>
          </p:cNvSpPr>
          <p:nvPr/>
        </p:nvSpPr>
        <p:spPr bwMode="auto">
          <a:xfrm>
            <a:off x="4289425" y="4359275"/>
            <a:ext cx="4575175" cy="1462088"/>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marL="342900" indent="-342900">
              <a:spcBef>
                <a:spcPct val="20000"/>
              </a:spcBef>
              <a:buClr>
                <a:srgbClr val="FF0000"/>
              </a:buClr>
              <a:buFont typeface="Arial Unicode MS" pitchFamily="34" charset="-128"/>
              <a:buChar char="➤"/>
              <a:tabLst>
                <a:tab pos="901700" algn="l"/>
              </a:tabLst>
              <a:defRPr sz="2400">
                <a:solidFill>
                  <a:schemeClr val="tx1"/>
                </a:solidFill>
                <a:latin typeface="Arial" pitchFamily="34" charset="0"/>
              </a:defRPr>
            </a:lvl1pPr>
            <a:lvl2pPr marL="179388">
              <a:spcBef>
                <a:spcPct val="20000"/>
              </a:spcBef>
              <a:buClr>
                <a:srgbClr val="FF0000"/>
              </a:buClr>
              <a:buFont typeface="Arial Unicode MS" pitchFamily="34" charset="-128"/>
              <a:buChar char="■"/>
              <a:tabLst>
                <a:tab pos="901700" algn="l"/>
              </a:tabLst>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tabLst>
                <a:tab pos="901700" algn="l"/>
              </a:tabLst>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tabLst>
                <a:tab pos="901700" algn="l"/>
              </a:tabLst>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tabLst>
                <a:tab pos="901700" algn="l"/>
              </a:tabLst>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tabLst>
                <a:tab pos="901700" algn="l"/>
              </a:tabLst>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tabLst>
                <a:tab pos="901700" algn="l"/>
              </a:tabLst>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tabLst>
                <a:tab pos="901700" algn="l"/>
              </a:tabLst>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tabLst>
                <a:tab pos="901700" algn="l"/>
              </a:tabLst>
              <a:defRPr sz="2000">
                <a:solidFill>
                  <a:schemeClr val="tx1"/>
                </a:solidFill>
                <a:latin typeface="Arial" pitchFamily="34" charset="0"/>
              </a:defRPr>
            </a:lvl9pPr>
          </a:lstStyle>
          <a:p>
            <a:pPr lvl="1" eaLnBrk="1" hangingPunct="1">
              <a:buFont typeface="Arial Unicode MS" pitchFamily="34" charset="-128"/>
              <a:buNone/>
            </a:pPr>
            <a:r>
              <a:rPr lang="en-US" altLang="en-US" sz="2000" dirty="0">
                <a:solidFill>
                  <a:srgbClr val="3333FF"/>
                </a:solidFill>
              </a:rPr>
              <a:t>Hence households compensate the </a:t>
            </a:r>
            <a:r>
              <a:rPr lang="en-US" altLang="en-US" sz="2000" dirty="0">
                <a:solidFill>
                  <a:srgbClr val="FF0000"/>
                </a:solidFill>
              </a:rPr>
              <a:t>loss of utility</a:t>
            </a:r>
            <a:r>
              <a:rPr lang="en-US" altLang="en-US" sz="2000" dirty="0">
                <a:solidFill>
                  <a:srgbClr val="3333FF"/>
                </a:solidFill>
              </a:rPr>
              <a:t> from “less consumption </a:t>
            </a:r>
            <a:r>
              <a:rPr lang="en-US" altLang="en-US" sz="2000" dirty="0">
                <a:solidFill>
                  <a:srgbClr val="FF0000"/>
                </a:solidFill>
              </a:rPr>
              <a:t>today</a:t>
            </a:r>
            <a:r>
              <a:rPr lang="en-US" altLang="en-US" sz="2000" dirty="0">
                <a:solidFill>
                  <a:srgbClr val="3333FF"/>
                </a:solidFill>
              </a:rPr>
              <a:t>” by the </a:t>
            </a:r>
            <a:r>
              <a:rPr lang="en-US" altLang="en-US" sz="2000" dirty="0">
                <a:solidFill>
                  <a:srgbClr val="FF0000"/>
                </a:solidFill>
              </a:rPr>
              <a:t>increase in utility</a:t>
            </a:r>
            <a:r>
              <a:rPr lang="en-US" altLang="en-US" sz="2000" dirty="0">
                <a:solidFill>
                  <a:srgbClr val="3333FF"/>
                </a:solidFill>
              </a:rPr>
              <a:t> from “more consumption </a:t>
            </a:r>
            <a:r>
              <a:rPr lang="en-US" altLang="en-US" sz="2000" dirty="0">
                <a:solidFill>
                  <a:srgbClr val="FF0000"/>
                </a:solidFill>
              </a:rPr>
              <a:t>tomorrow</a:t>
            </a:r>
            <a:r>
              <a:rPr lang="en-US" altLang="en-US" sz="2000" dirty="0">
                <a:solidFill>
                  <a:srgbClr val="3333FF"/>
                </a:solidFill>
              </a:rPr>
              <a:t>”.</a:t>
            </a:r>
          </a:p>
        </p:txBody>
      </p:sp>
      <p:sp>
        <p:nvSpPr>
          <p:cNvPr id="26644" name="Line 20"/>
          <p:cNvSpPr>
            <a:spLocks noChangeShapeType="1"/>
          </p:cNvSpPr>
          <p:nvPr/>
        </p:nvSpPr>
        <p:spPr bwMode="auto">
          <a:xfrm flipV="1">
            <a:off x="1579563" y="3028950"/>
            <a:ext cx="0" cy="1550988"/>
          </a:xfrm>
          <a:prstGeom prst="line">
            <a:avLst/>
          </a:prstGeom>
          <a:noFill/>
          <a:ln w="381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26645" name="Line 21"/>
          <p:cNvSpPr>
            <a:spLocks noChangeShapeType="1"/>
          </p:cNvSpPr>
          <p:nvPr/>
        </p:nvSpPr>
        <p:spPr bwMode="auto">
          <a:xfrm rot="5400000" flipV="1">
            <a:off x="4444207" y="4580731"/>
            <a:ext cx="0" cy="2903537"/>
          </a:xfrm>
          <a:prstGeom prst="line">
            <a:avLst/>
          </a:prstGeom>
          <a:noFill/>
          <a:ln w="381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lIns="90000" tIns="46800" rIns="90000" bIns="46800"/>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4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64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50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50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64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1092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8" grpId="0" animBg="1"/>
      <p:bldP spid="20500" grpId="0" animBg="1"/>
      <p:bldP spid="20501" grpId="0" animBg="1"/>
      <p:bldP spid="26641" grpId="0" animBg="1"/>
      <p:bldP spid="6109208" grpId="0" animBg="1"/>
      <p:bldP spid="26644" grpId="0" animBg="1"/>
      <p:bldP spid="26645"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84323" name="Rectangle 3"/>
          <p:cNvSpPr>
            <a:spLocks noChangeArrowheads="1"/>
          </p:cNvSpPr>
          <p:nvPr/>
        </p:nvSpPr>
        <p:spPr bwMode="auto">
          <a:xfrm>
            <a:off x="457200" y="1371600"/>
            <a:ext cx="8686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r>
              <a:rPr lang="en-US" altLang="en-US"/>
              <a:t>From Savings to Consumption:</a:t>
            </a:r>
          </a:p>
          <a:p>
            <a:pPr lvl="1" eaLnBrk="1" hangingPunct="1"/>
            <a:r>
              <a:rPr lang="en-US" altLang="en-US"/>
              <a:t>Since the part of</a:t>
            </a:r>
            <a:r>
              <a:rPr lang="en-US" altLang="en-US">
                <a:solidFill>
                  <a:srgbClr val="FF0000"/>
                </a:solidFill>
              </a:rPr>
              <a:t> </a:t>
            </a:r>
            <a:r>
              <a:rPr lang="en-US" altLang="en-US"/>
              <a:t>the income, which is not saved, must be used for consumption, we can </a:t>
            </a:r>
            <a:r>
              <a:rPr lang="en-US" altLang="en-US">
                <a:solidFill>
                  <a:srgbClr val="00FF00"/>
                </a:solidFill>
              </a:rPr>
              <a:t>derive consumption</a:t>
            </a:r>
            <a:r>
              <a:rPr lang="en-US" altLang="en-US"/>
              <a:t> demand </a:t>
            </a:r>
            <a:r>
              <a:rPr lang="en-US" altLang="en-US">
                <a:solidFill>
                  <a:srgbClr val="00FF00"/>
                </a:solidFill>
              </a:rPr>
              <a:t>from savings supply</a:t>
            </a:r>
            <a:r>
              <a:rPr lang="en-US" altLang="en-US"/>
              <a:t>.</a:t>
            </a:r>
          </a:p>
          <a:p>
            <a:pPr lvl="1" eaLnBrk="1" hangingPunct="1"/>
            <a:r>
              <a:rPr lang="en-US" altLang="en-US">
                <a:solidFill>
                  <a:srgbClr val="00FF00"/>
                </a:solidFill>
              </a:rPr>
              <a:t>Households Budget</a:t>
            </a:r>
            <a:r>
              <a:rPr lang="en-US" altLang="en-US"/>
              <a:t>:</a:t>
            </a:r>
          </a:p>
          <a:p>
            <a:pPr lvl="1" eaLnBrk="1" hangingPunct="1">
              <a:buFont typeface="Arial Unicode MS" pitchFamily="34" charset="-128"/>
              <a:buNone/>
            </a:pPr>
            <a:r>
              <a:rPr lang="en-US" altLang="en-US"/>
              <a:t>Consumption + Savings = Household Income</a:t>
            </a:r>
          </a:p>
          <a:p>
            <a:pPr eaLnBrk="1" hangingPunct="1">
              <a:buFont typeface="Arial Unicode MS" pitchFamily="34" charset="-128"/>
              <a:buNone/>
            </a:pPr>
            <a:r>
              <a:rPr lang="en-US" altLang="en-US" sz="2200"/>
              <a:t>                C      +      S(i)        =          Y                                                   </a:t>
            </a:r>
          </a:p>
          <a:p>
            <a:pPr eaLnBrk="1" hangingPunct="1">
              <a:buFont typeface="Arial Unicode MS" pitchFamily="34" charset="-128"/>
              <a:buNone/>
            </a:pPr>
            <a:r>
              <a:rPr lang="en-US" altLang="en-US" sz="2200"/>
              <a:t>     &lt;=&gt;     C                            =         Y  -    S(i)</a:t>
            </a:r>
          </a:p>
          <a:p>
            <a:pPr eaLnBrk="1" hangingPunct="1">
              <a:buFont typeface="Arial Unicode MS" pitchFamily="34" charset="-128"/>
              <a:buNone/>
            </a:pPr>
            <a:r>
              <a:rPr lang="en-US" altLang="en-US" sz="2200"/>
              <a:t>      =&gt;      C(i   )                      =       [ Y  -   S(i   )    ]</a:t>
            </a:r>
          </a:p>
          <a:p>
            <a:pPr eaLnBrk="1" hangingPunct="1">
              <a:lnSpc>
                <a:spcPct val="80000"/>
              </a:lnSpc>
              <a:buFont typeface="Arial Unicode MS" pitchFamily="34" charset="-128"/>
              <a:buNone/>
            </a:pPr>
            <a:endParaRPr lang="en-US" altLang="en-US" sz="2300"/>
          </a:p>
          <a:p>
            <a:pPr lvl="1" eaLnBrk="1" hangingPunct="1">
              <a:buFont typeface="Arial Unicode MS" pitchFamily="34" charset="-128"/>
              <a:buNone/>
            </a:pPr>
            <a:r>
              <a:rPr lang="en-US" altLang="en-US" sz="2200"/>
              <a:t>=&gt; If the interest rate grows, savings grow so that consumption decreases and vice versa.</a:t>
            </a:r>
          </a:p>
          <a:p>
            <a:pPr lvl="1" eaLnBrk="1" hangingPunct="1">
              <a:buFont typeface="Arial Unicode MS" pitchFamily="34" charset="-128"/>
              <a:buNone/>
            </a:pPr>
            <a:r>
              <a:rPr lang="en-US" altLang="en-US" sz="2200"/>
              <a:t>=&gt; </a:t>
            </a:r>
            <a:r>
              <a:rPr lang="en-US" altLang="en-US" sz="2200">
                <a:solidFill>
                  <a:srgbClr val="00FF00"/>
                </a:solidFill>
              </a:rPr>
              <a:t>Consumption demand</a:t>
            </a:r>
            <a:r>
              <a:rPr lang="en-US" altLang="en-US" sz="2200"/>
              <a:t> depends </a:t>
            </a:r>
            <a:r>
              <a:rPr lang="en-US" altLang="en-US" sz="2200">
                <a:solidFill>
                  <a:srgbClr val="00FF00"/>
                </a:solidFill>
              </a:rPr>
              <a:t>negatively</a:t>
            </a:r>
            <a:r>
              <a:rPr lang="en-US" altLang="en-US" sz="2200"/>
              <a:t> on the </a:t>
            </a:r>
            <a:r>
              <a:rPr lang="en-US" altLang="en-US" sz="2200">
                <a:solidFill>
                  <a:srgbClr val="00FF00"/>
                </a:solidFill>
              </a:rPr>
              <a:t>interest rate</a:t>
            </a:r>
            <a:r>
              <a:rPr lang="en-US" altLang="en-US" sz="2200"/>
              <a:t>.</a:t>
            </a:r>
          </a:p>
        </p:txBody>
      </p:sp>
      <p:sp>
        <p:nvSpPr>
          <p:cNvPr id="48131"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A062C6F8-D3BD-4378-931E-2F63FDE9BC30}" type="slidenum">
              <a:rPr lang="de-DE" altLang="en-US" sz="1600" b="1"/>
              <a:pPr algn="r" eaLnBrk="1" hangingPunct="1">
                <a:spcBef>
                  <a:spcPct val="0"/>
                </a:spcBef>
                <a:buClrTx/>
                <a:buFontTx/>
                <a:buNone/>
              </a:pPr>
              <a:t>45</a:t>
            </a:fld>
            <a:r>
              <a:rPr lang="de-DE" altLang="en-US" sz="1600" b="1"/>
              <a:t> -</a:t>
            </a:r>
          </a:p>
        </p:txBody>
      </p:sp>
      <p:sp>
        <p:nvSpPr>
          <p:cNvPr id="48132" name="Fußzeilenplatzhalter 4"/>
          <p:cNvSpPr txBox="1">
            <a:spLocks noGrp="1"/>
          </p:cNvSpPr>
          <p:nvPr/>
        </p:nvSpPr>
        <p:spPr bwMode="auto">
          <a:xfrm>
            <a:off x="0" y="6381750"/>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sp>
        <p:nvSpPr>
          <p:cNvPr id="6584329" name="Line 9"/>
          <p:cNvSpPr>
            <a:spLocks noChangeShapeType="1"/>
          </p:cNvSpPr>
          <p:nvPr/>
        </p:nvSpPr>
        <p:spPr bwMode="auto">
          <a:xfrm flipV="1">
            <a:off x="6180138" y="4606925"/>
            <a:ext cx="0" cy="320675"/>
          </a:xfrm>
          <a:prstGeom prst="line">
            <a:avLst/>
          </a:prstGeom>
          <a:noFill/>
          <a:ln w="3492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6584330" name="Line 10"/>
          <p:cNvSpPr>
            <a:spLocks noChangeShapeType="1"/>
          </p:cNvSpPr>
          <p:nvPr/>
        </p:nvSpPr>
        <p:spPr bwMode="auto">
          <a:xfrm flipV="1">
            <a:off x="6581775" y="4630738"/>
            <a:ext cx="0" cy="320675"/>
          </a:xfrm>
          <a:prstGeom prst="line">
            <a:avLst/>
          </a:prstGeom>
          <a:noFill/>
          <a:ln w="3492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6584331" name="Line 11"/>
          <p:cNvSpPr>
            <a:spLocks noChangeShapeType="1"/>
          </p:cNvSpPr>
          <p:nvPr/>
        </p:nvSpPr>
        <p:spPr bwMode="auto">
          <a:xfrm>
            <a:off x="6961188" y="4621213"/>
            <a:ext cx="0" cy="320675"/>
          </a:xfrm>
          <a:prstGeom prst="line">
            <a:avLst/>
          </a:prstGeom>
          <a:noFill/>
          <a:ln w="3492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6584332" name="Line 12"/>
          <p:cNvSpPr>
            <a:spLocks noChangeShapeType="1"/>
          </p:cNvSpPr>
          <p:nvPr/>
        </p:nvSpPr>
        <p:spPr bwMode="auto">
          <a:xfrm flipV="1">
            <a:off x="2303463" y="4640263"/>
            <a:ext cx="0" cy="320675"/>
          </a:xfrm>
          <a:prstGeom prst="line">
            <a:avLst/>
          </a:prstGeom>
          <a:noFill/>
          <a:ln w="3492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6584333" name="Line 13"/>
          <p:cNvSpPr>
            <a:spLocks noChangeShapeType="1"/>
          </p:cNvSpPr>
          <p:nvPr/>
        </p:nvSpPr>
        <p:spPr bwMode="auto">
          <a:xfrm>
            <a:off x="2651125" y="4622800"/>
            <a:ext cx="0" cy="320675"/>
          </a:xfrm>
          <a:prstGeom prst="line">
            <a:avLst/>
          </a:prstGeom>
          <a:noFill/>
          <a:ln w="3492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48138" name="Rectangle 16"/>
          <p:cNvSpPr>
            <a:spLocks noGrp="1" noChangeArrowheads="1"/>
          </p:cNvSpPr>
          <p:nvPr>
            <p:ph type="title" idx="4294967295"/>
          </p:nvPr>
        </p:nvSpPr>
        <p:spPr>
          <a:noFill/>
        </p:spPr>
        <p:txBody>
          <a:bodyPr/>
          <a:lstStyle/>
          <a:p>
            <a:pPr eaLnBrk="1" hangingPunct="1"/>
            <a:r>
              <a:rPr lang="en-US" altLang="en-US" sz="2600"/>
              <a:t>3. The Neoclassical Model and its Policy Implications </a:t>
            </a:r>
            <a:br>
              <a:rPr lang="en-US" altLang="en-US" sz="2600"/>
            </a:br>
            <a:r>
              <a:rPr lang="en-US" altLang="en-US" sz="2600"/>
              <a:t>3.1. The Structure of the Neoclassical Model</a:t>
            </a:r>
          </a:p>
        </p:txBody>
      </p:sp>
      <p:sp>
        <p:nvSpPr>
          <p:cNvPr id="482318" name="Oval 14"/>
          <p:cNvSpPr>
            <a:spLocks noChangeArrowheads="1"/>
          </p:cNvSpPr>
          <p:nvPr/>
        </p:nvSpPr>
        <p:spPr bwMode="auto">
          <a:xfrm>
            <a:off x="5959475" y="4968875"/>
            <a:ext cx="368300" cy="368300"/>
          </a:xfrm>
          <a:prstGeom prst="ellipse">
            <a:avLst/>
          </a:prstGeom>
          <a:noFill/>
          <a:ln w="38100" algn="ctr">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r>
              <a:rPr lang="en-US" altLang="en-US" sz="2000">
                <a:solidFill>
                  <a:srgbClr val="00FF00"/>
                </a:solidFill>
              </a:rPr>
              <a:t>+</a:t>
            </a:r>
            <a:endParaRPr lang="de-DE" altLang="en-US" sz="2000">
              <a:solidFill>
                <a:srgbClr val="00FF00"/>
              </a:solidFill>
            </a:endParaRPr>
          </a:p>
        </p:txBody>
      </p:sp>
      <p:sp>
        <p:nvSpPr>
          <p:cNvPr id="482319" name="Oval 15"/>
          <p:cNvSpPr>
            <a:spLocks noChangeArrowheads="1"/>
          </p:cNvSpPr>
          <p:nvPr/>
        </p:nvSpPr>
        <p:spPr bwMode="auto">
          <a:xfrm>
            <a:off x="2074863" y="4995863"/>
            <a:ext cx="368300" cy="368300"/>
          </a:xfrm>
          <a:prstGeom prst="ellipse">
            <a:avLst/>
          </a:prstGeom>
          <a:noFill/>
          <a:ln w="38100" algn="ctr">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r>
              <a:rPr lang="en-US" altLang="en-US" sz="2000">
                <a:solidFill>
                  <a:srgbClr val="00FF00"/>
                </a:solidFill>
              </a:rPr>
              <a:t>-</a:t>
            </a:r>
            <a:endParaRPr lang="de-DE" altLang="en-US" sz="2000">
              <a:solidFill>
                <a:srgbClr val="00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58432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58432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58432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58432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58432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58432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58433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8231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58433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58433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58433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82319"/>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6584323">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58432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4329" grpId="0" animBg="1"/>
      <p:bldP spid="6584330" grpId="0" animBg="1"/>
      <p:bldP spid="6584331" grpId="0" animBg="1"/>
      <p:bldP spid="6584332" grpId="0" animBg="1"/>
      <p:bldP spid="6584333" grpId="0" animBg="1"/>
      <p:bldP spid="482318" grpId="0" animBg="1"/>
      <p:bldP spid="482319"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378FE097-40AD-4A0C-A1F8-4E53033411E7}" type="slidenum">
              <a:rPr lang="de-DE" altLang="en-US" sz="1600" b="1"/>
              <a:pPr algn="r" eaLnBrk="1" hangingPunct="1">
                <a:spcBef>
                  <a:spcPct val="0"/>
                </a:spcBef>
                <a:buClrTx/>
                <a:buFontTx/>
                <a:buNone/>
              </a:pPr>
              <a:t>46</a:t>
            </a:fld>
            <a:r>
              <a:rPr lang="de-DE" altLang="en-US" sz="1600" b="1"/>
              <a:t> -</a:t>
            </a:r>
          </a:p>
        </p:txBody>
      </p:sp>
      <p:sp>
        <p:nvSpPr>
          <p:cNvPr id="49155"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graphicFrame>
        <p:nvGraphicFramePr>
          <p:cNvPr id="49156" name="Object 2"/>
          <p:cNvGraphicFramePr>
            <a:graphicFrameLocks/>
          </p:cNvGraphicFramePr>
          <p:nvPr/>
        </p:nvGraphicFramePr>
        <p:xfrm>
          <a:off x="1238250" y="1027113"/>
          <a:ext cx="6923088" cy="5422900"/>
        </p:xfrm>
        <a:graphic>
          <a:graphicData uri="http://schemas.openxmlformats.org/presentationml/2006/ole">
            <mc:AlternateContent xmlns:mc="http://schemas.openxmlformats.org/markup-compatibility/2006">
              <mc:Choice xmlns:v="urn:schemas-microsoft-com:vml" Requires="v">
                <p:oleObj spid="_x0000_s49568" name="Diagramm" r:id="rId4" imgW="7438848" imgH="5324601" progId="MSGraph.Chart.8">
                  <p:embed followColorScheme="full"/>
                </p:oleObj>
              </mc:Choice>
              <mc:Fallback>
                <p:oleObj name="Diagramm" r:id="rId4" imgW="7438848" imgH="5324601"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8250" y="1027113"/>
                        <a:ext cx="6923088" cy="542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157" name="Rectangle 3"/>
          <p:cNvSpPr>
            <a:spLocks noGrp="1" noChangeArrowheads="1"/>
          </p:cNvSpPr>
          <p:nvPr>
            <p:ph type="title" idx="4294967295"/>
          </p:nvPr>
        </p:nvSpPr>
        <p:spPr>
          <a:xfrm>
            <a:off x="0" y="31750"/>
            <a:ext cx="9144000" cy="1100138"/>
          </a:xfrm>
        </p:spPr>
        <p:txBody>
          <a:bodyPr/>
          <a:lstStyle/>
          <a:p>
            <a:pPr eaLnBrk="1" hangingPunct="1"/>
            <a:r>
              <a:rPr lang="en-US" altLang="en-US" sz="2900"/>
              <a:t>Consumption Demand of Households</a:t>
            </a:r>
            <a:endParaRPr lang="en-US" altLang="en-US" sz="2600"/>
          </a:p>
        </p:txBody>
      </p:sp>
      <p:sp>
        <p:nvSpPr>
          <p:cNvPr id="49158" name="Text Box 4"/>
          <p:cNvSpPr txBox="1">
            <a:spLocks noChangeArrowheads="1"/>
          </p:cNvSpPr>
          <p:nvPr/>
        </p:nvSpPr>
        <p:spPr bwMode="auto">
          <a:xfrm>
            <a:off x="754063" y="1020763"/>
            <a:ext cx="50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a:t>i</a:t>
            </a:r>
            <a:r>
              <a:rPr lang="de-DE" altLang="en-US" sz="1800" b="1"/>
              <a:t>  </a:t>
            </a:r>
          </a:p>
        </p:txBody>
      </p:sp>
      <p:sp>
        <p:nvSpPr>
          <p:cNvPr id="49159" name="Text Box 5"/>
          <p:cNvSpPr txBox="1">
            <a:spLocks noChangeArrowheads="1"/>
          </p:cNvSpPr>
          <p:nvPr/>
        </p:nvSpPr>
        <p:spPr bwMode="auto">
          <a:xfrm>
            <a:off x="8243888" y="6083300"/>
            <a:ext cx="6969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800"/>
              <a:t>C,I</a:t>
            </a:r>
            <a:r>
              <a:rPr lang="de-DE" altLang="en-US" sz="1800"/>
              <a:t> </a:t>
            </a:r>
            <a:r>
              <a:rPr lang="de-DE" altLang="en-US" sz="1800" b="1"/>
              <a:t> </a:t>
            </a:r>
          </a:p>
        </p:txBody>
      </p:sp>
      <p:sp>
        <p:nvSpPr>
          <p:cNvPr id="49160" name="Line 6"/>
          <p:cNvSpPr>
            <a:spLocks noChangeShapeType="1"/>
          </p:cNvSpPr>
          <p:nvPr/>
        </p:nvSpPr>
        <p:spPr bwMode="auto">
          <a:xfrm>
            <a:off x="7910513" y="6188075"/>
            <a:ext cx="309562" cy="1588"/>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49161" name="Line 7"/>
          <p:cNvSpPr>
            <a:spLocks noChangeShapeType="1"/>
          </p:cNvSpPr>
          <p:nvPr/>
        </p:nvSpPr>
        <p:spPr bwMode="auto">
          <a:xfrm rot="5400000" flipH="1">
            <a:off x="1208881" y="1231107"/>
            <a:ext cx="295275" cy="1588"/>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49162" name="Text Box 12"/>
          <p:cNvSpPr txBox="1">
            <a:spLocks noChangeArrowheads="1"/>
          </p:cNvSpPr>
          <p:nvPr/>
        </p:nvSpPr>
        <p:spPr bwMode="auto">
          <a:xfrm>
            <a:off x="7399338" y="5095875"/>
            <a:ext cx="7493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66FFFF"/>
                </a:solidFill>
              </a:rPr>
              <a:t>C(i)</a:t>
            </a:r>
            <a:endParaRPr lang="el-GR" altLang="en-US" sz="2600">
              <a:solidFill>
                <a:srgbClr val="66FFFF"/>
              </a:solidFill>
            </a:endParaRPr>
          </a:p>
        </p:txBody>
      </p:sp>
      <p:sp>
        <p:nvSpPr>
          <p:cNvPr id="49163" name="Oval 12"/>
          <p:cNvSpPr>
            <a:spLocks noChangeArrowheads="1"/>
          </p:cNvSpPr>
          <p:nvPr/>
        </p:nvSpPr>
        <p:spPr bwMode="auto">
          <a:xfrm>
            <a:off x="7534275" y="5578475"/>
            <a:ext cx="368300" cy="368300"/>
          </a:xfrm>
          <a:prstGeom prst="ellipse">
            <a:avLst/>
          </a:prstGeom>
          <a:noFill/>
          <a:ln w="38100" algn="ctr">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r>
              <a:rPr lang="en-US" altLang="en-US" sz="2000" dirty="0">
                <a:solidFill>
                  <a:srgbClr val="00FF00"/>
                </a:solidFill>
              </a:rPr>
              <a:t>-</a:t>
            </a:r>
            <a:endParaRPr lang="de-DE" altLang="en-US" sz="2000" dirty="0">
              <a:solidFill>
                <a:srgbClr val="00FF00"/>
              </a:solidFill>
            </a:endParaRPr>
          </a:p>
        </p:txBody>
      </p:sp>
      <p:sp>
        <p:nvSpPr>
          <p:cNvPr id="49164" name="AutoShape 25"/>
          <p:cNvSpPr>
            <a:spLocks noChangeArrowheads="1"/>
          </p:cNvSpPr>
          <p:nvPr/>
        </p:nvSpPr>
        <p:spPr bwMode="auto">
          <a:xfrm>
            <a:off x="3554413" y="1084263"/>
            <a:ext cx="5392737" cy="1730375"/>
          </a:xfrm>
          <a:prstGeom prst="roundRect">
            <a:avLst>
              <a:gd name="adj" fmla="val 12495"/>
            </a:avLst>
          </a:prstGeom>
          <a:solidFill>
            <a:srgbClr val="FFFF99"/>
          </a:solidFill>
          <a:ln w="50800">
            <a:solidFill>
              <a:srgbClr val="FF0000"/>
            </a:solidFill>
            <a:round/>
            <a:headEnd/>
            <a:tailEnd/>
          </a:ln>
        </p:spPr>
        <p:txBody>
          <a:bodyPr lIns="0" tIns="0" rIns="0" bIns="0"/>
          <a:lstStyle>
            <a:lvl1pPr marL="342900" indent="-342900">
              <a:spcBef>
                <a:spcPct val="20000"/>
              </a:spcBef>
              <a:buClr>
                <a:srgbClr val="FF0000"/>
              </a:buClr>
              <a:buFont typeface="Arial Unicode MS" pitchFamily="34" charset="-128"/>
              <a:buChar char="➤"/>
              <a:defRPr sz="2400">
                <a:solidFill>
                  <a:schemeClr val="tx1"/>
                </a:solidFill>
                <a:latin typeface="Arial" pitchFamily="34" charset="0"/>
              </a:defRPr>
            </a:lvl1pPr>
            <a:lvl2pPr marL="179388">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lvl="1" eaLnBrk="1" hangingPunct="1">
              <a:buFont typeface="Arial Unicode MS" pitchFamily="34" charset="-128"/>
              <a:buNone/>
            </a:pPr>
            <a:r>
              <a:rPr lang="en-US" altLang="en-US" sz="2000">
                <a:solidFill>
                  <a:srgbClr val="3333FF"/>
                </a:solidFill>
              </a:rPr>
              <a:t>The </a:t>
            </a:r>
            <a:r>
              <a:rPr lang="en-US" altLang="en-US" sz="2000">
                <a:solidFill>
                  <a:srgbClr val="FF0000"/>
                </a:solidFill>
              </a:rPr>
              <a:t>lower the interest rate</a:t>
            </a:r>
            <a:r>
              <a:rPr lang="en-US" altLang="en-US" sz="2000">
                <a:solidFill>
                  <a:srgbClr val="3333FF"/>
                </a:solidFill>
              </a:rPr>
              <a:t> i, the less income is saved. The less income is saved, the </a:t>
            </a:r>
            <a:r>
              <a:rPr lang="en-US" altLang="en-US" sz="2000">
                <a:solidFill>
                  <a:srgbClr val="FF0000"/>
                </a:solidFill>
              </a:rPr>
              <a:t>more</a:t>
            </a:r>
            <a:r>
              <a:rPr lang="en-US" altLang="en-US" sz="2000">
                <a:solidFill>
                  <a:srgbClr val="3333FF"/>
                </a:solidFill>
              </a:rPr>
              <a:t> income is used for </a:t>
            </a:r>
            <a:r>
              <a:rPr lang="en-US" altLang="en-US" sz="2000">
                <a:solidFill>
                  <a:srgbClr val="FF0000"/>
                </a:solidFill>
              </a:rPr>
              <a:t>consumption</a:t>
            </a:r>
            <a:r>
              <a:rPr lang="en-US" altLang="en-US" sz="2000">
                <a:solidFill>
                  <a:srgbClr val="3333FF"/>
                </a:solidFill>
              </a:rPr>
              <a:t>. Consequently, consumption demand C(i) depends negatively on the interest rate i.</a:t>
            </a:r>
          </a:p>
        </p:txBody>
      </p:sp>
      <p:sp>
        <p:nvSpPr>
          <p:cNvPr id="49165" name="Line 18"/>
          <p:cNvSpPr>
            <a:spLocks noChangeShapeType="1"/>
          </p:cNvSpPr>
          <p:nvPr/>
        </p:nvSpPr>
        <p:spPr bwMode="auto">
          <a:xfrm flipH="1" flipV="1">
            <a:off x="1338263" y="2219325"/>
            <a:ext cx="6088062" cy="3292475"/>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27662" name="Line 15"/>
          <p:cNvSpPr>
            <a:spLocks noChangeShapeType="1"/>
          </p:cNvSpPr>
          <p:nvPr/>
        </p:nvSpPr>
        <p:spPr bwMode="auto">
          <a:xfrm>
            <a:off x="1371600" y="3197225"/>
            <a:ext cx="1749425" cy="1588"/>
          </a:xfrm>
          <a:prstGeom prst="line">
            <a:avLst/>
          </a:prstGeom>
          <a:noFill/>
          <a:ln w="38100">
            <a:solidFill>
              <a:srgbClr val="FFFF00"/>
            </a:solidFill>
            <a:prstDash val="dash"/>
            <a:round/>
            <a:headEnd type="none" w="med" len="lg"/>
            <a:tailEnd type="triangl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27663" name="Line 16"/>
          <p:cNvSpPr>
            <a:spLocks noChangeShapeType="1"/>
          </p:cNvSpPr>
          <p:nvPr/>
        </p:nvSpPr>
        <p:spPr bwMode="auto">
          <a:xfrm>
            <a:off x="3140075" y="3194050"/>
            <a:ext cx="9525" cy="2990850"/>
          </a:xfrm>
          <a:prstGeom prst="line">
            <a:avLst/>
          </a:prstGeom>
          <a:noFill/>
          <a:ln w="38100">
            <a:solidFill>
              <a:srgbClr val="FFFF00"/>
            </a:solidFill>
            <a:prstDash val="dash"/>
            <a:round/>
            <a:headEnd type="none" w="med" len="lg"/>
            <a:tailEnd type="triangl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739345" name="Line 17"/>
          <p:cNvSpPr>
            <a:spLocks noChangeShapeType="1"/>
          </p:cNvSpPr>
          <p:nvPr/>
        </p:nvSpPr>
        <p:spPr bwMode="auto">
          <a:xfrm flipV="1">
            <a:off x="1289050" y="5341938"/>
            <a:ext cx="5772150" cy="12700"/>
          </a:xfrm>
          <a:prstGeom prst="line">
            <a:avLst/>
          </a:prstGeom>
          <a:noFill/>
          <a:ln w="38100">
            <a:solidFill>
              <a:srgbClr val="FFFF00"/>
            </a:solidFill>
            <a:prstDash val="dash"/>
            <a:round/>
            <a:headEnd type="none" w="med" len="lg"/>
            <a:tailEnd type="triangl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739346" name="Line 18"/>
          <p:cNvSpPr>
            <a:spLocks noChangeShapeType="1"/>
          </p:cNvSpPr>
          <p:nvPr/>
        </p:nvSpPr>
        <p:spPr bwMode="auto">
          <a:xfrm rot="-5400000" flipH="1" flipV="1">
            <a:off x="6672263" y="5738813"/>
            <a:ext cx="854075" cy="9525"/>
          </a:xfrm>
          <a:prstGeom prst="line">
            <a:avLst/>
          </a:prstGeom>
          <a:noFill/>
          <a:ln w="38100">
            <a:solidFill>
              <a:srgbClr val="FFFF00"/>
            </a:solidFill>
            <a:prstDash val="dash"/>
            <a:round/>
            <a:headEnd type="none" w="med" len="lg"/>
            <a:tailEnd type="triangl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27667" name="Line 19"/>
          <p:cNvSpPr>
            <a:spLocks noChangeShapeType="1"/>
          </p:cNvSpPr>
          <p:nvPr/>
        </p:nvSpPr>
        <p:spPr bwMode="auto">
          <a:xfrm>
            <a:off x="1571625" y="3333750"/>
            <a:ext cx="0" cy="1847850"/>
          </a:xfrm>
          <a:prstGeom prst="line">
            <a:avLst/>
          </a:prstGeom>
          <a:noFill/>
          <a:ln w="381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27668" name="Line 20"/>
          <p:cNvSpPr>
            <a:spLocks noChangeShapeType="1"/>
          </p:cNvSpPr>
          <p:nvPr/>
        </p:nvSpPr>
        <p:spPr bwMode="auto">
          <a:xfrm rot="5400000" flipV="1">
            <a:off x="5108575" y="4298951"/>
            <a:ext cx="9525" cy="3467100"/>
          </a:xfrm>
          <a:prstGeom prst="line">
            <a:avLst/>
          </a:prstGeom>
          <a:noFill/>
          <a:ln w="381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lIns="90000" tIns="46800" rIns="90000" bIns="46800"/>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1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1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6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6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6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3934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3934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6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2" grpId="0"/>
      <p:bldP spid="49163" grpId="0" animBg="1"/>
      <p:bldP spid="49165" grpId="0" animBg="1"/>
      <p:bldP spid="27662" grpId="0" animBg="1"/>
      <p:bldP spid="27663" grpId="0" animBg="1"/>
      <p:bldP spid="739345" grpId="0" animBg="1"/>
      <p:bldP spid="739346" grpId="0" animBg="1"/>
      <p:bldP spid="27667" grpId="0" animBg="1"/>
      <p:bldP spid="27668"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84323" name="Rectangle 3"/>
          <p:cNvSpPr>
            <a:spLocks noChangeArrowheads="1"/>
          </p:cNvSpPr>
          <p:nvPr/>
        </p:nvSpPr>
        <p:spPr bwMode="auto">
          <a:xfrm>
            <a:off x="457200" y="1371600"/>
            <a:ext cx="8686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r>
              <a:rPr lang="en-US" altLang="en-US"/>
              <a:t>The </a:t>
            </a:r>
            <a:r>
              <a:rPr lang="en-US" altLang="en-US">
                <a:solidFill>
                  <a:srgbClr val="00FF00"/>
                </a:solidFill>
              </a:rPr>
              <a:t>Effect of Income</a:t>
            </a:r>
            <a:r>
              <a:rPr lang="en-US" altLang="en-US"/>
              <a:t> on Consumption and Savings:</a:t>
            </a:r>
          </a:p>
          <a:p>
            <a:pPr lvl="1" eaLnBrk="1" hangingPunct="1"/>
            <a:r>
              <a:rPr lang="en-US" altLang="en-US"/>
              <a:t>Since the income of households must either be spent for consumption or used to make savings (there is no other possibility…) an </a:t>
            </a:r>
            <a:r>
              <a:rPr lang="en-US" altLang="en-US">
                <a:solidFill>
                  <a:srgbClr val="00FF00"/>
                </a:solidFill>
              </a:rPr>
              <a:t>increase</a:t>
            </a:r>
            <a:r>
              <a:rPr lang="en-US" altLang="en-US"/>
              <a:t> (decrease) of </a:t>
            </a:r>
            <a:r>
              <a:rPr lang="en-US" altLang="en-US">
                <a:solidFill>
                  <a:srgbClr val="00FF00"/>
                </a:solidFill>
              </a:rPr>
              <a:t>household income</a:t>
            </a:r>
            <a:r>
              <a:rPr lang="en-US" altLang="en-US"/>
              <a:t> must </a:t>
            </a:r>
            <a:r>
              <a:rPr lang="en-US" altLang="en-US">
                <a:solidFill>
                  <a:srgbClr val="00FF00"/>
                </a:solidFill>
              </a:rPr>
              <a:t>increase</a:t>
            </a:r>
            <a:r>
              <a:rPr lang="en-US" altLang="en-US"/>
              <a:t> (decrease) </a:t>
            </a:r>
            <a:r>
              <a:rPr lang="en-US" altLang="en-US">
                <a:solidFill>
                  <a:srgbClr val="00FF00"/>
                </a:solidFill>
              </a:rPr>
              <a:t>consumption and / or savings</a:t>
            </a:r>
            <a:r>
              <a:rPr lang="en-US" altLang="en-US"/>
              <a:t>:</a:t>
            </a:r>
          </a:p>
          <a:p>
            <a:pPr lvl="1" eaLnBrk="1" hangingPunct="1"/>
            <a:r>
              <a:rPr lang="en-US" altLang="en-US">
                <a:solidFill>
                  <a:srgbClr val="00FF00"/>
                </a:solidFill>
              </a:rPr>
              <a:t>Households Budget</a:t>
            </a:r>
            <a:r>
              <a:rPr lang="en-US" altLang="en-US"/>
              <a:t>:</a:t>
            </a:r>
          </a:p>
          <a:p>
            <a:pPr lvl="1" eaLnBrk="1" hangingPunct="1">
              <a:buFont typeface="Arial Unicode MS" pitchFamily="34" charset="-128"/>
              <a:buNone/>
            </a:pPr>
            <a:r>
              <a:rPr lang="en-US" altLang="en-US"/>
              <a:t>Consumption + Savings = Household Income</a:t>
            </a:r>
          </a:p>
          <a:p>
            <a:pPr eaLnBrk="1" hangingPunct="1">
              <a:buFont typeface="Arial Unicode MS" pitchFamily="34" charset="-128"/>
              <a:buNone/>
            </a:pPr>
            <a:r>
              <a:rPr lang="en-US" altLang="en-US" sz="2200"/>
              <a:t>                C(i)      +      S(i)        =          Y                                                   </a:t>
            </a:r>
          </a:p>
          <a:p>
            <a:pPr eaLnBrk="1" hangingPunct="1">
              <a:buFont typeface="Arial Unicode MS" pitchFamily="34" charset="-128"/>
              <a:buNone/>
            </a:pPr>
            <a:r>
              <a:rPr lang="en-US" altLang="en-US" sz="2200"/>
              <a:t>                C(i)      +      S(i)        =          Y                                                   </a:t>
            </a:r>
          </a:p>
          <a:p>
            <a:pPr eaLnBrk="1" hangingPunct="1">
              <a:buFont typeface="Arial Unicode MS" pitchFamily="34" charset="-128"/>
              <a:buNone/>
            </a:pPr>
            <a:r>
              <a:rPr lang="en-US" altLang="en-US" sz="2300"/>
              <a:t>	=&gt; Income affects consumption and savings positively:</a:t>
            </a:r>
            <a:endParaRPr lang="en-US" altLang="en-US" sz="2200"/>
          </a:p>
          <a:p>
            <a:pPr eaLnBrk="1" hangingPunct="1">
              <a:buFont typeface="Arial Unicode MS" pitchFamily="34" charset="-128"/>
              <a:buNone/>
            </a:pPr>
            <a:r>
              <a:rPr lang="en-US" altLang="en-US" sz="2200"/>
              <a:t>                C( i,  Y    )         and         S(i,   Y   ) </a:t>
            </a:r>
          </a:p>
          <a:p>
            <a:pPr eaLnBrk="1" hangingPunct="1">
              <a:buFont typeface="Arial Unicode MS" pitchFamily="34" charset="-128"/>
              <a:buNone/>
            </a:pPr>
            <a:endParaRPr lang="en-US" altLang="en-US" sz="2200"/>
          </a:p>
          <a:p>
            <a:pPr eaLnBrk="1" hangingPunct="1"/>
            <a:r>
              <a:rPr lang="en-US" altLang="en-US" sz="2200"/>
              <a:t>The following diagrams show the graphical implications of this:</a:t>
            </a:r>
          </a:p>
        </p:txBody>
      </p:sp>
      <p:sp>
        <p:nvSpPr>
          <p:cNvPr id="50179" name="Foliennummernplatzhalter 3"/>
          <p:cNvSpPr txBox="1">
            <a:spLocks noGrp="1"/>
          </p:cNvSpPr>
          <p:nvPr/>
        </p:nvSpPr>
        <p:spPr bwMode="auto">
          <a:xfrm>
            <a:off x="7010400"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0FE2CE9A-2210-4A89-934F-700AA14300E4}" type="slidenum">
              <a:rPr lang="de-DE" altLang="en-US" sz="1600" b="1"/>
              <a:pPr algn="r" eaLnBrk="1" hangingPunct="1">
                <a:spcBef>
                  <a:spcPct val="0"/>
                </a:spcBef>
                <a:buClrTx/>
                <a:buFontTx/>
                <a:buNone/>
              </a:pPr>
              <a:t>47</a:t>
            </a:fld>
            <a:r>
              <a:rPr lang="de-DE" altLang="en-US" sz="1600" b="1"/>
              <a:t> -</a:t>
            </a:r>
          </a:p>
        </p:txBody>
      </p:sp>
      <p:sp>
        <p:nvSpPr>
          <p:cNvPr id="50180" name="Fußzeilenplatzhalter 4"/>
          <p:cNvSpPr txBox="1">
            <a:spLocks noGrp="1"/>
          </p:cNvSpPr>
          <p:nvPr/>
        </p:nvSpPr>
        <p:spPr bwMode="auto">
          <a:xfrm>
            <a:off x="0" y="6381750"/>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sp>
        <p:nvSpPr>
          <p:cNvPr id="6584329" name="Line 9"/>
          <p:cNvSpPr>
            <a:spLocks noChangeShapeType="1"/>
          </p:cNvSpPr>
          <p:nvPr/>
        </p:nvSpPr>
        <p:spPr bwMode="auto">
          <a:xfrm flipV="1">
            <a:off x="5646738" y="4149725"/>
            <a:ext cx="0" cy="320675"/>
          </a:xfrm>
          <a:prstGeom prst="line">
            <a:avLst/>
          </a:prstGeom>
          <a:noFill/>
          <a:ln w="3492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6584330" name="Line 10"/>
          <p:cNvSpPr>
            <a:spLocks noChangeShapeType="1"/>
          </p:cNvSpPr>
          <p:nvPr/>
        </p:nvSpPr>
        <p:spPr bwMode="auto">
          <a:xfrm flipV="1">
            <a:off x="3863975" y="4186238"/>
            <a:ext cx="0" cy="320675"/>
          </a:xfrm>
          <a:prstGeom prst="line">
            <a:avLst/>
          </a:prstGeom>
          <a:noFill/>
          <a:ln w="3492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50183" name="Rectangle 16"/>
          <p:cNvSpPr>
            <a:spLocks noGrp="1" noChangeArrowheads="1"/>
          </p:cNvSpPr>
          <p:nvPr>
            <p:ph type="title" idx="4294967295"/>
          </p:nvPr>
        </p:nvSpPr>
        <p:spPr>
          <a:noFill/>
        </p:spPr>
        <p:txBody>
          <a:bodyPr/>
          <a:lstStyle/>
          <a:p>
            <a:pPr eaLnBrk="1" hangingPunct="1"/>
            <a:r>
              <a:rPr lang="en-US" altLang="en-US" sz="2600"/>
              <a:t>3. The Neoclassical Model and its Policy Implications </a:t>
            </a:r>
            <a:br>
              <a:rPr lang="en-US" altLang="en-US" sz="2600"/>
            </a:br>
            <a:r>
              <a:rPr lang="en-US" altLang="en-US" sz="2600"/>
              <a:t>3.1. The Structure of the Neoclassical Model</a:t>
            </a:r>
          </a:p>
        </p:txBody>
      </p:sp>
      <p:sp>
        <p:nvSpPr>
          <p:cNvPr id="733194" name="Oval 10"/>
          <p:cNvSpPr>
            <a:spLocks noChangeArrowheads="1"/>
          </p:cNvSpPr>
          <p:nvPr/>
        </p:nvSpPr>
        <p:spPr bwMode="auto">
          <a:xfrm>
            <a:off x="2454275" y="5781675"/>
            <a:ext cx="368300" cy="368300"/>
          </a:xfrm>
          <a:prstGeom prst="ellipse">
            <a:avLst/>
          </a:prstGeom>
          <a:noFill/>
          <a:ln w="38100" algn="ctr">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r>
              <a:rPr lang="en-US" altLang="en-US" sz="2000">
                <a:solidFill>
                  <a:srgbClr val="00FF00"/>
                </a:solidFill>
              </a:rPr>
              <a:t>+</a:t>
            </a:r>
            <a:endParaRPr lang="de-DE" altLang="en-US" sz="2000">
              <a:solidFill>
                <a:srgbClr val="00FF00"/>
              </a:solidFill>
            </a:endParaRPr>
          </a:p>
        </p:txBody>
      </p:sp>
      <p:sp>
        <p:nvSpPr>
          <p:cNvPr id="2" name="Line 10"/>
          <p:cNvSpPr>
            <a:spLocks noChangeShapeType="1"/>
          </p:cNvSpPr>
          <p:nvPr/>
        </p:nvSpPr>
        <p:spPr bwMode="auto">
          <a:xfrm flipV="1">
            <a:off x="2379663" y="4137025"/>
            <a:ext cx="0" cy="320675"/>
          </a:xfrm>
          <a:prstGeom prst="line">
            <a:avLst/>
          </a:prstGeom>
          <a:noFill/>
          <a:ln w="3492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3" name="Line 9"/>
          <p:cNvSpPr>
            <a:spLocks noChangeShapeType="1"/>
          </p:cNvSpPr>
          <p:nvPr/>
        </p:nvSpPr>
        <p:spPr bwMode="auto">
          <a:xfrm>
            <a:off x="5648325" y="4557713"/>
            <a:ext cx="0" cy="320675"/>
          </a:xfrm>
          <a:prstGeom prst="line">
            <a:avLst/>
          </a:prstGeom>
          <a:noFill/>
          <a:ln w="3492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4" name="Line 10"/>
          <p:cNvSpPr>
            <a:spLocks noChangeShapeType="1"/>
          </p:cNvSpPr>
          <p:nvPr/>
        </p:nvSpPr>
        <p:spPr bwMode="auto">
          <a:xfrm>
            <a:off x="3865563" y="4568825"/>
            <a:ext cx="0" cy="320675"/>
          </a:xfrm>
          <a:prstGeom prst="line">
            <a:avLst/>
          </a:prstGeom>
          <a:noFill/>
          <a:ln w="3492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5" name="Line 10"/>
          <p:cNvSpPr>
            <a:spLocks noChangeShapeType="1"/>
          </p:cNvSpPr>
          <p:nvPr/>
        </p:nvSpPr>
        <p:spPr bwMode="auto">
          <a:xfrm>
            <a:off x="2381250" y="4545013"/>
            <a:ext cx="0" cy="320675"/>
          </a:xfrm>
          <a:prstGeom prst="line">
            <a:avLst/>
          </a:prstGeom>
          <a:noFill/>
          <a:ln w="3492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733218" name="Oval 34"/>
          <p:cNvSpPr>
            <a:spLocks noChangeArrowheads="1"/>
          </p:cNvSpPr>
          <p:nvPr/>
        </p:nvSpPr>
        <p:spPr bwMode="auto">
          <a:xfrm>
            <a:off x="5516563" y="5783263"/>
            <a:ext cx="368300" cy="368300"/>
          </a:xfrm>
          <a:prstGeom prst="ellipse">
            <a:avLst/>
          </a:prstGeom>
          <a:noFill/>
          <a:ln w="38100" algn="ctr">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r>
              <a:rPr lang="en-US" altLang="en-US" sz="2000">
                <a:solidFill>
                  <a:srgbClr val="00FF00"/>
                </a:solidFill>
              </a:rPr>
              <a:t>+</a:t>
            </a:r>
            <a:endParaRPr lang="de-DE" altLang="en-US" sz="2000">
              <a:solidFill>
                <a:srgbClr val="00FF00"/>
              </a:solidFill>
            </a:endParaRPr>
          </a:p>
        </p:txBody>
      </p:sp>
      <p:sp>
        <p:nvSpPr>
          <p:cNvPr id="6" name="Line 10"/>
          <p:cNvSpPr>
            <a:spLocks noChangeShapeType="1"/>
          </p:cNvSpPr>
          <p:nvPr/>
        </p:nvSpPr>
        <p:spPr bwMode="auto">
          <a:xfrm flipV="1">
            <a:off x="2774950" y="5408613"/>
            <a:ext cx="0" cy="320675"/>
          </a:xfrm>
          <a:prstGeom prst="line">
            <a:avLst/>
          </a:prstGeom>
          <a:noFill/>
          <a:ln w="3492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7" name="Line 10"/>
          <p:cNvSpPr>
            <a:spLocks noChangeShapeType="1"/>
          </p:cNvSpPr>
          <p:nvPr/>
        </p:nvSpPr>
        <p:spPr bwMode="auto">
          <a:xfrm flipV="1">
            <a:off x="3157538" y="5422900"/>
            <a:ext cx="0" cy="320675"/>
          </a:xfrm>
          <a:prstGeom prst="line">
            <a:avLst/>
          </a:prstGeom>
          <a:noFill/>
          <a:ln w="3492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8" name="Line 10"/>
          <p:cNvSpPr>
            <a:spLocks noChangeShapeType="1"/>
          </p:cNvSpPr>
          <p:nvPr/>
        </p:nvSpPr>
        <p:spPr bwMode="auto">
          <a:xfrm flipV="1">
            <a:off x="5864225" y="5411788"/>
            <a:ext cx="0" cy="320675"/>
          </a:xfrm>
          <a:prstGeom prst="line">
            <a:avLst/>
          </a:prstGeom>
          <a:noFill/>
          <a:ln w="3492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9" name="Line 10"/>
          <p:cNvSpPr>
            <a:spLocks noChangeShapeType="1"/>
          </p:cNvSpPr>
          <p:nvPr/>
        </p:nvSpPr>
        <p:spPr bwMode="auto">
          <a:xfrm flipV="1">
            <a:off x="6156325" y="5411788"/>
            <a:ext cx="0" cy="320675"/>
          </a:xfrm>
          <a:prstGeom prst="line">
            <a:avLst/>
          </a:prstGeom>
          <a:noFill/>
          <a:ln w="3492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733225" name="Oval 41"/>
          <p:cNvSpPr>
            <a:spLocks noChangeArrowheads="1"/>
          </p:cNvSpPr>
          <p:nvPr/>
        </p:nvSpPr>
        <p:spPr bwMode="auto">
          <a:xfrm>
            <a:off x="5057775" y="5781675"/>
            <a:ext cx="368300" cy="368300"/>
          </a:xfrm>
          <a:prstGeom prst="ellipse">
            <a:avLst/>
          </a:prstGeom>
          <a:noFill/>
          <a:ln w="38100" algn="ctr">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r>
              <a:rPr lang="en-US" altLang="en-US" sz="2000">
                <a:solidFill>
                  <a:srgbClr val="00FF00"/>
                </a:solidFill>
              </a:rPr>
              <a:t>+</a:t>
            </a:r>
            <a:endParaRPr lang="de-DE" altLang="en-US" sz="2000">
              <a:solidFill>
                <a:srgbClr val="00FF00"/>
              </a:solidFill>
            </a:endParaRPr>
          </a:p>
        </p:txBody>
      </p:sp>
      <p:sp>
        <p:nvSpPr>
          <p:cNvPr id="733226" name="Oval 42"/>
          <p:cNvSpPr>
            <a:spLocks noChangeArrowheads="1"/>
          </p:cNvSpPr>
          <p:nvPr/>
        </p:nvSpPr>
        <p:spPr bwMode="auto">
          <a:xfrm>
            <a:off x="2011363" y="5795963"/>
            <a:ext cx="368300" cy="368300"/>
          </a:xfrm>
          <a:prstGeom prst="ellipse">
            <a:avLst/>
          </a:prstGeom>
          <a:noFill/>
          <a:ln w="38100" algn="ctr">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r>
              <a:rPr lang="en-US" altLang="en-US" sz="2000">
                <a:solidFill>
                  <a:srgbClr val="00FF00"/>
                </a:solidFill>
              </a:rPr>
              <a:t>-</a:t>
            </a:r>
            <a:endParaRPr lang="de-DE" altLang="en-US" sz="2000">
              <a:solidFill>
                <a:srgbClr val="00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58432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58432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58432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8432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58433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6584323">
                                            <p:txEl>
                                              <p:pRg st="5" end="5"/>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6584323">
                                            <p:txEl>
                                              <p:pRg st="6" end="6"/>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6584323">
                                            <p:txEl>
                                              <p:pRg st="7" end="7"/>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33194"/>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33218"/>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33225"/>
                                        </p:tgtEl>
                                        <p:attrNameLst>
                                          <p:attrName>style.visibility</p:attrName>
                                        </p:attrNameLst>
                                      </p:cBhvr>
                                      <p:to>
                                        <p:strVal val="visible"/>
                                      </p:to>
                                    </p:set>
                                  </p:childTnLst>
                                </p:cTn>
                              </p:par>
                            </p:childTnLst>
                          </p:cTn>
                        </p:par>
                        <p:par>
                          <p:cTn id="75" fill="hold" nodeType="afterGroup">
                            <p:stCondLst>
                              <p:cond delay="0"/>
                            </p:stCondLst>
                            <p:childTnLst>
                              <p:par>
                                <p:cTn id="76" presetID="1" presetClass="entr" presetSubtype="0" fill="hold" grpId="0" nodeType="afterEffect">
                                  <p:stCondLst>
                                    <p:cond delay="0"/>
                                  </p:stCondLst>
                                  <p:childTnLst>
                                    <p:set>
                                      <p:cBhvr>
                                        <p:cTn id="77" dur="1" fill="hold">
                                          <p:stCondLst>
                                            <p:cond delay="0"/>
                                          </p:stCondLst>
                                        </p:cTn>
                                        <p:tgtEl>
                                          <p:spTgt spid="733226"/>
                                        </p:tgtEl>
                                        <p:attrNameLst>
                                          <p:attrName>style.visibility</p:attrName>
                                        </p:attrNameLst>
                                      </p:cBhvr>
                                      <p:to>
                                        <p:strVal val="visible"/>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1" presetClass="entr" presetSubtype="0" fill="hold" nodeType="clickEffect">
                                  <p:stCondLst>
                                    <p:cond delay="0"/>
                                  </p:stCondLst>
                                  <p:childTnLst>
                                    <p:set>
                                      <p:cBhvr>
                                        <p:cTn id="81" dur="1" fill="hold">
                                          <p:stCondLst>
                                            <p:cond delay="0"/>
                                          </p:stCondLst>
                                        </p:cTn>
                                        <p:tgtEl>
                                          <p:spTgt spid="658432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4329" grpId="0" animBg="1"/>
      <p:bldP spid="6584330" grpId="0" animBg="1"/>
      <p:bldP spid="733194" grpId="0" animBg="1"/>
      <p:bldP spid="2" grpId="0" animBg="1"/>
      <p:bldP spid="3" grpId="0" animBg="1"/>
      <p:bldP spid="4" grpId="0" animBg="1"/>
      <p:bldP spid="5" grpId="0" animBg="1"/>
      <p:bldP spid="733218" grpId="0" animBg="1"/>
      <p:bldP spid="6" grpId="0" animBg="1"/>
      <p:bldP spid="7" grpId="0" animBg="1"/>
      <p:bldP spid="8" grpId="0" animBg="1"/>
      <p:bldP spid="9" grpId="0" animBg="1"/>
      <p:bldP spid="733225" grpId="0" animBg="1"/>
      <p:bldP spid="733226"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7538CE33-F754-4D33-9B43-6A837139B8F0}" type="slidenum">
              <a:rPr lang="de-DE" altLang="en-US" sz="1600" b="1"/>
              <a:pPr algn="r" eaLnBrk="1" hangingPunct="1">
                <a:spcBef>
                  <a:spcPct val="0"/>
                </a:spcBef>
                <a:buClrTx/>
                <a:buFontTx/>
                <a:buNone/>
              </a:pPr>
              <a:t>48</a:t>
            </a:fld>
            <a:r>
              <a:rPr lang="de-DE" altLang="en-US" sz="1600" b="1"/>
              <a:t> -</a:t>
            </a:r>
          </a:p>
        </p:txBody>
      </p:sp>
      <p:sp>
        <p:nvSpPr>
          <p:cNvPr id="51203"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graphicFrame>
        <p:nvGraphicFramePr>
          <p:cNvPr id="51204" name="Object 2"/>
          <p:cNvGraphicFramePr>
            <a:graphicFrameLocks/>
          </p:cNvGraphicFramePr>
          <p:nvPr/>
        </p:nvGraphicFramePr>
        <p:xfrm>
          <a:off x="1238250" y="1027113"/>
          <a:ext cx="6923088" cy="5422900"/>
        </p:xfrm>
        <a:graphic>
          <a:graphicData uri="http://schemas.openxmlformats.org/presentationml/2006/ole">
            <mc:AlternateContent xmlns:mc="http://schemas.openxmlformats.org/markup-compatibility/2006">
              <mc:Choice xmlns:v="urn:schemas-microsoft-com:vml" Requires="v">
                <p:oleObj spid="_x0000_s51617" name="Diagramm" r:id="rId4" imgW="7438848" imgH="5324601" progId="MSGraph.Chart.8">
                  <p:embed followColorScheme="full"/>
                </p:oleObj>
              </mc:Choice>
              <mc:Fallback>
                <p:oleObj name="Diagramm" r:id="rId4" imgW="7438848" imgH="5324601"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8250" y="1027113"/>
                        <a:ext cx="6923088" cy="542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05" name="Rectangle 3"/>
          <p:cNvSpPr>
            <a:spLocks noGrp="1" noChangeArrowheads="1"/>
          </p:cNvSpPr>
          <p:nvPr>
            <p:ph type="title" idx="4294967295"/>
          </p:nvPr>
        </p:nvSpPr>
        <p:spPr>
          <a:xfrm>
            <a:off x="0" y="31750"/>
            <a:ext cx="9144000" cy="1100138"/>
          </a:xfrm>
        </p:spPr>
        <p:txBody>
          <a:bodyPr/>
          <a:lstStyle/>
          <a:p>
            <a:pPr eaLnBrk="1" hangingPunct="1"/>
            <a:r>
              <a:rPr lang="en-US" altLang="en-US" sz="2900"/>
              <a:t>Consumption Demand of Households</a:t>
            </a:r>
            <a:endParaRPr lang="en-US" altLang="en-US" sz="2600"/>
          </a:p>
        </p:txBody>
      </p:sp>
      <p:sp>
        <p:nvSpPr>
          <p:cNvPr id="51206" name="Text Box 4"/>
          <p:cNvSpPr txBox="1">
            <a:spLocks noChangeArrowheads="1"/>
          </p:cNvSpPr>
          <p:nvPr/>
        </p:nvSpPr>
        <p:spPr bwMode="auto">
          <a:xfrm>
            <a:off x="754063" y="1020763"/>
            <a:ext cx="50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a:t>i</a:t>
            </a:r>
            <a:r>
              <a:rPr lang="de-DE" altLang="en-US" sz="1800" b="1"/>
              <a:t>  </a:t>
            </a:r>
          </a:p>
        </p:txBody>
      </p:sp>
      <p:sp>
        <p:nvSpPr>
          <p:cNvPr id="51207" name="Text Box 5"/>
          <p:cNvSpPr txBox="1">
            <a:spLocks noChangeArrowheads="1"/>
          </p:cNvSpPr>
          <p:nvPr/>
        </p:nvSpPr>
        <p:spPr bwMode="auto">
          <a:xfrm>
            <a:off x="8243888" y="6083300"/>
            <a:ext cx="6969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800"/>
              <a:t>C,I</a:t>
            </a:r>
            <a:r>
              <a:rPr lang="de-DE" altLang="en-US" sz="1800"/>
              <a:t> </a:t>
            </a:r>
            <a:r>
              <a:rPr lang="de-DE" altLang="en-US" sz="1800" b="1"/>
              <a:t> </a:t>
            </a:r>
          </a:p>
        </p:txBody>
      </p:sp>
      <p:sp>
        <p:nvSpPr>
          <p:cNvPr id="51208" name="Line 6"/>
          <p:cNvSpPr>
            <a:spLocks noChangeShapeType="1"/>
          </p:cNvSpPr>
          <p:nvPr/>
        </p:nvSpPr>
        <p:spPr bwMode="auto">
          <a:xfrm>
            <a:off x="7910513" y="6188075"/>
            <a:ext cx="309562" cy="1588"/>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1209" name="Line 7"/>
          <p:cNvSpPr>
            <a:spLocks noChangeShapeType="1"/>
          </p:cNvSpPr>
          <p:nvPr/>
        </p:nvSpPr>
        <p:spPr bwMode="auto">
          <a:xfrm rot="5400000" flipH="1">
            <a:off x="1208881" y="1231107"/>
            <a:ext cx="295275" cy="1588"/>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1210" name="Text Box 12"/>
          <p:cNvSpPr txBox="1">
            <a:spLocks noChangeArrowheads="1"/>
          </p:cNvSpPr>
          <p:nvPr/>
        </p:nvSpPr>
        <p:spPr bwMode="auto">
          <a:xfrm>
            <a:off x="7399338" y="5095875"/>
            <a:ext cx="13843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66FFFF"/>
                </a:solidFill>
              </a:rPr>
              <a:t>C(i, Y</a:t>
            </a:r>
            <a:r>
              <a:rPr lang="de-DE" altLang="en-US" sz="2600" baseline="-25000">
                <a:solidFill>
                  <a:srgbClr val="66FFFF"/>
                </a:solidFill>
              </a:rPr>
              <a:t>1</a:t>
            </a:r>
            <a:r>
              <a:rPr lang="de-DE" altLang="en-US" sz="2600">
                <a:solidFill>
                  <a:srgbClr val="66FFFF"/>
                </a:solidFill>
              </a:rPr>
              <a:t>)</a:t>
            </a:r>
            <a:endParaRPr lang="el-GR" altLang="en-US" sz="2600">
              <a:solidFill>
                <a:srgbClr val="66FFFF"/>
              </a:solidFill>
            </a:endParaRPr>
          </a:p>
        </p:txBody>
      </p:sp>
      <p:sp>
        <p:nvSpPr>
          <p:cNvPr id="51211" name="Line 16"/>
          <p:cNvSpPr>
            <a:spLocks noChangeShapeType="1"/>
          </p:cNvSpPr>
          <p:nvPr/>
        </p:nvSpPr>
        <p:spPr bwMode="auto">
          <a:xfrm>
            <a:off x="1270000" y="5524500"/>
            <a:ext cx="114300" cy="0"/>
          </a:xfrm>
          <a:prstGeom prst="line">
            <a:avLst/>
          </a:prstGeom>
          <a:noFill/>
          <a:ln w="38100">
            <a:solidFill>
              <a:srgbClr val="00FF00"/>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1212" name="Oval 15"/>
          <p:cNvSpPr>
            <a:spLocks noChangeArrowheads="1"/>
          </p:cNvSpPr>
          <p:nvPr/>
        </p:nvSpPr>
        <p:spPr bwMode="auto">
          <a:xfrm>
            <a:off x="7635875" y="5578475"/>
            <a:ext cx="368300" cy="368300"/>
          </a:xfrm>
          <a:prstGeom prst="ellipse">
            <a:avLst/>
          </a:prstGeom>
          <a:noFill/>
          <a:ln w="38100" algn="ctr">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r>
              <a:rPr lang="en-US" altLang="en-US" sz="2000">
                <a:solidFill>
                  <a:srgbClr val="00FF00"/>
                </a:solidFill>
              </a:rPr>
              <a:t>-</a:t>
            </a:r>
            <a:endParaRPr lang="de-DE" altLang="en-US" sz="2000">
              <a:solidFill>
                <a:srgbClr val="00FF00"/>
              </a:solidFill>
            </a:endParaRPr>
          </a:p>
        </p:txBody>
      </p:sp>
      <p:sp>
        <p:nvSpPr>
          <p:cNvPr id="51213" name="AutoShape 25"/>
          <p:cNvSpPr>
            <a:spLocks noChangeArrowheads="1"/>
          </p:cNvSpPr>
          <p:nvPr/>
        </p:nvSpPr>
        <p:spPr bwMode="auto">
          <a:xfrm>
            <a:off x="3554413" y="1084263"/>
            <a:ext cx="5392737" cy="1057275"/>
          </a:xfrm>
          <a:prstGeom prst="roundRect">
            <a:avLst>
              <a:gd name="adj" fmla="val 12495"/>
            </a:avLst>
          </a:prstGeom>
          <a:solidFill>
            <a:srgbClr val="FFFF99"/>
          </a:solidFill>
          <a:ln w="50800">
            <a:solidFill>
              <a:srgbClr val="FF0000"/>
            </a:solidFill>
            <a:round/>
            <a:headEnd/>
            <a:tailEnd/>
          </a:ln>
        </p:spPr>
        <p:txBody>
          <a:bodyPr lIns="0" tIns="0" rIns="0" bIns="0"/>
          <a:lstStyle>
            <a:lvl1pPr marL="342900" indent="-342900">
              <a:spcBef>
                <a:spcPct val="20000"/>
              </a:spcBef>
              <a:buClr>
                <a:srgbClr val="FF0000"/>
              </a:buClr>
              <a:buFont typeface="Arial Unicode MS" pitchFamily="34" charset="-128"/>
              <a:buChar char="➤"/>
              <a:defRPr sz="2400">
                <a:solidFill>
                  <a:schemeClr val="tx1"/>
                </a:solidFill>
                <a:latin typeface="Arial" pitchFamily="34" charset="0"/>
              </a:defRPr>
            </a:lvl1pPr>
            <a:lvl2pPr marL="179388">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lvl="1" eaLnBrk="1" hangingPunct="1">
              <a:buFont typeface="Arial Unicode MS" pitchFamily="34" charset="-128"/>
              <a:buNone/>
            </a:pPr>
            <a:r>
              <a:rPr lang="en-US" altLang="en-US" sz="2000">
                <a:solidFill>
                  <a:srgbClr val="FF0000"/>
                </a:solidFill>
              </a:rPr>
              <a:t>Consumption demand</a:t>
            </a:r>
            <a:r>
              <a:rPr lang="en-US" altLang="en-US" sz="2000">
                <a:solidFill>
                  <a:srgbClr val="3333FF"/>
                </a:solidFill>
              </a:rPr>
              <a:t> depends negatively on the interest rate and </a:t>
            </a:r>
            <a:r>
              <a:rPr lang="en-US" altLang="en-US" sz="2000">
                <a:solidFill>
                  <a:srgbClr val="FF0000"/>
                </a:solidFill>
              </a:rPr>
              <a:t>positively</a:t>
            </a:r>
            <a:r>
              <a:rPr lang="en-US" altLang="en-US" sz="2000">
                <a:solidFill>
                  <a:srgbClr val="3333FF"/>
                </a:solidFill>
              </a:rPr>
              <a:t> </a:t>
            </a:r>
            <a:r>
              <a:rPr lang="en-US" altLang="en-US" sz="2000">
                <a:solidFill>
                  <a:srgbClr val="FF0000"/>
                </a:solidFill>
              </a:rPr>
              <a:t>on</a:t>
            </a:r>
            <a:r>
              <a:rPr lang="en-US" altLang="en-US" sz="2000">
                <a:solidFill>
                  <a:srgbClr val="3333FF"/>
                </a:solidFill>
              </a:rPr>
              <a:t> household </a:t>
            </a:r>
            <a:r>
              <a:rPr lang="en-US" altLang="en-US" sz="2000">
                <a:solidFill>
                  <a:srgbClr val="FF0000"/>
                </a:solidFill>
              </a:rPr>
              <a:t>income</a:t>
            </a:r>
            <a:r>
              <a:rPr lang="en-US" altLang="en-US" sz="2000">
                <a:solidFill>
                  <a:srgbClr val="3333FF"/>
                </a:solidFill>
              </a:rPr>
              <a:t>!</a:t>
            </a:r>
          </a:p>
        </p:txBody>
      </p:sp>
      <p:sp>
        <p:nvSpPr>
          <p:cNvPr id="51214" name="Line 18"/>
          <p:cNvSpPr>
            <a:spLocks noChangeShapeType="1"/>
          </p:cNvSpPr>
          <p:nvPr/>
        </p:nvSpPr>
        <p:spPr bwMode="auto">
          <a:xfrm flipH="1" flipV="1">
            <a:off x="1338263" y="2219325"/>
            <a:ext cx="6088062" cy="3292475"/>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484370" name="Oval 18"/>
          <p:cNvSpPr>
            <a:spLocks noChangeArrowheads="1"/>
          </p:cNvSpPr>
          <p:nvPr/>
        </p:nvSpPr>
        <p:spPr bwMode="auto">
          <a:xfrm>
            <a:off x="8132763" y="5567363"/>
            <a:ext cx="368300" cy="368300"/>
          </a:xfrm>
          <a:prstGeom prst="ellipse">
            <a:avLst/>
          </a:prstGeom>
          <a:noFill/>
          <a:ln w="38100" algn="ctr">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r>
              <a:rPr lang="en-US" altLang="en-US" sz="2000">
                <a:solidFill>
                  <a:srgbClr val="00FF00"/>
                </a:solidFill>
              </a:rPr>
              <a:t>+</a:t>
            </a:r>
            <a:endParaRPr lang="de-DE" altLang="en-US" sz="2000">
              <a:solidFill>
                <a:srgbClr val="00FF00"/>
              </a:solidFill>
            </a:endParaRPr>
          </a:p>
        </p:txBody>
      </p:sp>
      <p:sp>
        <p:nvSpPr>
          <p:cNvPr id="484371" name="Line 19"/>
          <p:cNvSpPr>
            <a:spLocks noChangeShapeType="1"/>
          </p:cNvSpPr>
          <p:nvPr/>
        </p:nvSpPr>
        <p:spPr bwMode="auto">
          <a:xfrm>
            <a:off x="2171700" y="2552700"/>
            <a:ext cx="596900" cy="0"/>
          </a:xfrm>
          <a:prstGeom prst="line">
            <a:avLst/>
          </a:prstGeom>
          <a:noFill/>
          <a:ln w="381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484372" name="Line 20"/>
          <p:cNvSpPr>
            <a:spLocks noChangeShapeType="1"/>
          </p:cNvSpPr>
          <p:nvPr/>
        </p:nvSpPr>
        <p:spPr bwMode="auto">
          <a:xfrm>
            <a:off x="5767388" y="4522788"/>
            <a:ext cx="596900" cy="0"/>
          </a:xfrm>
          <a:prstGeom prst="line">
            <a:avLst/>
          </a:prstGeom>
          <a:noFill/>
          <a:ln w="381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484373" name="AutoShape 25"/>
          <p:cNvSpPr>
            <a:spLocks noChangeArrowheads="1"/>
          </p:cNvSpPr>
          <p:nvPr/>
        </p:nvSpPr>
        <p:spPr bwMode="auto">
          <a:xfrm>
            <a:off x="63500" y="6016625"/>
            <a:ext cx="7881938" cy="777875"/>
          </a:xfrm>
          <a:prstGeom prst="roundRect">
            <a:avLst>
              <a:gd name="adj" fmla="val 12495"/>
            </a:avLst>
          </a:prstGeom>
          <a:solidFill>
            <a:srgbClr val="FFFF99"/>
          </a:solidFill>
          <a:ln w="50800">
            <a:solidFill>
              <a:srgbClr val="FF0000"/>
            </a:solidFill>
            <a:round/>
            <a:headEnd/>
            <a:tailEnd/>
          </a:ln>
        </p:spPr>
        <p:txBody>
          <a:bodyPr lIns="0" tIns="0" rIns="0" bIns="0"/>
          <a:lstStyle>
            <a:lvl1pPr marL="342900" indent="-342900">
              <a:spcBef>
                <a:spcPct val="20000"/>
              </a:spcBef>
              <a:buClr>
                <a:srgbClr val="FF0000"/>
              </a:buClr>
              <a:buFont typeface="Arial Unicode MS" pitchFamily="34" charset="-128"/>
              <a:buChar char="➤"/>
              <a:defRPr sz="2400">
                <a:solidFill>
                  <a:schemeClr val="tx1"/>
                </a:solidFill>
                <a:latin typeface="Arial" pitchFamily="34" charset="0"/>
              </a:defRPr>
            </a:lvl1pPr>
            <a:lvl2pPr marL="179388">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lvl="1" eaLnBrk="1" hangingPunct="1">
              <a:buFont typeface="Arial Unicode MS" pitchFamily="34" charset="-128"/>
              <a:buNone/>
            </a:pPr>
            <a:r>
              <a:rPr lang="en-US" altLang="en-US" sz="2000" dirty="0">
                <a:solidFill>
                  <a:srgbClr val="3333FF"/>
                </a:solidFill>
              </a:rPr>
              <a:t>Household income is a positive “</a:t>
            </a:r>
            <a:r>
              <a:rPr lang="en-US" altLang="en-US" sz="2000" dirty="0">
                <a:solidFill>
                  <a:srgbClr val="FF0000"/>
                </a:solidFill>
              </a:rPr>
              <a:t>shift parameter</a:t>
            </a:r>
            <a:r>
              <a:rPr lang="en-US" altLang="en-US" sz="2000" dirty="0">
                <a:solidFill>
                  <a:srgbClr val="3333FF"/>
                </a:solidFill>
              </a:rPr>
              <a:t>” of credit supply: An </a:t>
            </a:r>
            <a:r>
              <a:rPr lang="en-US" altLang="en-US" sz="2000" dirty="0">
                <a:solidFill>
                  <a:srgbClr val="FF0000"/>
                </a:solidFill>
              </a:rPr>
              <a:t>increase</a:t>
            </a:r>
            <a:r>
              <a:rPr lang="en-US" altLang="en-US" sz="2000" dirty="0">
                <a:solidFill>
                  <a:srgbClr val="3333FF"/>
                </a:solidFill>
              </a:rPr>
              <a:t> of household income (</a:t>
            </a:r>
            <a:r>
              <a:rPr lang="en-US" altLang="en-US" sz="2000" dirty="0" err="1">
                <a:solidFill>
                  <a:srgbClr val="3333FF"/>
                </a:solidFill>
              </a:rPr>
              <a:t>Y</a:t>
            </a:r>
            <a:r>
              <a:rPr lang="en-US" altLang="en-US" sz="2000" baseline="-25000" dirty="0" err="1">
                <a:solidFill>
                  <a:srgbClr val="3333FF"/>
                </a:solidFill>
              </a:rPr>
              <a:t>1</a:t>
            </a:r>
            <a:r>
              <a:rPr lang="en-US" altLang="en-US" sz="2000" dirty="0">
                <a:solidFill>
                  <a:srgbClr val="3333FF"/>
                </a:solidFill>
              </a:rPr>
              <a:t> &lt; </a:t>
            </a:r>
            <a:r>
              <a:rPr lang="en-US" altLang="en-US" sz="2000" dirty="0" err="1">
                <a:solidFill>
                  <a:srgbClr val="3333FF"/>
                </a:solidFill>
              </a:rPr>
              <a:t>Y</a:t>
            </a:r>
            <a:r>
              <a:rPr lang="en-US" altLang="en-US" sz="2000" baseline="-25000" dirty="0" err="1">
                <a:solidFill>
                  <a:srgbClr val="3333FF"/>
                </a:solidFill>
              </a:rPr>
              <a:t>2</a:t>
            </a:r>
            <a:r>
              <a:rPr lang="en-US" altLang="en-US" sz="2000" dirty="0">
                <a:solidFill>
                  <a:srgbClr val="3333FF"/>
                </a:solidFill>
              </a:rPr>
              <a:t>) </a:t>
            </a:r>
            <a:r>
              <a:rPr lang="en-US" altLang="en-US" sz="2000" dirty="0">
                <a:solidFill>
                  <a:srgbClr val="FF0000"/>
                </a:solidFill>
              </a:rPr>
              <a:t>increases consumption</a:t>
            </a:r>
            <a:r>
              <a:rPr lang="en-US" altLang="en-US" sz="2000" dirty="0">
                <a:solidFill>
                  <a:srgbClr val="3333FF"/>
                </a:solidFill>
              </a:rPr>
              <a:t>!</a:t>
            </a:r>
          </a:p>
        </p:txBody>
      </p:sp>
      <p:sp>
        <p:nvSpPr>
          <p:cNvPr id="484374" name="Line 18"/>
          <p:cNvSpPr>
            <a:spLocks noChangeShapeType="1"/>
          </p:cNvSpPr>
          <p:nvPr/>
        </p:nvSpPr>
        <p:spPr bwMode="auto">
          <a:xfrm flipH="1" flipV="1">
            <a:off x="1352550" y="1662113"/>
            <a:ext cx="6088063" cy="3292475"/>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484375" name="Text Box 12"/>
          <p:cNvSpPr txBox="1">
            <a:spLocks noChangeArrowheads="1"/>
          </p:cNvSpPr>
          <p:nvPr/>
        </p:nvSpPr>
        <p:spPr bwMode="auto">
          <a:xfrm>
            <a:off x="7400925" y="4691063"/>
            <a:ext cx="13843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66FFFF"/>
                </a:solidFill>
              </a:rPr>
              <a:t>C(i, Y</a:t>
            </a:r>
            <a:r>
              <a:rPr lang="de-DE" altLang="en-US" sz="2600" baseline="-25000">
                <a:solidFill>
                  <a:srgbClr val="66FFFF"/>
                </a:solidFill>
              </a:rPr>
              <a:t>2</a:t>
            </a:r>
            <a:r>
              <a:rPr lang="de-DE" altLang="en-US" sz="2600">
                <a:solidFill>
                  <a:srgbClr val="66FFFF"/>
                </a:solidFill>
              </a:rPr>
              <a:t>)</a:t>
            </a:r>
            <a:endParaRPr lang="el-GR" altLang="en-US" sz="2600">
              <a:solidFill>
                <a:srgbClr val="66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43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437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437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843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437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43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370" grpId="0" animBg="1"/>
      <p:bldP spid="484371" grpId="0" animBg="1"/>
      <p:bldP spid="484372" grpId="0" animBg="1"/>
      <p:bldP spid="484373" grpId="0" animBg="1"/>
      <p:bldP spid="484374" grpId="0" animBg="1"/>
      <p:bldP spid="484375"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C3B6B76F-A3C5-49B9-96F9-D1F3843AE8C1}" type="slidenum">
              <a:rPr lang="de-DE" altLang="en-US" sz="1600" b="1"/>
              <a:pPr algn="r" eaLnBrk="1" hangingPunct="1">
                <a:spcBef>
                  <a:spcPct val="0"/>
                </a:spcBef>
                <a:buClrTx/>
                <a:buFontTx/>
                <a:buNone/>
              </a:pPr>
              <a:t>49</a:t>
            </a:fld>
            <a:r>
              <a:rPr lang="de-DE" altLang="en-US" sz="1600" b="1"/>
              <a:t> -</a:t>
            </a:r>
          </a:p>
        </p:txBody>
      </p:sp>
      <p:sp>
        <p:nvSpPr>
          <p:cNvPr id="52227"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graphicFrame>
        <p:nvGraphicFramePr>
          <p:cNvPr id="52228" name="Object 2"/>
          <p:cNvGraphicFramePr>
            <a:graphicFrameLocks/>
          </p:cNvGraphicFramePr>
          <p:nvPr/>
        </p:nvGraphicFramePr>
        <p:xfrm>
          <a:off x="1238250" y="1027113"/>
          <a:ext cx="6923088" cy="5422900"/>
        </p:xfrm>
        <a:graphic>
          <a:graphicData uri="http://schemas.openxmlformats.org/presentationml/2006/ole">
            <mc:AlternateContent xmlns:mc="http://schemas.openxmlformats.org/markup-compatibility/2006">
              <mc:Choice xmlns:v="urn:schemas-microsoft-com:vml" Requires="v">
                <p:oleObj spid="_x0000_s52641" name="Diagramm" r:id="rId4" imgW="7438848" imgH="5324601" progId="MSGraph.Chart.8">
                  <p:embed followColorScheme="full"/>
                </p:oleObj>
              </mc:Choice>
              <mc:Fallback>
                <p:oleObj name="Diagramm" r:id="rId4" imgW="7438848" imgH="5324601"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8250" y="1027113"/>
                        <a:ext cx="6923088" cy="542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229" name="Rectangle 3"/>
          <p:cNvSpPr>
            <a:spLocks noGrp="1" noChangeArrowheads="1"/>
          </p:cNvSpPr>
          <p:nvPr>
            <p:ph type="title" idx="4294967295"/>
          </p:nvPr>
        </p:nvSpPr>
        <p:spPr>
          <a:xfrm>
            <a:off x="0" y="31750"/>
            <a:ext cx="9144000" cy="1100138"/>
          </a:xfrm>
        </p:spPr>
        <p:txBody>
          <a:bodyPr/>
          <a:lstStyle/>
          <a:p>
            <a:pPr eaLnBrk="1" hangingPunct="1"/>
            <a:r>
              <a:rPr lang="en-US" altLang="en-US" sz="2900"/>
              <a:t>Consumption Demand of Households</a:t>
            </a:r>
            <a:endParaRPr lang="en-US" altLang="en-US" sz="2600"/>
          </a:p>
        </p:txBody>
      </p:sp>
      <p:sp>
        <p:nvSpPr>
          <p:cNvPr id="52230" name="Text Box 4"/>
          <p:cNvSpPr txBox="1">
            <a:spLocks noChangeArrowheads="1"/>
          </p:cNvSpPr>
          <p:nvPr/>
        </p:nvSpPr>
        <p:spPr bwMode="auto">
          <a:xfrm>
            <a:off x="754063" y="1020763"/>
            <a:ext cx="50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a:t>i</a:t>
            </a:r>
            <a:r>
              <a:rPr lang="de-DE" altLang="en-US" sz="1800" b="1"/>
              <a:t>  </a:t>
            </a:r>
          </a:p>
        </p:txBody>
      </p:sp>
      <p:sp>
        <p:nvSpPr>
          <p:cNvPr id="52231" name="Text Box 5"/>
          <p:cNvSpPr txBox="1">
            <a:spLocks noChangeArrowheads="1"/>
          </p:cNvSpPr>
          <p:nvPr/>
        </p:nvSpPr>
        <p:spPr bwMode="auto">
          <a:xfrm>
            <a:off x="8243888" y="6083300"/>
            <a:ext cx="6969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800"/>
              <a:t>C,I</a:t>
            </a:r>
            <a:r>
              <a:rPr lang="de-DE" altLang="en-US" sz="1800"/>
              <a:t> </a:t>
            </a:r>
            <a:r>
              <a:rPr lang="de-DE" altLang="en-US" sz="1800" b="1"/>
              <a:t> </a:t>
            </a:r>
          </a:p>
        </p:txBody>
      </p:sp>
      <p:sp>
        <p:nvSpPr>
          <p:cNvPr id="52232" name="Line 6"/>
          <p:cNvSpPr>
            <a:spLocks noChangeShapeType="1"/>
          </p:cNvSpPr>
          <p:nvPr/>
        </p:nvSpPr>
        <p:spPr bwMode="auto">
          <a:xfrm>
            <a:off x="7910513" y="6188075"/>
            <a:ext cx="309562" cy="1588"/>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2233" name="Line 7"/>
          <p:cNvSpPr>
            <a:spLocks noChangeShapeType="1"/>
          </p:cNvSpPr>
          <p:nvPr/>
        </p:nvSpPr>
        <p:spPr bwMode="auto">
          <a:xfrm rot="5400000" flipH="1">
            <a:off x="1208881" y="1231107"/>
            <a:ext cx="295275" cy="1588"/>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2234" name="Text Box 12"/>
          <p:cNvSpPr txBox="1">
            <a:spLocks noChangeArrowheads="1"/>
          </p:cNvSpPr>
          <p:nvPr/>
        </p:nvSpPr>
        <p:spPr bwMode="auto">
          <a:xfrm>
            <a:off x="7399338" y="5095875"/>
            <a:ext cx="13843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66FFFF"/>
                </a:solidFill>
              </a:rPr>
              <a:t>C(i, Y</a:t>
            </a:r>
            <a:r>
              <a:rPr lang="de-DE" altLang="en-US" sz="2600" baseline="-25000">
                <a:solidFill>
                  <a:srgbClr val="66FFFF"/>
                </a:solidFill>
              </a:rPr>
              <a:t>1</a:t>
            </a:r>
            <a:r>
              <a:rPr lang="de-DE" altLang="en-US" sz="2600">
                <a:solidFill>
                  <a:srgbClr val="66FFFF"/>
                </a:solidFill>
              </a:rPr>
              <a:t>)</a:t>
            </a:r>
            <a:endParaRPr lang="el-GR" altLang="en-US" sz="2600">
              <a:solidFill>
                <a:srgbClr val="66FFFF"/>
              </a:solidFill>
            </a:endParaRPr>
          </a:p>
        </p:txBody>
      </p:sp>
      <p:sp>
        <p:nvSpPr>
          <p:cNvPr id="52235" name="Line 16"/>
          <p:cNvSpPr>
            <a:spLocks noChangeShapeType="1"/>
          </p:cNvSpPr>
          <p:nvPr/>
        </p:nvSpPr>
        <p:spPr bwMode="auto">
          <a:xfrm>
            <a:off x="1270000" y="5524500"/>
            <a:ext cx="114300" cy="0"/>
          </a:xfrm>
          <a:prstGeom prst="line">
            <a:avLst/>
          </a:prstGeom>
          <a:noFill/>
          <a:ln w="38100">
            <a:solidFill>
              <a:srgbClr val="00FF00"/>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2236" name="Oval 12"/>
          <p:cNvSpPr>
            <a:spLocks noChangeArrowheads="1"/>
          </p:cNvSpPr>
          <p:nvPr/>
        </p:nvSpPr>
        <p:spPr bwMode="auto">
          <a:xfrm>
            <a:off x="7635875" y="5578475"/>
            <a:ext cx="368300" cy="368300"/>
          </a:xfrm>
          <a:prstGeom prst="ellipse">
            <a:avLst/>
          </a:prstGeom>
          <a:noFill/>
          <a:ln w="38100" algn="ctr">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r>
              <a:rPr lang="en-US" altLang="en-US" sz="2000">
                <a:solidFill>
                  <a:srgbClr val="00FF00"/>
                </a:solidFill>
              </a:rPr>
              <a:t>-</a:t>
            </a:r>
            <a:endParaRPr lang="de-DE" altLang="en-US" sz="2000">
              <a:solidFill>
                <a:srgbClr val="00FF00"/>
              </a:solidFill>
            </a:endParaRPr>
          </a:p>
        </p:txBody>
      </p:sp>
      <p:sp>
        <p:nvSpPr>
          <p:cNvPr id="52237" name="AutoShape 25"/>
          <p:cNvSpPr>
            <a:spLocks noChangeArrowheads="1"/>
          </p:cNvSpPr>
          <p:nvPr/>
        </p:nvSpPr>
        <p:spPr bwMode="auto">
          <a:xfrm>
            <a:off x="3554413" y="1084263"/>
            <a:ext cx="5392737" cy="1057275"/>
          </a:xfrm>
          <a:prstGeom prst="roundRect">
            <a:avLst>
              <a:gd name="adj" fmla="val 12495"/>
            </a:avLst>
          </a:prstGeom>
          <a:solidFill>
            <a:srgbClr val="FFFF99"/>
          </a:solidFill>
          <a:ln w="50800">
            <a:solidFill>
              <a:srgbClr val="FF0000"/>
            </a:solidFill>
            <a:round/>
            <a:headEnd/>
            <a:tailEnd/>
          </a:ln>
        </p:spPr>
        <p:txBody>
          <a:bodyPr lIns="0" tIns="0" rIns="0" bIns="0"/>
          <a:lstStyle>
            <a:lvl1pPr marL="342900" indent="-342900">
              <a:spcBef>
                <a:spcPct val="20000"/>
              </a:spcBef>
              <a:buClr>
                <a:srgbClr val="FF0000"/>
              </a:buClr>
              <a:buFont typeface="Arial Unicode MS" pitchFamily="34" charset="-128"/>
              <a:buChar char="➤"/>
              <a:defRPr sz="2400">
                <a:solidFill>
                  <a:schemeClr val="tx1"/>
                </a:solidFill>
                <a:latin typeface="Arial" pitchFamily="34" charset="0"/>
              </a:defRPr>
            </a:lvl1pPr>
            <a:lvl2pPr marL="179388">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lvl="1" eaLnBrk="1" hangingPunct="1">
              <a:buFont typeface="Arial Unicode MS" pitchFamily="34" charset="-128"/>
              <a:buNone/>
            </a:pPr>
            <a:r>
              <a:rPr lang="en-US" altLang="en-US" sz="2000">
                <a:solidFill>
                  <a:srgbClr val="FF0000"/>
                </a:solidFill>
              </a:rPr>
              <a:t>Consumption demand</a:t>
            </a:r>
            <a:r>
              <a:rPr lang="en-US" altLang="en-US" sz="2000">
                <a:solidFill>
                  <a:srgbClr val="3333FF"/>
                </a:solidFill>
              </a:rPr>
              <a:t> depends negatively on the interest rate and </a:t>
            </a:r>
            <a:r>
              <a:rPr lang="en-US" altLang="en-US" sz="2000">
                <a:solidFill>
                  <a:srgbClr val="FF0000"/>
                </a:solidFill>
              </a:rPr>
              <a:t>positively</a:t>
            </a:r>
            <a:r>
              <a:rPr lang="en-US" altLang="en-US" sz="2000">
                <a:solidFill>
                  <a:srgbClr val="3333FF"/>
                </a:solidFill>
              </a:rPr>
              <a:t> </a:t>
            </a:r>
            <a:r>
              <a:rPr lang="en-US" altLang="en-US" sz="2000">
                <a:solidFill>
                  <a:srgbClr val="FF0000"/>
                </a:solidFill>
              </a:rPr>
              <a:t>on</a:t>
            </a:r>
            <a:r>
              <a:rPr lang="en-US" altLang="en-US" sz="2000">
                <a:solidFill>
                  <a:srgbClr val="3333FF"/>
                </a:solidFill>
              </a:rPr>
              <a:t> household </a:t>
            </a:r>
            <a:r>
              <a:rPr lang="en-US" altLang="en-US" sz="2000">
                <a:solidFill>
                  <a:srgbClr val="FF0000"/>
                </a:solidFill>
              </a:rPr>
              <a:t>income</a:t>
            </a:r>
            <a:r>
              <a:rPr lang="en-US" altLang="en-US" sz="2000">
                <a:solidFill>
                  <a:srgbClr val="3333FF"/>
                </a:solidFill>
              </a:rPr>
              <a:t>!</a:t>
            </a:r>
          </a:p>
        </p:txBody>
      </p:sp>
      <p:sp>
        <p:nvSpPr>
          <p:cNvPr id="52238" name="Line 18"/>
          <p:cNvSpPr>
            <a:spLocks noChangeShapeType="1"/>
          </p:cNvSpPr>
          <p:nvPr/>
        </p:nvSpPr>
        <p:spPr bwMode="auto">
          <a:xfrm flipH="1" flipV="1">
            <a:off x="1338263" y="2219325"/>
            <a:ext cx="6088062" cy="3292475"/>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2239" name="Oval 15"/>
          <p:cNvSpPr>
            <a:spLocks noChangeArrowheads="1"/>
          </p:cNvSpPr>
          <p:nvPr/>
        </p:nvSpPr>
        <p:spPr bwMode="auto">
          <a:xfrm>
            <a:off x="8132763" y="5567363"/>
            <a:ext cx="368300" cy="368300"/>
          </a:xfrm>
          <a:prstGeom prst="ellipse">
            <a:avLst/>
          </a:prstGeom>
          <a:noFill/>
          <a:ln w="38100" algn="ctr">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r>
              <a:rPr lang="en-US" altLang="en-US" sz="2000">
                <a:solidFill>
                  <a:srgbClr val="00FF00"/>
                </a:solidFill>
              </a:rPr>
              <a:t>+</a:t>
            </a:r>
            <a:endParaRPr lang="de-DE" altLang="en-US" sz="2000">
              <a:solidFill>
                <a:srgbClr val="00FF00"/>
              </a:solidFill>
            </a:endParaRPr>
          </a:p>
        </p:txBody>
      </p:sp>
      <p:sp>
        <p:nvSpPr>
          <p:cNvPr id="741392" name="Line 16"/>
          <p:cNvSpPr>
            <a:spLocks noChangeShapeType="1"/>
          </p:cNvSpPr>
          <p:nvPr/>
        </p:nvSpPr>
        <p:spPr bwMode="auto">
          <a:xfrm flipH="1">
            <a:off x="1828800" y="2895600"/>
            <a:ext cx="596900" cy="0"/>
          </a:xfrm>
          <a:prstGeom prst="line">
            <a:avLst/>
          </a:prstGeom>
          <a:noFill/>
          <a:ln w="381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741393" name="Line 17"/>
          <p:cNvSpPr>
            <a:spLocks noChangeShapeType="1"/>
          </p:cNvSpPr>
          <p:nvPr/>
        </p:nvSpPr>
        <p:spPr bwMode="auto">
          <a:xfrm flipH="1">
            <a:off x="5424488" y="4865688"/>
            <a:ext cx="596900" cy="0"/>
          </a:xfrm>
          <a:prstGeom prst="line">
            <a:avLst/>
          </a:prstGeom>
          <a:noFill/>
          <a:ln w="381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741395" name="Line 18"/>
          <p:cNvSpPr>
            <a:spLocks noChangeShapeType="1"/>
          </p:cNvSpPr>
          <p:nvPr/>
        </p:nvSpPr>
        <p:spPr bwMode="auto">
          <a:xfrm flipH="1" flipV="1">
            <a:off x="1352549" y="2767013"/>
            <a:ext cx="5661025" cy="3063868"/>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wrap="square" lIns="90000" tIns="46800" rIns="90000" bIns="46800">
            <a:spAutoFit/>
          </a:bodyPr>
          <a:lstStyle/>
          <a:p>
            <a:endParaRPr lang="en-US"/>
          </a:p>
        </p:txBody>
      </p:sp>
      <p:sp>
        <p:nvSpPr>
          <p:cNvPr id="741396" name="Text Box 12"/>
          <p:cNvSpPr txBox="1">
            <a:spLocks noChangeArrowheads="1"/>
          </p:cNvSpPr>
          <p:nvPr/>
        </p:nvSpPr>
        <p:spPr bwMode="auto">
          <a:xfrm>
            <a:off x="4987925" y="5326063"/>
            <a:ext cx="13843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66FFFF"/>
                </a:solidFill>
              </a:rPr>
              <a:t>C(i, Y</a:t>
            </a:r>
            <a:r>
              <a:rPr lang="de-DE" altLang="en-US" sz="2600" baseline="-25000">
                <a:solidFill>
                  <a:srgbClr val="66FFFF"/>
                </a:solidFill>
              </a:rPr>
              <a:t>2</a:t>
            </a:r>
            <a:r>
              <a:rPr lang="de-DE" altLang="en-US" sz="2600">
                <a:solidFill>
                  <a:srgbClr val="66FFFF"/>
                </a:solidFill>
              </a:rPr>
              <a:t>)</a:t>
            </a:r>
            <a:endParaRPr lang="el-GR" altLang="en-US" sz="2600">
              <a:solidFill>
                <a:srgbClr val="66FFFF"/>
              </a:solidFill>
            </a:endParaRPr>
          </a:p>
        </p:txBody>
      </p:sp>
      <p:sp>
        <p:nvSpPr>
          <p:cNvPr id="52244" name="AutoShape 25"/>
          <p:cNvSpPr>
            <a:spLocks noChangeArrowheads="1"/>
          </p:cNvSpPr>
          <p:nvPr/>
        </p:nvSpPr>
        <p:spPr bwMode="auto">
          <a:xfrm>
            <a:off x="63500" y="6016625"/>
            <a:ext cx="7958138" cy="777875"/>
          </a:xfrm>
          <a:prstGeom prst="roundRect">
            <a:avLst>
              <a:gd name="adj" fmla="val 12495"/>
            </a:avLst>
          </a:prstGeom>
          <a:solidFill>
            <a:srgbClr val="FFFF99"/>
          </a:solidFill>
          <a:ln w="50800">
            <a:solidFill>
              <a:srgbClr val="FF0000"/>
            </a:solidFill>
            <a:round/>
            <a:headEnd/>
            <a:tailEnd/>
          </a:ln>
        </p:spPr>
        <p:txBody>
          <a:bodyPr lIns="0" tIns="0" rIns="0" bIns="0"/>
          <a:lstStyle>
            <a:lvl1pPr marL="342900" indent="-342900">
              <a:spcBef>
                <a:spcPct val="20000"/>
              </a:spcBef>
              <a:buClr>
                <a:srgbClr val="FF0000"/>
              </a:buClr>
              <a:buFont typeface="Arial Unicode MS" pitchFamily="34" charset="-128"/>
              <a:buChar char="➤"/>
              <a:defRPr sz="2400">
                <a:solidFill>
                  <a:schemeClr val="tx1"/>
                </a:solidFill>
                <a:latin typeface="Arial" pitchFamily="34" charset="0"/>
              </a:defRPr>
            </a:lvl1pPr>
            <a:lvl2pPr marL="179388">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lvl="1" eaLnBrk="1" hangingPunct="1">
              <a:buFont typeface="Arial Unicode MS" pitchFamily="34" charset="-128"/>
              <a:buNone/>
            </a:pPr>
            <a:r>
              <a:rPr lang="en-US" altLang="en-US" sz="2000" dirty="0">
                <a:solidFill>
                  <a:srgbClr val="3333FF"/>
                </a:solidFill>
              </a:rPr>
              <a:t>Household income is a positive “</a:t>
            </a:r>
            <a:r>
              <a:rPr lang="en-US" altLang="en-US" sz="2000" dirty="0">
                <a:solidFill>
                  <a:srgbClr val="FF0000"/>
                </a:solidFill>
              </a:rPr>
              <a:t>shift parameter</a:t>
            </a:r>
            <a:r>
              <a:rPr lang="en-US" altLang="en-US" sz="2000" dirty="0">
                <a:solidFill>
                  <a:srgbClr val="3333FF"/>
                </a:solidFill>
              </a:rPr>
              <a:t>” of credit supply: An </a:t>
            </a:r>
            <a:r>
              <a:rPr lang="en-US" altLang="en-US" sz="2000" dirty="0">
                <a:solidFill>
                  <a:srgbClr val="FF0000"/>
                </a:solidFill>
              </a:rPr>
              <a:t>decrease</a:t>
            </a:r>
            <a:r>
              <a:rPr lang="en-US" altLang="en-US" sz="2000" dirty="0">
                <a:solidFill>
                  <a:srgbClr val="3333FF"/>
                </a:solidFill>
              </a:rPr>
              <a:t> of household income (</a:t>
            </a:r>
            <a:r>
              <a:rPr lang="en-US" altLang="en-US" sz="2000" dirty="0" err="1">
                <a:solidFill>
                  <a:srgbClr val="3333FF"/>
                </a:solidFill>
              </a:rPr>
              <a:t>Y</a:t>
            </a:r>
            <a:r>
              <a:rPr lang="en-US" altLang="en-US" sz="2000" baseline="-25000" dirty="0" err="1">
                <a:solidFill>
                  <a:srgbClr val="3333FF"/>
                </a:solidFill>
              </a:rPr>
              <a:t>1</a:t>
            </a:r>
            <a:r>
              <a:rPr lang="en-US" altLang="en-US" sz="2000" dirty="0">
                <a:solidFill>
                  <a:srgbClr val="3333FF"/>
                </a:solidFill>
              </a:rPr>
              <a:t> &gt; </a:t>
            </a:r>
            <a:r>
              <a:rPr lang="en-US" altLang="en-US" sz="2000" dirty="0" err="1">
                <a:solidFill>
                  <a:srgbClr val="3333FF"/>
                </a:solidFill>
              </a:rPr>
              <a:t>Y</a:t>
            </a:r>
            <a:r>
              <a:rPr lang="en-US" altLang="en-US" sz="2000" baseline="-25000" dirty="0" err="1">
                <a:solidFill>
                  <a:srgbClr val="3333FF"/>
                </a:solidFill>
              </a:rPr>
              <a:t>2</a:t>
            </a:r>
            <a:r>
              <a:rPr lang="en-US" altLang="en-US" sz="2000" dirty="0">
                <a:solidFill>
                  <a:srgbClr val="3333FF"/>
                </a:solidFill>
              </a:rPr>
              <a:t>) </a:t>
            </a:r>
            <a:r>
              <a:rPr lang="en-US" altLang="en-US" sz="2000" dirty="0">
                <a:solidFill>
                  <a:srgbClr val="FF0000"/>
                </a:solidFill>
              </a:rPr>
              <a:t>decreases consumption</a:t>
            </a:r>
            <a:r>
              <a:rPr lang="en-US" altLang="en-US" sz="2000" dirty="0">
                <a:solidFill>
                  <a:srgbClr val="3333FF"/>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139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139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4139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413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1392" grpId="0" animBg="1"/>
      <p:bldP spid="741393" grpId="0" animBg="1"/>
      <p:bldP spid="741395" grpId="0" animBg="1"/>
      <p:bldP spid="741396" grpId="0"/>
      <p:bldP spid="5224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Foliennummernplatzhalter 3"/>
          <p:cNvSpPr>
            <a:spLocks noGrp="1"/>
          </p:cNvSpPr>
          <p:nvPr>
            <p:ph type="sldNum" sz="quarter" idx="11"/>
          </p:nvPr>
        </p:nvSpPr>
        <p:spPr>
          <a:xfrm>
            <a:off x="7038975" y="63769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1A3AED0A-123F-4EB9-A287-3C75BED5E58A}" type="slidenum">
              <a:rPr lang="de-DE" altLang="en-US" sz="1600" smtClean="0"/>
              <a:pPr>
                <a:spcBef>
                  <a:spcPct val="0"/>
                </a:spcBef>
                <a:buClrTx/>
                <a:buFontTx/>
                <a:buNone/>
              </a:pPr>
              <a:t>5</a:t>
            </a:fld>
            <a:r>
              <a:rPr lang="de-DE" altLang="en-US" sz="1600"/>
              <a:t> -</a:t>
            </a:r>
          </a:p>
        </p:txBody>
      </p:sp>
      <p:sp>
        <p:nvSpPr>
          <p:cNvPr id="7171" name="Fußzeilenplatzhalt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600"/>
              <a:t>Prof. Dr. Rainer Maurer</a:t>
            </a:r>
          </a:p>
        </p:txBody>
      </p:sp>
      <p:sp>
        <p:nvSpPr>
          <p:cNvPr id="7172" name="Rectangle 3"/>
          <p:cNvSpPr>
            <a:spLocks noGrp="1" noChangeArrowheads="1"/>
          </p:cNvSpPr>
          <p:nvPr>
            <p:ph type="body" idx="1"/>
          </p:nvPr>
        </p:nvSpPr>
        <p:spPr>
          <a:xfrm>
            <a:off x="457200" y="1128713"/>
            <a:ext cx="8229600" cy="5486400"/>
          </a:xfrm>
          <a:noFill/>
        </p:spPr>
        <p:txBody>
          <a:bodyPr/>
          <a:lstStyle/>
          <a:p>
            <a:pPr marL="457200" indent="-457200" eaLnBrk="1" hangingPunct="1">
              <a:lnSpc>
                <a:spcPct val="90000"/>
              </a:lnSpc>
            </a:pPr>
            <a:r>
              <a:rPr lang="en-US" altLang="en-US" dirty="0"/>
              <a:t>The “founder fathers” of neoclassical theory can be subdivided into two groups:</a:t>
            </a:r>
          </a:p>
          <a:p>
            <a:pPr marL="457200" indent="-457200" eaLnBrk="1" hangingPunct="1">
              <a:lnSpc>
                <a:spcPct val="10000"/>
              </a:lnSpc>
              <a:buFont typeface="Arial Unicode MS" pitchFamily="34" charset="-128"/>
              <a:buNone/>
            </a:pPr>
            <a:endParaRPr lang="en-US" altLang="en-US" dirty="0"/>
          </a:p>
          <a:p>
            <a:pPr marL="895350" lvl="1" indent="-438150" eaLnBrk="1" hangingPunct="1">
              <a:lnSpc>
                <a:spcPct val="90000"/>
              </a:lnSpc>
              <a:buFont typeface="Arial Unicode MS" pitchFamily="34" charset="-128"/>
              <a:buAutoNum type="arabicPeriod"/>
            </a:pPr>
            <a:r>
              <a:rPr lang="en-US" altLang="en-US" sz="2400" dirty="0"/>
              <a:t>The „</a:t>
            </a:r>
            <a:r>
              <a:rPr lang="en-US" altLang="en-US" sz="2400" dirty="0">
                <a:solidFill>
                  <a:srgbClr val="00FF00"/>
                </a:solidFill>
              </a:rPr>
              <a:t>Classics</a:t>
            </a:r>
            <a:r>
              <a:rPr lang="en-US" altLang="en-US" sz="2400" dirty="0"/>
              <a:t>“ in the 18. and 19. century:</a:t>
            </a:r>
          </a:p>
          <a:p>
            <a:pPr marL="895350" lvl="1" indent="-438150" eaLnBrk="1" hangingPunct="1">
              <a:lnSpc>
                <a:spcPct val="10000"/>
              </a:lnSpc>
            </a:pPr>
            <a:endParaRPr lang="en-US" altLang="en-US" sz="2400" dirty="0"/>
          </a:p>
          <a:p>
            <a:pPr marL="1333500" lvl="2" indent="-419100" eaLnBrk="1" hangingPunct="1">
              <a:lnSpc>
                <a:spcPct val="90000"/>
              </a:lnSpc>
            </a:pPr>
            <a:r>
              <a:rPr lang="en-US" altLang="en-US" sz="2100" dirty="0"/>
              <a:t>Adam Smith (1723-1790)</a:t>
            </a:r>
          </a:p>
          <a:p>
            <a:pPr marL="1333500" lvl="2" indent="-419100" eaLnBrk="1" hangingPunct="1">
              <a:lnSpc>
                <a:spcPct val="90000"/>
              </a:lnSpc>
            </a:pPr>
            <a:r>
              <a:rPr lang="en-US" altLang="en-US" sz="2100" dirty="0"/>
              <a:t>Jean Baptiste Say (1767-1832)</a:t>
            </a:r>
          </a:p>
          <a:p>
            <a:pPr marL="1333500" lvl="2" indent="-419100" eaLnBrk="1" hangingPunct="1">
              <a:lnSpc>
                <a:spcPct val="90000"/>
              </a:lnSpc>
            </a:pPr>
            <a:r>
              <a:rPr lang="en-US" altLang="en-US" sz="2100" dirty="0"/>
              <a:t>David Ricardo (1772-1823)</a:t>
            </a:r>
          </a:p>
          <a:p>
            <a:pPr marL="1333500" lvl="2" indent="-419100" eaLnBrk="1" hangingPunct="1">
              <a:lnSpc>
                <a:spcPct val="40000"/>
              </a:lnSpc>
              <a:buFont typeface="Arial Unicode MS" pitchFamily="34" charset="-128"/>
              <a:buNone/>
            </a:pPr>
            <a:endParaRPr lang="en-US" altLang="en-US" sz="2400" dirty="0"/>
          </a:p>
          <a:p>
            <a:pPr marL="895350" lvl="1" indent="-438150" eaLnBrk="1" hangingPunct="1">
              <a:lnSpc>
                <a:spcPct val="90000"/>
              </a:lnSpc>
            </a:pPr>
            <a:r>
              <a:rPr lang="en-US" altLang="en-US" dirty="0"/>
              <a:t>Following the “Classics”, a market economy is sufficiently stable in itself. Government interventions in the markets are therefore not necessary (</a:t>
            </a:r>
            <a:r>
              <a:rPr lang="en-US" altLang="en-US" dirty="0">
                <a:solidFill>
                  <a:srgbClr val="00FF00"/>
                </a:solidFill>
              </a:rPr>
              <a:t>„Laissez-Faire-Economy”).</a:t>
            </a:r>
            <a:endParaRPr lang="en-US" altLang="en-US" dirty="0"/>
          </a:p>
          <a:p>
            <a:pPr marL="895350" lvl="1" indent="-438150" eaLnBrk="1" hangingPunct="1">
              <a:lnSpc>
                <a:spcPct val="90000"/>
              </a:lnSpc>
            </a:pPr>
            <a:r>
              <a:rPr lang="en-US" altLang="en-US" dirty="0"/>
              <a:t>Short-run economic fluctuations may happen, but a market economy always finds</a:t>
            </a:r>
            <a:r>
              <a:rPr lang="en-US" altLang="en-US" dirty="0">
                <a:solidFill>
                  <a:srgbClr val="FF0000"/>
                </a:solidFill>
              </a:rPr>
              <a:t> </a:t>
            </a:r>
            <a:r>
              <a:rPr lang="en-US" altLang="en-US" dirty="0"/>
              <a:t>its way back to equilibrium without government interventions.</a:t>
            </a:r>
            <a:endParaRPr lang="en-US" altLang="en-US" sz="1400" dirty="0"/>
          </a:p>
        </p:txBody>
      </p:sp>
      <p:pic>
        <p:nvPicPr>
          <p:cNvPr id="7173" name="Picture 7" descr="Jbs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775" y="2393950"/>
            <a:ext cx="930275"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8" descr="AdamSmi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3900" y="2405063"/>
            <a:ext cx="84772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9" descr="David_Ricard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8450" y="2413000"/>
            <a:ext cx="89535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15"/>
          <p:cNvSpPr>
            <a:spLocks noGrp="1" noChangeArrowheads="1"/>
          </p:cNvSpPr>
          <p:nvPr>
            <p:ph type="title"/>
          </p:nvPr>
        </p:nvSpPr>
        <p:spPr>
          <a:xfrm>
            <a:off x="0" y="31750"/>
            <a:ext cx="9144000" cy="1100138"/>
          </a:xfrm>
          <a:noFill/>
        </p:spPr>
        <p:txBody>
          <a:bodyPr/>
          <a:lstStyle/>
          <a:p>
            <a:pPr eaLnBrk="1" hangingPunct="1"/>
            <a:r>
              <a:rPr lang="en-US" altLang="en-US" sz="2900"/>
              <a:t>3. The Neoclassical Model and its Policy Implications </a:t>
            </a:r>
            <a:br>
              <a:rPr lang="en-US" altLang="en-US" sz="2900"/>
            </a:br>
            <a:r>
              <a:rPr lang="en-US" altLang="en-US" sz="2600"/>
              <a:t>3.1. The Structure of the Neoclassical Model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7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7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172">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17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E0555D48-CFE5-4E47-8E13-E28D0C1D6D02}" type="slidenum">
              <a:rPr lang="de-DE" altLang="en-US" sz="1600" b="1"/>
              <a:pPr algn="r" eaLnBrk="1" hangingPunct="1">
                <a:spcBef>
                  <a:spcPct val="0"/>
                </a:spcBef>
                <a:buClrTx/>
                <a:buFontTx/>
                <a:buNone/>
              </a:pPr>
              <a:t>50</a:t>
            </a:fld>
            <a:r>
              <a:rPr lang="de-DE" altLang="en-US" sz="1600" b="1"/>
              <a:t> -</a:t>
            </a:r>
          </a:p>
        </p:txBody>
      </p:sp>
      <p:sp>
        <p:nvSpPr>
          <p:cNvPr id="53251"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graphicFrame>
        <p:nvGraphicFramePr>
          <p:cNvPr id="53252" name="Object 2"/>
          <p:cNvGraphicFramePr>
            <a:graphicFrameLocks/>
          </p:cNvGraphicFramePr>
          <p:nvPr/>
        </p:nvGraphicFramePr>
        <p:xfrm>
          <a:off x="1238250" y="1027113"/>
          <a:ext cx="6923088" cy="5422900"/>
        </p:xfrm>
        <a:graphic>
          <a:graphicData uri="http://schemas.openxmlformats.org/presentationml/2006/ole">
            <mc:AlternateContent xmlns:mc="http://schemas.openxmlformats.org/markup-compatibility/2006">
              <mc:Choice xmlns:v="urn:schemas-microsoft-com:vml" Requires="v">
                <p:oleObj spid="_x0000_s53665" name="Diagramm" r:id="rId4" imgW="7438848" imgH="5324601" progId="MSGraph.Chart.8">
                  <p:embed followColorScheme="full"/>
                </p:oleObj>
              </mc:Choice>
              <mc:Fallback>
                <p:oleObj name="Diagramm" r:id="rId4" imgW="7438848" imgH="5324601"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8250" y="1027113"/>
                        <a:ext cx="6923088" cy="542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253" name="Rectangle 3"/>
          <p:cNvSpPr>
            <a:spLocks noGrp="1" noChangeArrowheads="1"/>
          </p:cNvSpPr>
          <p:nvPr>
            <p:ph type="title" idx="4294967295"/>
          </p:nvPr>
        </p:nvSpPr>
        <p:spPr>
          <a:xfrm>
            <a:off x="0" y="31750"/>
            <a:ext cx="9144000" cy="1100138"/>
          </a:xfrm>
        </p:spPr>
        <p:txBody>
          <a:bodyPr/>
          <a:lstStyle/>
          <a:p>
            <a:pPr eaLnBrk="1" hangingPunct="1"/>
            <a:r>
              <a:rPr lang="de-DE" altLang="en-US" sz="2900"/>
              <a:t>Credit Supply of Households (=Savings)</a:t>
            </a:r>
            <a:endParaRPr lang="de-DE" altLang="en-US" sz="2600"/>
          </a:p>
        </p:txBody>
      </p:sp>
      <p:sp>
        <p:nvSpPr>
          <p:cNvPr id="53254" name="Text Box 4"/>
          <p:cNvSpPr txBox="1">
            <a:spLocks noChangeArrowheads="1"/>
          </p:cNvSpPr>
          <p:nvPr/>
        </p:nvSpPr>
        <p:spPr bwMode="auto">
          <a:xfrm>
            <a:off x="754063" y="1020763"/>
            <a:ext cx="50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a:t>i</a:t>
            </a:r>
            <a:r>
              <a:rPr lang="de-DE" altLang="en-US" sz="1800" b="1"/>
              <a:t>  </a:t>
            </a:r>
          </a:p>
        </p:txBody>
      </p:sp>
      <p:sp>
        <p:nvSpPr>
          <p:cNvPr id="53255" name="Text Box 5"/>
          <p:cNvSpPr txBox="1">
            <a:spLocks noChangeArrowheads="1"/>
          </p:cNvSpPr>
          <p:nvPr/>
        </p:nvSpPr>
        <p:spPr bwMode="auto">
          <a:xfrm>
            <a:off x="8243888" y="6083300"/>
            <a:ext cx="6270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2800"/>
              <a:t>S,I</a:t>
            </a:r>
            <a:r>
              <a:rPr lang="de-DE" altLang="en-US" sz="1800"/>
              <a:t> </a:t>
            </a:r>
            <a:r>
              <a:rPr lang="de-DE" altLang="en-US" sz="1800" b="1"/>
              <a:t> </a:t>
            </a:r>
          </a:p>
        </p:txBody>
      </p:sp>
      <p:sp>
        <p:nvSpPr>
          <p:cNvPr id="53256" name="Line 6"/>
          <p:cNvSpPr>
            <a:spLocks noChangeShapeType="1"/>
          </p:cNvSpPr>
          <p:nvPr/>
        </p:nvSpPr>
        <p:spPr bwMode="auto">
          <a:xfrm>
            <a:off x="7910513" y="6188075"/>
            <a:ext cx="309562" cy="1588"/>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3257" name="Line 7"/>
          <p:cNvSpPr>
            <a:spLocks noChangeShapeType="1"/>
          </p:cNvSpPr>
          <p:nvPr/>
        </p:nvSpPr>
        <p:spPr bwMode="auto">
          <a:xfrm rot="5400000" flipH="1">
            <a:off x="1208881" y="1231107"/>
            <a:ext cx="295275" cy="1588"/>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3258" name="Line 16"/>
          <p:cNvSpPr>
            <a:spLocks noChangeShapeType="1"/>
          </p:cNvSpPr>
          <p:nvPr/>
        </p:nvSpPr>
        <p:spPr bwMode="auto">
          <a:xfrm>
            <a:off x="1270000" y="5524500"/>
            <a:ext cx="114300" cy="0"/>
          </a:xfrm>
          <a:prstGeom prst="line">
            <a:avLst/>
          </a:prstGeom>
          <a:noFill/>
          <a:ln w="38100">
            <a:solidFill>
              <a:srgbClr val="00FF00"/>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3259" name="Line 18"/>
          <p:cNvSpPr>
            <a:spLocks noChangeShapeType="1"/>
          </p:cNvSpPr>
          <p:nvPr/>
        </p:nvSpPr>
        <p:spPr bwMode="auto">
          <a:xfrm flipV="1">
            <a:off x="1338263" y="2219325"/>
            <a:ext cx="6088062" cy="3292475"/>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3260" name="AutoShape 25"/>
          <p:cNvSpPr>
            <a:spLocks noChangeArrowheads="1"/>
          </p:cNvSpPr>
          <p:nvPr/>
        </p:nvSpPr>
        <p:spPr bwMode="auto">
          <a:xfrm>
            <a:off x="1484313" y="1033463"/>
            <a:ext cx="5176837" cy="1006475"/>
          </a:xfrm>
          <a:prstGeom prst="roundRect">
            <a:avLst>
              <a:gd name="adj" fmla="val 12495"/>
            </a:avLst>
          </a:prstGeom>
          <a:solidFill>
            <a:srgbClr val="FFFF99"/>
          </a:solidFill>
          <a:ln w="50800">
            <a:solidFill>
              <a:srgbClr val="FF0000"/>
            </a:solidFill>
            <a:round/>
            <a:headEnd/>
            <a:tailEnd/>
          </a:ln>
        </p:spPr>
        <p:txBody>
          <a:bodyPr lIns="0" tIns="0" rIns="0" bIns="0"/>
          <a:lstStyle>
            <a:lvl1pPr marL="342900" indent="-342900">
              <a:spcBef>
                <a:spcPct val="20000"/>
              </a:spcBef>
              <a:buClr>
                <a:srgbClr val="FF0000"/>
              </a:buClr>
              <a:buFont typeface="Arial Unicode MS" pitchFamily="34" charset="-128"/>
              <a:buChar char="➤"/>
              <a:defRPr sz="2400">
                <a:solidFill>
                  <a:schemeClr val="tx1"/>
                </a:solidFill>
                <a:latin typeface="Arial" pitchFamily="34" charset="0"/>
              </a:defRPr>
            </a:lvl1pPr>
            <a:lvl2pPr marL="179388">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lvl="1" eaLnBrk="1" hangingPunct="1">
              <a:buFont typeface="Arial Unicode MS" pitchFamily="34" charset="-128"/>
              <a:buNone/>
            </a:pPr>
            <a:r>
              <a:rPr lang="en-US" altLang="en-US" sz="2000">
                <a:solidFill>
                  <a:srgbClr val="FF0000"/>
                </a:solidFill>
              </a:rPr>
              <a:t>Credit supply</a:t>
            </a:r>
            <a:r>
              <a:rPr lang="en-US" altLang="en-US" sz="2000">
                <a:solidFill>
                  <a:srgbClr val="3333FF"/>
                </a:solidFill>
              </a:rPr>
              <a:t> depends positively on the interest rate and </a:t>
            </a:r>
            <a:r>
              <a:rPr lang="en-US" altLang="en-US" sz="2000">
                <a:solidFill>
                  <a:srgbClr val="FF0000"/>
                </a:solidFill>
              </a:rPr>
              <a:t>positively</a:t>
            </a:r>
            <a:r>
              <a:rPr lang="en-US" altLang="en-US" sz="2000">
                <a:solidFill>
                  <a:srgbClr val="3333FF"/>
                </a:solidFill>
              </a:rPr>
              <a:t> </a:t>
            </a:r>
            <a:r>
              <a:rPr lang="en-US" altLang="en-US" sz="2000">
                <a:solidFill>
                  <a:srgbClr val="FF0000"/>
                </a:solidFill>
              </a:rPr>
              <a:t>on</a:t>
            </a:r>
            <a:r>
              <a:rPr lang="en-US" altLang="en-US" sz="2000">
                <a:solidFill>
                  <a:srgbClr val="3333FF"/>
                </a:solidFill>
              </a:rPr>
              <a:t> household </a:t>
            </a:r>
            <a:r>
              <a:rPr lang="en-US" altLang="en-US" sz="2000">
                <a:solidFill>
                  <a:srgbClr val="FF0000"/>
                </a:solidFill>
              </a:rPr>
              <a:t>income</a:t>
            </a:r>
            <a:r>
              <a:rPr lang="en-US" altLang="en-US" sz="2000">
                <a:solidFill>
                  <a:srgbClr val="3333FF"/>
                </a:solidFill>
              </a:rPr>
              <a:t>!</a:t>
            </a:r>
          </a:p>
        </p:txBody>
      </p:sp>
      <p:sp>
        <p:nvSpPr>
          <p:cNvPr id="735250" name="Line 18"/>
          <p:cNvSpPr>
            <a:spLocks noChangeShapeType="1"/>
          </p:cNvSpPr>
          <p:nvPr/>
        </p:nvSpPr>
        <p:spPr bwMode="auto">
          <a:xfrm>
            <a:off x="6451600" y="2908300"/>
            <a:ext cx="596900" cy="0"/>
          </a:xfrm>
          <a:prstGeom prst="line">
            <a:avLst/>
          </a:prstGeom>
          <a:noFill/>
          <a:ln w="381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735251" name="Line 19"/>
          <p:cNvSpPr>
            <a:spLocks noChangeShapeType="1"/>
          </p:cNvSpPr>
          <p:nvPr/>
        </p:nvSpPr>
        <p:spPr bwMode="auto">
          <a:xfrm>
            <a:off x="2795588" y="4891088"/>
            <a:ext cx="596900" cy="0"/>
          </a:xfrm>
          <a:prstGeom prst="line">
            <a:avLst/>
          </a:prstGeom>
          <a:noFill/>
          <a:ln w="381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735252" name="Text Box 12"/>
          <p:cNvSpPr txBox="1">
            <a:spLocks noChangeArrowheads="1"/>
          </p:cNvSpPr>
          <p:nvPr/>
        </p:nvSpPr>
        <p:spPr bwMode="auto">
          <a:xfrm>
            <a:off x="7604125" y="2633663"/>
            <a:ext cx="1244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66FFFF"/>
                </a:solidFill>
              </a:rPr>
              <a:t>S(i, Y</a:t>
            </a:r>
            <a:r>
              <a:rPr lang="de-DE" altLang="en-US" sz="2600" baseline="-25000">
                <a:solidFill>
                  <a:srgbClr val="66FFFF"/>
                </a:solidFill>
              </a:rPr>
              <a:t>2</a:t>
            </a:r>
            <a:r>
              <a:rPr lang="de-DE" altLang="en-US" sz="2600">
                <a:solidFill>
                  <a:srgbClr val="66FFFF"/>
                </a:solidFill>
              </a:rPr>
              <a:t>)</a:t>
            </a:r>
            <a:endParaRPr lang="el-GR" altLang="en-US" sz="2600">
              <a:solidFill>
                <a:srgbClr val="66FFFF"/>
              </a:solidFill>
            </a:endParaRPr>
          </a:p>
        </p:txBody>
      </p:sp>
      <p:sp>
        <p:nvSpPr>
          <p:cNvPr id="735255" name="Line 18"/>
          <p:cNvSpPr>
            <a:spLocks noChangeShapeType="1"/>
          </p:cNvSpPr>
          <p:nvPr/>
        </p:nvSpPr>
        <p:spPr bwMode="auto">
          <a:xfrm flipV="1">
            <a:off x="1555750" y="2741613"/>
            <a:ext cx="6088063" cy="3292475"/>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35249" name="AutoShape 25"/>
          <p:cNvSpPr>
            <a:spLocks noChangeArrowheads="1"/>
          </p:cNvSpPr>
          <p:nvPr/>
        </p:nvSpPr>
        <p:spPr bwMode="auto">
          <a:xfrm>
            <a:off x="50800" y="5800725"/>
            <a:ext cx="7881938" cy="777875"/>
          </a:xfrm>
          <a:prstGeom prst="roundRect">
            <a:avLst>
              <a:gd name="adj" fmla="val 12495"/>
            </a:avLst>
          </a:prstGeom>
          <a:solidFill>
            <a:srgbClr val="FFFF99"/>
          </a:solidFill>
          <a:ln w="50800">
            <a:solidFill>
              <a:srgbClr val="FF0000"/>
            </a:solidFill>
            <a:round/>
            <a:headEnd/>
            <a:tailEnd/>
          </a:ln>
        </p:spPr>
        <p:txBody>
          <a:bodyPr lIns="0" tIns="0" rIns="0" bIns="0"/>
          <a:lstStyle>
            <a:lvl1pPr marL="342900" indent="-342900">
              <a:spcBef>
                <a:spcPct val="20000"/>
              </a:spcBef>
              <a:buClr>
                <a:srgbClr val="FF0000"/>
              </a:buClr>
              <a:buFont typeface="Arial Unicode MS" pitchFamily="34" charset="-128"/>
              <a:buChar char="➤"/>
              <a:defRPr sz="2400">
                <a:solidFill>
                  <a:schemeClr val="tx1"/>
                </a:solidFill>
                <a:latin typeface="Arial" pitchFamily="34" charset="0"/>
              </a:defRPr>
            </a:lvl1pPr>
            <a:lvl2pPr marL="179388">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lvl="1" eaLnBrk="1" hangingPunct="1">
              <a:buFont typeface="Arial Unicode MS" pitchFamily="34" charset="-128"/>
              <a:buNone/>
            </a:pPr>
            <a:r>
              <a:rPr lang="en-US" altLang="en-US" sz="2000">
                <a:solidFill>
                  <a:srgbClr val="3333FF"/>
                </a:solidFill>
              </a:rPr>
              <a:t>Household income is a positive “</a:t>
            </a:r>
            <a:r>
              <a:rPr lang="en-US" altLang="en-US" sz="2000">
                <a:solidFill>
                  <a:srgbClr val="FF0000"/>
                </a:solidFill>
              </a:rPr>
              <a:t>shift parameter</a:t>
            </a:r>
            <a:r>
              <a:rPr lang="en-US" altLang="en-US" sz="2000">
                <a:solidFill>
                  <a:srgbClr val="3333FF"/>
                </a:solidFill>
              </a:rPr>
              <a:t>” of credit supply: An </a:t>
            </a:r>
            <a:r>
              <a:rPr lang="en-US" altLang="en-US" sz="2000">
                <a:solidFill>
                  <a:srgbClr val="FF0000"/>
                </a:solidFill>
              </a:rPr>
              <a:t>increase</a:t>
            </a:r>
            <a:r>
              <a:rPr lang="en-US" altLang="en-US" sz="2000">
                <a:solidFill>
                  <a:srgbClr val="3333FF"/>
                </a:solidFill>
              </a:rPr>
              <a:t> of household income (Y</a:t>
            </a:r>
            <a:r>
              <a:rPr lang="en-US" altLang="en-US" sz="2000" baseline="-25000">
                <a:solidFill>
                  <a:srgbClr val="3333FF"/>
                </a:solidFill>
              </a:rPr>
              <a:t>1</a:t>
            </a:r>
            <a:r>
              <a:rPr lang="en-US" altLang="en-US" sz="2000">
                <a:solidFill>
                  <a:srgbClr val="3333FF"/>
                </a:solidFill>
              </a:rPr>
              <a:t> &lt; Y</a:t>
            </a:r>
            <a:r>
              <a:rPr lang="en-US" altLang="en-US" sz="2000" baseline="-25000">
                <a:solidFill>
                  <a:srgbClr val="3333FF"/>
                </a:solidFill>
              </a:rPr>
              <a:t>2</a:t>
            </a:r>
            <a:r>
              <a:rPr lang="en-US" altLang="en-US" sz="2000">
                <a:solidFill>
                  <a:srgbClr val="3333FF"/>
                </a:solidFill>
              </a:rPr>
              <a:t>) </a:t>
            </a:r>
            <a:r>
              <a:rPr lang="en-US" altLang="en-US" sz="2000">
                <a:solidFill>
                  <a:srgbClr val="FF0000"/>
                </a:solidFill>
              </a:rPr>
              <a:t>increases credit supply</a:t>
            </a:r>
            <a:r>
              <a:rPr lang="en-US" altLang="en-US" sz="2000">
                <a:solidFill>
                  <a:srgbClr val="3333FF"/>
                </a:solidFill>
              </a:rPr>
              <a:t>!</a:t>
            </a:r>
          </a:p>
        </p:txBody>
      </p:sp>
      <p:sp>
        <p:nvSpPr>
          <p:cNvPr id="53266" name="Text Box 12"/>
          <p:cNvSpPr txBox="1">
            <a:spLocks noChangeArrowheads="1"/>
          </p:cNvSpPr>
          <p:nvPr/>
        </p:nvSpPr>
        <p:spPr bwMode="auto">
          <a:xfrm>
            <a:off x="7462838" y="1755775"/>
            <a:ext cx="1244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66FFFF"/>
                </a:solidFill>
              </a:rPr>
              <a:t>S(i, Y</a:t>
            </a:r>
            <a:r>
              <a:rPr lang="de-DE" altLang="en-US" sz="2600" baseline="-25000">
                <a:solidFill>
                  <a:srgbClr val="66FFFF"/>
                </a:solidFill>
              </a:rPr>
              <a:t>1</a:t>
            </a:r>
            <a:r>
              <a:rPr lang="de-DE" altLang="en-US" sz="2600">
                <a:solidFill>
                  <a:srgbClr val="66FFFF"/>
                </a:solidFill>
              </a:rPr>
              <a:t>)</a:t>
            </a:r>
            <a:endParaRPr lang="el-GR" altLang="en-US" sz="2600">
              <a:solidFill>
                <a:srgbClr val="66FFFF"/>
              </a:solidFill>
            </a:endParaRPr>
          </a:p>
        </p:txBody>
      </p:sp>
      <p:sp>
        <p:nvSpPr>
          <p:cNvPr id="53267" name="Oval 25"/>
          <p:cNvSpPr>
            <a:spLocks noChangeArrowheads="1"/>
          </p:cNvSpPr>
          <p:nvPr/>
        </p:nvSpPr>
        <p:spPr bwMode="auto">
          <a:xfrm>
            <a:off x="7737475" y="2251075"/>
            <a:ext cx="368300" cy="368300"/>
          </a:xfrm>
          <a:prstGeom prst="ellipse">
            <a:avLst/>
          </a:prstGeom>
          <a:noFill/>
          <a:ln w="38100" algn="ctr">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r>
              <a:rPr lang="en-US" altLang="en-US" sz="2000">
                <a:solidFill>
                  <a:srgbClr val="00FF00"/>
                </a:solidFill>
              </a:rPr>
              <a:t>+</a:t>
            </a:r>
            <a:endParaRPr lang="de-DE" altLang="en-US" sz="2000">
              <a:solidFill>
                <a:srgbClr val="00FF00"/>
              </a:solidFill>
            </a:endParaRPr>
          </a:p>
        </p:txBody>
      </p:sp>
      <p:sp>
        <p:nvSpPr>
          <p:cNvPr id="735258" name="Oval 26"/>
          <p:cNvSpPr>
            <a:spLocks noChangeArrowheads="1"/>
          </p:cNvSpPr>
          <p:nvPr/>
        </p:nvSpPr>
        <p:spPr bwMode="auto">
          <a:xfrm>
            <a:off x="8221663" y="2239963"/>
            <a:ext cx="368300" cy="368300"/>
          </a:xfrm>
          <a:prstGeom prst="ellipse">
            <a:avLst/>
          </a:prstGeom>
          <a:noFill/>
          <a:ln w="38100" algn="ctr">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r>
              <a:rPr lang="en-US" altLang="en-US" sz="2000">
                <a:solidFill>
                  <a:srgbClr val="00FF00"/>
                </a:solidFill>
              </a:rPr>
              <a:t>+</a:t>
            </a:r>
            <a:endParaRPr lang="de-DE" altLang="en-US" sz="2000">
              <a:solidFill>
                <a:srgbClr val="00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52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52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3525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3525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352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352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5250" grpId="0" animBg="1"/>
      <p:bldP spid="735251" grpId="0" animBg="1"/>
      <p:bldP spid="735252" grpId="0"/>
      <p:bldP spid="735255" grpId="0" animBg="1"/>
      <p:bldP spid="735249" grpId="0" animBg="1"/>
      <p:bldP spid="735258"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15BA93B1-601F-4E88-857E-6A29F71EF499}" type="slidenum">
              <a:rPr lang="de-DE" altLang="en-US" sz="1600" b="1"/>
              <a:pPr algn="r" eaLnBrk="1" hangingPunct="1">
                <a:spcBef>
                  <a:spcPct val="0"/>
                </a:spcBef>
                <a:buClrTx/>
                <a:buFontTx/>
                <a:buNone/>
              </a:pPr>
              <a:t>51</a:t>
            </a:fld>
            <a:r>
              <a:rPr lang="de-DE" altLang="en-US" sz="1600" b="1"/>
              <a:t> -</a:t>
            </a:r>
          </a:p>
        </p:txBody>
      </p:sp>
      <p:sp>
        <p:nvSpPr>
          <p:cNvPr id="54275"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graphicFrame>
        <p:nvGraphicFramePr>
          <p:cNvPr id="54276" name="Object 2"/>
          <p:cNvGraphicFramePr>
            <a:graphicFrameLocks/>
          </p:cNvGraphicFramePr>
          <p:nvPr/>
        </p:nvGraphicFramePr>
        <p:xfrm>
          <a:off x="1238250" y="1027113"/>
          <a:ext cx="6923088" cy="5422900"/>
        </p:xfrm>
        <a:graphic>
          <a:graphicData uri="http://schemas.openxmlformats.org/presentationml/2006/ole">
            <mc:AlternateContent xmlns:mc="http://schemas.openxmlformats.org/markup-compatibility/2006">
              <mc:Choice xmlns:v="urn:schemas-microsoft-com:vml" Requires="v">
                <p:oleObj spid="_x0000_s54689" name="Diagramm" r:id="rId4" imgW="7438848" imgH="5324601" progId="MSGraph.Chart.8">
                  <p:embed followColorScheme="full"/>
                </p:oleObj>
              </mc:Choice>
              <mc:Fallback>
                <p:oleObj name="Diagramm" r:id="rId4" imgW="7438848" imgH="5324601"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8250" y="1027113"/>
                        <a:ext cx="6923088" cy="542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77" name="Rectangle 3"/>
          <p:cNvSpPr>
            <a:spLocks noGrp="1" noChangeArrowheads="1"/>
          </p:cNvSpPr>
          <p:nvPr>
            <p:ph type="title" idx="4294967295"/>
          </p:nvPr>
        </p:nvSpPr>
        <p:spPr>
          <a:xfrm>
            <a:off x="0" y="31750"/>
            <a:ext cx="9144000" cy="1100138"/>
          </a:xfrm>
        </p:spPr>
        <p:txBody>
          <a:bodyPr/>
          <a:lstStyle/>
          <a:p>
            <a:pPr eaLnBrk="1" hangingPunct="1"/>
            <a:r>
              <a:rPr lang="de-DE" altLang="en-US" sz="2900"/>
              <a:t>Credit Supply of Households (=Savings)</a:t>
            </a:r>
            <a:endParaRPr lang="de-DE" altLang="en-US" sz="2600"/>
          </a:p>
        </p:txBody>
      </p:sp>
      <p:sp>
        <p:nvSpPr>
          <p:cNvPr id="54278" name="Text Box 4"/>
          <p:cNvSpPr txBox="1">
            <a:spLocks noChangeArrowheads="1"/>
          </p:cNvSpPr>
          <p:nvPr/>
        </p:nvSpPr>
        <p:spPr bwMode="auto">
          <a:xfrm>
            <a:off x="754063" y="1020763"/>
            <a:ext cx="50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a:t>i</a:t>
            </a:r>
            <a:r>
              <a:rPr lang="de-DE" altLang="en-US" sz="1800" b="1"/>
              <a:t>  </a:t>
            </a:r>
          </a:p>
        </p:txBody>
      </p:sp>
      <p:sp>
        <p:nvSpPr>
          <p:cNvPr id="54279" name="Text Box 5"/>
          <p:cNvSpPr txBox="1">
            <a:spLocks noChangeArrowheads="1"/>
          </p:cNvSpPr>
          <p:nvPr/>
        </p:nvSpPr>
        <p:spPr bwMode="auto">
          <a:xfrm>
            <a:off x="8243888" y="6083300"/>
            <a:ext cx="6270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2800"/>
              <a:t>S,I</a:t>
            </a:r>
            <a:r>
              <a:rPr lang="de-DE" altLang="en-US" sz="1800"/>
              <a:t> </a:t>
            </a:r>
            <a:r>
              <a:rPr lang="de-DE" altLang="en-US" sz="1800" b="1"/>
              <a:t> </a:t>
            </a:r>
          </a:p>
        </p:txBody>
      </p:sp>
      <p:sp>
        <p:nvSpPr>
          <p:cNvPr id="54280" name="Line 6"/>
          <p:cNvSpPr>
            <a:spLocks noChangeShapeType="1"/>
          </p:cNvSpPr>
          <p:nvPr/>
        </p:nvSpPr>
        <p:spPr bwMode="auto">
          <a:xfrm>
            <a:off x="7910513" y="6188075"/>
            <a:ext cx="309562" cy="1588"/>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4281" name="Line 7"/>
          <p:cNvSpPr>
            <a:spLocks noChangeShapeType="1"/>
          </p:cNvSpPr>
          <p:nvPr/>
        </p:nvSpPr>
        <p:spPr bwMode="auto">
          <a:xfrm rot="5400000" flipH="1">
            <a:off x="1208881" y="1231107"/>
            <a:ext cx="295275" cy="1588"/>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4282" name="Text Box 12"/>
          <p:cNvSpPr txBox="1">
            <a:spLocks noChangeArrowheads="1"/>
          </p:cNvSpPr>
          <p:nvPr/>
        </p:nvSpPr>
        <p:spPr bwMode="auto">
          <a:xfrm>
            <a:off x="7462838" y="1755775"/>
            <a:ext cx="1244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66FFFF"/>
                </a:solidFill>
              </a:rPr>
              <a:t>S(i, Y</a:t>
            </a:r>
            <a:r>
              <a:rPr lang="de-DE" altLang="en-US" sz="2600" baseline="-25000">
                <a:solidFill>
                  <a:srgbClr val="66FFFF"/>
                </a:solidFill>
              </a:rPr>
              <a:t>1</a:t>
            </a:r>
            <a:r>
              <a:rPr lang="de-DE" altLang="en-US" sz="2600">
                <a:solidFill>
                  <a:srgbClr val="66FFFF"/>
                </a:solidFill>
              </a:rPr>
              <a:t>)</a:t>
            </a:r>
            <a:endParaRPr lang="el-GR" altLang="en-US" sz="2600">
              <a:solidFill>
                <a:srgbClr val="66FFFF"/>
              </a:solidFill>
            </a:endParaRPr>
          </a:p>
        </p:txBody>
      </p:sp>
      <p:sp>
        <p:nvSpPr>
          <p:cNvPr id="54283" name="Line 16"/>
          <p:cNvSpPr>
            <a:spLocks noChangeShapeType="1"/>
          </p:cNvSpPr>
          <p:nvPr/>
        </p:nvSpPr>
        <p:spPr bwMode="auto">
          <a:xfrm>
            <a:off x="1270000" y="5524500"/>
            <a:ext cx="114300" cy="0"/>
          </a:xfrm>
          <a:prstGeom prst="line">
            <a:avLst/>
          </a:prstGeom>
          <a:noFill/>
          <a:ln w="38100">
            <a:solidFill>
              <a:srgbClr val="00FF00"/>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4284" name="Line 18"/>
          <p:cNvSpPr>
            <a:spLocks noChangeShapeType="1"/>
          </p:cNvSpPr>
          <p:nvPr/>
        </p:nvSpPr>
        <p:spPr bwMode="auto">
          <a:xfrm flipV="1">
            <a:off x="1338263" y="2219325"/>
            <a:ext cx="6088062" cy="3292475"/>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4285" name="Oval 14"/>
          <p:cNvSpPr>
            <a:spLocks noChangeArrowheads="1"/>
          </p:cNvSpPr>
          <p:nvPr/>
        </p:nvSpPr>
        <p:spPr bwMode="auto">
          <a:xfrm>
            <a:off x="7737475" y="2251075"/>
            <a:ext cx="368300" cy="368300"/>
          </a:xfrm>
          <a:prstGeom prst="ellipse">
            <a:avLst/>
          </a:prstGeom>
          <a:noFill/>
          <a:ln w="38100" algn="ctr">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r>
              <a:rPr lang="en-US" altLang="en-US" sz="2000">
                <a:solidFill>
                  <a:srgbClr val="00FF00"/>
                </a:solidFill>
              </a:rPr>
              <a:t>+</a:t>
            </a:r>
            <a:endParaRPr lang="de-DE" altLang="en-US" sz="2000">
              <a:solidFill>
                <a:srgbClr val="00FF00"/>
              </a:solidFill>
            </a:endParaRPr>
          </a:p>
        </p:txBody>
      </p:sp>
      <p:sp>
        <p:nvSpPr>
          <p:cNvPr id="54286" name="Oval 15"/>
          <p:cNvSpPr>
            <a:spLocks noChangeArrowheads="1"/>
          </p:cNvSpPr>
          <p:nvPr/>
        </p:nvSpPr>
        <p:spPr bwMode="auto">
          <a:xfrm>
            <a:off x="8221663" y="2239963"/>
            <a:ext cx="368300" cy="368300"/>
          </a:xfrm>
          <a:prstGeom prst="ellipse">
            <a:avLst/>
          </a:prstGeom>
          <a:noFill/>
          <a:ln w="38100" algn="ctr">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r>
              <a:rPr lang="en-US" altLang="en-US" sz="2000">
                <a:solidFill>
                  <a:srgbClr val="00FF00"/>
                </a:solidFill>
              </a:rPr>
              <a:t>+</a:t>
            </a:r>
            <a:endParaRPr lang="de-DE" altLang="en-US" sz="2000">
              <a:solidFill>
                <a:srgbClr val="00FF00"/>
              </a:solidFill>
            </a:endParaRPr>
          </a:p>
        </p:txBody>
      </p:sp>
      <p:sp>
        <p:nvSpPr>
          <p:cNvPr id="737296" name="Line 16"/>
          <p:cNvSpPr>
            <a:spLocks noChangeShapeType="1"/>
          </p:cNvSpPr>
          <p:nvPr/>
        </p:nvSpPr>
        <p:spPr bwMode="auto">
          <a:xfrm flipH="1">
            <a:off x="5346700" y="2870200"/>
            <a:ext cx="596900" cy="0"/>
          </a:xfrm>
          <a:prstGeom prst="line">
            <a:avLst/>
          </a:prstGeom>
          <a:noFill/>
          <a:ln w="381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737297" name="Line 17"/>
          <p:cNvSpPr>
            <a:spLocks noChangeShapeType="1"/>
          </p:cNvSpPr>
          <p:nvPr/>
        </p:nvSpPr>
        <p:spPr bwMode="auto">
          <a:xfrm flipH="1">
            <a:off x="1690688" y="4852988"/>
            <a:ext cx="596900" cy="0"/>
          </a:xfrm>
          <a:prstGeom prst="line">
            <a:avLst/>
          </a:prstGeom>
          <a:noFill/>
          <a:ln w="381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737298" name="Text Box 12"/>
          <p:cNvSpPr txBox="1">
            <a:spLocks noChangeArrowheads="1"/>
          </p:cNvSpPr>
          <p:nvPr/>
        </p:nvSpPr>
        <p:spPr bwMode="auto">
          <a:xfrm>
            <a:off x="7464425" y="1262063"/>
            <a:ext cx="1244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66FFFF"/>
                </a:solidFill>
              </a:rPr>
              <a:t>S(i, Y</a:t>
            </a:r>
            <a:r>
              <a:rPr lang="de-DE" altLang="en-US" sz="2600" baseline="-25000">
                <a:solidFill>
                  <a:srgbClr val="66FFFF"/>
                </a:solidFill>
              </a:rPr>
              <a:t>2</a:t>
            </a:r>
            <a:r>
              <a:rPr lang="de-DE" altLang="en-US" sz="2600">
                <a:solidFill>
                  <a:srgbClr val="66FFFF"/>
                </a:solidFill>
              </a:rPr>
              <a:t>)</a:t>
            </a:r>
            <a:endParaRPr lang="el-GR" altLang="en-US" sz="2600">
              <a:solidFill>
                <a:srgbClr val="66FFFF"/>
              </a:solidFill>
            </a:endParaRPr>
          </a:p>
        </p:txBody>
      </p:sp>
      <p:sp>
        <p:nvSpPr>
          <p:cNvPr id="737299" name="Line 18"/>
          <p:cNvSpPr>
            <a:spLocks noChangeShapeType="1"/>
          </p:cNvSpPr>
          <p:nvPr/>
        </p:nvSpPr>
        <p:spPr bwMode="auto">
          <a:xfrm flipV="1">
            <a:off x="1390650" y="1585913"/>
            <a:ext cx="6088063" cy="3292475"/>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4291" name="AutoShape 25"/>
          <p:cNvSpPr>
            <a:spLocks noChangeArrowheads="1"/>
          </p:cNvSpPr>
          <p:nvPr/>
        </p:nvSpPr>
        <p:spPr bwMode="auto">
          <a:xfrm>
            <a:off x="50800" y="5800725"/>
            <a:ext cx="7970838" cy="777875"/>
          </a:xfrm>
          <a:prstGeom prst="roundRect">
            <a:avLst>
              <a:gd name="adj" fmla="val 12495"/>
            </a:avLst>
          </a:prstGeom>
          <a:solidFill>
            <a:srgbClr val="FFFF99"/>
          </a:solidFill>
          <a:ln w="50800">
            <a:solidFill>
              <a:srgbClr val="FF0000"/>
            </a:solidFill>
            <a:round/>
            <a:headEnd/>
            <a:tailEnd/>
          </a:ln>
        </p:spPr>
        <p:txBody>
          <a:bodyPr lIns="0" tIns="0" rIns="0" bIns="0"/>
          <a:lstStyle>
            <a:lvl1pPr marL="342900" indent="-342900">
              <a:spcBef>
                <a:spcPct val="20000"/>
              </a:spcBef>
              <a:buClr>
                <a:srgbClr val="FF0000"/>
              </a:buClr>
              <a:buFont typeface="Arial Unicode MS" pitchFamily="34" charset="-128"/>
              <a:buChar char="➤"/>
              <a:defRPr sz="2400">
                <a:solidFill>
                  <a:schemeClr val="tx1"/>
                </a:solidFill>
                <a:latin typeface="Arial" pitchFamily="34" charset="0"/>
              </a:defRPr>
            </a:lvl1pPr>
            <a:lvl2pPr marL="179388">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lvl="1" eaLnBrk="1" hangingPunct="1">
              <a:buFont typeface="Arial Unicode MS" pitchFamily="34" charset="-128"/>
              <a:buNone/>
            </a:pPr>
            <a:r>
              <a:rPr lang="en-US" altLang="en-US" sz="2000">
                <a:solidFill>
                  <a:srgbClr val="3333FF"/>
                </a:solidFill>
              </a:rPr>
              <a:t>Household income is a positive “</a:t>
            </a:r>
            <a:r>
              <a:rPr lang="en-US" altLang="en-US" sz="2000">
                <a:solidFill>
                  <a:srgbClr val="FF0000"/>
                </a:solidFill>
              </a:rPr>
              <a:t>shift parameter</a:t>
            </a:r>
            <a:r>
              <a:rPr lang="en-US" altLang="en-US" sz="2000">
                <a:solidFill>
                  <a:srgbClr val="3333FF"/>
                </a:solidFill>
              </a:rPr>
              <a:t>” of credit supply: An </a:t>
            </a:r>
            <a:r>
              <a:rPr lang="en-US" altLang="en-US" sz="2000">
                <a:solidFill>
                  <a:srgbClr val="FF0000"/>
                </a:solidFill>
              </a:rPr>
              <a:t>decrease</a:t>
            </a:r>
            <a:r>
              <a:rPr lang="en-US" altLang="en-US" sz="2000">
                <a:solidFill>
                  <a:srgbClr val="3333FF"/>
                </a:solidFill>
              </a:rPr>
              <a:t> of household income (Y</a:t>
            </a:r>
            <a:r>
              <a:rPr lang="en-US" altLang="en-US" sz="2000" baseline="-25000">
                <a:solidFill>
                  <a:srgbClr val="3333FF"/>
                </a:solidFill>
              </a:rPr>
              <a:t>1</a:t>
            </a:r>
            <a:r>
              <a:rPr lang="en-US" altLang="en-US" sz="2000">
                <a:solidFill>
                  <a:srgbClr val="3333FF"/>
                </a:solidFill>
              </a:rPr>
              <a:t> &gt; Y</a:t>
            </a:r>
            <a:r>
              <a:rPr lang="en-US" altLang="en-US" sz="2000" baseline="-25000">
                <a:solidFill>
                  <a:srgbClr val="3333FF"/>
                </a:solidFill>
              </a:rPr>
              <a:t>2</a:t>
            </a:r>
            <a:r>
              <a:rPr lang="en-US" altLang="en-US" sz="2000">
                <a:solidFill>
                  <a:srgbClr val="3333FF"/>
                </a:solidFill>
              </a:rPr>
              <a:t>) </a:t>
            </a:r>
            <a:r>
              <a:rPr lang="en-US" altLang="en-US" sz="2000">
                <a:solidFill>
                  <a:srgbClr val="FF0000"/>
                </a:solidFill>
              </a:rPr>
              <a:t>decreases credit supply</a:t>
            </a:r>
            <a:r>
              <a:rPr lang="en-US" altLang="en-US" sz="2000">
                <a:solidFill>
                  <a:srgbClr val="3333FF"/>
                </a:solidFill>
              </a:rPr>
              <a:t>!</a:t>
            </a:r>
          </a:p>
        </p:txBody>
      </p:sp>
      <p:sp>
        <p:nvSpPr>
          <p:cNvPr id="54292" name="AutoShape 21">
            <a:hlinkClick r:id="rId6" action="ppaction://hlinksldjump" highlightClick="1"/>
          </p:cNvPr>
          <p:cNvSpPr>
            <a:spLocks noChangeArrowheads="1"/>
          </p:cNvSpPr>
          <p:nvPr/>
        </p:nvSpPr>
        <p:spPr bwMode="auto">
          <a:xfrm rot="10800000">
            <a:off x="8382000" y="5561013"/>
            <a:ext cx="431800" cy="315912"/>
          </a:xfrm>
          <a:prstGeom prst="actionButtonEnd">
            <a:avLst/>
          </a:prstGeom>
          <a:solidFill>
            <a:srgbClr val="99CCFF"/>
          </a:solidFill>
          <a:ln w="12700">
            <a:solidFill>
              <a:srgbClr val="0000FF"/>
            </a:solidFill>
            <a:miter lim="800000"/>
            <a:headEnd type="none" w="med" len="lg"/>
            <a:tailEnd type="none" w="lg" len="med"/>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endParaRPr lang="de-DE" altLang="en-US"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2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729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3729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372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296" grpId="0" animBg="1"/>
      <p:bldP spid="737297" grpId="0" animBg="1"/>
      <p:bldP spid="737298" grpId="0"/>
      <p:bldP spid="737299" grpId="0" animBg="1"/>
      <p:bldP spid="54291"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47B04448-77E0-4F2C-AFC3-B6BB8DA152A5}" type="slidenum">
              <a:rPr lang="de-DE" altLang="en-US" sz="1600" b="1"/>
              <a:pPr algn="r" eaLnBrk="1" hangingPunct="1">
                <a:spcBef>
                  <a:spcPct val="0"/>
                </a:spcBef>
                <a:buClrTx/>
                <a:buFontTx/>
                <a:buNone/>
              </a:pPr>
              <a:t>52</a:t>
            </a:fld>
            <a:r>
              <a:rPr lang="de-DE" altLang="en-US" sz="1600" b="1"/>
              <a:t> -</a:t>
            </a:r>
          </a:p>
        </p:txBody>
      </p:sp>
      <p:sp>
        <p:nvSpPr>
          <p:cNvPr id="55299"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sp>
        <p:nvSpPr>
          <p:cNvPr id="55300" name="Rectangle 2"/>
          <p:cNvSpPr>
            <a:spLocks noGrp="1" noChangeArrowheads="1"/>
          </p:cNvSpPr>
          <p:nvPr>
            <p:ph type="body" idx="4294967295"/>
          </p:nvPr>
        </p:nvSpPr>
        <p:spPr>
          <a:xfrm>
            <a:off x="757238" y="1201738"/>
            <a:ext cx="8196262" cy="5656262"/>
          </a:xfrm>
          <a:noFill/>
        </p:spPr>
        <p:txBody>
          <a:bodyPr/>
          <a:lstStyle/>
          <a:p>
            <a:pPr marL="571500" indent="-571500" eaLnBrk="1" hangingPunct="1">
              <a:lnSpc>
                <a:spcPct val="90000"/>
              </a:lnSpc>
            </a:pPr>
            <a:r>
              <a:rPr lang="en-US" altLang="en-US" dirty="0"/>
              <a:t>As these considerations show, </a:t>
            </a:r>
            <a:r>
              <a:rPr lang="en-US" altLang="en-US" dirty="0">
                <a:solidFill>
                  <a:srgbClr val="00FF00"/>
                </a:solidFill>
              </a:rPr>
              <a:t>household income</a:t>
            </a:r>
            <a:r>
              <a:rPr lang="en-US" altLang="en-US" dirty="0"/>
              <a:t> </a:t>
            </a:r>
            <a:r>
              <a:rPr lang="en-US" altLang="en-US" dirty="0">
                <a:solidFill>
                  <a:srgbClr val="00FF00"/>
                </a:solidFill>
              </a:rPr>
              <a:t>influences</a:t>
            </a:r>
            <a:r>
              <a:rPr lang="en-US" altLang="en-US" dirty="0"/>
              <a:t> household </a:t>
            </a:r>
            <a:r>
              <a:rPr lang="en-US" altLang="en-US" dirty="0">
                <a:solidFill>
                  <a:srgbClr val="00FF00"/>
                </a:solidFill>
              </a:rPr>
              <a:t>consumption</a:t>
            </a:r>
            <a:r>
              <a:rPr lang="en-US" altLang="en-US" dirty="0"/>
              <a:t> demand and </a:t>
            </a:r>
            <a:r>
              <a:rPr lang="en-US" altLang="en-US" dirty="0">
                <a:solidFill>
                  <a:srgbClr val="00FF00"/>
                </a:solidFill>
              </a:rPr>
              <a:t>savings</a:t>
            </a:r>
            <a:r>
              <a:rPr lang="en-US" altLang="en-US" dirty="0"/>
              <a:t> supply.</a:t>
            </a:r>
          </a:p>
          <a:p>
            <a:pPr marL="571500" indent="-571500" eaLnBrk="1" hangingPunct="1">
              <a:lnSpc>
                <a:spcPct val="90000"/>
              </a:lnSpc>
            </a:pPr>
            <a:r>
              <a:rPr lang="en-US" altLang="en-US" dirty="0"/>
              <a:t>Since under the assumptions of the neoclassical model, </a:t>
            </a:r>
            <a:r>
              <a:rPr lang="en-US" altLang="en-US" dirty="0">
                <a:solidFill>
                  <a:srgbClr val="00FF00"/>
                </a:solidFill>
              </a:rPr>
              <a:t>household income Y(L,K)</a:t>
            </a:r>
            <a:r>
              <a:rPr lang="en-US" altLang="en-US" dirty="0"/>
              <a:t> is determined by the current capital stock K and the equilibrium labor input determined on the labor market L, it </a:t>
            </a:r>
            <a:r>
              <a:rPr lang="en-US" altLang="en-US" dirty="0">
                <a:solidFill>
                  <a:srgbClr val="00FF00"/>
                </a:solidFill>
              </a:rPr>
              <a:t>is</a:t>
            </a:r>
            <a:r>
              <a:rPr lang="en-US" altLang="en-US" dirty="0"/>
              <a:t> typically </a:t>
            </a:r>
            <a:r>
              <a:rPr lang="en-US" altLang="en-US" dirty="0">
                <a:solidFill>
                  <a:srgbClr val="00FF00"/>
                </a:solidFill>
              </a:rPr>
              <a:t>constant</a:t>
            </a:r>
            <a:r>
              <a:rPr lang="en-US" altLang="en-US" dirty="0"/>
              <a:t> within a period.</a:t>
            </a:r>
          </a:p>
          <a:p>
            <a:pPr marL="571500" indent="-571500" eaLnBrk="1" hangingPunct="1">
              <a:lnSpc>
                <a:spcPct val="90000"/>
              </a:lnSpc>
            </a:pPr>
            <a:r>
              <a:rPr lang="en-US" altLang="en-US" dirty="0"/>
              <a:t>Therefore </a:t>
            </a:r>
            <a:r>
              <a:rPr lang="en-US" altLang="en-US" dirty="0">
                <a:solidFill>
                  <a:srgbClr val="00FF00"/>
                </a:solidFill>
              </a:rPr>
              <a:t>we will neglect</a:t>
            </a:r>
            <a:r>
              <a:rPr lang="en-US" altLang="en-US" dirty="0"/>
              <a:t> </a:t>
            </a:r>
            <a:r>
              <a:rPr lang="en-US" altLang="en-US" dirty="0">
                <a:solidFill>
                  <a:srgbClr val="00FF00"/>
                </a:solidFill>
              </a:rPr>
              <a:t>the impact of household income</a:t>
            </a:r>
            <a:r>
              <a:rPr lang="en-US" altLang="en-US" dirty="0"/>
              <a:t> on consumption demand and savings supply in the exposition of the following graphs.</a:t>
            </a:r>
          </a:p>
          <a:p>
            <a:pPr marL="571500" indent="-571500" eaLnBrk="1" hangingPunct="1">
              <a:lnSpc>
                <a:spcPct val="90000"/>
              </a:lnSpc>
            </a:pPr>
            <a:r>
              <a:rPr lang="en-US" altLang="en-US" dirty="0"/>
              <a:t>Exception: Only </a:t>
            </a:r>
            <a:r>
              <a:rPr lang="en-US" altLang="en-US" dirty="0">
                <a:solidFill>
                  <a:srgbClr val="00FF00"/>
                </a:solidFill>
              </a:rPr>
              <a:t>in chapter 3.2.2</a:t>
            </a:r>
            <a:r>
              <a:rPr lang="en-US" altLang="en-US" dirty="0"/>
              <a:t>., when we discuss the case of </a:t>
            </a:r>
            <a:r>
              <a:rPr lang="en-US" altLang="en-US" dirty="0">
                <a:solidFill>
                  <a:srgbClr val="00FF00"/>
                </a:solidFill>
              </a:rPr>
              <a:t>tax financed government consumption</a:t>
            </a:r>
            <a:r>
              <a:rPr lang="en-US" altLang="en-US" dirty="0"/>
              <a:t>, we must recall the effect of household income on household savings, since an increase of </a:t>
            </a:r>
            <a:r>
              <a:rPr lang="en-US" altLang="en-US" dirty="0">
                <a:solidFill>
                  <a:srgbClr val="00FF00"/>
                </a:solidFill>
              </a:rPr>
              <a:t>taxes decreases the </a:t>
            </a:r>
            <a:r>
              <a:rPr lang="en-US" altLang="en-US" dirty="0">
                <a:solidFill>
                  <a:schemeClr val="hlink"/>
                </a:solidFill>
              </a:rPr>
              <a:t>disposable</a:t>
            </a:r>
            <a:r>
              <a:rPr lang="en-US" altLang="en-US" dirty="0">
                <a:solidFill>
                  <a:srgbClr val="00FF00"/>
                </a:solidFill>
              </a:rPr>
              <a:t> income</a:t>
            </a:r>
            <a:r>
              <a:rPr lang="en-US" altLang="en-US" dirty="0"/>
              <a:t> of households!</a:t>
            </a:r>
          </a:p>
        </p:txBody>
      </p:sp>
      <p:sp>
        <p:nvSpPr>
          <p:cNvPr id="55301" name="Rectangle 5"/>
          <p:cNvSpPr>
            <a:spLocks noGrp="1" noChangeArrowheads="1"/>
          </p:cNvSpPr>
          <p:nvPr>
            <p:ph type="title" idx="4294967295"/>
          </p:nvPr>
        </p:nvSpPr>
        <p:spPr>
          <a:noFill/>
        </p:spPr>
        <p:txBody>
          <a:bodyPr/>
          <a:lstStyle/>
          <a:p>
            <a:pPr eaLnBrk="1" hangingPunct="1"/>
            <a:r>
              <a:rPr lang="en-US" altLang="en-US" sz="2600"/>
              <a:t>3. The Neoclassical Model and its Policy Implications </a:t>
            </a:r>
            <a:br>
              <a:rPr lang="en-US" altLang="en-US" sz="2600"/>
            </a:br>
            <a:r>
              <a:rPr lang="en-US" altLang="en-US" sz="2600"/>
              <a:t>3.1. The Structure of the Neoclassical Model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30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30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30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CB412837-7679-4FBD-AE25-A3F69A171C87}" type="slidenum">
              <a:rPr lang="de-DE" altLang="en-US" sz="1600" b="1"/>
              <a:pPr algn="r" eaLnBrk="1" hangingPunct="1">
                <a:spcBef>
                  <a:spcPct val="0"/>
                </a:spcBef>
                <a:buClrTx/>
                <a:buFontTx/>
                <a:buNone/>
              </a:pPr>
              <a:t>53</a:t>
            </a:fld>
            <a:r>
              <a:rPr lang="de-DE" altLang="en-US" sz="1600" b="1"/>
              <a:t> -</a:t>
            </a:r>
          </a:p>
        </p:txBody>
      </p:sp>
      <p:sp>
        <p:nvSpPr>
          <p:cNvPr id="56323"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sp>
        <p:nvSpPr>
          <p:cNvPr id="56324" name="Rectangle 2"/>
          <p:cNvSpPr>
            <a:spLocks noGrp="1" noChangeArrowheads="1"/>
          </p:cNvSpPr>
          <p:nvPr>
            <p:ph type="body" idx="4294967295"/>
          </p:nvPr>
        </p:nvSpPr>
        <p:spPr>
          <a:xfrm>
            <a:off x="757238" y="1201738"/>
            <a:ext cx="8196262" cy="5656262"/>
          </a:xfrm>
          <a:noFill/>
        </p:spPr>
        <p:txBody>
          <a:bodyPr/>
          <a:lstStyle/>
          <a:p>
            <a:pPr marL="571500" indent="-571500" eaLnBrk="1" hangingPunct="1">
              <a:lnSpc>
                <a:spcPct val="90000"/>
              </a:lnSpc>
            </a:pPr>
            <a:r>
              <a:rPr lang="en-US" altLang="en-US" dirty="0"/>
              <a:t>Derivation of </a:t>
            </a:r>
            <a:r>
              <a:rPr lang="en-US" altLang="en-US" dirty="0">
                <a:solidFill>
                  <a:srgbClr val="00FF00"/>
                </a:solidFill>
              </a:rPr>
              <a:t>credit demand</a:t>
            </a:r>
            <a:r>
              <a:rPr lang="en-US" altLang="en-US" dirty="0"/>
              <a:t>:</a:t>
            </a:r>
          </a:p>
          <a:p>
            <a:pPr marL="571500" indent="-571500" eaLnBrk="1" hangingPunct="1">
              <a:lnSpc>
                <a:spcPct val="50000"/>
              </a:lnSpc>
            </a:pPr>
            <a:endParaRPr lang="en-US" altLang="en-US" dirty="0"/>
          </a:p>
          <a:p>
            <a:pPr lvl="1" eaLnBrk="1" hangingPunct="1">
              <a:lnSpc>
                <a:spcPct val="90000"/>
              </a:lnSpc>
            </a:pPr>
            <a:r>
              <a:rPr lang="en-US" altLang="en-US" dirty="0"/>
              <a:t>The </a:t>
            </a:r>
            <a:r>
              <a:rPr lang="en-US" altLang="en-US" dirty="0" err="1"/>
              <a:t>Neoclassics</a:t>
            </a:r>
            <a:r>
              <a:rPr lang="en-US" altLang="en-US" dirty="0"/>
              <a:t> assume that </a:t>
            </a:r>
            <a:r>
              <a:rPr lang="en-US" altLang="en-US" dirty="0">
                <a:solidFill>
                  <a:srgbClr val="00FF00"/>
                </a:solidFill>
              </a:rPr>
              <a:t>firms demand credits</a:t>
            </a:r>
            <a:r>
              <a:rPr lang="en-US" altLang="en-US" dirty="0"/>
              <a:t>, while the household sector supplies credits.</a:t>
            </a:r>
          </a:p>
          <a:p>
            <a:pPr marL="571500" indent="-571500" eaLnBrk="1" hangingPunct="1">
              <a:lnSpc>
                <a:spcPct val="20000"/>
              </a:lnSpc>
            </a:pPr>
            <a:endParaRPr lang="en-US" altLang="en-US" dirty="0"/>
          </a:p>
          <a:p>
            <a:pPr lvl="2" eaLnBrk="1" hangingPunct="1">
              <a:lnSpc>
                <a:spcPct val="90000"/>
              </a:lnSpc>
            </a:pPr>
            <a:r>
              <a:rPr lang="en-US" altLang="en-US" dirty="0"/>
              <a:t>This is actually the case in most real-world economies: The aggregate of </a:t>
            </a:r>
            <a:r>
              <a:rPr lang="en-US" altLang="en-US" dirty="0">
                <a:solidFill>
                  <a:srgbClr val="00FF00"/>
                </a:solidFill>
              </a:rPr>
              <a:t>households net savings is positive</a:t>
            </a:r>
            <a:r>
              <a:rPr lang="en-US" altLang="en-US" dirty="0"/>
              <a:t> in most countries. </a:t>
            </a:r>
          </a:p>
          <a:p>
            <a:pPr lvl="2" eaLnBrk="1" hangingPunct="1">
              <a:lnSpc>
                <a:spcPct val="90000"/>
              </a:lnSpc>
            </a:pPr>
            <a:r>
              <a:rPr lang="en-US" altLang="en-US" dirty="0"/>
              <a:t>Hence even though some households are debtors, the "average household" is typically a </a:t>
            </a:r>
            <a:r>
              <a:rPr lang="en-US" altLang="en-US" dirty="0">
                <a:solidFill>
                  <a:srgbClr val="00FF00"/>
                </a:solidFill>
              </a:rPr>
              <a:t>net saver</a:t>
            </a:r>
            <a:r>
              <a:rPr lang="en-US" altLang="en-US" dirty="0"/>
              <a:t>.</a:t>
            </a:r>
          </a:p>
          <a:p>
            <a:pPr lvl="1" eaLnBrk="1" hangingPunct="1">
              <a:lnSpc>
                <a:spcPct val="10000"/>
              </a:lnSpc>
            </a:pPr>
            <a:endParaRPr lang="en-US" altLang="en-US" dirty="0"/>
          </a:p>
          <a:p>
            <a:pPr marL="571500" indent="-571500" eaLnBrk="1" hangingPunct="1">
              <a:lnSpc>
                <a:spcPct val="90000"/>
              </a:lnSpc>
            </a:pPr>
            <a:r>
              <a:rPr lang="en-US" altLang="en-US" dirty="0"/>
              <a:t>The </a:t>
            </a:r>
            <a:r>
              <a:rPr lang="en-US" altLang="en-US" dirty="0" err="1"/>
              <a:t>Neoclassics</a:t>
            </a:r>
            <a:r>
              <a:rPr lang="en-US" altLang="en-US" dirty="0"/>
              <a:t> assume furthermore that </a:t>
            </a:r>
            <a:r>
              <a:rPr lang="en-US" altLang="en-US" dirty="0">
                <a:solidFill>
                  <a:srgbClr val="00FF00"/>
                </a:solidFill>
              </a:rPr>
              <a:t>firms decide</a:t>
            </a:r>
            <a:r>
              <a:rPr lang="en-US" altLang="en-US" dirty="0"/>
              <a:t>, how many investment goods they buy </a:t>
            </a:r>
            <a:r>
              <a:rPr lang="en-US" altLang="en-US" dirty="0">
                <a:solidFill>
                  <a:srgbClr val="00FF00"/>
                </a:solidFill>
              </a:rPr>
              <a:t>depending</a:t>
            </a:r>
            <a:r>
              <a:rPr lang="en-US" altLang="en-US" dirty="0"/>
              <a:t> on the </a:t>
            </a:r>
            <a:r>
              <a:rPr lang="en-US" altLang="en-US" dirty="0">
                <a:solidFill>
                  <a:srgbClr val="00FF00"/>
                </a:solidFill>
              </a:rPr>
              <a:t>real interest rate</a:t>
            </a:r>
            <a:r>
              <a:rPr lang="en-US" altLang="en-US" dirty="0"/>
              <a:t> </a:t>
            </a:r>
            <a:r>
              <a:rPr lang="en-US" altLang="en-US" dirty="0" err="1"/>
              <a:t>i</a:t>
            </a:r>
            <a:r>
              <a:rPr lang="en-US" altLang="en-US" dirty="0"/>
              <a:t>.</a:t>
            </a:r>
          </a:p>
        </p:txBody>
      </p:sp>
      <p:sp>
        <p:nvSpPr>
          <p:cNvPr id="56325" name="Rectangle 5"/>
          <p:cNvSpPr>
            <a:spLocks noGrp="1" noChangeArrowheads="1"/>
          </p:cNvSpPr>
          <p:nvPr>
            <p:ph type="title" idx="4294967295"/>
          </p:nvPr>
        </p:nvSpPr>
        <p:spPr>
          <a:noFill/>
        </p:spPr>
        <p:txBody>
          <a:bodyPr/>
          <a:lstStyle/>
          <a:p>
            <a:pPr eaLnBrk="1" hangingPunct="1"/>
            <a:r>
              <a:rPr lang="en-US" altLang="en-US" sz="2600"/>
              <a:t>3. The Neoclassical Model and its Policy Implications </a:t>
            </a:r>
            <a:br>
              <a:rPr lang="en-US" altLang="en-US" sz="2600"/>
            </a:br>
            <a:r>
              <a:rPr lang="en-US" altLang="en-US" sz="2600"/>
              <a:t>3.1. The Structure of the Neoclassical Model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2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32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32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en-US" altLang="en-US" sz="1600" b="1"/>
              <a:t>- </a:t>
            </a:r>
            <a:fld id="{4CF64F27-77A7-4DB7-8D17-E54A39CBC595}" type="slidenum">
              <a:rPr lang="en-US" altLang="en-US" sz="1600" b="1"/>
              <a:pPr algn="r" eaLnBrk="1" hangingPunct="1">
                <a:spcBef>
                  <a:spcPct val="0"/>
                </a:spcBef>
                <a:buClrTx/>
                <a:buFontTx/>
                <a:buNone/>
              </a:pPr>
              <a:t>54</a:t>
            </a:fld>
            <a:r>
              <a:rPr lang="en-US" altLang="en-US" sz="1600" b="1"/>
              <a:t> -</a:t>
            </a:r>
          </a:p>
        </p:txBody>
      </p:sp>
      <p:sp>
        <p:nvSpPr>
          <p:cNvPr id="57347"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en-US" altLang="en-US" sz="600"/>
              <a:t>Prof. Dr. Rainer Maurer</a:t>
            </a:r>
          </a:p>
        </p:txBody>
      </p:sp>
      <p:graphicFrame>
        <p:nvGraphicFramePr>
          <p:cNvPr id="57348" name="Object 2"/>
          <p:cNvGraphicFramePr>
            <a:graphicFrameLocks/>
          </p:cNvGraphicFramePr>
          <p:nvPr/>
        </p:nvGraphicFramePr>
        <p:xfrm>
          <a:off x="782638" y="717550"/>
          <a:ext cx="7508875" cy="6026150"/>
        </p:xfrm>
        <a:graphic>
          <a:graphicData uri="http://schemas.openxmlformats.org/presentationml/2006/ole">
            <mc:AlternateContent xmlns:mc="http://schemas.openxmlformats.org/markup-compatibility/2006">
              <mc:Choice xmlns:v="urn:schemas-microsoft-com:vml" Requires="v">
                <p:oleObj spid="_x0000_s57759" name="Diagramm" r:id="rId4" imgW="7438848" imgH="5324601" progId="MSGraph.Chart.8">
                  <p:embed followColorScheme="full"/>
                </p:oleObj>
              </mc:Choice>
              <mc:Fallback>
                <p:oleObj name="Diagramm" r:id="rId4" imgW="7438848" imgH="5324601"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638" y="717550"/>
                        <a:ext cx="7508875" cy="602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349" name="Line 3"/>
          <p:cNvSpPr>
            <a:spLocks noChangeShapeType="1"/>
          </p:cNvSpPr>
          <p:nvPr/>
        </p:nvSpPr>
        <p:spPr bwMode="auto">
          <a:xfrm>
            <a:off x="8020050" y="6445250"/>
            <a:ext cx="3206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7350" name="Line 4"/>
          <p:cNvSpPr>
            <a:spLocks noChangeShapeType="1"/>
          </p:cNvSpPr>
          <p:nvPr/>
        </p:nvSpPr>
        <p:spPr bwMode="auto">
          <a:xfrm rot="5400000" flipH="1">
            <a:off x="738187" y="963613"/>
            <a:ext cx="3206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7351" name="Text Box 6"/>
          <p:cNvSpPr txBox="1">
            <a:spLocks noChangeArrowheads="1"/>
          </p:cNvSpPr>
          <p:nvPr/>
        </p:nvSpPr>
        <p:spPr bwMode="auto">
          <a:xfrm>
            <a:off x="68263" y="1020763"/>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50000"/>
              </a:spcBef>
              <a:buClrTx/>
              <a:buFontTx/>
              <a:buNone/>
            </a:pPr>
            <a:r>
              <a:rPr lang="en-US" altLang="en-US"/>
              <a:t>i</a:t>
            </a:r>
            <a:r>
              <a:rPr lang="en-US" altLang="en-US" sz="1800" b="1"/>
              <a:t>  </a:t>
            </a:r>
          </a:p>
        </p:txBody>
      </p:sp>
      <p:sp>
        <p:nvSpPr>
          <p:cNvPr id="57352" name="Text Box 7"/>
          <p:cNvSpPr txBox="1">
            <a:spLocks noChangeArrowheads="1"/>
          </p:cNvSpPr>
          <p:nvPr/>
        </p:nvSpPr>
        <p:spPr bwMode="auto">
          <a:xfrm>
            <a:off x="8218488" y="6083300"/>
            <a:ext cx="4492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en-US" altLang="en-US" sz="2800"/>
              <a:t>I</a:t>
            </a:r>
            <a:r>
              <a:rPr lang="en-US" altLang="en-US" sz="1800" b="1"/>
              <a:t>  </a:t>
            </a:r>
          </a:p>
        </p:txBody>
      </p:sp>
      <p:sp>
        <p:nvSpPr>
          <p:cNvPr id="57353" name="Rectangle 21"/>
          <p:cNvSpPr>
            <a:spLocks noGrp="1" noChangeArrowheads="1"/>
          </p:cNvSpPr>
          <p:nvPr>
            <p:ph type="title" idx="4294967295"/>
          </p:nvPr>
        </p:nvSpPr>
        <p:spPr>
          <a:xfrm>
            <a:off x="0" y="31750"/>
            <a:ext cx="9144000" cy="1100138"/>
          </a:xfrm>
          <a:noFill/>
        </p:spPr>
        <p:txBody>
          <a:bodyPr/>
          <a:lstStyle/>
          <a:p>
            <a:pPr eaLnBrk="1" hangingPunct="1"/>
            <a:r>
              <a:rPr lang="en-US" altLang="en-US"/>
              <a:t>Investment Demand of Firms</a:t>
            </a:r>
          </a:p>
        </p:txBody>
      </p:sp>
      <p:sp>
        <p:nvSpPr>
          <p:cNvPr id="57354" name="Text Box 32"/>
          <p:cNvSpPr txBox="1">
            <a:spLocks noChangeArrowheads="1"/>
          </p:cNvSpPr>
          <p:nvPr/>
        </p:nvSpPr>
        <p:spPr bwMode="auto">
          <a:xfrm>
            <a:off x="6342063" y="5729288"/>
            <a:ext cx="140176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en-US" altLang="en-US" sz="2600">
                <a:solidFill>
                  <a:srgbClr val="66FFFF"/>
                </a:solidFill>
              </a:rPr>
              <a:t>I( i, L )</a:t>
            </a:r>
          </a:p>
        </p:txBody>
      </p:sp>
      <p:sp>
        <p:nvSpPr>
          <p:cNvPr id="57355" name="Line 33"/>
          <p:cNvSpPr>
            <a:spLocks noChangeShapeType="1"/>
          </p:cNvSpPr>
          <p:nvPr/>
        </p:nvSpPr>
        <p:spPr bwMode="auto">
          <a:xfrm>
            <a:off x="995363" y="2371725"/>
            <a:ext cx="5297487" cy="3597275"/>
          </a:xfrm>
          <a:prstGeom prst="line">
            <a:avLst/>
          </a:prstGeom>
          <a:noFill/>
          <a:ln w="34925">
            <a:solidFill>
              <a:srgbClr val="00FFFF"/>
            </a:solidFill>
            <a:round/>
            <a:headEnd type="none" w="med" len="lg"/>
            <a:tailEnd type="none" w="lg" len="me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57356" name="AutoShape 36"/>
          <p:cNvSpPr>
            <a:spLocks noChangeArrowheads="1"/>
          </p:cNvSpPr>
          <p:nvPr/>
        </p:nvSpPr>
        <p:spPr bwMode="auto">
          <a:xfrm>
            <a:off x="4749800" y="1066800"/>
            <a:ext cx="4165600" cy="3136899"/>
          </a:xfrm>
          <a:prstGeom prst="roundRect">
            <a:avLst>
              <a:gd name="adj" fmla="val 16667"/>
            </a:avLst>
          </a:prstGeom>
          <a:solidFill>
            <a:srgbClr val="FFFF99"/>
          </a:solidFill>
          <a:ln w="34925" algn="ctr">
            <a:solidFill>
              <a:srgbClr val="FF0000"/>
            </a:solidFill>
            <a:round/>
            <a:headEnd type="none" w="med" len="lg"/>
            <a:tailEnd type="none" w="lg" len="lg"/>
          </a:ln>
        </p:spPr>
        <p:txBody>
          <a:bodyPr lIns="0" tIns="0" rIns="0" bIns="0" anchor="ctr"/>
          <a:lstStyle>
            <a:lvl1pPr marL="342900" indent="-342900">
              <a:spcBef>
                <a:spcPct val="20000"/>
              </a:spcBef>
              <a:buClr>
                <a:srgbClr val="FF0000"/>
              </a:buClr>
              <a:buFont typeface="Arial Unicode MS" pitchFamily="34" charset="-128"/>
              <a:buChar char="➤"/>
              <a:defRPr sz="2400">
                <a:solidFill>
                  <a:schemeClr val="tx1"/>
                </a:solidFill>
                <a:latin typeface="Arial" pitchFamily="34" charset="0"/>
              </a:defRPr>
            </a:lvl1pPr>
            <a:lvl2pPr marL="179388">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lvl="1" algn="ctr" eaLnBrk="1" hangingPunct="1">
              <a:spcBef>
                <a:spcPct val="0"/>
              </a:spcBef>
              <a:buClrTx/>
              <a:buFontTx/>
              <a:buNone/>
            </a:pPr>
            <a:r>
              <a:rPr lang="en-US" altLang="en-US" sz="2200" dirty="0">
                <a:solidFill>
                  <a:srgbClr val="3333FF"/>
                </a:solidFill>
              </a:rPr>
              <a:t>The </a:t>
            </a:r>
            <a:r>
              <a:rPr lang="en-US" altLang="en-US" sz="2200" dirty="0" err="1">
                <a:solidFill>
                  <a:srgbClr val="3333FF"/>
                </a:solidFill>
              </a:rPr>
              <a:t>Neoclassics</a:t>
            </a:r>
            <a:r>
              <a:rPr lang="en-US" altLang="en-US" sz="2200" dirty="0">
                <a:solidFill>
                  <a:srgbClr val="3333FF"/>
                </a:solidFill>
              </a:rPr>
              <a:t> assume that a lower interest rate induces firms to invest more. </a:t>
            </a:r>
          </a:p>
          <a:p>
            <a:pPr lvl="1" algn="ctr" eaLnBrk="1" hangingPunct="1">
              <a:spcBef>
                <a:spcPct val="0"/>
              </a:spcBef>
              <a:buClrTx/>
              <a:buFontTx/>
              <a:buNone/>
            </a:pPr>
            <a:r>
              <a:rPr lang="en-US" altLang="en-US" sz="2200" dirty="0">
                <a:solidFill>
                  <a:srgbClr val="3333FF"/>
                </a:solidFill>
              </a:rPr>
              <a:t>Argument: </a:t>
            </a:r>
            <a:r>
              <a:rPr lang="en-US" altLang="en-US" sz="2200" dirty="0">
                <a:solidFill>
                  <a:srgbClr val="FF0000"/>
                </a:solidFill>
              </a:rPr>
              <a:t>Lower interest</a:t>
            </a:r>
            <a:r>
              <a:rPr lang="en-US" altLang="en-US" sz="2200" dirty="0">
                <a:solidFill>
                  <a:srgbClr val="3333FF"/>
                </a:solidFill>
              </a:rPr>
              <a:t> rates </a:t>
            </a:r>
            <a:r>
              <a:rPr lang="en-US" altLang="en-US" sz="2200" dirty="0">
                <a:solidFill>
                  <a:srgbClr val="FF0000"/>
                </a:solidFill>
              </a:rPr>
              <a:t>reduce the costs</a:t>
            </a:r>
            <a:r>
              <a:rPr lang="en-US" altLang="en-US" sz="2200" dirty="0">
                <a:solidFill>
                  <a:srgbClr val="3333FF"/>
                </a:solidFill>
              </a:rPr>
              <a:t> of financing investment goods and hence demand for investment goods grows. </a:t>
            </a:r>
          </a:p>
        </p:txBody>
      </p:sp>
      <p:sp>
        <p:nvSpPr>
          <p:cNvPr id="57357" name="Oval 15"/>
          <p:cNvSpPr>
            <a:spLocks noChangeArrowheads="1"/>
          </p:cNvSpPr>
          <p:nvPr/>
        </p:nvSpPr>
        <p:spPr bwMode="auto">
          <a:xfrm>
            <a:off x="6556375" y="6162675"/>
            <a:ext cx="368300" cy="368300"/>
          </a:xfrm>
          <a:prstGeom prst="ellipse">
            <a:avLst/>
          </a:prstGeom>
          <a:noFill/>
          <a:ln w="38100" algn="ctr">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r>
              <a:rPr lang="en-US" altLang="en-US" sz="2000">
                <a:solidFill>
                  <a:srgbClr val="00FF00"/>
                </a:solidFill>
              </a:rPr>
              <a:t>-</a:t>
            </a:r>
            <a:endParaRPr lang="de-DE" altLang="en-US" sz="2000">
              <a:solidFill>
                <a:srgbClr val="00FF00"/>
              </a:solidFill>
            </a:endParaRPr>
          </a:p>
        </p:txBody>
      </p:sp>
      <p:sp>
        <p:nvSpPr>
          <p:cNvPr id="32782" name="Line 15"/>
          <p:cNvSpPr>
            <a:spLocks noChangeShapeType="1"/>
          </p:cNvSpPr>
          <p:nvPr/>
        </p:nvSpPr>
        <p:spPr bwMode="auto">
          <a:xfrm>
            <a:off x="885825" y="3149600"/>
            <a:ext cx="1254125" cy="1588"/>
          </a:xfrm>
          <a:prstGeom prst="line">
            <a:avLst/>
          </a:prstGeom>
          <a:noFill/>
          <a:ln w="38100">
            <a:solidFill>
              <a:srgbClr val="FFFF00"/>
            </a:solidFill>
            <a:prstDash val="dash"/>
            <a:round/>
            <a:headEnd type="none" w="med" len="lg"/>
            <a:tailEnd type="triangl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32783" name="Line 16"/>
          <p:cNvSpPr>
            <a:spLocks noChangeShapeType="1"/>
          </p:cNvSpPr>
          <p:nvPr/>
        </p:nvSpPr>
        <p:spPr bwMode="auto">
          <a:xfrm>
            <a:off x="2130425" y="3146425"/>
            <a:ext cx="9525" cy="3295650"/>
          </a:xfrm>
          <a:prstGeom prst="line">
            <a:avLst/>
          </a:prstGeom>
          <a:noFill/>
          <a:ln w="38100">
            <a:solidFill>
              <a:srgbClr val="FFFF00"/>
            </a:solidFill>
            <a:prstDash val="dash"/>
            <a:round/>
            <a:headEnd type="none" w="med" len="lg"/>
            <a:tailEnd type="triangl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739345" name="Line 17"/>
          <p:cNvSpPr>
            <a:spLocks noChangeShapeType="1"/>
          </p:cNvSpPr>
          <p:nvPr/>
        </p:nvSpPr>
        <p:spPr bwMode="auto">
          <a:xfrm flipV="1">
            <a:off x="869950" y="5303838"/>
            <a:ext cx="4429125" cy="22225"/>
          </a:xfrm>
          <a:prstGeom prst="line">
            <a:avLst/>
          </a:prstGeom>
          <a:noFill/>
          <a:ln w="38100">
            <a:solidFill>
              <a:srgbClr val="FFFF00"/>
            </a:solidFill>
            <a:prstDash val="dash"/>
            <a:round/>
            <a:headEnd type="none" w="med" len="lg"/>
            <a:tailEnd type="triangl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739346" name="Line 18"/>
          <p:cNvSpPr>
            <a:spLocks noChangeShapeType="1"/>
          </p:cNvSpPr>
          <p:nvPr/>
        </p:nvSpPr>
        <p:spPr bwMode="auto">
          <a:xfrm rot="-5400000" flipH="1" flipV="1">
            <a:off x="4733926" y="5867400"/>
            <a:ext cx="1130300" cy="9525"/>
          </a:xfrm>
          <a:prstGeom prst="line">
            <a:avLst/>
          </a:prstGeom>
          <a:noFill/>
          <a:ln w="38100">
            <a:solidFill>
              <a:srgbClr val="FFFF00"/>
            </a:solidFill>
            <a:prstDash val="dash"/>
            <a:round/>
            <a:headEnd type="none" w="med" len="lg"/>
            <a:tailEnd type="triangl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32787" name="Line 19"/>
          <p:cNvSpPr>
            <a:spLocks noChangeShapeType="1"/>
          </p:cNvSpPr>
          <p:nvPr/>
        </p:nvSpPr>
        <p:spPr bwMode="auto">
          <a:xfrm>
            <a:off x="1085850" y="3286125"/>
            <a:ext cx="0" cy="1847850"/>
          </a:xfrm>
          <a:prstGeom prst="line">
            <a:avLst/>
          </a:prstGeom>
          <a:noFill/>
          <a:ln w="381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32788" name="Line 20"/>
          <p:cNvSpPr>
            <a:spLocks noChangeShapeType="1"/>
          </p:cNvSpPr>
          <p:nvPr/>
        </p:nvSpPr>
        <p:spPr bwMode="auto">
          <a:xfrm rot="5400000" flipV="1">
            <a:off x="3703638" y="4684713"/>
            <a:ext cx="9525" cy="3000375"/>
          </a:xfrm>
          <a:prstGeom prst="line">
            <a:avLst/>
          </a:prstGeom>
          <a:noFill/>
          <a:ln w="381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lIns="90000" tIns="46800" rIns="90000" bIns="46800"/>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8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8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3934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3934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7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2" grpId="0" animBg="1"/>
      <p:bldP spid="32783" grpId="0" animBg="1"/>
      <p:bldP spid="739345" grpId="0" animBg="1"/>
      <p:bldP spid="739346" grpId="0" animBg="1"/>
      <p:bldP spid="32787" grpId="0" animBg="1"/>
      <p:bldP spid="32788"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8370"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C18CA0F6-F82E-4E14-AA96-8096667BE9C8}" type="slidenum">
              <a:rPr lang="de-DE" altLang="en-US" sz="1600" b="1"/>
              <a:pPr algn="r" eaLnBrk="1" hangingPunct="1">
                <a:spcBef>
                  <a:spcPct val="0"/>
                </a:spcBef>
                <a:buClrTx/>
                <a:buFontTx/>
                <a:buNone/>
              </a:pPr>
              <a:t>55</a:t>
            </a:fld>
            <a:r>
              <a:rPr lang="de-DE" altLang="en-US" sz="1600" b="1"/>
              <a:t> -</a:t>
            </a:r>
          </a:p>
        </p:txBody>
      </p:sp>
      <p:sp>
        <p:nvSpPr>
          <p:cNvPr id="58371"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graphicFrame>
        <p:nvGraphicFramePr>
          <p:cNvPr id="58372" name="Object 2"/>
          <p:cNvGraphicFramePr>
            <a:graphicFrameLocks/>
          </p:cNvGraphicFramePr>
          <p:nvPr/>
        </p:nvGraphicFramePr>
        <p:xfrm>
          <a:off x="782638" y="668338"/>
          <a:ext cx="7508875" cy="6026150"/>
        </p:xfrm>
        <a:graphic>
          <a:graphicData uri="http://schemas.openxmlformats.org/presentationml/2006/ole">
            <mc:AlternateContent xmlns:mc="http://schemas.openxmlformats.org/markup-compatibility/2006">
              <mc:Choice xmlns:v="urn:schemas-microsoft-com:vml" Requires="v">
                <p:oleObj spid="_x0000_s58788" name="Diagramm" r:id="rId4" imgW="7438848" imgH="5324601" progId="MSGraph.Chart.8">
                  <p:embed followColorScheme="full"/>
                </p:oleObj>
              </mc:Choice>
              <mc:Fallback>
                <p:oleObj name="Diagramm" r:id="rId4" imgW="7438848" imgH="5324601"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638" y="668338"/>
                        <a:ext cx="7508875" cy="602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3" name="Line 3"/>
          <p:cNvSpPr>
            <a:spLocks noChangeShapeType="1"/>
          </p:cNvSpPr>
          <p:nvPr/>
        </p:nvSpPr>
        <p:spPr bwMode="auto">
          <a:xfrm>
            <a:off x="8045450" y="6394450"/>
            <a:ext cx="3206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8374" name="Line 4"/>
          <p:cNvSpPr>
            <a:spLocks noChangeShapeType="1"/>
          </p:cNvSpPr>
          <p:nvPr/>
        </p:nvSpPr>
        <p:spPr bwMode="auto">
          <a:xfrm rot="5400000" flipH="1">
            <a:off x="738187" y="963613"/>
            <a:ext cx="3206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8375" name="Rectangle 5"/>
          <p:cNvSpPr>
            <a:spLocks noGrp="1" noChangeArrowheads="1"/>
          </p:cNvSpPr>
          <p:nvPr>
            <p:ph type="title" idx="4294967295"/>
          </p:nvPr>
        </p:nvSpPr>
        <p:spPr>
          <a:xfrm>
            <a:off x="0" y="31750"/>
            <a:ext cx="9144000" cy="1100138"/>
          </a:xfrm>
        </p:spPr>
        <p:txBody>
          <a:bodyPr/>
          <a:lstStyle/>
          <a:p>
            <a:pPr eaLnBrk="1" hangingPunct="1"/>
            <a:r>
              <a:rPr lang="de-DE" altLang="en-US"/>
              <a:t>Investment Demand of Firms</a:t>
            </a:r>
          </a:p>
        </p:txBody>
      </p:sp>
      <p:sp>
        <p:nvSpPr>
          <p:cNvPr id="58376" name="Text Box 20"/>
          <p:cNvSpPr txBox="1">
            <a:spLocks noChangeArrowheads="1"/>
          </p:cNvSpPr>
          <p:nvPr/>
        </p:nvSpPr>
        <p:spPr bwMode="auto">
          <a:xfrm>
            <a:off x="6604000" y="3529013"/>
            <a:ext cx="123666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66FFFF"/>
                </a:solidFill>
              </a:rPr>
              <a:t>L</a:t>
            </a:r>
            <a:r>
              <a:rPr lang="de-DE" altLang="en-US" baseline="-25000">
                <a:solidFill>
                  <a:srgbClr val="66FFFF"/>
                </a:solidFill>
              </a:rPr>
              <a:t>2</a:t>
            </a:r>
            <a:r>
              <a:rPr lang="de-DE" altLang="en-US" sz="2600">
                <a:solidFill>
                  <a:srgbClr val="66FFFF"/>
                </a:solidFill>
              </a:rPr>
              <a:t> &gt; L</a:t>
            </a:r>
            <a:r>
              <a:rPr lang="de-DE" altLang="en-US" baseline="-25000">
                <a:solidFill>
                  <a:srgbClr val="66FFFF"/>
                </a:solidFill>
              </a:rPr>
              <a:t>1 </a:t>
            </a:r>
            <a:endParaRPr lang="el-GR" altLang="en-US" baseline="-25000">
              <a:solidFill>
                <a:srgbClr val="66FFFF"/>
              </a:solidFill>
            </a:endParaRPr>
          </a:p>
        </p:txBody>
      </p:sp>
      <p:sp>
        <p:nvSpPr>
          <p:cNvPr id="58377" name="Text Box 22"/>
          <p:cNvSpPr txBox="1">
            <a:spLocks noChangeArrowheads="1"/>
          </p:cNvSpPr>
          <p:nvPr/>
        </p:nvSpPr>
        <p:spPr bwMode="auto">
          <a:xfrm>
            <a:off x="68263" y="1020763"/>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50000"/>
              </a:spcBef>
              <a:buClrTx/>
              <a:buFontTx/>
              <a:buNone/>
            </a:pPr>
            <a:r>
              <a:rPr lang="de-DE" altLang="en-US"/>
              <a:t>i</a:t>
            </a:r>
            <a:r>
              <a:rPr lang="de-DE" altLang="en-US" sz="1800" b="1"/>
              <a:t>  </a:t>
            </a:r>
          </a:p>
        </p:txBody>
      </p:sp>
      <p:sp>
        <p:nvSpPr>
          <p:cNvPr id="58378" name="Text Box 23"/>
          <p:cNvSpPr txBox="1">
            <a:spLocks noChangeArrowheads="1"/>
          </p:cNvSpPr>
          <p:nvPr/>
        </p:nvSpPr>
        <p:spPr bwMode="auto">
          <a:xfrm>
            <a:off x="8345488" y="6083300"/>
            <a:ext cx="3984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800"/>
              <a:t>I</a:t>
            </a:r>
            <a:endParaRPr lang="de-DE" altLang="en-US" sz="1800"/>
          </a:p>
        </p:txBody>
      </p:sp>
      <p:sp>
        <p:nvSpPr>
          <p:cNvPr id="58379" name="Text Box 32"/>
          <p:cNvSpPr txBox="1">
            <a:spLocks noChangeArrowheads="1"/>
          </p:cNvSpPr>
          <p:nvPr/>
        </p:nvSpPr>
        <p:spPr bwMode="auto">
          <a:xfrm>
            <a:off x="6378575" y="5707063"/>
            <a:ext cx="13668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66FFFF"/>
                </a:solidFill>
              </a:rPr>
              <a:t>I( i, L</a:t>
            </a:r>
            <a:r>
              <a:rPr lang="de-DE" altLang="en-US" sz="2600" baseline="-25000">
                <a:solidFill>
                  <a:srgbClr val="66FFFF"/>
                </a:solidFill>
              </a:rPr>
              <a:t>1</a:t>
            </a:r>
            <a:r>
              <a:rPr lang="de-DE" altLang="en-US" sz="2600">
                <a:solidFill>
                  <a:srgbClr val="66FFFF"/>
                </a:solidFill>
              </a:rPr>
              <a:t> )</a:t>
            </a:r>
            <a:endParaRPr lang="el-GR" altLang="en-US" sz="2600">
              <a:solidFill>
                <a:srgbClr val="66FFFF"/>
              </a:solidFill>
            </a:endParaRPr>
          </a:p>
        </p:txBody>
      </p:sp>
      <p:sp>
        <p:nvSpPr>
          <p:cNvPr id="58380" name="Line 33"/>
          <p:cNvSpPr>
            <a:spLocks noChangeShapeType="1"/>
          </p:cNvSpPr>
          <p:nvPr/>
        </p:nvSpPr>
        <p:spPr bwMode="auto">
          <a:xfrm>
            <a:off x="995363" y="2371725"/>
            <a:ext cx="5297487" cy="3597275"/>
          </a:xfrm>
          <a:prstGeom prst="line">
            <a:avLst/>
          </a:prstGeom>
          <a:noFill/>
          <a:ln w="34925">
            <a:solidFill>
              <a:srgbClr val="00FFFF"/>
            </a:solidFill>
            <a:round/>
            <a:headEnd type="none" w="med" len="lg"/>
            <a:tailEnd type="none" w="lg" len="me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58381" name="Text Box 34"/>
          <p:cNvSpPr txBox="1">
            <a:spLocks noChangeArrowheads="1"/>
          </p:cNvSpPr>
          <p:nvPr/>
        </p:nvSpPr>
        <p:spPr bwMode="auto">
          <a:xfrm>
            <a:off x="6638925" y="6111875"/>
            <a:ext cx="3222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lgn="ctr">
                <a:solidFill>
                  <a:srgbClr val="000000"/>
                </a:solidFill>
                <a:miter lim="800000"/>
                <a:headEnd type="none" w="med" len="lg"/>
                <a:tailEnd type="none" w="lg" len="med"/>
              </a14:hiddenLine>
            </a:ext>
          </a:extLst>
        </p:spPr>
        <p:txBody>
          <a:bodyPr lIns="0" tIns="0" rIns="0" bIns="0" anchorCtr="1">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50000"/>
              </a:spcBef>
              <a:buClrTx/>
              <a:buFontTx/>
              <a:buNone/>
            </a:pPr>
            <a:r>
              <a:rPr lang="de-DE" altLang="en-US" sz="2000">
                <a:solidFill>
                  <a:srgbClr val="FF0066"/>
                </a:solidFill>
                <a:cs typeface="Arial" pitchFamily="34" charset="0"/>
              </a:rPr>
              <a:t>−</a:t>
            </a:r>
          </a:p>
        </p:txBody>
      </p:sp>
      <p:sp>
        <p:nvSpPr>
          <p:cNvPr id="58382" name="Line 35"/>
          <p:cNvSpPr>
            <a:spLocks noChangeShapeType="1"/>
          </p:cNvSpPr>
          <p:nvPr/>
        </p:nvSpPr>
        <p:spPr bwMode="auto">
          <a:xfrm>
            <a:off x="1852613" y="1595438"/>
            <a:ext cx="5297487" cy="3597275"/>
          </a:xfrm>
          <a:prstGeom prst="line">
            <a:avLst/>
          </a:prstGeom>
          <a:noFill/>
          <a:ln w="34925">
            <a:solidFill>
              <a:srgbClr val="00FFFF"/>
            </a:solidFill>
            <a:round/>
            <a:headEnd type="none" w="med" len="lg"/>
            <a:tailEnd type="none" w="lg" len="me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58383" name="AutoShape 14"/>
          <p:cNvSpPr>
            <a:spLocks noChangeArrowheads="1"/>
          </p:cNvSpPr>
          <p:nvPr/>
        </p:nvSpPr>
        <p:spPr bwMode="auto">
          <a:xfrm>
            <a:off x="4408488" y="833438"/>
            <a:ext cx="4630737" cy="2408237"/>
          </a:xfrm>
          <a:prstGeom prst="roundRect">
            <a:avLst>
              <a:gd name="adj" fmla="val 12495"/>
            </a:avLst>
          </a:prstGeom>
          <a:solidFill>
            <a:srgbClr val="FFFF99"/>
          </a:solidFill>
          <a:ln w="50800">
            <a:solidFill>
              <a:srgbClr val="FF0000"/>
            </a:solidFill>
            <a:round/>
            <a:headEnd/>
            <a:tailEnd/>
          </a:ln>
        </p:spPr>
        <p:txBody>
          <a:bodyPr/>
          <a:lstStyle>
            <a:lvl1pPr marL="342900" indent="-342900">
              <a:spcBef>
                <a:spcPct val="20000"/>
              </a:spcBef>
              <a:buClr>
                <a:srgbClr val="FF0000"/>
              </a:buClr>
              <a:buFont typeface="Arial Unicode MS" pitchFamily="34" charset="-128"/>
              <a:buChar char="➤"/>
              <a:defRPr sz="2400">
                <a:solidFill>
                  <a:schemeClr val="tx1"/>
                </a:solidFill>
                <a:latin typeface="Arial" pitchFamily="34" charset="0"/>
              </a:defRPr>
            </a:lvl1pPr>
            <a:lvl2pPr marL="179388">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lvl="1" eaLnBrk="1" hangingPunct="1">
              <a:buFont typeface="Arial Unicode MS" pitchFamily="34" charset="-128"/>
              <a:buNone/>
            </a:pPr>
            <a:r>
              <a:rPr lang="en-US" altLang="en-US" sz="2400">
                <a:solidFill>
                  <a:srgbClr val="3333FF"/>
                </a:solidFill>
              </a:rPr>
              <a:t>Due to the complementarity of capital and labor, an increase in labor input, L</a:t>
            </a:r>
            <a:r>
              <a:rPr lang="en-US" altLang="en-US" sz="2400" baseline="-25000">
                <a:solidFill>
                  <a:srgbClr val="3333FF"/>
                </a:solidFill>
              </a:rPr>
              <a:t>2</a:t>
            </a:r>
            <a:r>
              <a:rPr lang="en-US" altLang="en-US" sz="2400">
                <a:solidFill>
                  <a:srgbClr val="3333FF"/>
                </a:solidFill>
              </a:rPr>
              <a:t>&gt;L</a:t>
            </a:r>
            <a:r>
              <a:rPr lang="en-US" altLang="en-US" sz="2400" baseline="-25000">
                <a:solidFill>
                  <a:srgbClr val="3333FF"/>
                </a:solidFill>
              </a:rPr>
              <a:t>1</a:t>
            </a:r>
            <a:r>
              <a:rPr lang="en-US" altLang="en-US" sz="2400">
                <a:solidFill>
                  <a:srgbClr val="3333FF"/>
                </a:solidFill>
              </a:rPr>
              <a:t>, increases the productivity of investment goods so that investment demand grows.</a:t>
            </a:r>
          </a:p>
        </p:txBody>
      </p:sp>
      <p:sp>
        <p:nvSpPr>
          <p:cNvPr id="58384" name="Text Box 36"/>
          <p:cNvSpPr txBox="1">
            <a:spLocks noChangeArrowheads="1"/>
          </p:cNvSpPr>
          <p:nvPr/>
        </p:nvSpPr>
        <p:spPr bwMode="auto">
          <a:xfrm>
            <a:off x="7186613" y="4932363"/>
            <a:ext cx="136683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66FFFF"/>
                </a:solidFill>
              </a:rPr>
              <a:t>I( i, L</a:t>
            </a:r>
            <a:r>
              <a:rPr lang="de-DE" altLang="en-US" sz="2600" baseline="-25000">
                <a:solidFill>
                  <a:srgbClr val="66FFFF"/>
                </a:solidFill>
              </a:rPr>
              <a:t>2</a:t>
            </a:r>
            <a:r>
              <a:rPr lang="de-DE" altLang="en-US" sz="2600">
                <a:solidFill>
                  <a:srgbClr val="66FFFF"/>
                </a:solidFill>
              </a:rPr>
              <a:t> )</a:t>
            </a:r>
            <a:endParaRPr lang="el-GR" altLang="en-US" sz="2600">
              <a:solidFill>
                <a:srgbClr val="66FFFF"/>
              </a:solidFill>
            </a:endParaRPr>
          </a:p>
        </p:txBody>
      </p:sp>
      <p:sp>
        <p:nvSpPr>
          <p:cNvPr id="58385" name="Line 38"/>
          <p:cNvSpPr>
            <a:spLocks noChangeShapeType="1"/>
          </p:cNvSpPr>
          <p:nvPr/>
        </p:nvSpPr>
        <p:spPr bwMode="auto">
          <a:xfrm>
            <a:off x="4951413" y="4760913"/>
            <a:ext cx="1187450" cy="0"/>
          </a:xfrm>
          <a:prstGeom prst="line">
            <a:avLst/>
          </a:prstGeom>
          <a:noFill/>
          <a:ln w="3492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58386" name="Line 39"/>
          <p:cNvSpPr>
            <a:spLocks noChangeShapeType="1"/>
          </p:cNvSpPr>
          <p:nvPr/>
        </p:nvSpPr>
        <p:spPr bwMode="auto">
          <a:xfrm>
            <a:off x="1587500" y="2506663"/>
            <a:ext cx="1187450" cy="0"/>
          </a:xfrm>
          <a:prstGeom prst="line">
            <a:avLst/>
          </a:prstGeom>
          <a:noFill/>
          <a:ln w="3492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58387" name="Text Box 40"/>
          <p:cNvSpPr txBox="1">
            <a:spLocks noChangeArrowheads="1"/>
          </p:cNvSpPr>
          <p:nvPr/>
        </p:nvSpPr>
        <p:spPr bwMode="auto">
          <a:xfrm>
            <a:off x="7448550" y="5327650"/>
            <a:ext cx="3222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lgn="ctr">
                <a:solidFill>
                  <a:srgbClr val="000000"/>
                </a:solidFill>
                <a:miter lim="800000"/>
                <a:headEnd type="none" w="med" len="lg"/>
                <a:tailEnd type="none" w="lg" len="med"/>
              </a14:hiddenLine>
            </a:ext>
          </a:extLst>
        </p:spPr>
        <p:txBody>
          <a:bodyPr lIns="0" tIns="0" rIns="0" bIns="0" anchorCtr="1">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50000"/>
              </a:spcBef>
              <a:buClrTx/>
              <a:buFontTx/>
              <a:buNone/>
            </a:pPr>
            <a:r>
              <a:rPr lang="de-DE" altLang="en-US" sz="2000">
                <a:solidFill>
                  <a:srgbClr val="FF0066"/>
                </a:solidFill>
                <a:cs typeface="Arial" pitchFamily="34" charset="0"/>
              </a:rPr>
              <a:t>−</a:t>
            </a:r>
          </a:p>
        </p:txBody>
      </p:sp>
      <p:sp>
        <p:nvSpPr>
          <p:cNvPr id="58388" name="Text Box 41"/>
          <p:cNvSpPr txBox="1">
            <a:spLocks noChangeArrowheads="1"/>
          </p:cNvSpPr>
          <p:nvPr/>
        </p:nvSpPr>
        <p:spPr bwMode="auto">
          <a:xfrm>
            <a:off x="7854950" y="5345113"/>
            <a:ext cx="3222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lgn="ctr">
                <a:solidFill>
                  <a:srgbClr val="000000"/>
                </a:solidFill>
                <a:miter lim="800000"/>
                <a:headEnd type="none" w="med" len="lg"/>
                <a:tailEnd type="none" w="lg" len="med"/>
              </a14:hiddenLine>
            </a:ext>
          </a:extLst>
        </p:spPr>
        <p:txBody>
          <a:bodyPr lIns="0" tIns="0" rIns="0" bIns="0" anchorCtr="1">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50000"/>
              </a:spcBef>
              <a:buClrTx/>
              <a:buFontTx/>
              <a:buNone/>
            </a:pPr>
            <a:r>
              <a:rPr lang="de-DE" altLang="en-US" sz="2000">
                <a:solidFill>
                  <a:srgbClr val="FF0066"/>
                </a:solidFill>
                <a:cs typeface="Arial" pitchFamily="34" charset="0"/>
              </a:rPr>
              <a:t>+</a:t>
            </a:r>
          </a:p>
        </p:txBody>
      </p:sp>
      <p:sp>
        <p:nvSpPr>
          <p:cNvPr id="58389" name="Text Box 42"/>
          <p:cNvSpPr txBox="1">
            <a:spLocks noChangeArrowheads="1"/>
          </p:cNvSpPr>
          <p:nvPr/>
        </p:nvSpPr>
        <p:spPr bwMode="auto">
          <a:xfrm>
            <a:off x="7016750" y="6080125"/>
            <a:ext cx="3222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lgn="ctr">
                <a:solidFill>
                  <a:srgbClr val="000000"/>
                </a:solidFill>
                <a:miter lim="800000"/>
                <a:headEnd type="none" w="med" len="lg"/>
                <a:tailEnd type="none" w="lg" len="med"/>
              </a14:hiddenLine>
            </a:ext>
          </a:extLst>
        </p:spPr>
        <p:txBody>
          <a:bodyPr lIns="0" tIns="0" rIns="0" bIns="0" anchorCtr="1">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50000"/>
              </a:spcBef>
              <a:buClrTx/>
              <a:buFontTx/>
              <a:buNone/>
            </a:pPr>
            <a:r>
              <a:rPr lang="de-DE" altLang="en-US" sz="2000">
                <a:solidFill>
                  <a:srgbClr val="FF0066"/>
                </a:solidFill>
                <a:cs typeface="Arial" pitchFamily="34" charset="0"/>
              </a:rPr>
              <a:t>+</a:t>
            </a:r>
          </a:p>
        </p:txBody>
      </p:sp>
      <p:sp>
        <p:nvSpPr>
          <p:cNvPr id="58390" name="Rectangle 2"/>
          <p:cNvSpPr>
            <a:spLocks noChangeArrowheads="1"/>
          </p:cNvSpPr>
          <p:nvPr/>
        </p:nvSpPr>
        <p:spPr bwMode="auto">
          <a:xfrm>
            <a:off x="0" y="0"/>
            <a:ext cx="9144000" cy="6858000"/>
          </a:xfrm>
          <a:prstGeom prst="rect">
            <a:avLst/>
          </a:prstGeom>
          <a:solidFill>
            <a:srgbClr val="FFFF99"/>
          </a:solidFill>
          <a:ln w="12700">
            <a:solidFill>
              <a:srgbClr val="FF0000"/>
            </a:solidFill>
            <a:miter lim="800000"/>
            <a:headEnd/>
            <a:tailEnd/>
          </a:ln>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buFont typeface="Arial Unicode MS" pitchFamily="34" charset="-128"/>
              <a:buNone/>
            </a:pPr>
            <a:r>
              <a:rPr lang="en-US" altLang="en-US" sz="2000" b="1" u="sng">
                <a:solidFill>
                  <a:srgbClr val="FF0000"/>
                </a:solidFill>
              </a:rPr>
              <a:t>Digression:</a:t>
            </a:r>
            <a:r>
              <a:rPr lang="en-US" altLang="en-US" sz="2000" b="1">
                <a:solidFill>
                  <a:srgbClr val="FF0000"/>
                </a:solidFill>
              </a:rPr>
              <a:t> </a:t>
            </a:r>
            <a:r>
              <a:rPr lang="en-US" altLang="en-US" sz="2000" b="1">
                <a:solidFill>
                  <a:srgbClr val="3333FF"/>
                </a:solidFill>
              </a:rPr>
              <a:t>Why does investment demand of firms depend on the interest rate i and not on the price of investment goods P?</a:t>
            </a:r>
          </a:p>
          <a:p>
            <a:pPr eaLnBrk="1" hangingPunct="1">
              <a:buFont typeface="Arial Unicode MS" pitchFamily="34" charset="-128"/>
              <a:buNone/>
            </a:pPr>
            <a:endParaRPr lang="en-US" altLang="en-US" sz="2000">
              <a:solidFill>
                <a:srgbClr val="3333FF"/>
              </a:solidFill>
            </a:endParaRPr>
          </a:p>
          <a:p>
            <a:pPr eaLnBrk="1" hangingPunct="1">
              <a:buFont typeface="Arial Unicode MS" pitchFamily="34" charset="-128"/>
              <a:buNone/>
            </a:pPr>
            <a:r>
              <a:rPr lang="en-US" altLang="en-US" sz="2000">
                <a:solidFill>
                  <a:srgbClr val="3333FF"/>
                </a:solidFill>
              </a:rPr>
              <a:t>Investment goods (=machines, production facilities) can typically not be rented, but have to be bought. Since capital depreciation is normally lower than 100%, investment goods can be used over more than one period. </a:t>
            </a:r>
          </a:p>
          <a:p>
            <a:pPr eaLnBrk="1" hangingPunct="1">
              <a:buFont typeface="Arial Unicode MS" pitchFamily="34" charset="-128"/>
              <a:buNone/>
            </a:pPr>
            <a:endParaRPr lang="en-US" altLang="en-US" sz="2000">
              <a:solidFill>
                <a:srgbClr val="3333FF"/>
              </a:solidFill>
            </a:endParaRPr>
          </a:p>
          <a:p>
            <a:pPr eaLnBrk="1" hangingPunct="1">
              <a:buFont typeface="Arial Unicode MS" pitchFamily="34" charset="-128"/>
              <a:buNone/>
            </a:pPr>
            <a:r>
              <a:rPr lang="en-US" altLang="en-US" sz="2000">
                <a:solidFill>
                  <a:srgbClr val="3333FF"/>
                </a:solidFill>
              </a:rPr>
              <a:t>The opportunity costs of investment goods per period do therefore not correspond to their price, but to the costs of financing them in every period</a:t>
            </a:r>
            <a:r>
              <a:rPr lang="en-US" altLang="en-US" sz="2000" baseline="30000">
                <a:solidFill>
                  <a:srgbClr val="3333FF"/>
                </a:solidFill>
              </a:rPr>
              <a:t>1)</a:t>
            </a:r>
            <a:r>
              <a:rPr lang="en-US" altLang="en-US" sz="2000">
                <a:solidFill>
                  <a:srgbClr val="3333FF"/>
                </a:solidFill>
              </a:rPr>
              <a:t>. </a:t>
            </a:r>
          </a:p>
          <a:p>
            <a:pPr eaLnBrk="1" hangingPunct="1">
              <a:buFont typeface="Arial Unicode MS" pitchFamily="34" charset="-128"/>
              <a:buNone/>
            </a:pPr>
            <a:endParaRPr lang="en-US" altLang="en-US" sz="2000">
              <a:solidFill>
                <a:srgbClr val="3333FF"/>
              </a:solidFill>
            </a:endParaRPr>
          </a:p>
          <a:p>
            <a:pPr eaLnBrk="1" hangingPunct="1">
              <a:buFont typeface="Arial Unicode MS" pitchFamily="34" charset="-128"/>
              <a:buNone/>
            </a:pPr>
            <a:r>
              <a:rPr lang="en-US" altLang="en-US" sz="2000">
                <a:solidFill>
                  <a:srgbClr val="3333FF"/>
                </a:solidFill>
              </a:rPr>
              <a:t>The costs of financing something per period is the interest rate, which has to be paid (= i) in every period.</a:t>
            </a:r>
          </a:p>
          <a:p>
            <a:pPr eaLnBrk="1" hangingPunct="1">
              <a:buFont typeface="Arial Unicode MS" pitchFamily="34" charset="-128"/>
              <a:buNone/>
            </a:pPr>
            <a:endParaRPr lang="en-US" altLang="en-US" sz="2000">
              <a:solidFill>
                <a:srgbClr val="3333FF"/>
              </a:solidFill>
            </a:endParaRPr>
          </a:p>
        </p:txBody>
      </p:sp>
      <p:sp>
        <p:nvSpPr>
          <p:cNvPr id="58391" name="Text Box 11"/>
          <p:cNvSpPr txBox="1">
            <a:spLocks noChangeArrowheads="1"/>
          </p:cNvSpPr>
          <p:nvPr/>
        </p:nvSpPr>
        <p:spPr bwMode="auto">
          <a:xfrm>
            <a:off x="114300" y="5981700"/>
            <a:ext cx="88646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med" len="lg"/>
                <a:tailEnd type="none" w="lg" len="med"/>
              </a14:hiddenLine>
            </a:ext>
          </a:extLst>
        </p:spPr>
        <p:txBody>
          <a:bodyPr lIns="0" tIns="0" rIns="0" bIns="0"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just" eaLnBrk="1" hangingPunct="1">
              <a:lnSpc>
                <a:spcPct val="80000"/>
              </a:lnSpc>
              <a:spcBef>
                <a:spcPct val="50000"/>
              </a:spcBef>
              <a:buClrTx/>
              <a:buFontTx/>
              <a:buNone/>
            </a:pPr>
            <a:r>
              <a:rPr lang="en-US" altLang="en-US" sz="1800" baseline="30000">
                <a:solidFill>
                  <a:srgbClr val="3333FF"/>
                </a:solidFill>
              </a:rPr>
              <a:t>1)</a:t>
            </a:r>
            <a:r>
              <a:rPr lang="en-US" altLang="en-US" sz="1800">
                <a:solidFill>
                  <a:srgbClr val="3333FF"/>
                </a:solidFill>
              </a:rPr>
              <a:t> Strictly speaking, the costs of capital depreciation must be added to the interest cost (= i+</a:t>
            </a:r>
            <a:r>
              <a:rPr lang="el-GR" altLang="en-US" sz="1800">
                <a:solidFill>
                  <a:srgbClr val="3333FF"/>
                </a:solidFill>
                <a:cs typeface="Arial" pitchFamily="34" charset="0"/>
              </a:rPr>
              <a:t>λ</a:t>
            </a:r>
            <a:r>
              <a:rPr lang="de-DE" altLang="en-US" sz="1800">
                <a:solidFill>
                  <a:srgbClr val="3333FF"/>
                </a:solidFill>
                <a:cs typeface="Arial" pitchFamily="34" charset="0"/>
              </a:rPr>
              <a:t>)</a:t>
            </a:r>
            <a:r>
              <a:rPr lang="en-US" altLang="en-US" sz="1800">
                <a:solidFill>
                  <a:srgbClr val="3333FF"/>
                </a:solidFill>
              </a:rPr>
              <a:t>. If we assume that this cost is technical parameter (</a:t>
            </a:r>
            <a:r>
              <a:rPr lang="el-GR" altLang="en-US" sz="2000">
                <a:solidFill>
                  <a:srgbClr val="3333FF"/>
                </a:solidFill>
              </a:rPr>
              <a:t>λ</a:t>
            </a:r>
            <a:r>
              <a:rPr lang="de-DE" altLang="en-US" sz="1800">
                <a:solidFill>
                  <a:srgbClr val="3333FF"/>
                </a:solidFill>
                <a:cs typeface="Arial" pitchFamily="34" charset="0"/>
              </a:rPr>
              <a:t>)</a:t>
            </a:r>
            <a:r>
              <a:rPr lang="en-US" altLang="en-US" sz="1800">
                <a:solidFill>
                  <a:srgbClr val="3333FF"/>
                </a:solidFill>
              </a:rPr>
              <a:t> constant over time we can discard it in the graphical exposition.</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8A1A4BF7-7906-4549-A8DA-9BE853615965}" type="slidenum">
              <a:rPr lang="de-DE" altLang="en-US" sz="1600" b="1"/>
              <a:pPr algn="r" eaLnBrk="1" hangingPunct="1">
                <a:spcBef>
                  <a:spcPct val="0"/>
                </a:spcBef>
                <a:buClrTx/>
                <a:buFontTx/>
                <a:buNone/>
              </a:pPr>
              <a:t>56</a:t>
            </a:fld>
            <a:r>
              <a:rPr lang="de-DE" altLang="en-US" sz="1600" b="1"/>
              <a:t> -</a:t>
            </a:r>
          </a:p>
        </p:txBody>
      </p:sp>
      <p:sp>
        <p:nvSpPr>
          <p:cNvPr id="59395"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graphicFrame>
        <p:nvGraphicFramePr>
          <p:cNvPr id="59396" name="Object 2"/>
          <p:cNvGraphicFramePr>
            <a:graphicFrameLocks/>
          </p:cNvGraphicFramePr>
          <p:nvPr/>
        </p:nvGraphicFramePr>
        <p:xfrm>
          <a:off x="744538" y="717550"/>
          <a:ext cx="7508875" cy="6026150"/>
        </p:xfrm>
        <a:graphic>
          <a:graphicData uri="http://schemas.openxmlformats.org/presentationml/2006/ole">
            <mc:AlternateContent xmlns:mc="http://schemas.openxmlformats.org/markup-compatibility/2006">
              <mc:Choice xmlns:v="urn:schemas-microsoft-com:vml" Requires="v">
                <p:oleObj spid="_x0000_s59809" name="Diagramm" r:id="rId4" imgW="7439008" imgH="5324543" progId="MSGraph.Chart.8">
                  <p:embed followColorScheme="full"/>
                </p:oleObj>
              </mc:Choice>
              <mc:Fallback>
                <p:oleObj name="Diagramm" r:id="rId4" imgW="7439008" imgH="5324543"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538" y="717550"/>
                        <a:ext cx="7508875" cy="602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397" name="Line 3"/>
          <p:cNvSpPr>
            <a:spLocks noChangeShapeType="1"/>
          </p:cNvSpPr>
          <p:nvPr/>
        </p:nvSpPr>
        <p:spPr bwMode="auto">
          <a:xfrm>
            <a:off x="7981950" y="6445250"/>
            <a:ext cx="3206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9398" name="Line 4"/>
          <p:cNvSpPr>
            <a:spLocks noChangeShapeType="1"/>
          </p:cNvSpPr>
          <p:nvPr/>
        </p:nvSpPr>
        <p:spPr bwMode="auto">
          <a:xfrm rot="5400000" flipH="1">
            <a:off x="738187" y="963613"/>
            <a:ext cx="3206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9399" name="Rectangle 5"/>
          <p:cNvSpPr>
            <a:spLocks noGrp="1" noChangeArrowheads="1"/>
          </p:cNvSpPr>
          <p:nvPr>
            <p:ph type="title" idx="4294967295"/>
          </p:nvPr>
        </p:nvSpPr>
        <p:spPr>
          <a:xfrm>
            <a:off x="0" y="31750"/>
            <a:ext cx="9144000" cy="1100138"/>
          </a:xfrm>
        </p:spPr>
        <p:txBody>
          <a:bodyPr/>
          <a:lstStyle/>
          <a:p>
            <a:pPr eaLnBrk="1" hangingPunct="1"/>
            <a:r>
              <a:rPr lang="de-DE" altLang="en-US"/>
              <a:t>Investment Demand of Firms</a:t>
            </a:r>
          </a:p>
        </p:txBody>
      </p:sp>
      <p:sp>
        <p:nvSpPr>
          <p:cNvPr id="504840" name="Text Box 20"/>
          <p:cNvSpPr txBox="1">
            <a:spLocks noChangeArrowheads="1"/>
          </p:cNvSpPr>
          <p:nvPr/>
        </p:nvSpPr>
        <p:spPr bwMode="auto">
          <a:xfrm>
            <a:off x="6604000" y="3529013"/>
            <a:ext cx="123666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66FFFF"/>
                </a:solidFill>
              </a:rPr>
              <a:t>L</a:t>
            </a:r>
            <a:r>
              <a:rPr lang="de-DE" altLang="en-US" baseline="-25000">
                <a:solidFill>
                  <a:srgbClr val="66FFFF"/>
                </a:solidFill>
              </a:rPr>
              <a:t>2</a:t>
            </a:r>
            <a:r>
              <a:rPr lang="de-DE" altLang="en-US" sz="2600">
                <a:solidFill>
                  <a:srgbClr val="66FFFF"/>
                </a:solidFill>
              </a:rPr>
              <a:t> &gt; L</a:t>
            </a:r>
            <a:r>
              <a:rPr lang="de-DE" altLang="en-US" baseline="-25000">
                <a:solidFill>
                  <a:srgbClr val="66FFFF"/>
                </a:solidFill>
              </a:rPr>
              <a:t>1 </a:t>
            </a:r>
            <a:endParaRPr lang="el-GR" altLang="en-US" baseline="-25000">
              <a:solidFill>
                <a:srgbClr val="66FFFF"/>
              </a:solidFill>
            </a:endParaRPr>
          </a:p>
        </p:txBody>
      </p:sp>
      <p:sp>
        <p:nvSpPr>
          <p:cNvPr id="59401" name="Text Box 22"/>
          <p:cNvSpPr txBox="1">
            <a:spLocks noChangeArrowheads="1"/>
          </p:cNvSpPr>
          <p:nvPr/>
        </p:nvSpPr>
        <p:spPr bwMode="auto">
          <a:xfrm>
            <a:off x="68263" y="1020763"/>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50000"/>
              </a:spcBef>
              <a:buClrTx/>
              <a:buFontTx/>
              <a:buNone/>
            </a:pPr>
            <a:r>
              <a:rPr lang="de-DE" altLang="en-US"/>
              <a:t>i</a:t>
            </a:r>
            <a:r>
              <a:rPr lang="de-DE" altLang="en-US" sz="1800" b="1"/>
              <a:t>  </a:t>
            </a:r>
          </a:p>
        </p:txBody>
      </p:sp>
      <p:sp>
        <p:nvSpPr>
          <p:cNvPr id="59402" name="Text Box 23"/>
          <p:cNvSpPr txBox="1">
            <a:spLocks noChangeArrowheads="1"/>
          </p:cNvSpPr>
          <p:nvPr/>
        </p:nvSpPr>
        <p:spPr bwMode="auto">
          <a:xfrm>
            <a:off x="8345488" y="6083300"/>
            <a:ext cx="3984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800"/>
              <a:t>I</a:t>
            </a:r>
            <a:endParaRPr lang="de-DE" altLang="en-US" sz="1800"/>
          </a:p>
        </p:txBody>
      </p:sp>
      <p:sp>
        <p:nvSpPr>
          <p:cNvPr id="59403" name="Text Box 32"/>
          <p:cNvSpPr txBox="1">
            <a:spLocks noChangeArrowheads="1"/>
          </p:cNvSpPr>
          <p:nvPr/>
        </p:nvSpPr>
        <p:spPr bwMode="auto">
          <a:xfrm>
            <a:off x="6378575" y="5707063"/>
            <a:ext cx="13668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66FFFF"/>
                </a:solidFill>
              </a:rPr>
              <a:t>I( i, L</a:t>
            </a:r>
            <a:r>
              <a:rPr lang="de-DE" altLang="en-US" sz="2600" baseline="-25000">
                <a:solidFill>
                  <a:srgbClr val="66FFFF"/>
                </a:solidFill>
              </a:rPr>
              <a:t>1</a:t>
            </a:r>
            <a:r>
              <a:rPr lang="de-DE" altLang="en-US" sz="2600">
                <a:solidFill>
                  <a:srgbClr val="66FFFF"/>
                </a:solidFill>
              </a:rPr>
              <a:t> )</a:t>
            </a:r>
            <a:endParaRPr lang="el-GR" altLang="en-US" sz="2600">
              <a:solidFill>
                <a:srgbClr val="66FFFF"/>
              </a:solidFill>
            </a:endParaRPr>
          </a:p>
        </p:txBody>
      </p:sp>
      <p:sp>
        <p:nvSpPr>
          <p:cNvPr id="59404" name="Line 33"/>
          <p:cNvSpPr>
            <a:spLocks noChangeShapeType="1"/>
          </p:cNvSpPr>
          <p:nvPr/>
        </p:nvSpPr>
        <p:spPr bwMode="auto">
          <a:xfrm>
            <a:off x="995363" y="2371725"/>
            <a:ext cx="5297487" cy="3597275"/>
          </a:xfrm>
          <a:prstGeom prst="line">
            <a:avLst/>
          </a:prstGeom>
          <a:noFill/>
          <a:ln w="34925">
            <a:solidFill>
              <a:srgbClr val="00FFFF"/>
            </a:solidFill>
            <a:round/>
            <a:headEnd type="none" w="med" len="lg"/>
            <a:tailEnd type="none" w="lg" len="me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504846" name="Line 35"/>
          <p:cNvSpPr>
            <a:spLocks noChangeShapeType="1"/>
          </p:cNvSpPr>
          <p:nvPr/>
        </p:nvSpPr>
        <p:spPr bwMode="auto">
          <a:xfrm>
            <a:off x="1852613" y="1595438"/>
            <a:ext cx="5297487" cy="3597275"/>
          </a:xfrm>
          <a:prstGeom prst="line">
            <a:avLst/>
          </a:prstGeom>
          <a:noFill/>
          <a:ln w="34925">
            <a:solidFill>
              <a:srgbClr val="00FFFF"/>
            </a:solidFill>
            <a:round/>
            <a:headEnd type="none" w="med" len="lg"/>
            <a:tailEnd type="none" w="lg" len="me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59406" name="AutoShape 14"/>
          <p:cNvSpPr>
            <a:spLocks noChangeArrowheads="1"/>
          </p:cNvSpPr>
          <p:nvPr/>
        </p:nvSpPr>
        <p:spPr bwMode="auto">
          <a:xfrm>
            <a:off x="4408488" y="833438"/>
            <a:ext cx="4630737" cy="2408237"/>
          </a:xfrm>
          <a:prstGeom prst="roundRect">
            <a:avLst>
              <a:gd name="adj" fmla="val 12495"/>
            </a:avLst>
          </a:prstGeom>
          <a:solidFill>
            <a:srgbClr val="FFFF99"/>
          </a:solidFill>
          <a:ln w="50800">
            <a:solidFill>
              <a:srgbClr val="FF0000"/>
            </a:solidFill>
            <a:round/>
            <a:headEnd/>
            <a:tailEnd/>
          </a:ln>
        </p:spPr>
        <p:txBody>
          <a:bodyPr/>
          <a:lstStyle>
            <a:lvl1pPr marL="342900" indent="-342900">
              <a:spcBef>
                <a:spcPct val="20000"/>
              </a:spcBef>
              <a:buClr>
                <a:srgbClr val="FF0000"/>
              </a:buClr>
              <a:buFont typeface="Arial Unicode MS" pitchFamily="34" charset="-128"/>
              <a:buChar char="➤"/>
              <a:defRPr sz="2400">
                <a:solidFill>
                  <a:schemeClr val="tx1"/>
                </a:solidFill>
                <a:latin typeface="Arial" pitchFamily="34" charset="0"/>
              </a:defRPr>
            </a:lvl1pPr>
            <a:lvl2pPr marL="179388">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lvl="1" eaLnBrk="1" hangingPunct="1">
              <a:buFont typeface="Arial Unicode MS" pitchFamily="34" charset="-128"/>
              <a:buNone/>
            </a:pPr>
            <a:r>
              <a:rPr lang="en-US" altLang="en-US" sz="2400" dirty="0">
                <a:solidFill>
                  <a:srgbClr val="3333FF"/>
                </a:solidFill>
              </a:rPr>
              <a:t>Due to the complementarity of capital and labor, an increase in labor input, </a:t>
            </a:r>
            <a:r>
              <a:rPr lang="en-US" altLang="en-US" sz="2400" dirty="0" err="1">
                <a:solidFill>
                  <a:srgbClr val="3333FF"/>
                </a:solidFill>
              </a:rPr>
              <a:t>L</a:t>
            </a:r>
            <a:r>
              <a:rPr lang="en-US" altLang="en-US" sz="2400" baseline="-25000" dirty="0" err="1">
                <a:solidFill>
                  <a:srgbClr val="3333FF"/>
                </a:solidFill>
              </a:rPr>
              <a:t>2</a:t>
            </a:r>
            <a:r>
              <a:rPr lang="en-US" altLang="en-US" sz="2400" dirty="0">
                <a:solidFill>
                  <a:srgbClr val="3333FF"/>
                </a:solidFill>
              </a:rPr>
              <a:t>&gt;</a:t>
            </a:r>
            <a:r>
              <a:rPr lang="en-US" altLang="en-US" sz="2400" dirty="0" err="1">
                <a:solidFill>
                  <a:srgbClr val="3333FF"/>
                </a:solidFill>
              </a:rPr>
              <a:t>L</a:t>
            </a:r>
            <a:r>
              <a:rPr lang="en-US" altLang="en-US" sz="2400" baseline="-25000" dirty="0" err="1">
                <a:solidFill>
                  <a:srgbClr val="3333FF"/>
                </a:solidFill>
              </a:rPr>
              <a:t>1</a:t>
            </a:r>
            <a:r>
              <a:rPr lang="en-US" altLang="en-US" sz="2400" dirty="0">
                <a:solidFill>
                  <a:srgbClr val="3333FF"/>
                </a:solidFill>
              </a:rPr>
              <a:t>, increases the productivity of investment goods so that investment demand grows.</a:t>
            </a:r>
          </a:p>
        </p:txBody>
      </p:sp>
      <p:sp>
        <p:nvSpPr>
          <p:cNvPr id="504848" name="Text Box 36"/>
          <p:cNvSpPr txBox="1">
            <a:spLocks noChangeArrowheads="1"/>
          </p:cNvSpPr>
          <p:nvPr/>
        </p:nvSpPr>
        <p:spPr bwMode="auto">
          <a:xfrm>
            <a:off x="7186613" y="4932363"/>
            <a:ext cx="136683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66FFFF"/>
                </a:solidFill>
              </a:rPr>
              <a:t>I( i, L</a:t>
            </a:r>
            <a:r>
              <a:rPr lang="de-DE" altLang="en-US" sz="2600" baseline="-25000">
                <a:solidFill>
                  <a:srgbClr val="66FFFF"/>
                </a:solidFill>
              </a:rPr>
              <a:t>2</a:t>
            </a:r>
            <a:r>
              <a:rPr lang="de-DE" altLang="en-US" sz="2600">
                <a:solidFill>
                  <a:srgbClr val="66FFFF"/>
                </a:solidFill>
              </a:rPr>
              <a:t> )</a:t>
            </a:r>
            <a:endParaRPr lang="el-GR" altLang="en-US" sz="2600">
              <a:solidFill>
                <a:srgbClr val="66FFFF"/>
              </a:solidFill>
            </a:endParaRPr>
          </a:p>
        </p:txBody>
      </p:sp>
      <p:sp>
        <p:nvSpPr>
          <p:cNvPr id="504849" name="Line 38"/>
          <p:cNvSpPr>
            <a:spLocks noChangeShapeType="1"/>
          </p:cNvSpPr>
          <p:nvPr/>
        </p:nvSpPr>
        <p:spPr bwMode="auto">
          <a:xfrm rot="-5400000">
            <a:off x="5027613" y="4799013"/>
            <a:ext cx="1187450" cy="0"/>
          </a:xfrm>
          <a:prstGeom prst="line">
            <a:avLst/>
          </a:prstGeom>
          <a:noFill/>
          <a:ln w="3492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504850" name="Line 39"/>
          <p:cNvSpPr>
            <a:spLocks noChangeShapeType="1"/>
          </p:cNvSpPr>
          <p:nvPr/>
        </p:nvSpPr>
        <p:spPr bwMode="auto">
          <a:xfrm rot="-5400000">
            <a:off x="1739900" y="2595563"/>
            <a:ext cx="1187450" cy="0"/>
          </a:xfrm>
          <a:prstGeom prst="line">
            <a:avLst/>
          </a:prstGeom>
          <a:noFill/>
          <a:ln w="3492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59410" name="Oval 22"/>
          <p:cNvSpPr>
            <a:spLocks noChangeArrowheads="1"/>
          </p:cNvSpPr>
          <p:nvPr/>
        </p:nvSpPr>
        <p:spPr bwMode="auto">
          <a:xfrm>
            <a:off x="6543675" y="6175375"/>
            <a:ext cx="368300" cy="368300"/>
          </a:xfrm>
          <a:prstGeom prst="ellipse">
            <a:avLst/>
          </a:prstGeom>
          <a:noFill/>
          <a:ln w="38100" algn="ctr">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r>
              <a:rPr lang="en-US" altLang="en-US" sz="2000">
                <a:solidFill>
                  <a:srgbClr val="00FF00"/>
                </a:solidFill>
              </a:rPr>
              <a:t>-</a:t>
            </a:r>
            <a:endParaRPr lang="de-DE" altLang="en-US" sz="2000">
              <a:solidFill>
                <a:srgbClr val="00FF00"/>
              </a:solidFill>
            </a:endParaRPr>
          </a:p>
        </p:txBody>
      </p:sp>
      <p:sp>
        <p:nvSpPr>
          <p:cNvPr id="504855" name="Oval 23"/>
          <p:cNvSpPr>
            <a:spLocks noChangeArrowheads="1"/>
          </p:cNvSpPr>
          <p:nvPr/>
        </p:nvSpPr>
        <p:spPr bwMode="auto">
          <a:xfrm>
            <a:off x="7370763" y="5389563"/>
            <a:ext cx="368300" cy="368300"/>
          </a:xfrm>
          <a:prstGeom prst="ellipse">
            <a:avLst/>
          </a:prstGeom>
          <a:noFill/>
          <a:ln w="38100" algn="ctr">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r>
              <a:rPr lang="en-US" altLang="en-US" sz="2000">
                <a:solidFill>
                  <a:srgbClr val="00FF00"/>
                </a:solidFill>
              </a:rPr>
              <a:t>-</a:t>
            </a:r>
            <a:endParaRPr lang="de-DE" altLang="en-US" sz="2000">
              <a:solidFill>
                <a:srgbClr val="00FF00"/>
              </a:solidFill>
            </a:endParaRPr>
          </a:p>
        </p:txBody>
      </p:sp>
      <p:sp>
        <p:nvSpPr>
          <p:cNvPr id="504857" name="Oval 25"/>
          <p:cNvSpPr>
            <a:spLocks noChangeArrowheads="1"/>
          </p:cNvSpPr>
          <p:nvPr/>
        </p:nvSpPr>
        <p:spPr bwMode="auto">
          <a:xfrm>
            <a:off x="6992938" y="6165850"/>
            <a:ext cx="368300" cy="368300"/>
          </a:xfrm>
          <a:prstGeom prst="ellipse">
            <a:avLst/>
          </a:prstGeom>
          <a:noFill/>
          <a:ln w="38100" algn="ctr">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r>
              <a:rPr lang="en-US" altLang="en-US" sz="2000">
                <a:solidFill>
                  <a:srgbClr val="00FF00"/>
                </a:solidFill>
              </a:rPr>
              <a:t>+</a:t>
            </a:r>
            <a:endParaRPr lang="de-DE" altLang="en-US" sz="2000">
              <a:solidFill>
                <a:srgbClr val="00FF00"/>
              </a:solidFill>
            </a:endParaRPr>
          </a:p>
        </p:txBody>
      </p:sp>
      <p:sp>
        <p:nvSpPr>
          <p:cNvPr id="504859" name="Oval 27"/>
          <p:cNvSpPr>
            <a:spLocks noChangeArrowheads="1"/>
          </p:cNvSpPr>
          <p:nvPr/>
        </p:nvSpPr>
        <p:spPr bwMode="auto">
          <a:xfrm>
            <a:off x="7816850" y="5403850"/>
            <a:ext cx="368300" cy="368300"/>
          </a:xfrm>
          <a:prstGeom prst="ellipse">
            <a:avLst/>
          </a:prstGeom>
          <a:noFill/>
          <a:ln w="38100" algn="ctr">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r>
              <a:rPr lang="en-US" altLang="en-US" sz="2000">
                <a:solidFill>
                  <a:srgbClr val="00FF00"/>
                </a:solidFill>
              </a:rPr>
              <a:t>+</a:t>
            </a:r>
            <a:endParaRPr lang="de-DE" altLang="en-US" sz="2000">
              <a:solidFill>
                <a:srgbClr val="00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48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484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48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48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485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0484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0485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048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4840" grpId="0"/>
      <p:bldP spid="504846" grpId="0" animBg="1"/>
      <p:bldP spid="504848" grpId="0"/>
      <p:bldP spid="504849" grpId="0" animBg="1"/>
      <p:bldP spid="504850" grpId="0" animBg="1"/>
      <p:bldP spid="504855" grpId="0" animBg="1"/>
      <p:bldP spid="504857" grpId="0" animBg="1"/>
      <p:bldP spid="504859"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Foliennummernplatzhalter 3"/>
          <p:cNvSpPr>
            <a:spLocks noGrp="1"/>
          </p:cNvSpPr>
          <p:nvPr>
            <p:ph type="sldNum" sz="quarter" idx="11"/>
          </p:nvPr>
        </p:nvSpPr>
        <p:spPr>
          <a:xfrm>
            <a:off x="7038975" y="63769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E50C4247-D280-4A78-8C35-D5EF095C8948}" type="slidenum">
              <a:rPr lang="de-DE" altLang="en-US" sz="1600" smtClean="0"/>
              <a:pPr>
                <a:spcBef>
                  <a:spcPct val="0"/>
                </a:spcBef>
                <a:buClrTx/>
                <a:buFontTx/>
                <a:buNone/>
              </a:pPr>
              <a:t>57</a:t>
            </a:fld>
            <a:r>
              <a:rPr lang="de-DE" altLang="en-US" sz="1600"/>
              <a:t> -</a:t>
            </a:r>
          </a:p>
        </p:txBody>
      </p:sp>
      <p:sp>
        <p:nvSpPr>
          <p:cNvPr id="60419" name="Fußzeilenplatzhalt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600"/>
              <a:t>Prof. Dr. Rainer Maurer</a:t>
            </a:r>
          </a:p>
        </p:txBody>
      </p:sp>
      <p:graphicFrame>
        <p:nvGraphicFramePr>
          <p:cNvPr id="60420" name="Object 26"/>
          <p:cNvGraphicFramePr>
            <a:graphicFrameLocks/>
          </p:cNvGraphicFramePr>
          <p:nvPr/>
        </p:nvGraphicFramePr>
        <p:xfrm>
          <a:off x="1250950" y="1039813"/>
          <a:ext cx="6923088" cy="5422900"/>
        </p:xfrm>
        <a:graphic>
          <a:graphicData uri="http://schemas.openxmlformats.org/presentationml/2006/ole">
            <mc:AlternateContent xmlns:mc="http://schemas.openxmlformats.org/markup-compatibility/2006">
              <mc:Choice xmlns:v="urn:schemas-microsoft-com:vml" Requires="v">
                <p:oleObj spid="_x0000_s60832" name="Diagramm" r:id="rId4" imgW="7438848" imgH="5324601" progId="MSGraph.Chart.8">
                  <p:embed followColorScheme="full"/>
                </p:oleObj>
              </mc:Choice>
              <mc:Fallback>
                <p:oleObj name="Diagramm" r:id="rId4" imgW="7438848" imgH="5324601" progId="MSGraph.Chart.8">
                  <p:embed followColorScheme="full"/>
                  <p:pic>
                    <p:nvPicPr>
                      <p:cNvPr id="0" name="Object 2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0950" y="1039813"/>
                        <a:ext cx="6923088" cy="542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80110" name="Line 14"/>
          <p:cNvSpPr>
            <a:spLocks noChangeShapeType="1"/>
          </p:cNvSpPr>
          <p:nvPr/>
        </p:nvSpPr>
        <p:spPr bwMode="auto">
          <a:xfrm>
            <a:off x="4076700" y="3568700"/>
            <a:ext cx="0" cy="2641600"/>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nvGrpSpPr>
          <p:cNvPr id="2" name="Group 45"/>
          <p:cNvGrpSpPr>
            <a:grpSpLocks/>
          </p:cNvGrpSpPr>
          <p:nvPr/>
        </p:nvGrpSpPr>
        <p:grpSpPr bwMode="auto">
          <a:xfrm>
            <a:off x="469900" y="3306763"/>
            <a:ext cx="3592513" cy="457200"/>
            <a:chOff x="296" y="2083"/>
            <a:chExt cx="2263" cy="288"/>
          </a:xfrm>
        </p:grpSpPr>
        <p:sp>
          <p:nvSpPr>
            <p:cNvPr id="60435" name="Line 13"/>
            <p:cNvSpPr>
              <a:spLocks noChangeShapeType="1"/>
            </p:cNvSpPr>
            <p:nvPr/>
          </p:nvSpPr>
          <p:spPr bwMode="auto">
            <a:xfrm flipH="1">
              <a:off x="855" y="2239"/>
              <a:ext cx="1704" cy="0"/>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0436" name="Text Box 15"/>
            <p:cNvSpPr txBox="1">
              <a:spLocks noChangeArrowheads="1"/>
            </p:cNvSpPr>
            <p:nvPr/>
          </p:nvSpPr>
          <p:spPr bwMode="auto">
            <a:xfrm>
              <a:off x="296" y="2083"/>
              <a:ext cx="5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a:solidFill>
                    <a:srgbClr val="FFFF00"/>
                  </a:solidFill>
                </a:rPr>
                <a:t>i</a:t>
              </a:r>
              <a:r>
                <a:rPr lang="de-DE" altLang="en-US" baseline="-25000">
                  <a:solidFill>
                    <a:srgbClr val="FFFF00"/>
                  </a:solidFill>
                </a:rPr>
                <a:t>1</a:t>
              </a:r>
              <a:endParaRPr lang="de-DE" altLang="en-US" sz="1800" b="1" baseline="-25000">
                <a:solidFill>
                  <a:srgbClr val="FFFF00"/>
                </a:solidFill>
              </a:endParaRPr>
            </a:p>
          </p:txBody>
        </p:sp>
      </p:grpSp>
      <p:sp>
        <p:nvSpPr>
          <p:cNvPr id="5380112" name="Text Box 16"/>
          <p:cNvSpPr txBox="1">
            <a:spLocks noChangeArrowheads="1"/>
          </p:cNvSpPr>
          <p:nvPr/>
        </p:nvSpPr>
        <p:spPr bwMode="auto">
          <a:xfrm>
            <a:off x="3933825" y="6229350"/>
            <a:ext cx="1013307"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square"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dirty="0" err="1">
                <a:solidFill>
                  <a:srgbClr val="FFFF00"/>
                </a:solidFill>
              </a:rPr>
              <a:t>I</a:t>
            </a:r>
            <a:r>
              <a:rPr lang="de-DE" altLang="en-US" baseline="-25000" dirty="0" err="1">
                <a:solidFill>
                  <a:srgbClr val="FFFF00"/>
                </a:solidFill>
              </a:rPr>
              <a:t>1</a:t>
            </a:r>
            <a:r>
              <a:rPr lang="de-DE" altLang="en-US" baseline="-25000" dirty="0">
                <a:solidFill>
                  <a:srgbClr val="FFFF00"/>
                </a:solidFill>
              </a:rPr>
              <a:t> = </a:t>
            </a:r>
            <a:r>
              <a:rPr lang="de-DE" altLang="en-US" sz="1800" dirty="0" err="1">
                <a:solidFill>
                  <a:srgbClr val="FFFF00"/>
                </a:solidFill>
              </a:rPr>
              <a:t>S</a:t>
            </a:r>
            <a:r>
              <a:rPr lang="de-DE" altLang="en-US" sz="1800" baseline="-25000" dirty="0" err="1">
                <a:solidFill>
                  <a:srgbClr val="FFFF00"/>
                </a:solidFill>
              </a:rPr>
              <a:t>1</a:t>
            </a:r>
            <a:endParaRPr lang="de-DE" altLang="en-US" sz="1800" b="1" dirty="0">
              <a:solidFill>
                <a:srgbClr val="FFFF00"/>
              </a:solidFill>
            </a:endParaRPr>
          </a:p>
        </p:txBody>
      </p:sp>
      <p:sp>
        <p:nvSpPr>
          <p:cNvPr id="60424" name="Rectangle 18"/>
          <p:cNvSpPr>
            <a:spLocks noGrp="1" noChangeArrowheads="1"/>
          </p:cNvSpPr>
          <p:nvPr>
            <p:ph type="title"/>
          </p:nvPr>
        </p:nvSpPr>
        <p:spPr>
          <a:xfrm>
            <a:off x="0" y="31750"/>
            <a:ext cx="9144000" cy="1100138"/>
          </a:xfrm>
          <a:noFill/>
        </p:spPr>
        <p:txBody>
          <a:bodyPr/>
          <a:lstStyle/>
          <a:p>
            <a:pPr eaLnBrk="1" hangingPunct="1"/>
            <a:r>
              <a:rPr lang="de-DE" altLang="en-US"/>
              <a:t>The Capital Market</a:t>
            </a:r>
          </a:p>
        </p:txBody>
      </p:sp>
      <p:sp>
        <p:nvSpPr>
          <p:cNvPr id="60425" name="Text Box 19"/>
          <p:cNvSpPr txBox="1">
            <a:spLocks noChangeArrowheads="1"/>
          </p:cNvSpPr>
          <p:nvPr/>
        </p:nvSpPr>
        <p:spPr bwMode="auto">
          <a:xfrm>
            <a:off x="782638" y="992188"/>
            <a:ext cx="476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a:t>i</a:t>
            </a:r>
            <a:r>
              <a:rPr lang="de-DE" altLang="en-US" sz="1800" b="1"/>
              <a:t>  </a:t>
            </a:r>
          </a:p>
        </p:txBody>
      </p:sp>
      <p:sp>
        <p:nvSpPr>
          <p:cNvPr id="60426" name="Text Box 24"/>
          <p:cNvSpPr txBox="1">
            <a:spLocks noChangeArrowheads="1"/>
          </p:cNvSpPr>
          <p:nvPr/>
        </p:nvSpPr>
        <p:spPr bwMode="auto">
          <a:xfrm>
            <a:off x="8107363" y="6083300"/>
            <a:ext cx="8175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2800" b="1"/>
              <a:t>I, S</a:t>
            </a:r>
            <a:r>
              <a:rPr lang="de-DE" altLang="en-US" sz="1800" b="1"/>
              <a:t>  </a:t>
            </a:r>
          </a:p>
        </p:txBody>
      </p:sp>
      <p:sp>
        <p:nvSpPr>
          <p:cNvPr id="5380123" name="Text Box 27"/>
          <p:cNvSpPr txBox="1">
            <a:spLocks noChangeArrowheads="1"/>
          </p:cNvSpPr>
          <p:nvPr/>
        </p:nvSpPr>
        <p:spPr bwMode="auto">
          <a:xfrm>
            <a:off x="6645275" y="5175250"/>
            <a:ext cx="968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00FFFF"/>
                </a:solidFill>
              </a:rPr>
              <a:t>I(i,L</a:t>
            </a:r>
            <a:r>
              <a:rPr lang="de-DE" altLang="en-US" sz="2600" baseline="-25000">
                <a:solidFill>
                  <a:srgbClr val="00FFFF"/>
                </a:solidFill>
              </a:rPr>
              <a:t>1</a:t>
            </a:r>
            <a:r>
              <a:rPr lang="de-DE" altLang="en-US" sz="2600">
                <a:solidFill>
                  <a:srgbClr val="00FFFF"/>
                </a:solidFill>
              </a:rPr>
              <a:t>)</a:t>
            </a:r>
            <a:endParaRPr lang="el-GR" altLang="en-US" sz="2600">
              <a:solidFill>
                <a:srgbClr val="00FFFF"/>
              </a:solidFill>
            </a:endParaRPr>
          </a:p>
        </p:txBody>
      </p:sp>
      <p:sp>
        <p:nvSpPr>
          <p:cNvPr id="5380128" name="Line 32"/>
          <p:cNvSpPr>
            <a:spLocks noChangeShapeType="1"/>
          </p:cNvSpPr>
          <p:nvPr/>
        </p:nvSpPr>
        <p:spPr bwMode="auto">
          <a:xfrm flipH="1" flipV="1">
            <a:off x="1435100" y="1676400"/>
            <a:ext cx="5194300" cy="37084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0429" name="Line 33"/>
          <p:cNvSpPr>
            <a:spLocks noChangeShapeType="1"/>
          </p:cNvSpPr>
          <p:nvPr/>
        </p:nvSpPr>
        <p:spPr bwMode="auto">
          <a:xfrm>
            <a:off x="7923213" y="6188075"/>
            <a:ext cx="309562" cy="1588"/>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0430" name="Line 34"/>
          <p:cNvSpPr>
            <a:spLocks noChangeShapeType="1"/>
          </p:cNvSpPr>
          <p:nvPr/>
        </p:nvSpPr>
        <p:spPr bwMode="auto">
          <a:xfrm rot="5400000" flipH="1">
            <a:off x="1221581" y="1243807"/>
            <a:ext cx="295275" cy="1588"/>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0431" name="Text Box 38"/>
          <p:cNvSpPr txBox="1">
            <a:spLocks noChangeArrowheads="1"/>
          </p:cNvSpPr>
          <p:nvPr/>
        </p:nvSpPr>
        <p:spPr bwMode="auto">
          <a:xfrm>
            <a:off x="6499225" y="1446213"/>
            <a:ext cx="12065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00FFFF"/>
                </a:solidFill>
              </a:rPr>
              <a:t>S(i,Y)</a:t>
            </a:r>
            <a:endParaRPr lang="el-GR" altLang="en-US" sz="2600">
              <a:solidFill>
                <a:srgbClr val="00FFFF"/>
              </a:solidFill>
            </a:endParaRPr>
          </a:p>
        </p:txBody>
      </p:sp>
      <p:sp>
        <p:nvSpPr>
          <p:cNvPr id="60432" name="Line 39"/>
          <p:cNvSpPr>
            <a:spLocks noChangeShapeType="1"/>
          </p:cNvSpPr>
          <p:nvPr/>
        </p:nvSpPr>
        <p:spPr bwMode="auto">
          <a:xfrm rot="5400000" flipH="1" flipV="1">
            <a:off x="2084388" y="1093788"/>
            <a:ext cx="3822700" cy="50546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380136" name="AutoShape 40"/>
          <p:cNvSpPr>
            <a:spLocks noChangeArrowheads="1"/>
          </p:cNvSpPr>
          <p:nvPr/>
        </p:nvSpPr>
        <p:spPr bwMode="auto">
          <a:xfrm>
            <a:off x="6437313" y="1993900"/>
            <a:ext cx="2503487" cy="3000375"/>
          </a:xfrm>
          <a:prstGeom prst="roundRect">
            <a:avLst>
              <a:gd name="adj" fmla="val 12495"/>
            </a:avLst>
          </a:prstGeom>
          <a:solidFill>
            <a:srgbClr val="FFFF99"/>
          </a:solidFill>
          <a:ln w="50800">
            <a:solidFill>
              <a:srgbClr val="FF0000"/>
            </a:solidFill>
            <a:round/>
            <a:headEnd/>
            <a:tailEnd/>
          </a:ln>
        </p:spPr>
        <p:txBody>
          <a:bodyPr lIns="36000" tIns="36000" rIns="36000" bIns="36000"/>
          <a:lstStyle>
            <a:lvl1pPr marL="342900" indent="-342900">
              <a:spcBef>
                <a:spcPct val="20000"/>
              </a:spcBef>
              <a:buClr>
                <a:srgbClr val="FF0000"/>
              </a:buClr>
              <a:buFont typeface="Arial Unicode MS" pitchFamily="34" charset="-128"/>
              <a:buChar char="➤"/>
              <a:defRPr sz="2400">
                <a:solidFill>
                  <a:schemeClr val="tx1"/>
                </a:solidFill>
                <a:latin typeface="Arial" pitchFamily="34" charset="0"/>
              </a:defRPr>
            </a:lvl1pPr>
            <a:lvl2pPr marL="179388">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lvl="1" eaLnBrk="1" hangingPunct="1">
              <a:buFont typeface="Arial Unicode MS" pitchFamily="34" charset="-128"/>
              <a:buNone/>
            </a:pPr>
            <a:r>
              <a:rPr lang="en-US" altLang="en-US" sz="2000" dirty="0">
                <a:solidFill>
                  <a:srgbClr val="3333FF"/>
                </a:solidFill>
              </a:rPr>
              <a:t>The equilibrium interest rate </a:t>
            </a:r>
            <a:r>
              <a:rPr lang="en-US" altLang="en-US" sz="2000" dirty="0" err="1">
                <a:solidFill>
                  <a:srgbClr val="3333FF"/>
                </a:solidFill>
              </a:rPr>
              <a:t>i</a:t>
            </a:r>
            <a:r>
              <a:rPr lang="en-US" altLang="en-US" sz="2000" baseline="-25000" dirty="0" err="1">
                <a:solidFill>
                  <a:srgbClr val="3333FF"/>
                </a:solidFill>
              </a:rPr>
              <a:t>1</a:t>
            </a:r>
            <a:r>
              <a:rPr lang="en-US" altLang="en-US" sz="2000" dirty="0">
                <a:solidFill>
                  <a:srgbClr val="3333FF"/>
                </a:solidFill>
              </a:rPr>
              <a:t> balances credit supply of house-holds, S(</a:t>
            </a:r>
            <a:r>
              <a:rPr lang="en-US" altLang="en-US" sz="2000" dirty="0" err="1">
                <a:solidFill>
                  <a:srgbClr val="3333FF"/>
                </a:solidFill>
              </a:rPr>
              <a:t>i</a:t>
            </a:r>
            <a:r>
              <a:rPr lang="en-US" altLang="en-US" sz="2000" baseline="-25000" dirty="0" err="1">
                <a:solidFill>
                  <a:srgbClr val="3333FF"/>
                </a:solidFill>
              </a:rPr>
              <a:t>1</a:t>
            </a:r>
            <a:r>
              <a:rPr lang="en-US" altLang="en-US" sz="2000" dirty="0">
                <a:solidFill>
                  <a:srgbClr val="3333FF"/>
                </a:solidFill>
              </a:rPr>
              <a:t>), with investment demand of firms, I(</a:t>
            </a:r>
            <a:r>
              <a:rPr lang="en-US" altLang="en-US" sz="2000" dirty="0" err="1">
                <a:solidFill>
                  <a:srgbClr val="3333FF"/>
                </a:solidFill>
              </a:rPr>
              <a:t>i</a:t>
            </a:r>
            <a:r>
              <a:rPr lang="en-US" altLang="en-US" sz="2000" baseline="-25000" dirty="0" err="1">
                <a:solidFill>
                  <a:srgbClr val="3333FF"/>
                </a:solidFill>
              </a:rPr>
              <a:t>1</a:t>
            </a:r>
            <a:r>
              <a:rPr lang="en-US" altLang="en-US" sz="2000" dirty="0">
                <a:solidFill>
                  <a:srgbClr val="3333FF"/>
                </a:solidFill>
              </a:rPr>
              <a:t>). Therefore, S(</a:t>
            </a:r>
            <a:r>
              <a:rPr lang="en-US" altLang="en-US" sz="2000" dirty="0" err="1">
                <a:solidFill>
                  <a:srgbClr val="3333FF"/>
                </a:solidFill>
              </a:rPr>
              <a:t>i</a:t>
            </a:r>
            <a:r>
              <a:rPr lang="en-US" altLang="en-US" sz="2000" baseline="-25000" dirty="0" err="1">
                <a:solidFill>
                  <a:srgbClr val="3333FF"/>
                </a:solidFill>
              </a:rPr>
              <a:t>1</a:t>
            </a:r>
            <a:r>
              <a:rPr lang="en-US" altLang="en-US" sz="2000" dirty="0">
                <a:solidFill>
                  <a:srgbClr val="3333FF"/>
                </a:solidFill>
              </a:rPr>
              <a:t>) = I(</a:t>
            </a:r>
            <a:r>
              <a:rPr lang="en-US" altLang="en-US" sz="2000" dirty="0" err="1">
                <a:solidFill>
                  <a:srgbClr val="3333FF"/>
                </a:solidFill>
              </a:rPr>
              <a:t>i</a:t>
            </a:r>
            <a:r>
              <a:rPr lang="en-US" altLang="en-US" sz="2000" baseline="-25000" dirty="0" err="1">
                <a:solidFill>
                  <a:srgbClr val="3333FF"/>
                </a:solidFill>
              </a:rPr>
              <a:t>1</a:t>
            </a:r>
            <a:r>
              <a:rPr lang="en-US" altLang="en-US" sz="2000" dirty="0">
                <a:solidFill>
                  <a:srgbClr val="3333FF"/>
                </a:solidFill>
              </a:rPr>
              <a:t>).</a:t>
            </a:r>
          </a:p>
        </p:txBody>
      </p:sp>
      <p:sp>
        <p:nvSpPr>
          <p:cNvPr id="60434" name="AutoShape 47"/>
          <p:cNvSpPr>
            <a:spLocks noChangeArrowheads="1"/>
          </p:cNvSpPr>
          <p:nvPr/>
        </p:nvSpPr>
        <p:spPr bwMode="auto">
          <a:xfrm>
            <a:off x="1573213" y="893763"/>
            <a:ext cx="4706937" cy="765175"/>
          </a:xfrm>
          <a:prstGeom prst="roundRect">
            <a:avLst>
              <a:gd name="adj" fmla="val 12495"/>
            </a:avLst>
          </a:prstGeom>
          <a:solidFill>
            <a:srgbClr val="FFFF99"/>
          </a:solidFill>
          <a:ln w="50800">
            <a:solidFill>
              <a:srgbClr val="FF0000"/>
            </a:solidFill>
            <a:round/>
            <a:headEnd/>
            <a:tailEnd/>
          </a:ln>
        </p:spPr>
        <p:txBody>
          <a:bodyPr lIns="0" tIns="0" rIns="0" bIns="0"/>
          <a:lstStyle>
            <a:lvl1pPr marL="342900" indent="-342900">
              <a:spcBef>
                <a:spcPct val="20000"/>
              </a:spcBef>
              <a:buClr>
                <a:srgbClr val="FF0000"/>
              </a:buClr>
              <a:buFont typeface="Arial Unicode MS" pitchFamily="34" charset="-128"/>
              <a:buChar char="➤"/>
              <a:defRPr sz="2400">
                <a:solidFill>
                  <a:schemeClr val="tx1"/>
                </a:solidFill>
                <a:latin typeface="Arial" pitchFamily="34" charset="0"/>
              </a:defRPr>
            </a:lvl1pPr>
            <a:lvl2pPr marL="179388">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lvl="1" eaLnBrk="1" hangingPunct="1">
              <a:buFont typeface="Arial Unicode MS" pitchFamily="34" charset="-128"/>
              <a:buNone/>
            </a:pPr>
            <a:r>
              <a:rPr lang="en-US" altLang="en-US" sz="2000">
                <a:solidFill>
                  <a:srgbClr val="3333FF"/>
                </a:solidFill>
              </a:rPr>
              <a:t>From these assumptions, the capital market equilibrium results: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801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8012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3801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801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80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0110" grpId="0" animBg="1"/>
      <p:bldP spid="5380112" grpId="0"/>
      <p:bldP spid="5380123" grpId="0"/>
      <p:bldP spid="5380128" grpId="0" animBg="1"/>
      <p:bldP spid="5380136"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2E1EAF36-DB2B-4445-869F-AAB45F6B2302}" type="slidenum">
              <a:rPr lang="de-DE" altLang="en-US" sz="1600" b="1"/>
              <a:pPr algn="r" eaLnBrk="1" hangingPunct="1">
                <a:spcBef>
                  <a:spcPct val="0"/>
                </a:spcBef>
                <a:buClrTx/>
                <a:buFontTx/>
                <a:buNone/>
              </a:pPr>
              <a:t>58</a:t>
            </a:fld>
            <a:r>
              <a:rPr lang="de-DE" altLang="en-US" sz="1600" b="1"/>
              <a:t> -</a:t>
            </a:r>
          </a:p>
        </p:txBody>
      </p:sp>
      <p:sp>
        <p:nvSpPr>
          <p:cNvPr id="61443"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sp>
        <p:nvSpPr>
          <p:cNvPr id="61444" name="Rectangle 2"/>
          <p:cNvSpPr>
            <a:spLocks noGrp="1" noChangeArrowheads="1"/>
          </p:cNvSpPr>
          <p:nvPr>
            <p:ph type="body" idx="4294967295"/>
          </p:nvPr>
        </p:nvSpPr>
        <p:spPr>
          <a:xfrm>
            <a:off x="757238" y="1201738"/>
            <a:ext cx="8170862" cy="5656262"/>
          </a:xfrm>
          <a:noFill/>
        </p:spPr>
        <p:txBody>
          <a:bodyPr/>
          <a:lstStyle/>
          <a:p>
            <a:pPr marL="571500" indent="-571500" eaLnBrk="1" hangingPunct="1">
              <a:lnSpc>
                <a:spcPct val="90000"/>
              </a:lnSpc>
            </a:pPr>
            <a:r>
              <a:rPr lang="en-US" altLang="en-US" dirty="0"/>
              <a:t>Consequently, under the assumptions of the neoclassical model, </a:t>
            </a:r>
            <a:r>
              <a:rPr lang="en-US" altLang="en-US" dirty="0">
                <a:solidFill>
                  <a:srgbClr val="00FF00"/>
                </a:solidFill>
              </a:rPr>
              <a:t>the</a:t>
            </a:r>
            <a:r>
              <a:rPr lang="en-US" altLang="en-US" dirty="0"/>
              <a:t> equilibrium </a:t>
            </a:r>
            <a:r>
              <a:rPr lang="en-US" altLang="en-US" dirty="0">
                <a:solidFill>
                  <a:srgbClr val="00FF00"/>
                </a:solidFill>
              </a:rPr>
              <a:t>real interest rate </a:t>
            </a:r>
            <a:r>
              <a:rPr lang="en-US" altLang="en-US" dirty="0" err="1">
                <a:solidFill>
                  <a:srgbClr val="00FF00"/>
                </a:solidFill>
              </a:rPr>
              <a:t>i</a:t>
            </a:r>
            <a:r>
              <a:rPr lang="en-US" altLang="en-US" baseline="-25000" dirty="0" err="1">
                <a:solidFill>
                  <a:srgbClr val="00FF00"/>
                </a:solidFill>
              </a:rPr>
              <a:t>1</a:t>
            </a:r>
            <a:r>
              <a:rPr lang="en-US" altLang="en-US" dirty="0"/>
              <a:t> is </a:t>
            </a:r>
            <a:r>
              <a:rPr lang="en-US" altLang="en-US" dirty="0">
                <a:solidFill>
                  <a:srgbClr val="00FF00"/>
                </a:solidFill>
              </a:rPr>
              <a:t>determined</a:t>
            </a:r>
            <a:r>
              <a:rPr lang="en-US" altLang="en-US" dirty="0"/>
              <a:t> </a:t>
            </a:r>
            <a:r>
              <a:rPr lang="en-US" altLang="en-US" dirty="0">
                <a:solidFill>
                  <a:srgbClr val="00FF00"/>
                </a:solidFill>
              </a:rPr>
              <a:t>on the capital market</a:t>
            </a:r>
            <a:r>
              <a:rPr lang="en-US" altLang="en-US" dirty="0"/>
              <a:t>.</a:t>
            </a:r>
          </a:p>
          <a:p>
            <a:pPr marL="571500" indent="-571500" eaLnBrk="1" hangingPunct="1">
              <a:lnSpc>
                <a:spcPct val="90000"/>
              </a:lnSpc>
            </a:pPr>
            <a:r>
              <a:rPr lang="en-US" altLang="en-US" dirty="0"/>
              <a:t>As we have already seen, </a:t>
            </a:r>
            <a:r>
              <a:rPr lang="en-US" altLang="en-US" dirty="0">
                <a:solidFill>
                  <a:srgbClr val="00FF00"/>
                </a:solidFill>
              </a:rPr>
              <a:t>the real interest rate determines</a:t>
            </a:r>
            <a:r>
              <a:rPr lang="en-US" altLang="en-US" dirty="0"/>
              <a:t> consumption demand of households C(</a:t>
            </a:r>
            <a:r>
              <a:rPr lang="en-US" altLang="en-US" dirty="0" err="1"/>
              <a:t>i</a:t>
            </a:r>
            <a:r>
              <a:rPr lang="en-US" altLang="en-US" dirty="0"/>
              <a:t>) and investment goods demand of firms I(</a:t>
            </a:r>
            <a:r>
              <a:rPr lang="en-US" altLang="en-US" dirty="0" err="1"/>
              <a:t>i</a:t>
            </a:r>
            <a:r>
              <a:rPr lang="en-US" altLang="en-US" dirty="0"/>
              <a:t>) and hence </a:t>
            </a:r>
            <a:r>
              <a:rPr lang="en-US" altLang="en-US" dirty="0">
                <a:solidFill>
                  <a:srgbClr val="00FF00"/>
                </a:solidFill>
              </a:rPr>
              <a:t>total demand for goods</a:t>
            </a:r>
            <a:r>
              <a:rPr lang="en-US" altLang="en-US" dirty="0"/>
              <a:t> = Y</a:t>
            </a:r>
            <a:r>
              <a:rPr lang="en-US" altLang="en-US" baseline="-25000" dirty="0"/>
              <a:t>D</a:t>
            </a:r>
            <a:r>
              <a:rPr lang="de-DE" altLang="en-US" dirty="0"/>
              <a:t>(i)</a:t>
            </a:r>
            <a:r>
              <a:rPr lang="en-US" altLang="en-US" dirty="0"/>
              <a:t> = C(</a:t>
            </a:r>
            <a:r>
              <a:rPr lang="en-US" altLang="en-US" dirty="0" err="1"/>
              <a:t>i</a:t>
            </a:r>
            <a:r>
              <a:rPr lang="en-US" altLang="en-US" dirty="0"/>
              <a:t>) + I(</a:t>
            </a:r>
            <a:r>
              <a:rPr lang="en-US" altLang="en-US" dirty="0" err="1"/>
              <a:t>i</a:t>
            </a:r>
            <a:r>
              <a:rPr lang="en-US" altLang="en-US" dirty="0"/>
              <a:t>).</a:t>
            </a:r>
          </a:p>
          <a:p>
            <a:pPr marL="571500" indent="-571500" eaLnBrk="1" hangingPunct="1">
              <a:lnSpc>
                <a:spcPct val="90000"/>
              </a:lnSpc>
            </a:pPr>
            <a:r>
              <a:rPr lang="en-US" altLang="en-US" dirty="0"/>
              <a:t>Consequently, the equilibrium on </a:t>
            </a:r>
            <a:r>
              <a:rPr lang="en-US" altLang="en-US" dirty="0">
                <a:solidFill>
                  <a:srgbClr val="00FF00"/>
                </a:solidFill>
              </a:rPr>
              <a:t>the capital market</a:t>
            </a:r>
            <a:r>
              <a:rPr lang="en-US" altLang="en-US" dirty="0"/>
              <a:t> </a:t>
            </a:r>
            <a:r>
              <a:rPr lang="en-US" altLang="en-US" dirty="0">
                <a:solidFill>
                  <a:srgbClr val="00FF00"/>
                </a:solidFill>
              </a:rPr>
              <a:t>determines</a:t>
            </a:r>
            <a:r>
              <a:rPr lang="en-US" altLang="en-US" dirty="0"/>
              <a:t> the total </a:t>
            </a:r>
            <a:r>
              <a:rPr lang="en-US" altLang="en-US" dirty="0">
                <a:solidFill>
                  <a:srgbClr val="00FF00"/>
                </a:solidFill>
              </a:rPr>
              <a:t>demand for goods</a:t>
            </a:r>
            <a:r>
              <a:rPr lang="en-US" altLang="en-US" dirty="0"/>
              <a:t> =                               Y</a:t>
            </a:r>
            <a:r>
              <a:rPr lang="en-US" altLang="en-US" baseline="-25000" dirty="0"/>
              <a:t>D</a:t>
            </a:r>
            <a:r>
              <a:rPr lang="en-US" altLang="en-US" dirty="0"/>
              <a:t>(</a:t>
            </a:r>
            <a:r>
              <a:rPr lang="en-US" altLang="en-US" dirty="0" err="1"/>
              <a:t>i</a:t>
            </a:r>
            <a:r>
              <a:rPr lang="en-US" altLang="en-US" dirty="0"/>
              <a:t>) = C(</a:t>
            </a:r>
            <a:r>
              <a:rPr lang="en-US" altLang="en-US" dirty="0" err="1"/>
              <a:t>i</a:t>
            </a:r>
            <a:r>
              <a:rPr lang="en-US" altLang="en-US" dirty="0"/>
              <a:t>) + I(</a:t>
            </a:r>
            <a:r>
              <a:rPr lang="en-US" altLang="en-US" dirty="0" err="1"/>
              <a:t>i</a:t>
            </a:r>
            <a:r>
              <a:rPr lang="en-US" altLang="en-US" dirty="0"/>
              <a:t>).</a:t>
            </a:r>
          </a:p>
          <a:p>
            <a:pPr marL="571500" indent="-571500" eaLnBrk="1" hangingPunct="1">
              <a:lnSpc>
                <a:spcPct val="90000"/>
              </a:lnSpc>
            </a:pPr>
            <a:r>
              <a:rPr lang="en-US" altLang="en-US" dirty="0"/>
              <a:t>The next diagram displays this interaction between the capital market and the total demand for goods:</a:t>
            </a:r>
          </a:p>
        </p:txBody>
      </p:sp>
      <p:sp>
        <p:nvSpPr>
          <p:cNvPr id="61445" name="Rectangle 5"/>
          <p:cNvSpPr>
            <a:spLocks noGrp="1" noChangeArrowheads="1"/>
          </p:cNvSpPr>
          <p:nvPr>
            <p:ph type="title" idx="4294967295"/>
          </p:nvPr>
        </p:nvSpPr>
        <p:spPr>
          <a:noFill/>
        </p:spPr>
        <p:txBody>
          <a:bodyPr/>
          <a:lstStyle/>
          <a:p>
            <a:pPr eaLnBrk="1" hangingPunct="1"/>
            <a:r>
              <a:rPr lang="en-US" altLang="en-US" sz="2600"/>
              <a:t>3. The Neoclassical Model and its Policy Implications </a:t>
            </a:r>
            <a:br>
              <a:rPr lang="en-US" altLang="en-US" sz="2600"/>
            </a:br>
            <a:r>
              <a:rPr lang="en-US" altLang="en-US" sz="2600"/>
              <a:t>3.1. The Structure of the Neoclassical Model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4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4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2466" name="Object 3"/>
          <p:cNvGraphicFramePr>
            <a:graphicFrameLocks/>
          </p:cNvGraphicFramePr>
          <p:nvPr/>
        </p:nvGraphicFramePr>
        <p:xfrm>
          <a:off x="4513263" y="1411288"/>
          <a:ext cx="3776662" cy="3116262"/>
        </p:xfrm>
        <a:graphic>
          <a:graphicData uri="http://schemas.openxmlformats.org/presentationml/2006/ole">
            <mc:AlternateContent xmlns:mc="http://schemas.openxmlformats.org/markup-compatibility/2006">
              <mc:Choice xmlns:v="urn:schemas-microsoft-com:vml" Requires="v">
                <p:oleObj spid="_x0000_s63294" name="Diagramm" r:id="rId4" imgW="7438924" imgH="5314860" progId="MSGraph.Chart.8">
                  <p:embed followColorScheme="full"/>
                </p:oleObj>
              </mc:Choice>
              <mc:Fallback>
                <p:oleObj name="Diagramm" r:id="rId4" imgW="7438924" imgH="531486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263" y="1411288"/>
                        <a:ext cx="3776662" cy="311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67" name="Object 3"/>
          <p:cNvGraphicFramePr>
            <a:graphicFrameLocks/>
          </p:cNvGraphicFramePr>
          <p:nvPr/>
        </p:nvGraphicFramePr>
        <p:xfrm>
          <a:off x="422275" y="1384300"/>
          <a:ext cx="3776663" cy="3116263"/>
        </p:xfrm>
        <a:graphic>
          <a:graphicData uri="http://schemas.openxmlformats.org/presentationml/2006/ole">
            <mc:AlternateContent xmlns:mc="http://schemas.openxmlformats.org/markup-compatibility/2006">
              <mc:Choice xmlns:v="urn:schemas-microsoft-com:vml" Requires="v">
                <p:oleObj spid="_x0000_s63295" name="Diagramm" r:id="rId6" imgW="7438924" imgH="5314860" progId="MSGraph.Chart.8">
                  <p:embed followColorScheme="full"/>
                </p:oleObj>
              </mc:Choice>
              <mc:Fallback>
                <p:oleObj name="Diagramm" r:id="rId6" imgW="7438924" imgH="531486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275" y="1384300"/>
                        <a:ext cx="3776663" cy="311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468"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79951EC6-45DA-42BB-B885-C89488EE158D}" type="slidenum">
              <a:rPr lang="de-DE" altLang="en-US" sz="1600" b="1"/>
              <a:pPr algn="r" eaLnBrk="1" hangingPunct="1">
                <a:spcBef>
                  <a:spcPct val="0"/>
                </a:spcBef>
                <a:buClrTx/>
                <a:buFontTx/>
                <a:buNone/>
              </a:pPr>
              <a:t>59</a:t>
            </a:fld>
            <a:r>
              <a:rPr lang="de-DE" altLang="en-US" sz="1600" b="1"/>
              <a:t> -</a:t>
            </a:r>
          </a:p>
        </p:txBody>
      </p:sp>
      <p:sp>
        <p:nvSpPr>
          <p:cNvPr id="62469"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sp>
        <p:nvSpPr>
          <p:cNvPr id="62470" name="Text Box 5"/>
          <p:cNvSpPr txBox="1">
            <a:spLocks noChangeArrowheads="1"/>
          </p:cNvSpPr>
          <p:nvPr/>
        </p:nvSpPr>
        <p:spPr bwMode="auto">
          <a:xfrm>
            <a:off x="4919663" y="1239838"/>
            <a:ext cx="293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t>i</a:t>
            </a:r>
          </a:p>
        </p:txBody>
      </p:sp>
      <p:sp>
        <p:nvSpPr>
          <p:cNvPr id="62471" name="Text Box 7"/>
          <p:cNvSpPr txBox="1">
            <a:spLocks noChangeArrowheads="1"/>
          </p:cNvSpPr>
          <p:nvPr/>
        </p:nvSpPr>
        <p:spPr bwMode="auto">
          <a:xfrm>
            <a:off x="3694113" y="4257675"/>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1800"/>
              <a:t>I,S</a:t>
            </a:r>
          </a:p>
        </p:txBody>
      </p:sp>
      <p:sp>
        <p:nvSpPr>
          <p:cNvPr id="62472" name="Text Box 8"/>
          <p:cNvSpPr txBox="1">
            <a:spLocks noChangeArrowheads="1"/>
          </p:cNvSpPr>
          <p:nvPr/>
        </p:nvSpPr>
        <p:spPr bwMode="auto">
          <a:xfrm>
            <a:off x="825500" y="1233488"/>
            <a:ext cx="331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t>i</a:t>
            </a:r>
          </a:p>
        </p:txBody>
      </p:sp>
      <p:sp>
        <p:nvSpPr>
          <p:cNvPr id="62473" name="Line 9"/>
          <p:cNvSpPr>
            <a:spLocks noChangeShapeType="1"/>
          </p:cNvSpPr>
          <p:nvPr/>
        </p:nvSpPr>
        <p:spPr bwMode="auto">
          <a:xfrm>
            <a:off x="4044950" y="395922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2474" name="Line 10"/>
          <p:cNvSpPr>
            <a:spLocks noChangeShapeType="1"/>
          </p:cNvSpPr>
          <p:nvPr/>
        </p:nvSpPr>
        <p:spPr bwMode="auto">
          <a:xfrm rot="5400000" flipH="1">
            <a:off x="716757" y="15501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2475" name="Line 12"/>
          <p:cNvSpPr>
            <a:spLocks noChangeShapeType="1"/>
          </p:cNvSpPr>
          <p:nvPr/>
        </p:nvSpPr>
        <p:spPr bwMode="auto">
          <a:xfrm>
            <a:off x="8129588" y="399097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2476" name="Line 13"/>
          <p:cNvSpPr>
            <a:spLocks noChangeShapeType="1"/>
          </p:cNvSpPr>
          <p:nvPr/>
        </p:nvSpPr>
        <p:spPr bwMode="auto">
          <a:xfrm rot="5400000" flipH="1">
            <a:off x="4822032" y="15755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08945" name="Text Box 15"/>
          <p:cNvSpPr txBox="1">
            <a:spLocks noChangeArrowheads="1"/>
          </p:cNvSpPr>
          <p:nvPr/>
        </p:nvSpPr>
        <p:spPr bwMode="auto">
          <a:xfrm>
            <a:off x="7296150" y="3576638"/>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C(i)</a:t>
            </a:r>
            <a:endParaRPr lang="el-GR" altLang="en-US" sz="1800">
              <a:solidFill>
                <a:srgbClr val="00FFFF"/>
              </a:solidFill>
            </a:endParaRPr>
          </a:p>
        </p:txBody>
      </p:sp>
      <p:sp>
        <p:nvSpPr>
          <p:cNvPr id="62478" name="Text Box 18"/>
          <p:cNvSpPr txBox="1">
            <a:spLocks noChangeArrowheads="1"/>
          </p:cNvSpPr>
          <p:nvPr/>
        </p:nvSpPr>
        <p:spPr bwMode="auto">
          <a:xfrm>
            <a:off x="6367463" y="4257675"/>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1800"/>
              <a:t>Y</a:t>
            </a:r>
          </a:p>
        </p:txBody>
      </p:sp>
      <p:sp>
        <p:nvSpPr>
          <p:cNvPr id="62479" name="Text Box 19"/>
          <p:cNvSpPr txBox="1">
            <a:spLocks noChangeArrowheads="1"/>
          </p:cNvSpPr>
          <p:nvPr/>
        </p:nvSpPr>
        <p:spPr bwMode="auto">
          <a:xfrm>
            <a:off x="2640013" y="3594100"/>
            <a:ext cx="857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I(i,L</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p:txBody>
      </p:sp>
      <p:sp>
        <p:nvSpPr>
          <p:cNvPr id="62480" name="Line 20"/>
          <p:cNvSpPr>
            <a:spLocks noChangeShapeType="1"/>
          </p:cNvSpPr>
          <p:nvPr/>
        </p:nvSpPr>
        <p:spPr bwMode="auto">
          <a:xfrm>
            <a:off x="900113" y="2039938"/>
            <a:ext cx="1749425" cy="1846262"/>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62481" name="AutoShape 29"/>
          <p:cNvSpPr>
            <a:spLocks noChangeArrowheads="1"/>
          </p:cNvSpPr>
          <p:nvPr/>
        </p:nvSpPr>
        <p:spPr bwMode="auto">
          <a:xfrm>
            <a:off x="338138" y="4676775"/>
            <a:ext cx="8531225" cy="2079625"/>
          </a:xfrm>
          <a:prstGeom prst="roundRect">
            <a:avLst>
              <a:gd name="adj" fmla="val 12495"/>
            </a:avLst>
          </a:prstGeom>
          <a:solidFill>
            <a:srgbClr val="FFFF99"/>
          </a:solidFill>
          <a:ln w="50800">
            <a:solidFill>
              <a:srgbClr val="FF0000"/>
            </a:solidFill>
            <a:round/>
            <a:headEnd/>
            <a:tailEnd/>
          </a:ln>
        </p:spPr>
        <p:txBody>
          <a:bodyPr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r>
              <a:rPr lang="en-US" altLang="en-US" sz="2000">
                <a:solidFill>
                  <a:srgbClr val="FF0000"/>
                </a:solidFill>
              </a:rPr>
              <a:t>Total demand for goods</a:t>
            </a:r>
            <a:r>
              <a:rPr lang="en-US" altLang="en-US" sz="2000">
                <a:solidFill>
                  <a:schemeClr val="bg1"/>
                </a:solidFill>
              </a:rPr>
              <a:t> equals demand for </a:t>
            </a:r>
            <a:r>
              <a:rPr lang="en-US" altLang="en-US" sz="2000">
                <a:solidFill>
                  <a:srgbClr val="FF0000"/>
                </a:solidFill>
              </a:rPr>
              <a:t>consumption</a:t>
            </a:r>
            <a:r>
              <a:rPr lang="en-US" altLang="en-US" sz="2000">
                <a:solidFill>
                  <a:schemeClr val="bg1"/>
                </a:solidFill>
              </a:rPr>
              <a:t> goods from households </a:t>
            </a:r>
            <a:r>
              <a:rPr lang="en-US" altLang="en-US" sz="2000">
                <a:solidFill>
                  <a:srgbClr val="FF0000"/>
                </a:solidFill>
              </a:rPr>
              <a:t>plus</a:t>
            </a:r>
            <a:r>
              <a:rPr lang="en-US" altLang="en-US" sz="2000">
                <a:solidFill>
                  <a:schemeClr val="bg1"/>
                </a:solidFill>
              </a:rPr>
              <a:t> demand for </a:t>
            </a:r>
            <a:r>
              <a:rPr lang="en-US" altLang="en-US" sz="2000">
                <a:solidFill>
                  <a:srgbClr val="FF0000"/>
                </a:solidFill>
              </a:rPr>
              <a:t>investment</a:t>
            </a:r>
            <a:r>
              <a:rPr lang="en-US" altLang="en-US" sz="2000">
                <a:solidFill>
                  <a:schemeClr val="bg1"/>
                </a:solidFill>
              </a:rPr>
              <a:t> goods from firms. Consequently, to graphically determine the total demand for goods the consumption demand curve C(i) and the investment demand curve I(i,L</a:t>
            </a:r>
            <a:r>
              <a:rPr lang="en-US" altLang="en-US" sz="2000" baseline="-25000">
                <a:solidFill>
                  <a:schemeClr val="bg1"/>
                </a:solidFill>
              </a:rPr>
              <a:t>1</a:t>
            </a:r>
            <a:r>
              <a:rPr lang="en-US" altLang="en-US" sz="2000">
                <a:solidFill>
                  <a:schemeClr val="bg1"/>
                </a:solidFill>
              </a:rPr>
              <a:t>) must be added. Graphically spoken, this means that C(i) and I(i,L</a:t>
            </a:r>
            <a:r>
              <a:rPr lang="en-US" altLang="en-US" sz="2000" baseline="-25000">
                <a:solidFill>
                  <a:schemeClr val="bg1"/>
                </a:solidFill>
              </a:rPr>
              <a:t>1</a:t>
            </a:r>
            <a:r>
              <a:rPr lang="en-US" altLang="en-US" sz="2000">
                <a:solidFill>
                  <a:schemeClr val="bg1"/>
                </a:solidFill>
              </a:rPr>
              <a:t>) must be added horizontally (compare the length of the red lines).</a:t>
            </a:r>
          </a:p>
        </p:txBody>
      </p:sp>
      <p:sp>
        <p:nvSpPr>
          <p:cNvPr id="62482" name="Rectangle 5"/>
          <p:cNvSpPr>
            <a:spLocks noChangeArrowheads="1"/>
          </p:cNvSpPr>
          <p:nvPr/>
        </p:nvSpPr>
        <p:spPr bwMode="auto">
          <a:xfrm>
            <a:off x="457200" y="31750"/>
            <a:ext cx="82296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r>
              <a:rPr lang="en-US" altLang="en-US" sz="2600">
                <a:solidFill>
                  <a:srgbClr val="FFFF00"/>
                </a:solidFill>
              </a:rPr>
              <a:t>3. The Neoclassical Model and its Policy Implications </a:t>
            </a:r>
            <a:br>
              <a:rPr lang="en-US" altLang="en-US" sz="2600">
                <a:solidFill>
                  <a:srgbClr val="FFFF00"/>
                </a:solidFill>
              </a:rPr>
            </a:br>
            <a:r>
              <a:rPr lang="en-US" altLang="en-US" sz="2600">
                <a:solidFill>
                  <a:srgbClr val="FFFF00"/>
                </a:solidFill>
              </a:rPr>
              <a:t>3.1. The Structure of the Neoclassical Model</a:t>
            </a:r>
          </a:p>
        </p:txBody>
      </p:sp>
      <p:sp>
        <p:nvSpPr>
          <p:cNvPr id="508970" name="Line 11"/>
          <p:cNvSpPr>
            <a:spLocks noChangeShapeType="1"/>
          </p:cNvSpPr>
          <p:nvPr/>
        </p:nvSpPr>
        <p:spPr bwMode="auto">
          <a:xfrm rot="5400000" flipV="1">
            <a:off x="6099969" y="1291432"/>
            <a:ext cx="1208087" cy="2908300"/>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508971" name="Line 11"/>
          <p:cNvSpPr>
            <a:spLocks noChangeShapeType="1"/>
          </p:cNvSpPr>
          <p:nvPr/>
        </p:nvSpPr>
        <p:spPr bwMode="auto">
          <a:xfrm rot="5400000" flipV="1">
            <a:off x="5298281" y="1732757"/>
            <a:ext cx="1717675" cy="2376488"/>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62485" name="Line 11"/>
          <p:cNvSpPr>
            <a:spLocks noChangeShapeType="1"/>
          </p:cNvSpPr>
          <p:nvPr/>
        </p:nvSpPr>
        <p:spPr bwMode="auto">
          <a:xfrm rot="10800000" flipV="1">
            <a:off x="782638" y="1958975"/>
            <a:ext cx="2417762" cy="165576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62486" name="Text Box 15"/>
          <p:cNvSpPr txBox="1">
            <a:spLocks noChangeArrowheads="1"/>
          </p:cNvSpPr>
          <p:nvPr/>
        </p:nvSpPr>
        <p:spPr bwMode="auto">
          <a:xfrm>
            <a:off x="3182938" y="1736725"/>
            <a:ext cx="641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S(i)</a:t>
            </a:r>
            <a:endParaRPr lang="el-GR" altLang="en-US" sz="1800">
              <a:solidFill>
                <a:srgbClr val="00FFFF"/>
              </a:solidFill>
            </a:endParaRPr>
          </a:p>
        </p:txBody>
      </p:sp>
      <p:sp>
        <p:nvSpPr>
          <p:cNvPr id="508989" name="Line 30"/>
          <p:cNvSpPr>
            <a:spLocks noChangeShapeType="1"/>
          </p:cNvSpPr>
          <p:nvPr/>
        </p:nvSpPr>
        <p:spPr bwMode="auto">
          <a:xfrm>
            <a:off x="766763" y="3284538"/>
            <a:ext cx="7372350" cy="17462"/>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508985" name="Line 57"/>
          <p:cNvSpPr>
            <a:spLocks noChangeShapeType="1"/>
          </p:cNvSpPr>
          <p:nvPr/>
        </p:nvSpPr>
        <p:spPr bwMode="auto">
          <a:xfrm>
            <a:off x="800100" y="3289300"/>
            <a:ext cx="1308100" cy="0"/>
          </a:xfrm>
          <a:prstGeom prst="line">
            <a:avLst/>
          </a:prstGeom>
          <a:noFill/>
          <a:ln w="38100">
            <a:solidFill>
              <a:srgbClr val="FF0000"/>
            </a:solidFill>
            <a:round/>
            <a:headEnd type="none" w="med" len="lg"/>
            <a:tailEnd type="non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508986" name="Line 58"/>
          <p:cNvSpPr>
            <a:spLocks noChangeShapeType="1"/>
          </p:cNvSpPr>
          <p:nvPr/>
        </p:nvSpPr>
        <p:spPr bwMode="auto">
          <a:xfrm>
            <a:off x="6700838" y="3300413"/>
            <a:ext cx="1303337" cy="0"/>
          </a:xfrm>
          <a:prstGeom prst="line">
            <a:avLst/>
          </a:prstGeom>
          <a:noFill/>
          <a:ln w="38100">
            <a:solidFill>
              <a:srgbClr val="FF0000"/>
            </a:solidFill>
            <a:round/>
            <a:headEnd type="none" w="med" len="lg"/>
            <a:tailEnd type="non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508991" name="Line 30"/>
          <p:cNvSpPr>
            <a:spLocks noChangeShapeType="1"/>
          </p:cNvSpPr>
          <p:nvPr/>
        </p:nvSpPr>
        <p:spPr bwMode="auto">
          <a:xfrm>
            <a:off x="781050" y="2613025"/>
            <a:ext cx="7397750" cy="17463"/>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508987" name="Line 59"/>
          <p:cNvSpPr>
            <a:spLocks noChangeShapeType="1"/>
          </p:cNvSpPr>
          <p:nvPr/>
        </p:nvSpPr>
        <p:spPr bwMode="auto">
          <a:xfrm>
            <a:off x="788988" y="2617788"/>
            <a:ext cx="647700" cy="0"/>
          </a:xfrm>
          <a:prstGeom prst="line">
            <a:avLst/>
          </a:prstGeom>
          <a:noFill/>
          <a:ln w="38100">
            <a:solidFill>
              <a:srgbClr val="FF0000"/>
            </a:solidFill>
            <a:round/>
            <a:headEnd type="none" w="med" len="lg"/>
            <a:tailEnd type="non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508988" name="Line 60"/>
          <p:cNvSpPr>
            <a:spLocks noChangeShapeType="1"/>
          </p:cNvSpPr>
          <p:nvPr/>
        </p:nvSpPr>
        <p:spPr bwMode="auto">
          <a:xfrm flipV="1">
            <a:off x="5781675" y="2625725"/>
            <a:ext cx="622300" cy="0"/>
          </a:xfrm>
          <a:prstGeom prst="line">
            <a:avLst/>
          </a:prstGeom>
          <a:noFill/>
          <a:ln w="38100">
            <a:solidFill>
              <a:srgbClr val="FF0000"/>
            </a:solidFill>
            <a:round/>
            <a:headEnd type="none" w="med" len="lg"/>
            <a:tailEnd type="non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508992" name="AutoShape 47"/>
          <p:cNvSpPr>
            <a:spLocks noChangeArrowheads="1"/>
          </p:cNvSpPr>
          <p:nvPr/>
        </p:nvSpPr>
        <p:spPr bwMode="auto">
          <a:xfrm>
            <a:off x="5611813" y="1414463"/>
            <a:ext cx="3443287" cy="409575"/>
          </a:xfrm>
          <a:prstGeom prst="roundRect">
            <a:avLst>
              <a:gd name="adj" fmla="val 12495"/>
            </a:avLst>
          </a:prstGeom>
          <a:solidFill>
            <a:srgbClr val="FFFF99"/>
          </a:solidFill>
          <a:ln w="50800">
            <a:solidFill>
              <a:srgbClr val="FF0000"/>
            </a:solidFill>
            <a:round/>
            <a:headEnd/>
            <a:tailEnd/>
          </a:ln>
        </p:spPr>
        <p:txBody>
          <a:bodyPr lIns="0" tIns="0" rIns="0" bIns="0"/>
          <a:lstStyle>
            <a:lvl1pPr marL="342900" indent="-342900">
              <a:spcBef>
                <a:spcPct val="20000"/>
              </a:spcBef>
              <a:buClr>
                <a:srgbClr val="FF0000"/>
              </a:buClr>
              <a:buFont typeface="Arial Unicode MS" pitchFamily="34" charset="-128"/>
              <a:buChar char="➤"/>
              <a:defRPr sz="2400">
                <a:solidFill>
                  <a:schemeClr val="tx1"/>
                </a:solidFill>
                <a:latin typeface="Arial" pitchFamily="34" charset="0"/>
              </a:defRPr>
            </a:lvl1pPr>
            <a:lvl2pPr marL="179388">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lvl="1" eaLnBrk="1" hangingPunct="1">
              <a:buFont typeface="Arial Unicode MS" pitchFamily="34" charset="-128"/>
              <a:buNone/>
            </a:pPr>
            <a:r>
              <a:rPr lang="en-US" altLang="en-US" sz="2000">
                <a:solidFill>
                  <a:srgbClr val="3333FF"/>
                </a:solidFill>
              </a:rPr>
              <a:t>Total demand for goods=Y</a:t>
            </a:r>
            <a:r>
              <a:rPr lang="en-US" altLang="en-US" sz="2000" baseline="-25000">
                <a:solidFill>
                  <a:srgbClr val="3333FF"/>
                </a:solidFill>
              </a:rPr>
              <a:t>D</a:t>
            </a:r>
          </a:p>
        </p:txBody>
      </p:sp>
      <p:sp>
        <p:nvSpPr>
          <p:cNvPr id="508993" name="Line 65"/>
          <p:cNvSpPr>
            <a:spLocks noChangeShapeType="1"/>
          </p:cNvSpPr>
          <p:nvPr/>
        </p:nvSpPr>
        <p:spPr bwMode="auto">
          <a:xfrm flipH="1">
            <a:off x="7302500" y="1828800"/>
            <a:ext cx="203200" cy="106680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508994" name="Text Box 15"/>
          <p:cNvSpPr txBox="1">
            <a:spLocks noChangeArrowheads="1"/>
          </p:cNvSpPr>
          <p:nvPr/>
        </p:nvSpPr>
        <p:spPr bwMode="auto">
          <a:xfrm>
            <a:off x="7462838" y="2740025"/>
            <a:ext cx="159226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Y</a:t>
            </a:r>
            <a:r>
              <a:rPr lang="de-DE" altLang="en-US" sz="1800" baseline="-25000">
                <a:solidFill>
                  <a:srgbClr val="66FFFF"/>
                </a:solidFill>
              </a:rPr>
              <a:t>D</a:t>
            </a:r>
            <a:r>
              <a:rPr lang="de-DE" altLang="en-US" sz="1800">
                <a:solidFill>
                  <a:srgbClr val="66FFFF"/>
                </a:solidFill>
              </a:rPr>
              <a:t>=C(i)+ </a:t>
            </a:r>
            <a:r>
              <a:rPr lang="de-DE" altLang="en-US" sz="2000">
                <a:solidFill>
                  <a:srgbClr val="66FFFF"/>
                </a:solidFill>
              </a:rPr>
              <a:t>I(i,L</a:t>
            </a:r>
            <a:r>
              <a:rPr lang="de-DE" altLang="en-US" sz="2000" baseline="-25000">
                <a:solidFill>
                  <a:srgbClr val="66FFFF"/>
                </a:solidFill>
              </a:rPr>
              <a:t>1</a:t>
            </a:r>
            <a:r>
              <a:rPr lang="de-DE" altLang="en-US" sz="2000">
                <a:solidFill>
                  <a:srgbClr val="66FFFF"/>
                </a:solidFill>
              </a:rPr>
              <a:t>)</a:t>
            </a:r>
            <a:endParaRPr lang="el-GR" altLang="en-US" sz="2000">
              <a:solidFill>
                <a:srgbClr val="66FFFF"/>
              </a:solidFill>
            </a:endParaRPr>
          </a:p>
        </p:txBody>
      </p:sp>
      <p:sp>
        <p:nvSpPr>
          <p:cNvPr id="508999" name="Oval 31"/>
          <p:cNvSpPr>
            <a:spLocks noChangeArrowheads="1"/>
          </p:cNvSpPr>
          <p:nvPr/>
        </p:nvSpPr>
        <p:spPr bwMode="auto">
          <a:xfrm>
            <a:off x="7943850" y="3238500"/>
            <a:ext cx="101600" cy="103188"/>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509000" name="Oval 31"/>
          <p:cNvSpPr>
            <a:spLocks noChangeArrowheads="1"/>
          </p:cNvSpPr>
          <p:nvPr/>
        </p:nvSpPr>
        <p:spPr bwMode="auto">
          <a:xfrm>
            <a:off x="6342063" y="25669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897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894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898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0898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63" presetClass="path" presetSubtype="0" accel="50000" decel="50000" fill="hold" grpId="1" nodeType="clickEffect">
                                  <p:stCondLst>
                                    <p:cond delay="0"/>
                                  </p:stCondLst>
                                  <p:childTnLst>
                                    <p:animMotion origin="layout" path="M 2.22222E-6 0.0037 L 0.64305 0.00185 " pathEditMode="relative" rAng="0" ptsTypes="AA">
                                      <p:cBhvr>
                                        <p:cTn id="20" dur="2000" fill="hold"/>
                                        <p:tgtEl>
                                          <p:spTgt spid="508985"/>
                                        </p:tgtEl>
                                        <p:attrNameLst>
                                          <p:attrName>ppt_x</p:attrName>
                                          <p:attrName>ppt_y</p:attrName>
                                        </p:attrNameLst>
                                      </p:cBhvr>
                                      <p:rCtr x="32153" y="-93"/>
                                    </p:animMotion>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0898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0899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08991"/>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08987"/>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63" presetClass="path" presetSubtype="0" accel="50000" decel="50000" fill="hold" grpId="1" nodeType="clickEffect">
                                  <p:stCondLst>
                                    <p:cond delay="0"/>
                                  </p:stCondLst>
                                  <p:childTnLst>
                                    <p:animMotion origin="layout" path="M -1.38889E-6 -2.96296E-6 L 0.54306 0.0007 " pathEditMode="relative" rAng="0" ptsTypes="AA">
                                      <p:cBhvr>
                                        <p:cTn id="40" dur="2000" fill="hold"/>
                                        <p:tgtEl>
                                          <p:spTgt spid="508987"/>
                                        </p:tgtEl>
                                        <p:attrNameLst>
                                          <p:attrName>ppt_x</p:attrName>
                                          <p:attrName>ppt_y</p:attrName>
                                        </p:attrNameLst>
                                      </p:cBhvr>
                                      <p:rCtr x="27153" y="23"/>
                                    </p:animMotion>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09000"/>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08988"/>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0897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08994"/>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0899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089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945" grpId="0"/>
      <p:bldP spid="508970" grpId="0" animBg="1"/>
      <p:bldP spid="508971" grpId="0" animBg="1"/>
      <p:bldP spid="508989" grpId="0" animBg="1"/>
      <p:bldP spid="508985" grpId="0" animBg="1"/>
      <p:bldP spid="508985" grpId="1" animBg="1"/>
      <p:bldP spid="508986" grpId="0" animBg="1"/>
      <p:bldP spid="508991" grpId="0" animBg="1"/>
      <p:bldP spid="508987" grpId="0" animBg="1"/>
      <p:bldP spid="508987" grpId="1" animBg="1"/>
      <p:bldP spid="508988" grpId="0" animBg="1"/>
      <p:bldP spid="508992" grpId="0" animBg="1"/>
      <p:bldP spid="508993" grpId="0" animBg="1"/>
      <p:bldP spid="508994" grpId="0"/>
      <p:bldP spid="508999" grpId="0" animBg="1"/>
      <p:bldP spid="50900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Foliennummernplatzhalter 3"/>
          <p:cNvSpPr>
            <a:spLocks noGrp="1"/>
          </p:cNvSpPr>
          <p:nvPr>
            <p:ph type="sldNum" sz="quarter" idx="11"/>
          </p:nvPr>
        </p:nvSpPr>
        <p:spPr>
          <a:xfrm>
            <a:off x="7038975" y="63769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E1EF4160-9EEA-4195-9474-FAD94AD8973A}" type="slidenum">
              <a:rPr lang="de-DE" altLang="en-US" sz="1600" smtClean="0"/>
              <a:pPr>
                <a:spcBef>
                  <a:spcPct val="0"/>
                </a:spcBef>
                <a:buClrTx/>
                <a:buFontTx/>
                <a:buNone/>
              </a:pPr>
              <a:t>6</a:t>
            </a:fld>
            <a:r>
              <a:rPr lang="de-DE" altLang="en-US" sz="1600"/>
              <a:t> -</a:t>
            </a:r>
          </a:p>
        </p:txBody>
      </p:sp>
      <p:sp>
        <p:nvSpPr>
          <p:cNvPr id="8195" name="Fußzeilenplatzhalt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600"/>
              <a:t>Prof. Dr. Rainer Maurer</a:t>
            </a:r>
          </a:p>
        </p:txBody>
      </p:sp>
      <p:sp>
        <p:nvSpPr>
          <p:cNvPr id="8196" name="Rectangle 3"/>
          <p:cNvSpPr>
            <a:spLocks noGrp="1" noChangeArrowheads="1"/>
          </p:cNvSpPr>
          <p:nvPr>
            <p:ph type="body" idx="1"/>
          </p:nvPr>
        </p:nvSpPr>
        <p:spPr>
          <a:xfrm>
            <a:off x="457200" y="1128713"/>
            <a:ext cx="8394700" cy="5486400"/>
          </a:xfrm>
          <a:noFill/>
        </p:spPr>
        <p:txBody>
          <a:bodyPr/>
          <a:lstStyle/>
          <a:p>
            <a:pPr marL="457200" indent="-457200" eaLnBrk="1" hangingPunct="1">
              <a:lnSpc>
                <a:spcPct val="90000"/>
              </a:lnSpc>
            </a:pPr>
            <a:r>
              <a:rPr lang="en-US" altLang="en-US" dirty="0"/>
              <a:t>The “founder fathers” of neoclassical theory can be subdivided into two groups:</a:t>
            </a:r>
          </a:p>
          <a:p>
            <a:pPr marL="457200" indent="-457200" eaLnBrk="1" hangingPunct="1">
              <a:lnSpc>
                <a:spcPct val="0"/>
              </a:lnSpc>
            </a:pPr>
            <a:endParaRPr lang="en-US" altLang="en-US" dirty="0"/>
          </a:p>
          <a:p>
            <a:pPr marL="895350" lvl="1" indent="-438150" eaLnBrk="1" hangingPunct="1">
              <a:lnSpc>
                <a:spcPct val="90000"/>
              </a:lnSpc>
              <a:buFont typeface="Arial Unicode MS" pitchFamily="34" charset="-128"/>
              <a:buAutoNum type="arabicPeriod" startAt="2"/>
            </a:pPr>
            <a:r>
              <a:rPr lang="en-US" altLang="en-US" dirty="0"/>
              <a:t>The „</a:t>
            </a:r>
            <a:r>
              <a:rPr lang="en-US" altLang="en-US" dirty="0" err="1">
                <a:solidFill>
                  <a:srgbClr val="00FF00"/>
                </a:solidFill>
              </a:rPr>
              <a:t>Neoclassics</a:t>
            </a:r>
            <a:r>
              <a:rPr lang="en-US" altLang="en-US" dirty="0"/>
              <a:t>“ at the end of the 19. century:</a:t>
            </a:r>
          </a:p>
          <a:p>
            <a:pPr marL="895350" lvl="1" indent="-438150" eaLnBrk="1" hangingPunct="1">
              <a:lnSpc>
                <a:spcPct val="10000"/>
              </a:lnSpc>
            </a:pPr>
            <a:endParaRPr lang="en-US" altLang="en-US" dirty="0"/>
          </a:p>
          <a:p>
            <a:pPr marL="1333500" lvl="2" indent="-419100" eaLnBrk="1" hangingPunct="1">
              <a:lnSpc>
                <a:spcPct val="90000"/>
              </a:lnSpc>
            </a:pPr>
            <a:r>
              <a:rPr lang="en-US" altLang="en-US" sz="2100" dirty="0"/>
              <a:t>Léon Walras (1834-1910)</a:t>
            </a:r>
          </a:p>
          <a:p>
            <a:pPr marL="1333500" lvl="2" indent="-419100" eaLnBrk="1" hangingPunct="1">
              <a:lnSpc>
                <a:spcPct val="90000"/>
              </a:lnSpc>
            </a:pPr>
            <a:r>
              <a:rPr lang="en-US" altLang="en-US" sz="2100" dirty="0"/>
              <a:t>Irving Fisher (1867-1947)</a:t>
            </a:r>
          </a:p>
          <a:p>
            <a:pPr marL="1333500" lvl="2" indent="-419100" eaLnBrk="1" hangingPunct="1">
              <a:lnSpc>
                <a:spcPct val="90000"/>
              </a:lnSpc>
            </a:pPr>
            <a:r>
              <a:rPr lang="en-US" altLang="en-US" sz="2100" dirty="0"/>
              <a:t>Arthur Pigou (1877-1959)</a:t>
            </a:r>
          </a:p>
          <a:p>
            <a:pPr marL="895350" lvl="1" indent="-438150" eaLnBrk="1" hangingPunct="1">
              <a:lnSpc>
                <a:spcPct val="60000"/>
              </a:lnSpc>
              <a:buFont typeface="Arial Unicode MS" pitchFamily="34" charset="-128"/>
              <a:buNone/>
            </a:pPr>
            <a:endParaRPr lang="en-US" altLang="en-US" sz="2200" dirty="0"/>
          </a:p>
          <a:p>
            <a:pPr marL="895350" lvl="1" indent="-438150" eaLnBrk="1" hangingPunct="1">
              <a:lnSpc>
                <a:spcPct val="90000"/>
              </a:lnSpc>
            </a:pPr>
            <a:r>
              <a:rPr lang="en-US" altLang="en-US" dirty="0"/>
              <a:t>The </a:t>
            </a:r>
            <a:r>
              <a:rPr lang="en-US" altLang="en-US" dirty="0">
                <a:solidFill>
                  <a:srgbClr val="00FF00"/>
                </a:solidFill>
              </a:rPr>
              <a:t>„</a:t>
            </a:r>
            <a:r>
              <a:rPr lang="en-US" altLang="en-US" dirty="0" err="1">
                <a:solidFill>
                  <a:srgbClr val="00FF00"/>
                </a:solidFill>
              </a:rPr>
              <a:t>Neoclassics</a:t>
            </a:r>
            <a:r>
              <a:rPr lang="en-US" altLang="en-US" dirty="0">
                <a:solidFill>
                  <a:srgbClr val="00FF00"/>
                </a:solidFill>
              </a:rPr>
              <a:t>“</a:t>
            </a:r>
            <a:r>
              <a:rPr lang="en-US" altLang="en-US" dirty="0"/>
              <a:t> shared most ideas of the “Classics” but saw a government task in the establishment of a “</a:t>
            </a:r>
            <a:r>
              <a:rPr lang="en-US" altLang="en-US" dirty="0">
                <a:solidFill>
                  <a:srgbClr val="00FF00"/>
                </a:solidFill>
              </a:rPr>
              <a:t>framework</a:t>
            </a:r>
            <a:r>
              <a:rPr lang="en-US" altLang="en-US" dirty="0"/>
              <a:t>” for the functioning of markets. </a:t>
            </a:r>
          </a:p>
          <a:p>
            <a:pPr marL="895350" lvl="1" indent="-438150" eaLnBrk="1" hangingPunct="1">
              <a:lnSpc>
                <a:spcPct val="90000"/>
              </a:lnSpc>
            </a:pPr>
            <a:r>
              <a:rPr lang="en-US" altLang="en-US" dirty="0"/>
              <a:t>They especially attributed</a:t>
            </a:r>
            <a:r>
              <a:rPr lang="en-US" altLang="en-US" dirty="0">
                <a:solidFill>
                  <a:srgbClr val="FF0000"/>
                </a:solidFill>
              </a:rPr>
              <a:t> </a:t>
            </a:r>
            <a:r>
              <a:rPr lang="en-US" altLang="en-US" dirty="0"/>
              <a:t>the care for a sufficient supply of </a:t>
            </a:r>
            <a:r>
              <a:rPr lang="en-US" altLang="en-US" dirty="0">
                <a:solidFill>
                  <a:srgbClr val="00FF00"/>
                </a:solidFill>
              </a:rPr>
              <a:t>public goods</a:t>
            </a:r>
            <a:r>
              <a:rPr lang="en-US" altLang="en-US" dirty="0"/>
              <a:t> to the government. Like the “Classics” however they </a:t>
            </a:r>
            <a:r>
              <a:rPr lang="en-US" altLang="en-US" dirty="0">
                <a:solidFill>
                  <a:srgbClr val="00FF00"/>
                </a:solidFill>
              </a:rPr>
              <a:t>rejected</a:t>
            </a:r>
            <a:r>
              <a:rPr lang="en-US" altLang="en-US" dirty="0"/>
              <a:t> government interventions </a:t>
            </a:r>
            <a:r>
              <a:rPr lang="en-US" altLang="en-US" dirty="0">
                <a:solidFill>
                  <a:srgbClr val="00FF00"/>
                </a:solidFill>
              </a:rPr>
              <a:t>to steer business cycles</a:t>
            </a:r>
            <a:r>
              <a:rPr lang="en-US" altLang="en-US" dirty="0"/>
              <a:t>.</a:t>
            </a:r>
          </a:p>
        </p:txBody>
      </p:sp>
      <p:pic>
        <p:nvPicPr>
          <p:cNvPr id="8197" name="Picture 10" descr="Irvingfis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2275" y="2420938"/>
            <a:ext cx="855663"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8" descr="pigo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2250" y="2417763"/>
            <a:ext cx="815975"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9" descr="Walra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5450" y="2417763"/>
            <a:ext cx="10160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Rectangle 14"/>
          <p:cNvSpPr>
            <a:spLocks noGrp="1" noChangeArrowheads="1"/>
          </p:cNvSpPr>
          <p:nvPr>
            <p:ph type="title"/>
          </p:nvPr>
        </p:nvSpPr>
        <p:spPr>
          <a:xfrm>
            <a:off x="0" y="31750"/>
            <a:ext cx="9144000" cy="1100138"/>
          </a:xfrm>
          <a:noFill/>
        </p:spPr>
        <p:txBody>
          <a:bodyPr/>
          <a:lstStyle/>
          <a:p>
            <a:pPr eaLnBrk="1" hangingPunct="1"/>
            <a:r>
              <a:rPr lang="en-US" altLang="en-US" sz="2900"/>
              <a:t>3. The Neoclassical Model and its Policy Implications </a:t>
            </a:r>
            <a:br>
              <a:rPr lang="en-US" altLang="en-US" sz="2900"/>
            </a:br>
            <a:r>
              <a:rPr lang="en-US" altLang="en-US" sz="2600"/>
              <a:t>3.1. The Structure of the Neoclassical Model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19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19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19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196">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19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3490" name="Object 3"/>
          <p:cNvGraphicFramePr>
            <a:graphicFrameLocks/>
          </p:cNvGraphicFramePr>
          <p:nvPr/>
        </p:nvGraphicFramePr>
        <p:xfrm>
          <a:off x="4513263" y="1411288"/>
          <a:ext cx="3776662" cy="3116262"/>
        </p:xfrm>
        <a:graphic>
          <a:graphicData uri="http://schemas.openxmlformats.org/presentationml/2006/ole">
            <mc:AlternateContent xmlns:mc="http://schemas.openxmlformats.org/markup-compatibility/2006">
              <mc:Choice xmlns:v="urn:schemas-microsoft-com:vml" Requires="v">
                <p:oleObj spid="_x0000_s64322" name="Diagramm" r:id="rId4" imgW="7438924" imgH="5314860" progId="MSGraph.Chart.8">
                  <p:embed followColorScheme="full"/>
                </p:oleObj>
              </mc:Choice>
              <mc:Fallback>
                <p:oleObj name="Diagramm" r:id="rId4" imgW="7438924" imgH="531486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263" y="1411288"/>
                        <a:ext cx="3776662" cy="311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91" name="Object 3"/>
          <p:cNvGraphicFramePr>
            <a:graphicFrameLocks/>
          </p:cNvGraphicFramePr>
          <p:nvPr>
            <p:extLst>
              <p:ext uri="{D42A27DB-BD31-4B8C-83A1-F6EECF244321}">
                <p14:modId xmlns:p14="http://schemas.microsoft.com/office/powerpoint/2010/main" val="1458309343"/>
              </p:ext>
            </p:extLst>
          </p:nvPr>
        </p:nvGraphicFramePr>
        <p:xfrm>
          <a:off x="422275" y="1384300"/>
          <a:ext cx="3776663" cy="3116263"/>
        </p:xfrm>
        <a:graphic>
          <a:graphicData uri="http://schemas.openxmlformats.org/presentationml/2006/ole">
            <mc:AlternateContent xmlns:mc="http://schemas.openxmlformats.org/markup-compatibility/2006">
              <mc:Choice xmlns:v="urn:schemas-microsoft-com:vml" Requires="v">
                <p:oleObj spid="_x0000_s64323" name="Diagramm" r:id="rId6" imgW="7438924" imgH="5314860" progId="MSGraph.Chart.8">
                  <p:embed followColorScheme="full"/>
                </p:oleObj>
              </mc:Choice>
              <mc:Fallback>
                <p:oleObj name="Diagramm" r:id="rId6" imgW="7438924" imgH="531486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275" y="1384300"/>
                        <a:ext cx="3776663" cy="311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3492"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D627A267-1BEA-4EF4-B93B-F8B17EF8740D}" type="slidenum">
              <a:rPr lang="de-DE" altLang="en-US" sz="1600" b="1"/>
              <a:pPr algn="r" eaLnBrk="1" hangingPunct="1">
                <a:spcBef>
                  <a:spcPct val="0"/>
                </a:spcBef>
                <a:buClrTx/>
                <a:buFontTx/>
                <a:buNone/>
              </a:pPr>
              <a:t>60</a:t>
            </a:fld>
            <a:r>
              <a:rPr lang="de-DE" altLang="en-US" sz="1600" b="1"/>
              <a:t> -</a:t>
            </a:r>
          </a:p>
        </p:txBody>
      </p:sp>
      <p:sp>
        <p:nvSpPr>
          <p:cNvPr id="63493"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sp>
        <p:nvSpPr>
          <p:cNvPr id="63494" name="Text Box 5"/>
          <p:cNvSpPr txBox="1">
            <a:spLocks noChangeArrowheads="1"/>
          </p:cNvSpPr>
          <p:nvPr/>
        </p:nvSpPr>
        <p:spPr bwMode="auto">
          <a:xfrm>
            <a:off x="4919663" y="1239838"/>
            <a:ext cx="293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t>i</a:t>
            </a:r>
          </a:p>
        </p:txBody>
      </p:sp>
      <p:sp>
        <p:nvSpPr>
          <p:cNvPr id="63495" name="Text Box 7"/>
          <p:cNvSpPr txBox="1">
            <a:spLocks noChangeArrowheads="1"/>
          </p:cNvSpPr>
          <p:nvPr/>
        </p:nvSpPr>
        <p:spPr bwMode="auto">
          <a:xfrm>
            <a:off x="3694113" y="4257675"/>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1800"/>
              <a:t>I,S</a:t>
            </a:r>
          </a:p>
        </p:txBody>
      </p:sp>
      <p:sp>
        <p:nvSpPr>
          <p:cNvPr id="63496" name="Text Box 8"/>
          <p:cNvSpPr txBox="1">
            <a:spLocks noChangeArrowheads="1"/>
          </p:cNvSpPr>
          <p:nvPr/>
        </p:nvSpPr>
        <p:spPr bwMode="auto">
          <a:xfrm>
            <a:off x="825500" y="1233488"/>
            <a:ext cx="331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t>i</a:t>
            </a:r>
          </a:p>
        </p:txBody>
      </p:sp>
      <p:sp>
        <p:nvSpPr>
          <p:cNvPr id="63497" name="Line 9"/>
          <p:cNvSpPr>
            <a:spLocks noChangeShapeType="1"/>
          </p:cNvSpPr>
          <p:nvPr/>
        </p:nvSpPr>
        <p:spPr bwMode="auto">
          <a:xfrm>
            <a:off x="4044950" y="395922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3498" name="Line 10"/>
          <p:cNvSpPr>
            <a:spLocks noChangeShapeType="1"/>
          </p:cNvSpPr>
          <p:nvPr/>
        </p:nvSpPr>
        <p:spPr bwMode="auto">
          <a:xfrm rot="5400000" flipH="1">
            <a:off x="716757" y="15501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3499" name="Line 12"/>
          <p:cNvSpPr>
            <a:spLocks noChangeShapeType="1"/>
          </p:cNvSpPr>
          <p:nvPr/>
        </p:nvSpPr>
        <p:spPr bwMode="auto">
          <a:xfrm>
            <a:off x="8129588" y="399097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3500" name="Line 13"/>
          <p:cNvSpPr>
            <a:spLocks noChangeShapeType="1"/>
          </p:cNvSpPr>
          <p:nvPr/>
        </p:nvSpPr>
        <p:spPr bwMode="auto">
          <a:xfrm rot="5400000" flipH="1">
            <a:off x="4822032" y="15755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3501" name="Text Box 14"/>
          <p:cNvSpPr txBox="1">
            <a:spLocks noChangeArrowheads="1"/>
          </p:cNvSpPr>
          <p:nvPr/>
        </p:nvSpPr>
        <p:spPr bwMode="auto">
          <a:xfrm>
            <a:off x="222250" y="2733675"/>
            <a:ext cx="52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i</a:t>
            </a:r>
            <a:r>
              <a:rPr lang="de-DE" altLang="en-US" sz="1800" baseline="-25000">
                <a:solidFill>
                  <a:srgbClr val="66FFFF"/>
                </a:solidFill>
              </a:rPr>
              <a:t>1</a:t>
            </a:r>
            <a:endParaRPr lang="el-GR" altLang="en-US" sz="1800" baseline="-25000">
              <a:solidFill>
                <a:srgbClr val="66FFFF"/>
              </a:solidFill>
            </a:endParaRPr>
          </a:p>
        </p:txBody>
      </p:sp>
      <p:sp>
        <p:nvSpPr>
          <p:cNvPr id="63502" name="Text Box 15"/>
          <p:cNvSpPr txBox="1">
            <a:spLocks noChangeArrowheads="1"/>
          </p:cNvSpPr>
          <p:nvPr/>
        </p:nvSpPr>
        <p:spPr bwMode="auto">
          <a:xfrm>
            <a:off x="7296150" y="3576638"/>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C(i)</a:t>
            </a:r>
            <a:endParaRPr lang="el-GR" altLang="en-US" sz="1800">
              <a:solidFill>
                <a:srgbClr val="00FFFF"/>
              </a:solidFill>
            </a:endParaRPr>
          </a:p>
        </p:txBody>
      </p:sp>
      <p:sp>
        <p:nvSpPr>
          <p:cNvPr id="63503" name="Text Box 18"/>
          <p:cNvSpPr txBox="1">
            <a:spLocks noChangeArrowheads="1"/>
          </p:cNvSpPr>
          <p:nvPr/>
        </p:nvSpPr>
        <p:spPr bwMode="auto">
          <a:xfrm>
            <a:off x="6367463" y="4257675"/>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1800"/>
              <a:t>Y</a:t>
            </a:r>
          </a:p>
        </p:txBody>
      </p:sp>
      <p:sp>
        <p:nvSpPr>
          <p:cNvPr id="63504" name="Line 20"/>
          <p:cNvSpPr>
            <a:spLocks noChangeShapeType="1"/>
          </p:cNvSpPr>
          <p:nvPr/>
        </p:nvSpPr>
        <p:spPr bwMode="auto">
          <a:xfrm>
            <a:off x="900113" y="2039938"/>
            <a:ext cx="1749425" cy="1846262"/>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516114" name="Text Box 21"/>
          <p:cNvSpPr txBox="1">
            <a:spLocks noChangeArrowheads="1"/>
          </p:cNvSpPr>
          <p:nvPr/>
        </p:nvSpPr>
        <p:spPr bwMode="auto">
          <a:xfrm>
            <a:off x="7000875" y="424656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Y</a:t>
            </a:r>
            <a:r>
              <a:rPr lang="de-DE" altLang="en-US" sz="1800" baseline="-25000">
                <a:solidFill>
                  <a:srgbClr val="66FFFF"/>
                </a:solidFill>
              </a:rPr>
              <a:t>D,1</a:t>
            </a:r>
            <a:endParaRPr lang="el-GR" altLang="en-US" sz="1800" baseline="-25000">
              <a:solidFill>
                <a:srgbClr val="66FFFF"/>
              </a:solidFill>
            </a:endParaRPr>
          </a:p>
        </p:txBody>
      </p:sp>
      <p:sp>
        <p:nvSpPr>
          <p:cNvPr id="516115" name="Line 23"/>
          <p:cNvSpPr>
            <a:spLocks noChangeShapeType="1"/>
          </p:cNvSpPr>
          <p:nvPr/>
        </p:nvSpPr>
        <p:spPr bwMode="auto">
          <a:xfrm>
            <a:off x="4895850" y="2943225"/>
            <a:ext cx="1289050" cy="3175"/>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516116" name="Line 24"/>
          <p:cNvSpPr>
            <a:spLocks noChangeShapeType="1"/>
          </p:cNvSpPr>
          <p:nvPr/>
        </p:nvSpPr>
        <p:spPr bwMode="auto">
          <a:xfrm rot="5400000" flipH="1">
            <a:off x="6685756" y="3463132"/>
            <a:ext cx="1011237"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63508" name="AutoShape 29"/>
          <p:cNvSpPr>
            <a:spLocks noChangeArrowheads="1"/>
          </p:cNvSpPr>
          <p:nvPr/>
        </p:nvSpPr>
        <p:spPr bwMode="auto">
          <a:xfrm>
            <a:off x="223838" y="4664075"/>
            <a:ext cx="8747125" cy="2022475"/>
          </a:xfrm>
          <a:prstGeom prst="roundRect">
            <a:avLst>
              <a:gd name="adj" fmla="val 12495"/>
            </a:avLst>
          </a:prstGeom>
          <a:solidFill>
            <a:srgbClr val="FFFF99"/>
          </a:solidFill>
          <a:ln w="50800">
            <a:solidFill>
              <a:srgbClr val="FF0000"/>
            </a:solidFill>
            <a:round/>
            <a:headEnd/>
            <a:tailEnd/>
          </a:ln>
        </p:spPr>
        <p:txBody>
          <a:bodyPr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r>
              <a:rPr lang="en-US" altLang="en-US" sz="2000">
                <a:solidFill>
                  <a:schemeClr val="bg1"/>
                </a:solidFill>
              </a:rPr>
              <a:t>As this graph shows, the interest rate i</a:t>
            </a:r>
            <a:r>
              <a:rPr lang="en-US" altLang="en-US" sz="2000" baseline="-25000">
                <a:solidFill>
                  <a:schemeClr val="bg1"/>
                </a:solidFill>
              </a:rPr>
              <a:t>1</a:t>
            </a:r>
            <a:r>
              <a:rPr lang="en-US" altLang="en-US" sz="2000">
                <a:solidFill>
                  <a:schemeClr val="bg1"/>
                </a:solidFill>
              </a:rPr>
              <a:t>, which equilibrates savings supply and investment credit demand on the capital market S(i</a:t>
            </a:r>
            <a:r>
              <a:rPr lang="en-US" altLang="en-US" sz="2000" baseline="-25000">
                <a:solidFill>
                  <a:schemeClr val="bg1"/>
                </a:solidFill>
              </a:rPr>
              <a:t>1</a:t>
            </a:r>
            <a:r>
              <a:rPr lang="en-US" altLang="en-US" sz="2000">
                <a:solidFill>
                  <a:schemeClr val="bg1"/>
                </a:solidFill>
              </a:rPr>
              <a:t>) = I(i</a:t>
            </a:r>
            <a:r>
              <a:rPr lang="en-US" altLang="en-US" sz="2000" baseline="-25000">
                <a:solidFill>
                  <a:schemeClr val="bg1"/>
                </a:solidFill>
              </a:rPr>
              <a:t>1</a:t>
            </a:r>
            <a:r>
              <a:rPr lang="en-US" altLang="en-US" sz="2000">
                <a:solidFill>
                  <a:schemeClr val="bg1"/>
                </a:solidFill>
              </a:rPr>
              <a:t>,L</a:t>
            </a:r>
            <a:r>
              <a:rPr lang="en-US" altLang="en-US" sz="2000" baseline="-25000">
                <a:solidFill>
                  <a:schemeClr val="bg1"/>
                </a:solidFill>
              </a:rPr>
              <a:t>1</a:t>
            </a:r>
            <a:r>
              <a:rPr lang="en-US" altLang="en-US" sz="2000">
                <a:solidFill>
                  <a:schemeClr val="bg1"/>
                </a:solidFill>
              </a:rPr>
              <a:t>), deter-mines also the level of the total demand for goods Y</a:t>
            </a:r>
            <a:r>
              <a:rPr lang="en-US" altLang="en-US" sz="2000" baseline="-25000">
                <a:solidFill>
                  <a:schemeClr val="bg1"/>
                </a:solidFill>
              </a:rPr>
              <a:t>D</a:t>
            </a:r>
            <a:r>
              <a:rPr lang="en-US" altLang="en-US" sz="2000">
                <a:solidFill>
                  <a:schemeClr val="bg1"/>
                </a:solidFill>
              </a:rPr>
              <a:t>(i</a:t>
            </a:r>
            <a:r>
              <a:rPr lang="en-US" altLang="en-US" sz="2000" baseline="-25000">
                <a:solidFill>
                  <a:schemeClr val="bg1"/>
                </a:solidFill>
              </a:rPr>
              <a:t>1</a:t>
            </a:r>
            <a:r>
              <a:rPr lang="en-US" altLang="en-US" sz="2000">
                <a:solidFill>
                  <a:schemeClr val="bg1"/>
                </a:solidFill>
              </a:rPr>
              <a:t>) = C(i</a:t>
            </a:r>
            <a:r>
              <a:rPr lang="en-US" altLang="en-US" sz="2000" baseline="-25000">
                <a:solidFill>
                  <a:schemeClr val="bg1"/>
                </a:solidFill>
              </a:rPr>
              <a:t>1</a:t>
            </a:r>
            <a:r>
              <a:rPr lang="en-US" altLang="en-US" sz="2000">
                <a:solidFill>
                  <a:schemeClr val="bg1"/>
                </a:solidFill>
              </a:rPr>
              <a:t>) + I(i</a:t>
            </a:r>
            <a:r>
              <a:rPr lang="en-US" altLang="en-US" sz="2000" baseline="-25000">
                <a:solidFill>
                  <a:schemeClr val="bg1"/>
                </a:solidFill>
              </a:rPr>
              <a:t>1</a:t>
            </a:r>
            <a:r>
              <a:rPr lang="en-US" altLang="en-US" sz="2000">
                <a:solidFill>
                  <a:schemeClr val="bg1"/>
                </a:solidFill>
              </a:rPr>
              <a:t>,L</a:t>
            </a:r>
            <a:r>
              <a:rPr lang="en-US" altLang="en-US" sz="2000" baseline="-25000">
                <a:solidFill>
                  <a:schemeClr val="bg1"/>
                </a:solidFill>
              </a:rPr>
              <a:t>1</a:t>
            </a:r>
            <a:r>
              <a:rPr lang="en-US" altLang="en-US" sz="2000">
                <a:solidFill>
                  <a:schemeClr val="bg1"/>
                </a:solidFill>
              </a:rPr>
              <a:t>). </a:t>
            </a:r>
          </a:p>
        </p:txBody>
      </p:sp>
      <p:sp>
        <p:nvSpPr>
          <p:cNvPr id="516118" name="Line 30"/>
          <p:cNvSpPr>
            <a:spLocks noChangeShapeType="1"/>
          </p:cNvSpPr>
          <p:nvPr/>
        </p:nvSpPr>
        <p:spPr bwMode="auto">
          <a:xfrm flipV="1">
            <a:off x="1795463" y="2936875"/>
            <a:ext cx="3130550" cy="3175"/>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63510" name="Rectangle 5"/>
          <p:cNvSpPr>
            <a:spLocks noChangeArrowheads="1"/>
          </p:cNvSpPr>
          <p:nvPr/>
        </p:nvSpPr>
        <p:spPr bwMode="auto">
          <a:xfrm>
            <a:off x="457200" y="31750"/>
            <a:ext cx="82296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r>
              <a:rPr lang="en-US" altLang="en-US" sz="2600">
                <a:solidFill>
                  <a:srgbClr val="FFFF00"/>
                </a:solidFill>
              </a:rPr>
              <a:t>3. The Neoclassical Model and its Policy Implications </a:t>
            </a:r>
            <a:br>
              <a:rPr lang="en-US" altLang="en-US" sz="2600">
                <a:solidFill>
                  <a:srgbClr val="FFFF00"/>
                </a:solidFill>
              </a:rPr>
            </a:br>
            <a:r>
              <a:rPr lang="en-US" altLang="en-US" sz="2600">
                <a:solidFill>
                  <a:srgbClr val="FFFF00"/>
                </a:solidFill>
              </a:rPr>
              <a:t>3.1. The Structure of the Neoclassical Model</a:t>
            </a:r>
          </a:p>
        </p:txBody>
      </p:sp>
      <p:sp>
        <p:nvSpPr>
          <p:cNvPr id="63511" name="Line 11"/>
          <p:cNvSpPr>
            <a:spLocks noChangeShapeType="1"/>
          </p:cNvSpPr>
          <p:nvPr/>
        </p:nvSpPr>
        <p:spPr bwMode="auto">
          <a:xfrm rot="5400000" flipV="1">
            <a:off x="5957094" y="1434307"/>
            <a:ext cx="1004887" cy="2419350"/>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63512" name="Line 11"/>
          <p:cNvSpPr>
            <a:spLocks noChangeShapeType="1"/>
          </p:cNvSpPr>
          <p:nvPr/>
        </p:nvSpPr>
        <p:spPr bwMode="auto">
          <a:xfrm rot="5400000" flipV="1">
            <a:off x="5298281" y="1732757"/>
            <a:ext cx="1717675" cy="2376488"/>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63513" name="Line 11"/>
          <p:cNvSpPr>
            <a:spLocks noChangeShapeType="1"/>
          </p:cNvSpPr>
          <p:nvPr/>
        </p:nvSpPr>
        <p:spPr bwMode="auto">
          <a:xfrm rot="10800000" flipV="1">
            <a:off x="782638" y="1958975"/>
            <a:ext cx="2417762" cy="165576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516126" name="Oval 25"/>
          <p:cNvSpPr>
            <a:spLocks noChangeArrowheads="1"/>
          </p:cNvSpPr>
          <p:nvPr/>
        </p:nvSpPr>
        <p:spPr bwMode="auto">
          <a:xfrm>
            <a:off x="7143750" y="28844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516128" name="Line 30"/>
          <p:cNvSpPr>
            <a:spLocks noChangeShapeType="1"/>
          </p:cNvSpPr>
          <p:nvPr/>
        </p:nvSpPr>
        <p:spPr bwMode="auto">
          <a:xfrm flipV="1">
            <a:off x="792163" y="2940050"/>
            <a:ext cx="984250"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516129" name="Line 24"/>
          <p:cNvSpPr>
            <a:spLocks noChangeShapeType="1"/>
          </p:cNvSpPr>
          <p:nvPr/>
        </p:nvSpPr>
        <p:spPr bwMode="auto">
          <a:xfrm rot="5400000" flipH="1">
            <a:off x="1277144" y="3426619"/>
            <a:ext cx="1011238"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516127" name="Oval 31"/>
          <p:cNvSpPr>
            <a:spLocks noChangeArrowheads="1"/>
          </p:cNvSpPr>
          <p:nvPr/>
        </p:nvSpPr>
        <p:spPr bwMode="auto">
          <a:xfrm>
            <a:off x="1720850" y="2882900"/>
            <a:ext cx="101600" cy="103188"/>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63518" name="Text Box 19"/>
          <p:cNvSpPr txBox="1">
            <a:spLocks noChangeArrowheads="1"/>
          </p:cNvSpPr>
          <p:nvPr/>
        </p:nvSpPr>
        <p:spPr bwMode="auto">
          <a:xfrm>
            <a:off x="2640013" y="3594100"/>
            <a:ext cx="857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I(i,L</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p:txBody>
      </p:sp>
      <p:sp>
        <p:nvSpPr>
          <p:cNvPr id="63519" name="Text Box 15"/>
          <p:cNvSpPr txBox="1">
            <a:spLocks noChangeArrowheads="1"/>
          </p:cNvSpPr>
          <p:nvPr/>
        </p:nvSpPr>
        <p:spPr bwMode="auto">
          <a:xfrm>
            <a:off x="3182938" y="1736725"/>
            <a:ext cx="641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S(i)</a:t>
            </a:r>
            <a:endParaRPr lang="el-GR" altLang="en-US" sz="1800">
              <a:solidFill>
                <a:srgbClr val="00FFFF"/>
              </a:solidFill>
            </a:endParaRPr>
          </a:p>
        </p:txBody>
      </p:sp>
      <p:sp>
        <p:nvSpPr>
          <p:cNvPr id="63520" name="Text Box 15"/>
          <p:cNvSpPr txBox="1">
            <a:spLocks noChangeArrowheads="1"/>
          </p:cNvSpPr>
          <p:nvPr/>
        </p:nvSpPr>
        <p:spPr bwMode="auto">
          <a:xfrm>
            <a:off x="7462838" y="3121025"/>
            <a:ext cx="159226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66FFFF"/>
                </a:solidFill>
              </a:rPr>
              <a:t>Y</a:t>
            </a:r>
            <a:r>
              <a:rPr lang="de-DE" altLang="en-US" sz="1800" baseline="-25000">
                <a:solidFill>
                  <a:srgbClr val="66FFFF"/>
                </a:solidFill>
              </a:rPr>
              <a:t>D</a:t>
            </a:r>
            <a:r>
              <a:rPr lang="de-DE" altLang="en-US" sz="1800">
                <a:solidFill>
                  <a:srgbClr val="66FFFF"/>
                </a:solidFill>
              </a:rPr>
              <a:t>=C(i)+ </a:t>
            </a:r>
            <a:r>
              <a:rPr lang="de-DE" altLang="en-US" sz="2000">
                <a:solidFill>
                  <a:srgbClr val="66FFFF"/>
                </a:solidFill>
              </a:rPr>
              <a:t>I(i,L</a:t>
            </a:r>
            <a:r>
              <a:rPr lang="de-DE" altLang="en-US" sz="2000" baseline="-25000">
                <a:solidFill>
                  <a:srgbClr val="66FFFF"/>
                </a:solidFill>
              </a:rPr>
              <a:t>1</a:t>
            </a:r>
            <a:r>
              <a:rPr lang="de-DE" altLang="en-US" sz="2000">
                <a:solidFill>
                  <a:srgbClr val="66FFFF"/>
                </a:solidFill>
              </a:rPr>
              <a:t>)</a:t>
            </a:r>
            <a:endParaRPr lang="el-GR" altLang="en-US" sz="2000">
              <a:solidFill>
                <a:srgbClr val="66FFFF"/>
              </a:solidFill>
            </a:endParaRPr>
          </a:p>
        </p:txBody>
      </p:sp>
      <p:sp>
        <p:nvSpPr>
          <p:cNvPr id="516134" name="AutoShape 38"/>
          <p:cNvSpPr>
            <a:spLocks/>
          </p:cNvSpPr>
          <p:nvPr/>
        </p:nvSpPr>
        <p:spPr bwMode="auto">
          <a:xfrm rot="16200000" flipV="1">
            <a:off x="5465763" y="2209800"/>
            <a:ext cx="177800" cy="1270000"/>
          </a:xfrm>
          <a:prstGeom prst="rightBrace">
            <a:avLst>
              <a:gd name="adj1" fmla="val 59524"/>
              <a:gd name="adj2" fmla="val 66995"/>
            </a:avLst>
          </a:prstGeom>
          <a:noFill/>
          <a:ln w="3810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vert="eaVert"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endParaRPr lang="de-DE" altLang="en-US" sz="2000"/>
          </a:p>
        </p:txBody>
      </p:sp>
      <p:sp>
        <p:nvSpPr>
          <p:cNvPr id="516135" name="AutoShape 39"/>
          <p:cNvSpPr>
            <a:spLocks/>
          </p:cNvSpPr>
          <p:nvPr/>
        </p:nvSpPr>
        <p:spPr bwMode="auto">
          <a:xfrm rot="16200000" flipV="1">
            <a:off x="6630988" y="2351088"/>
            <a:ext cx="165100" cy="952500"/>
          </a:xfrm>
          <a:prstGeom prst="rightBrace">
            <a:avLst>
              <a:gd name="adj1" fmla="val 48077"/>
              <a:gd name="adj2" fmla="val 50000"/>
            </a:avLst>
          </a:prstGeom>
          <a:noFill/>
          <a:ln w="3810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vert="eaVert"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endParaRPr lang="de-DE" altLang="en-US" sz="2000"/>
          </a:p>
        </p:txBody>
      </p:sp>
      <p:sp>
        <p:nvSpPr>
          <p:cNvPr id="516136" name="Text Box 15"/>
          <p:cNvSpPr txBox="1">
            <a:spLocks noChangeArrowheads="1"/>
          </p:cNvSpPr>
          <p:nvPr/>
        </p:nvSpPr>
        <p:spPr bwMode="auto">
          <a:xfrm>
            <a:off x="4889500" y="2359025"/>
            <a:ext cx="704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FF0000"/>
                </a:solidFill>
              </a:rPr>
              <a:t>C(i</a:t>
            </a:r>
            <a:r>
              <a:rPr lang="de-DE" altLang="en-US" sz="1800" baseline="-25000">
                <a:solidFill>
                  <a:srgbClr val="FF0000"/>
                </a:solidFill>
              </a:rPr>
              <a:t>1</a:t>
            </a:r>
            <a:r>
              <a:rPr lang="de-DE" altLang="en-US" sz="1800">
                <a:solidFill>
                  <a:srgbClr val="FF0000"/>
                </a:solidFill>
              </a:rPr>
              <a:t>)</a:t>
            </a:r>
            <a:endParaRPr lang="el-GR" altLang="en-US" sz="1800">
              <a:solidFill>
                <a:srgbClr val="FF0000"/>
              </a:solidFill>
            </a:endParaRPr>
          </a:p>
        </p:txBody>
      </p:sp>
      <p:sp>
        <p:nvSpPr>
          <p:cNvPr id="516137" name="Text Box 15"/>
          <p:cNvSpPr txBox="1">
            <a:spLocks noChangeArrowheads="1"/>
          </p:cNvSpPr>
          <p:nvPr/>
        </p:nvSpPr>
        <p:spPr bwMode="auto">
          <a:xfrm>
            <a:off x="6524625" y="2360613"/>
            <a:ext cx="704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a:solidFill>
                  <a:srgbClr val="FF0000"/>
                </a:solidFill>
              </a:rPr>
              <a:t>I(i</a:t>
            </a:r>
            <a:r>
              <a:rPr lang="de-DE" altLang="en-US" sz="1800" baseline="-25000">
                <a:solidFill>
                  <a:srgbClr val="FF0000"/>
                </a:solidFill>
              </a:rPr>
              <a:t>1</a:t>
            </a:r>
            <a:r>
              <a:rPr lang="de-DE" altLang="en-US" sz="1800">
                <a:solidFill>
                  <a:srgbClr val="FF0000"/>
                </a:solidFill>
              </a:rPr>
              <a:t>)</a:t>
            </a:r>
            <a:endParaRPr lang="el-GR" altLang="en-US" sz="1800">
              <a:solidFill>
                <a:srgbClr val="FF0000"/>
              </a:solidFill>
            </a:endParaRPr>
          </a:p>
        </p:txBody>
      </p:sp>
      <p:sp>
        <p:nvSpPr>
          <p:cNvPr id="516138" name="AutoShape 42"/>
          <p:cNvSpPr>
            <a:spLocks/>
          </p:cNvSpPr>
          <p:nvPr/>
        </p:nvSpPr>
        <p:spPr bwMode="auto">
          <a:xfrm rot="16200000" flipV="1">
            <a:off x="1222375" y="2339975"/>
            <a:ext cx="165100" cy="952500"/>
          </a:xfrm>
          <a:prstGeom prst="rightBrace">
            <a:avLst>
              <a:gd name="adj1" fmla="val 48077"/>
              <a:gd name="adj2" fmla="val 50000"/>
            </a:avLst>
          </a:prstGeom>
          <a:noFill/>
          <a:ln w="3810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vert="eaVert"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endParaRPr lang="de-DE" altLang="en-US" sz="2000"/>
          </a:p>
        </p:txBody>
      </p:sp>
      <p:sp>
        <p:nvSpPr>
          <p:cNvPr id="516139" name="Text Box 15"/>
          <p:cNvSpPr txBox="1">
            <a:spLocks noChangeArrowheads="1"/>
          </p:cNvSpPr>
          <p:nvPr/>
        </p:nvSpPr>
        <p:spPr bwMode="auto">
          <a:xfrm>
            <a:off x="1085533" y="2349500"/>
            <a:ext cx="704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dirty="0">
                <a:solidFill>
                  <a:srgbClr val="FF0000"/>
                </a:solidFill>
              </a:rPr>
              <a:t>I(</a:t>
            </a:r>
            <a:r>
              <a:rPr lang="de-DE" altLang="en-US" sz="1800" dirty="0" err="1">
                <a:solidFill>
                  <a:srgbClr val="FF0000"/>
                </a:solidFill>
              </a:rPr>
              <a:t>i</a:t>
            </a:r>
            <a:r>
              <a:rPr lang="de-DE" altLang="en-US" sz="1800" baseline="-25000" dirty="0" err="1">
                <a:solidFill>
                  <a:srgbClr val="FF0000"/>
                </a:solidFill>
              </a:rPr>
              <a:t>1</a:t>
            </a:r>
            <a:r>
              <a:rPr lang="de-DE" altLang="en-US" sz="1800" dirty="0">
                <a:solidFill>
                  <a:srgbClr val="FF0000"/>
                </a:solidFill>
              </a:rPr>
              <a:t>)</a:t>
            </a:r>
            <a:endParaRPr lang="el-GR" altLang="en-US" sz="1800" dirty="0">
              <a:solidFill>
                <a:srgbClr val="FF0000"/>
              </a:solidFill>
            </a:endParaRPr>
          </a:p>
        </p:txBody>
      </p:sp>
      <p:sp>
        <p:nvSpPr>
          <p:cNvPr id="516140" name="Line 23"/>
          <p:cNvSpPr>
            <a:spLocks noChangeShapeType="1"/>
          </p:cNvSpPr>
          <p:nvPr/>
        </p:nvSpPr>
        <p:spPr bwMode="auto">
          <a:xfrm>
            <a:off x="6184900" y="2946400"/>
            <a:ext cx="1008063" cy="3175"/>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40" name="AutoShape 42">
            <a:extLst>
              <a:ext uri="{FF2B5EF4-FFF2-40B4-BE49-F238E27FC236}">
                <a16:creationId xmlns:a16="http://schemas.microsoft.com/office/drawing/2014/main" id="{C9C6DB8E-B6C5-471A-AA05-3A98A69D0C0D}"/>
              </a:ext>
            </a:extLst>
          </p:cNvPr>
          <p:cNvSpPr>
            <a:spLocks/>
          </p:cNvSpPr>
          <p:nvPr/>
        </p:nvSpPr>
        <p:spPr bwMode="auto">
          <a:xfrm rot="5400000">
            <a:off x="1228471" y="2596007"/>
            <a:ext cx="165100" cy="952500"/>
          </a:xfrm>
          <a:prstGeom prst="rightBrace">
            <a:avLst>
              <a:gd name="adj1" fmla="val 48077"/>
              <a:gd name="adj2" fmla="val 50000"/>
            </a:avLst>
          </a:prstGeom>
          <a:noFill/>
          <a:ln w="3810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vert="eaVert"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endParaRPr lang="de-DE" altLang="en-US" sz="2000"/>
          </a:p>
        </p:txBody>
      </p:sp>
      <p:sp>
        <p:nvSpPr>
          <p:cNvPr id="41" name="Text Box 15">
            <a:extLst>
              <a:ext uri="{FF2B5EF4-FFF2-40B4-BE49-F238E27FC236}">
                <a16:creationId xmlns:a16="http://schemas.microsoft.com/office/drawing/2014/main" id="{6C071BBB-71BF-459B-BB16-2D20FCFB646D}"/>
              </a:ext>
            </a:extLst>
          </p:cNvPr>
          <p:cNvSpPr txBox="1">
            <a:spLocks noChangeArrowheads="1"/>
          </p:cNvSpPr>
          <p:nvPr/>
        </p:nvSpPr>
        <p:spPr bwMode="auto">
          <a:xfrm>
            <a:off x="1047560" y="3128645"/>
            <a:ext cx="70485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1800" dirty="0">
                <a:solidFill>
                  <a:srgbClr val="FF0000"/>
                </a:solidFill>
              </a:rPr>
              <a:t>S(</a:t>
            </a:r>
            <a:r>
              <a:rPr lang="de-DE" altLang="en-US" sz="1800" dirty="0" err="1">
                <a:solidFill>
                  <a:srgbClr val="FF0000"/>
                </a:solidFill>
              </a:rPr>
              <a:t>i</a:t>
            </a:r>
            <a:r>
              <a:rPr lang="de-DE" altLang="en-US" sz="1800" baseline="-25000" dirty="0" err="1">
                <a:solidFill>
                  <a:srgbClr val="FF0000"/>
                </a:solidFill>
              </a:rPr>
              <a:t>1</a:t>
            </a:r>
            <a:r>
              <a:rPr lang="de-DE" altLang="en-US" sz="1800" dirty="0">
                <a:solidFill>
                  <a:srgbClr val="FF0000"/>
                </a:solidFill>
              </a:rPr>
              <a:t>)</a:t>
            </a:r>
            <a:endParaRPr lang="el-GR" altLang="en-US" sz="1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61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61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61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61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61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611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611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61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16136"/>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16140"/>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1613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16135"/>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1611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1612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16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114" grpId="0"/>
      <p:bldP spid="516115" grpId="0" animBg="1"/>
      <p:bldP spid="516116" grpId="0" animBg="1"/>
      <p:bldP spid="516118" grpId="0" animBg="1"/>
      <p:bldP spid="516126" grpId="0" animBg="1"/>
      <p:bldP spid="516128" grpId="0" animBg="1"/>
      <p:bldP spid="516129" grpId="0" animBg="1"/>
      <p:bldP spid="516127" grpId="0" animBg="1"/>
      <p:bldP spid="516134" grpId="0" animBg="1"/>
      <p:bldP spid="516135" grpId="0" animBg="1"/>
      <p:bldP spid="516136" grpId="0"/>
      <p:bldP spid="516137" grpId="0"/>
      <p:bldP spid="516138" grpId="0" animBg="1"/>
      <p:bldP spid="516139" grpId="0"/>
      <p:bldP spid="516140" grpId="0" animBg="1"/>
      <p:bldP spid="40" grpId="0" animBg="1"/>
      <p:bldP spid="41" grpId="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4514" name="Object 3"/>
          <p:cNvGraphicFramePr>
            <a:graphicFrameLocks/>
          </p:cNvGraphicFramePr>
          <p:nvPr/>
        </p:nvGraphicFramePr>
        <p:xfrm>
          <a:off x="4513263" y="1411288"/>
          <a:ext cx="3776662" cy="3116262"/>
        </p:xfrm>
        <a:graphic>
          <a:graphicData uri="http://schemas.openxmlformats.org/presentationml/2006/ole">
            <mc:AlternateContent xmlns:mc="http://schemas.openxmlformats.org/markup-compatibility/2006">
              <mc:Choice xmlns:v="urn:schemas-microsoft-com:vml" Requires="v">
                <p:oleObj spid="_x0000_s65347" name="Diagramm" r:id="rId4" imgW="7438924" imgH="5314860" progId="MSGraph.Chart.8">
                  <p:embed followColorScheme="full"/>
                </p:oleObj>
              </mc:Choice>
              <mc:Fallback>
                <p:oleObj name="Diagramm" r:id="rId4" imgW="7438924" imgH="531486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263" y="1411288"/>
                        <a:ext cx="3776662" cy="311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15" name="Object 3"/>
          <p:cNvGraphicFramePr>
            <a:graphicFrameLocks/>
          </p:cNvGraphicFramePr>
          <p:nvPr/>
        </p:nvGraphicFramePr>
        <p:xfrm>
          <a:off x="422275" y="1384300"/>
          <a:ext cx="3776663" cy="3116263"/>
        </p:xfrm>
        <a:graphic>
          <a:graphicData uri="http://schemas.openxmlformats.org/presentationml/2006/ole">
            <mc:AlternateContent xmlns:mc="http://schemas.openxmlformats.org/markup-compatibility/2006">
              <mc:Choice xmlns:v="urn:schemas-microsoft-com:vml" Requires="v">
                <p:oleObj spid="_x0000_s65348" name="Diagramm" r:id="rId6" imgW="7438924" imgH="5314860" progId="MSGraph.Chart.8">
                  <p:embed followColorScheme="full"/>
                </p:oleObj>
              </mc:Choice>
              <mc:Fallback>
                <p:oleObj name="Diagramm" r:id="rId6" imgW="7438924" imgH="531486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275" y="1384300"/>
                        <a:ext cx="3776663" cy="311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4516"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0"/>
              </a:spcBef>
              <a:buClrTx/>
              <a:buFontTx/>
              <a:buNone/>
            </a:pPr>
            <a:r>
              <a:rPr lang="de-DE" altLang="en-US" sz="1600" b="1"/>
              <a:t>- </a:t>
            </a:r>
            <a:fld id="{8D56AE4E-E220-4E6A-A2C2-F5874E7D62EA}" type="slidenum">
              <a:rPr lang="de-DE" altLang="en-US" sz="1600" b="1"/>
              <a:pPr algn="r" eaLnBrk="1" hangingPunct="1">
                <a:spcBef>
                  <a:spcPct val="0"/>
                </a:spcBef>
                <a:buClrTx/>
                <a:buFontTx/>
                <a:buNone/>
              </a:pPr>
              <a:t>61</a:t>
            </a:fld>
            <a:r>
              <a:rPr lang="de-DE" altLang="en-US" sz="1600" b="1"/>
              <a:t> -</a:t>
            </a:r>
          </a:p>
        </p:txBody>
      </p:sp>
      <p:sp>
        <p:nvSpPr>
          <p:cNvPr id="64517"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de-DE" altLang="en-US" sz="600"/>
              <a:t>Prof. Dr. Rainer Maurer</a:t>
            </a:r>
          </a:p>
        </p:txBody>
      </p:sp>
      <p:sp>
        <p:nvSpPr>
          <p:cNvPr id="64518" name="Text Box 5"/>
          <p:cNvSpPr txBox="1">
            <a:spLocks noChangeArrowheads="1"/>
          </p:cNvSpPr>
          <p:nvPr/>
        </p:nvSpPr>
        <p:spPr bwMode="auto">
          <a:xfrm>
            <a:off x="4919663" y="1239838"/>
            <a:ext cx="293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t>i</a:t>
            </a:r>
          </a:p>
        </p:txBody>
      </p:sp>
      <p:sp>
        <p:nvSpPr>
          <p:cNvPr id="64519" name="Text Box 7"/>
          <p:cNvSpPr txBox="1">
            <a:spLocks noChangeArrowheads="1"/>
          </p:cNvSpPr>
          <p:nvPr/>
        </p:nvSpPr>
        <p:spPr bwMode="auto">
          <a:xfrm>
            <a:off x="3694113" y="4257675"/>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50000"/>
              </a:spcBef>
              <a:buClrTx/>
              <a:buFontTx/>
              <a:buNone/>
            </a:pPr>
            <a:r>
              <a:rPr lang="de-DE" altLang="en-US" sz="1800"/>
              <a:t>I,S</a:t>
            </a:r>
          </a:p>
        </p:txBody>
      </p:sp>
      <p:sp>
        <p:nvSpPr>
          <p:cNvPr id="64520" name="Text Box 8"/>
          <p:cNvSpPr txBox="1">
            <a:spLocks noChangeArrowheads="1"/>
          </p:cNvSpPr>
          <p:nvPr/>
        </p:nvSpPr>
        <p:spPr bwMode="auto">
          <a:xfrm>
            <a:off x="825500" y="1233488"/>
            <a:ext cx="331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t>i</a:t>
            </a:r>
          </a:p>
        </p:txBody>
      </p:sp>
      <p:sp>
        <p:nvSpPr>
          <p:cNvPr id="64521" name="Line 9"/>
          <p:cNvSpPr>
            <a:spLocks noChangeShapeType="1"/>
          </p:cNvSpPr>
          <p:nvPr/>
        </p:nvSpPr>
        <p:spPr bwMode="auto">
          <a:xfrm>
            <a:off x="4044950" y="395922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4522" name="Line 10"/>
          <p:cNvSpPr>
            <a:spLocks noChangeShapeType="1"/>
          </p:cNvSpPr>
          <p:nvPr/>
        </p:nvSpPr>
        <p:spPr bwMode="auto">
          <a:xfrm rot="5400000" flipH="1">
            <a:off x="716757" y="15501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4523" name="Line 12"/>
          <p:cNvSpPr>
            <a:spLocks noChangeShapeType="1"/>
          </p:cNvSpPr>
          <p:nvPr/>
        </p:nvSpPr>
        <p:spPr bwMode="auto">
          <a:xfrm>
            <a:off x="8129588" y="399097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4524" name="Line 13"/>
          <p:cNvSpPr>
            <a:spLocks noChangeShapeType="1"/>
          </p:cNvSpPr>
          <p:nvPr/>
        </p:nvSpPr>
        <p:spPr bwMode="auto">
          <a:xfrm rot="5400000" flipH="1">
            <a:off x="4822032" y="15755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4525" name="Text Box 14"/>
          <p:cNvSpPr txBox="1">
            <a:spLocks noChangeArrowheads="1"/>
          </p:cNvSpPr>
          <p:nvPr/>
        </p:nvSpPr>
        <p:spPr bwMode="auto">
          <a:xfrm>
            <a:off x="222250" y="2733675"/>
            <a:ext cx="52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i</a:t>
            </a:r>
            <a:r>
              <a:rPr lang="de-DE" altLang="en-US" sz="1800" baseline="-25000">
                <a:solidFill>
                  <a:srgbClr val="66FFFF"/>
                </a:solidFill>
              </a:rPr>
              <a:t>1</a:t>
            </a:r>
            <a:endParaRPr lang="el-GR" altLang="en-US" sz="1800" baseline="-25000">
              <a:solidFill>
                <a:srgbClr val="66FFFF"/>
              </a:solidFill>
            </a:endParaRPr>
          </a:p>
        </p:txBody>
      </p:sp>
      <p:sp>
        <p:nvSpPr>
          <p:cNvPr id="64526" name="Text Box 15"/>
          <p:cNvSpPr txBox="1">
            <a:spLocks noChangeArrowheads="1"/>
          </p:cNvSpPr>
          <p:nvPr/>
        </p:nvSpPr>
        <p:spPr bwMode="auto">
          <a:xfrm>
            <a:off x="7296150" y="3576638"/>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C(i)</a:t>
            </a:r>
            <a:endParaRPr lang="el-GR" altLang="en-US" sz="1800">
              <a:solidFill>
                <a:srgbClr val="00FFFF"/>
              </a:solidFill>
            </a:endParaRPr>
          </a:p>
        </p:txBody>
      </p:sp>
      <p:sp>
        <p:nvSpPr>
          <p:cNvPr id="64527" name="Text Box 18"/>
          <p:cNvSpPr txBox="1">
            <a:spLocks noChangeArrowheads="1"/>
          </p:cNvSpPr>
          <p:nvPr/>
        </p:nvSpPr>
        <p:spPr bwMode="auto">
          <a:xfrm>
            <a:off x="6367463" y="4257675"/>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50000"/>
              </a:spcBef>
              <a:buClrTx/>
              <a:buFontTx/>
              <a:buNone/>
            </a:pPr>
            <a:r>
              <a:rPr lang="de-DE" altLang="en-US" sz="1800"/>
              <a:t>Y</a:t>
            </a:r>
          </a:p>
        </p:txBody>
      </p:sp>
      <p:sp>
        <p:nvSpPr>
          <p:cNvPr id="64528" name="Line 20"/>
          <p:cNvSpPr>
            <a:spLocks noChangeShapeType="1"/>
          </p:cNvSpPr>
          <p:nvPr/>
        </p:nvSpPr>
        <p:spPr bwMode="auto">
          <a:xfrm>
            <a:off x="900113" y="2039938"/>
            <a:ext cx="1749425" cy="1846262"/>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64529" name="Text Box 21"/>
          <p:cNvSpPr txBox="1">
            <a:spLocks noChangeArrowheads="1"/>
          </p:cNvSpPr>
          <p:nvPr/>
        </p:nvSpPr>
        <p:spPr bwMode="auto">
          <a:xfrm>
            <a:off x="7000875" y="424656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Y</a:t>
            </a:r>
            <a:r>
              <a:rPr lang="de-DE" altLang="en-US" sz="1800" baseline="-25000">
                <a:solidFill>
                  <a:srgbClr val="66FFFF"/>
                </a:solidFill>
              </a:rPr>
              <a:t>D,1</a:t>
            </a:r>
            <a:endParaRPr lang="el-GR" altLang="en-US" sz="1800" baseline="-25000">
              <a:solidFill>
                <a:srgbClr val="66FFFF"/>
              </a:solidFill>
            </a:endParaRPr>
          </a:p>
        </p:txBody>
      </p:sp>
      <p:sp>
        <p:nvSpPr>
          <p:cNvPr id="64530" name="Line 23"/>
          <p:cNvSpPr>
            <a:spLocks noChangeShapeType="1"/>
          </p:cNvSpPr>
          <p:nvPr/>
        </p:nvSpPr>
        <p:spPr bwMode="auto">
          <a:xfrm>
            <a:off x="4895850" y="2943225"/>
            <a:ext cx="2289175"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64531" name="Line 24"/>
          <p:cNvSpPr>
            <a:spLocks noChangeShapeType="1"/>
          </p:cNvSpPr>
          <p:nvPr/>
        </p:nvSpPr>
        <p:spPr bwMode="auto">
          <a:xfrm rot="5400000" flipH="1">
            <a:off x="6685756" y="3463132"/>
            <a:ext cx="1011237"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64533" name="Line 30"/>
          <p:cNvSpPr>
            <a:spLocks noChangeShapeType="1"/>
          </p:cNvSpPr>
          <p:nvPr/>
        </p:nvSpPr>
        <p:spPr bwMode="auto">
          <a:xfrm flipV="1">
            <a:off x="1795463" y="2936875"/>
            <a:ext cx="3130550" cy="3175"/>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64534" name="Rectangle 5"/>
          <p:cNvSpPr>
            <a:spLocks noChangeArrowheads="1"/>
          </p:cNvSpPr>
          <p:nvPr/>
        </p:nvSpPr>
        <p:spPr bwMode="auto">
          <a:xfrm>
            <a:off x="457200" y="31750"/>
            <a:ext cx="82296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r>
              <a:rPr lang="en-US" altLang="en-US" sz="2600">
                <a:solidFill>
                  <a:srgbClr val="FFFF00"/>
                </a:solidFill>
              </a:rPr>
              <a:t>3. The Neoclassical Model and its Policy Implications </a:t>
            </a:r>
            <a:br>
              <a:rPr lang="en-US" altLang="en-US" sz="2600">
                <a:solidFill>
                  <a:srgbClr val="FFFF00"/>
                </a:solidFill>
              </a:rPr>
            </a:br>
            <a:r>
              <a:rPr lang="en-US" altLang="en-US" sz="2600">
                <a:solidFill>
                  <a:srgbClr val="FFFF00"/>
                </a:solidFill>
              </a:rPr>
              <a:t>3.1. The Structure of the Neoclassical Model</a:t>
            </a:r>
          </a:p>
        </p:txBody>
      </p:sp>
      <p:sp>
        <p:nvSpPr>
          <p:cNvPr id="64535" name="Line 11"/>
          <p:cNvSpPr>
            <a:spLocks noChangeShapeType="1"/>
          </p:cNvSpPr>
          <p:nvPr/>
        </p:nvSpPr>
        <p:spPr bwMode="auto">
          <a:xfrm rot="5400000" flipV="1">
            <a:off x="5957094" y="1434307"/>
            <a:ext cx="1004887" cy="2419350"/>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64536" name="Line 11"/>
          <p:cNvSpPr>
            <a:spLocks noChangeShapeType="1"/>
          </p:cNvSpPr>
          <p:nvPr/>
        </p:nvSpPr>
        <p:spPr bwMode="auto">
          <a:xfrm rot="5400000" flipV="1">
            <a:off x="5298281" y="1732757"/>
            <a:ext cx="1717675" cy="2376488"/>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64537" name="Line 11"/>
          <p:cNvSpPr>
            <a:spLocks noChangeShapeType="1"/>
          </p:cNvSpPr>
          <p:nvPr/>
        </p:nvSpPr>
        <p:spPr bwMode="auto">
          <a:xfrm rot="10800000" flipV="1">
            <a:off x="782638" y="1958975"/>
            <a:ext cx="2417762" cy="165576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64538" name="Line 30"/>
          <p:cNvSpPr>
            <a:spLocks noChangeShapeType="1"/>
          </p:cNvSpPr>
          <p:nvPr/>
        </p:nvSpPr>
        <p:spPr bwMode="auto">
          <a:xfrm flipV="1">
            <a:off x="792163" y="2940050"/>
            <a:ext cx="984250"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64539" name="Line 24"/>
          <p:cNvSpPr>
            <a:spLocks noChangeShapeType="1"/>
          </p:cNvSpPr>
          <p:nvPr/>
        </p:nvSpPr>
        <p:spPr bwMode="auto">
          <a:xfrm rot="5400000" flipH="1">
            <a:off x="1277144" y="3426619"/>
            <a:ext cx="1011238"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64540" name="Oval 31"/>
          <p:cNvSpPr>
            <a:spLocks noChangeArrowheads="1"/>
          </p:cNvSpPr>
          <p:nvPr/>
        </p:nvSpPr>
        <p:spPr bwMode="auto">
          <a:xfrm>
            <a:off x="1720850" y="2882900"/>
            <a:ext cx="101600" cy="103188"/>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64541" name="Text Box 19"/>
          <p:cNvSpPr txBox="1">
            <a:spLocks noChangeArrowheads="1"/>
          </p:cNvSpPr>
          <p:nvPr/>
        </p:nvSpPr>
        <p:spPr bwMode="auto">
          <a:xfrm>
            <a:off x="2640013" y="3594100"/>
            <a:ext cx="857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I(i,L</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p:txBody>
      </p:sp>
      <p:sp>
        <p:nvSpPr>
          <p:cNvPr id="64542" name="Text Box 15"/>
          <p:cNvSpPr txBox="1">
            <a:spLocks noChangeArrowheads="1"/>
          </p:cNvSpPr>
          <p:nvPr/>
        </p:nvSpPr>
        <p:spPr bwMode="auto">
          <a:xfrm>
            <a:off x="3182938" y="1736725"/>
            <a:ext cx="641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S(i)</a:t>
            </a:r>
            <a:endParaRPr lang="el-GR" altLang="en-US" sz="1800">
              <a:solidFill>
                <a:srgbClr val="00FFFF"/>
              </a:solidFill>
            </a:endParaRPr>
          </a:p>
        </p:txBody>
      </p:sp>
      <p:sp>
        <p:nvSpPr>
          <p:cNvPr id="64543" name="Text Box 15"/>
          <p:cNvSpPr txBox="1">
            <a:spLocks noChangeArrowheads="1"/>
          </p:cNvSpPr>
          <p:nvPr/>
        </p:nvSpPr>
        <p:spPr bwMode="auto">
          <a:xfrm>
            <a:off x="7462838" y="3121025"/>
            <a:ext cx="159226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Y</a:t>
            </a:r>
            <a:r>
              <a:rPr lang="de-DE" altLang="en-US" sz="1800" baseline="-25000">
                <a:solidFill>
                  <a:srgbClr val="66FFFF"/>
                </a:solidFill>
              </a:rPr>
              <a:t>D</a:t>
            </a:r>
            <a:r>
              <a:rPr lang="de-DE" altLang="en-US" sz="1800">
                <a:solidFill>
                  <a:srgbClr val="66FFFF"/>
                </a:solidFill>
              </a:rPr>
              <a:t>=C(i)+ </a:t>
            </a:r>
            <a:r>
              <a:rPr lang="de-DE" altLang="en-US" sz="2000">
                <a:solidFill>
                  <a:srgbClr val="66FFFF"/>
                </a:solidFill>
              </a:rPr>
              <a:t>I(i,L</a:t>
            </a:r>
            <a:r>
              <a:rPr lang="de-DE" altLang="en-US" sz="2000" baseline="-25000">
                <a:solidFill>
                  <a:srgbClr val="66FFFF"/>
                </a:solidFill>
              </a:rPr>
              <a:t>1</a:t>
            </a:r>
            <a:r>
              <a:rPr lang="de-DE" altLang="en-US" sz="2000">
                <a:solidFill>
                  <a:srgbClr val="66FFFF"/>
                </a:solidFill>
              </a:rPr>
              <a:t>)</a:t>
            </a:r>
            <a:endParaRPr lang="el-GR" altLang="en-US" sz="2000">
              <a:solidFill>
                <a:srgbClr val="66FFFF"/>
              </a:solidFill>
            </a:endParaRPr>
          </a:p>
        </p:txBody>
      </p:sp>
      <p:sp>
        <p:nvSpPr>
          <p:cNvPr id="64544" name="AutoShape 33"/>
          <p:cNvSpPr>
            <a:spLocks/>
          </p:cNvSpPr>
          <p:nvPr/>
        </p:nvSpPr>
        <p:spPr bwMode="auto">
          <a:xfrm rot="16200000" flipV="1">
            <a:off x="5461000" y="2197100"/>
            <a:ext cx="177800" cy="1270000"/>
          </a:xfrm>
          <a:prstGeom prst="rightBrace">
            <a:avLst>
              <a:gd name="adj1" fmla="val 59524"/>
              <a:gd name="adj2" fmla="val 75995"/>
            </a:avLst>
          </a:prstGeom>
          <a:noFill/>
          <a:ln w="3810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vert="eaVert"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endParaRPr lang="de-DE" altLang="en-US" sz="2000"/>
          </a:p>
        </p:txBody>
      </p:sp>
      <p:sp>
        <p:nvSpPr>
          <p:cNvPr id="64545" name="AutoShape 34"/>
          <p:cNvSpPr>
            <a:spLocks/>
          </p:cNvSpPr>
          <p:nvPr/>
        </p:nvSpPr>
        <p:spPr bwMode="auto">
          <a:xfrm rot="16200000" flipV="1">
            <a:off x="6630988" y="2351088"/>
            <a:ext cx="165100" cy="952500"/>
          </a:xfrm>
          <a:prstGeom prst="rightBrace">
            <a:avLst>
              <a:gd name="adj1" fmla="val 48077"/>
              <a:gd name="adj2" fmla="val 50000"/>
            </a:avLst>
          </a:prstGeom>
          <a:noFill/>
          <a:ln w="3810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vert="eaVert"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endParaRPr lang="de-DE" altLang="en-US" sz="2000"/>
          </a:p>
        </p:txBody>
      </p:sp>
      <p:sp>
        <p:nvSpPr>
          <p:cNvPr id="64546" name="Text Box 15"/>
          <p:cNvSpPr txBox="1">
            <a:spLocks noChangeArrowheads="1"/>
          </p:cNvSpPr>
          <p:nvPr/>
        </p:nvSpPr>
        <p:spPr bwMode="auto">
          <a:xfrm>
            <a:off x="4935538" y="2359025"/>
            <a:ext cx="704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FF0000"/>
                </a:solidFill>
              </a:rPr>
              <a:t>C(i</a:t>
            </a:r>
            <a:r>
              <a:rPr lang="de-DE" altLang="en-US" sz="1800" baseline="-25000">
                <a:solidFill>
                  <a:srgbClr val="FF0000"/>
                </a:solidFill>
              </a:rPr>
              <a:t>1</a:t>
            </a:r>
            <a:r>
              <a:rPr lang="de-DE" altLang="en-US" sz="1800">
                <a:solidFill>
                  <a:srgbClr val="FF0000"/>
                </a:solidFill>
              </a:rPr>
              <a:t>)</a:t>
            </a:r>
            <a:endParaRPr lang="el-GR" altLang="en-US" sz="1800">
              <a:solidFill>
                <a:srgbClr val="FF0000"/>
              </a:solidFill>
            </a:endParaRPr>
          </a:p>
        </p:txBody>
      </p:sp>
      <p:sp>
        <p:nvSpPr>
          <p:cNvPr id="64547" name="Text Box 15"/>
          <p:cNvSpPr txBox="1">
            <a:spLocks noChangeArrowheads="1"/>
          </p:cNvSpPr>
          <p:nvPr/>
        </p:nvSpPr>
        <p:spPr bwMode="auto">
          <a:xfrm>
            <a:off x="6524625" y="2360613"/>
            <a:ext cx="704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dirty="0">
                <a:solidFill>
                  <a:srgbClr val="FF0000"/>
                </a:solidFill>
              </a:rPr>
              <a:t>I(</a:t>
            </a:r>
            <a:r>
              <a:rPr lang="de-DE" altLang="en-US" sz="1800" dirty="0" err="1">
                <a:solidFill>
                  <a:srgbClr val="FF0000"/>
                </a:solidFill>
              </a:rPr>
              <a:t>i</a:t>
            </a:r>
            <a:r>
              <a:rPr lang="de-DE" altLang="en-US" sz="1800" baseline="-25000" dirty="0" err="1">
                <a:solidFill>
                  <a:srgbClr val="FF0000"/>
                </a:solidFill>
              </a:rPr>
              <a:t>1</a:t>
            </a:r>
            <a:r>
              <a:rPr lang="de-DE" altLang="en-US" sz="1800" dirty="0">
                <a:solidFill>
                  <a:srgbClr val="FF0000"/>
                </a:solidFill>
              </a:rPr>
              <a:t>)</a:t>
            </a:r>
            <a:endParaRPr lang="el-GR" altLang="en-US" sz="1800" dirty="0">
              <a:solidFill>
                <a:srgbClr val="FF0000"/>
              </a:solidFill>
            </a:endParaRPr>
          </a:p>
        </p:txBody>
      </p:sp>
      <p:sp>
        <p:nvSpPr>
          <p:cNvPr id="543781" name="AutoShape 37"/>
          <p:cNvSpPr>
            <a:spLocks/>
          </p:cNvSpPr>
          <p:nvPr/>
        </p:nvSpPr>
        <p:spPr bwMode="auto">
          <a:xfrm rot="16200000" flipV="1">
            <a:off x="1209675" y="2314575"/>
            <a:ext cx="165100" cy="952500"/>
          </a:xfrm>
          <a:prstGeom prst="rightBrace">
            <a:avLst>
              <a:gd name="adj1" fmla="val 48077"/>
              <a:gd name="adj2" fmla="val 50000"/>
            </a:avLst>
          </a:prstGeom>
          <a:noFill/>
          <a:ln w="3810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vert="eaVert"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endParaRPr lang="de-DE" altLang="en-US" sz="2000"/>
          </a:p>
        </p:txBody>
      </p:sp>
      <p:sp>
        <p:nvSpPr>
          <p:cNvPr id="543782" name="Text Box 15"/>
          <p:cNvSpPr txBox="1">
            <a:spLocks noChangeArrowheads="1"/>
          </p:cNvSpPr>
          <p:nvPr/>
        </p:nvSpPr>
        <p:spPr bwMode="auto">
          <a:xfrm>
            <a:off x="1103313" y="2324100"/>
            <a:ext cx="1174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FF0000"/>
                </a:solidFill>
              </a:rPr>
              <a:t>I(i</a:t>
            </a:r>
            <a:r>
              <a:rPr lang="de-DE" altLang="en-US" sz="1800" baseline="-25000">
                <a:solidFill>
                  <a:srgbClr val="FF0000"/>
                </a:solidFill>
              </a:rPr>
              <a:t>1</a:t>
            </a:r>
            <a:r>
              <a:rPr lang="de-DE" altLang="en-US" sz="1800">
                <a:solidFill>
                  <a:srgbClr val="FF0000"/>
                </a:solidFill>
              </a:rPr>
              <a:t>)=S(i</a:t>
            </a:r>
            <a:r>
              <a:rPr lang="de-DE" altLang="en-US" sz="1800" baseline="-25000">
                <a:solidFill>
                  <a:srgbClr val="FF0000"/>
                </a:solidFill>
              </a:rPr>
              <a:t>1</a:t>
            </a:r>
            <a:r>
              <a:rPr lang="de-DE" altLang="en-US" sz="1800">
                <a:solidFill>
                  <a:srgbClr val="FF0000"/>
                </a:solidFill>
              </a:rPr>
              <a:t>)</a:t>
            </a:r>
            <a:endParaRPr lang="el-GR" altLang="en-US" sz="1800">
              <a:solidFill>
                <a:srgbClr val="FF0000"/>
              </a:solidFill>
            </a:endParaRPr>
          </a:p>
        </p:txBody>
      </p:sp>
      <p:sp>
        <p:nvSpPr>
          <p:cNvPr id="64550" name="Oval 25"/>
          <p:cNvSpPr>
            <a:spLocks noChangeArrowheads="1"/>
          </p:cNvSpPr>
          <p:nvPr/>
        </p:nvSpPr>
        <p:spPr bwMode="auto">
          <a:xfrm>
            <a:off x="7143750" y="28844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39" name="AutoShape 29"/>
          <p:cNvSpPr>
            <a:spLocks noChangeArrowheads="1"/>
          </p:cNvSpPr>
          <p:nvPr/>
        </p:nvSpPr>
        <p:spPr bwMode="auto">
          <a:xfrm>
            <a:off x="0" y="4586289"/>
            <a:ext cx="9144000" cy="2271712"/>
          </a:xfrm>
          <a:prstGeom prst="roundRect">
            <a:avLst>
              <a:gd name="adj" fmla="val 12495"/>
            </a:avLst>
          </a:prstGeom>
          <a:solidFill>
            <a:srgbClr val="FFFF99"/>
          </a:solidFill>
          <a:ln w="50800">
            <a:solidFill>
              <a:srgbClr val="FF0000"/>
            </a:solidFill>
            <a:round/>
            <a:headEnd/>
            <a:tailEnd/>
          </a:ln>
        </p:spPr>
        <p:txBody>
          <a:bodyPr lIns="0" tIns="0" rIns="0" bIns="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lnSpc>
                <a:spcPct val="90000"/>
              </a:lnSpc>
              <a:spcBef>
                <a:spcPct val="0"/>
              </a:spcBef>
              <a:buClrTx/>
              <a:buFontTx/>
              <a:buNone/>
            </a:pPr>
            <a:r>
              <a:rPr lang="en-US" altLang="en-US" sz="1900" dirty="0">
                <a:solidFill>
                  <a:schemeClr val="bg1"/>
                </a:solidFill>
              </a:rPr>
              <a:t>We can use a mathematical trick to determine the position of the supply curve:</a:t>
            </a:r>
          </a:p>
          <a:p>
            <a:pPr eaLnBrk="1" hangingPunct="1">
              <a:lnSpc>
                <a:spcPct val="90000"/>
              </a:lnSpc>
              <a:spcBef>
                <a:spcPct val="0"/>
              </a:spcBef>
              <a:buClrTx/>
              <a:buFontTx/>
              <a:buNone/>
            </a:pPr>
            <a:endParaRPr lang="en-US" altLang="en-US" sz="1900" dirty="0">
              <a:solidFill>
                <a:schemeClr val="bg1"/>
              </a:solidFill>
            </a:endParaRPr>
          </a:p>
          <a:p>
            <a:pPr eaLnBrk="1" hangingPunct="1">
              <a:lnSpc>
                <a:spcPct val="90000"/>
              </a:lnSpc>
              <a:spcBef>
                <a:spcPct val="0"/>
              </a:spcBef>
              <a:buClrTx/>
              <a:buFontTx/>
              <a:buNone/>
            </a:pPr>
            <a:r>
              <a:rPr lang="en-US" altLang="en-US" sz="1900" dirty="0">
                <a:solidFill>
                  <a:schemeClr val="bg1"/>
                </a:solidFill>
              </a:rPr>
              <a:t>From the equilibrium on the capital market we know:    </a:t>
            </a:r>
            <a:r>
              <a:rPr lang="en-US" altLang="en-US" sz="1900" dirty="0">
                <a:solidFill>
                  <a:srgbClr val="FF0000"/>
                </a:solidFill>
              </a:rPr>
              <a:t>S(</a:t>
            </a:r>
            <a:r>
              <a:rPr lang="en-US" altLang="en-US" sz="1900" dirty="0" err="1">
                <a:solidFill>
                  <a:srgbClr val="FF0000"/>
                </a:solidFill>
              </a:rPr>
              <a:t>i</a:t>
            </a:r>
            <a:r>
              <a:rPr lang="en-US" altLang="en-US" sz="1900" baseline="-25000" dirty="0" err="1">
                <a:solidFill>
                  <a:srgbClr val="FF0000"/>
                </a:solidFill>
              </a:rPr>
              <a:t>1</a:t>
            </a:r>
            <a:r>
              <a:rPr lang="en-US" altLang="en-US" sz="1900" dirty="0">
                <a:solidFill>
                  <a:srgbClr val="FF0000"/>
                </a:solidFill>
              </a:rPr>
              <a:t>)           =               </a:t>
            </a:r>
            <a:r>
              <a:rPr lang="en-US" altLang="en-US" sz="1900" dirty="0">
                <a:solidFill>
                  <a:srgbClr val="FF0000"/>
                </a:solidFill>
                <a:cs typeface="Arial"/>
              </a:rPr>
              <a:t>I(</a:t>
            </a:r>
            <a:r>
              <a:rPr lang="en-US" altLang="en-US" sz="1900" dirty="0" err="1">
                <a:solidFill>
                  <a:srgbClr val="FF0000"/>
                </a:solidFill>
                <a:cs typeface="Arial"/>
              </a:rPr>
              <a:t>i</a:t>
            </a:r>
            <a:r>
              <a:rPr lang="en-US" altLang="en-US" sz="1900" baseline="-25000" dirty="0" err="1">
                <a:solidFill>
                  <a:srgbClr val="FF0000"/>
                </a:solidFill>
                <a:cs typeface="Arial"/>
              </a:rPr>
              <a:t>1</a:t>
            </a:r>
            <a:r>
              <a:rPr lang="en-US" altLang="en-US" sz="1900" dirty="0" err="1">
                <a:solidFill>
                  <a:srgbClr val="FF0000"/>
                </a:solidFill>
                <a:cs typeface="Arial"/>
              </a:rPr>
              <a:t>,L</a:t>
            </a:r>
            <a:r>
              <a:rPr lang="en-US" altLang="en-US" sz="1900" baseline="-25000" dirty="0" err="1">
                <a:solidFill>
                  <a:srgbClr val="FF0000"/>
                </a:solidFill>
                <a:cs typeface="Arial"/>
              </a:rPr>
              <a:t>1</a:t>
            </a:r>
            <a:r>
              <a:rPr lang="en-US" altLang="en-US" sz="1900" dirty="0">
                <a:solidFill>
                  <a:srgbClr val="FF0000"/>
                </a:solidFill>
                <a:cs typeface="Arial"/>
              </a:rPr>
              <a:t>)</a:t>
            </a:r>
            <a:endParaRPr lang="en-US" altLang="en-US" sz="1900" dirty="0">
              <a:solidFill>
                <a:schemeClr val="bg1"/>
              </a:solidFill>
            </a:endParaRPr>
          </a:p>
          <a:p>
            <a:pPr eaLnBrk="1" hangingPunct="1">
              <a:lnSpc>
                <a:spcPct val="90000"/>
              </a:lnSpc>
              <a:spcBef>
                <a:spcPct val="0"/>
              </a:spcBef>
              <a:buClrTx/>
              <a:buFontTx/>
              <a:buNone/>
            </a:pPr>
            <a:r>
              <a:rPr lang="en-US" altLang="en-US" sz="1900" dirty="0">
                <a:solidFill>
                  <a:schemeClr val="bg1"/>
                </a:solidFill>
              </a:rPr>
              <a:t>We also know that total demand for goods equals       </a:t>
            </a:r>
            <a:r>
              <a:rPr lang="en-US" altLang="en-US" sz="1900" dirty="0">
                <a:solidFill>
                  <a:srgbClr val="FF0000"/>
                </a:solidFill>
              </a:rPr>
              <a:t>Y</a:t>
            </a:r>
            <a:r>
              <a:rPr lang="en-US" altLang="en-US" sz="1900" baseline="-25000" dirty="0">
                <a:solidFill>
                  <a:srgbClr val="FF0000"/>
                </a:solidFill>
              </a:rPr>
              <a:t>D</a:t>
            </a:r>
            <a:r>
              <a:rPr lang="en-US" altLang="en-US" sz="1900" dirty="0">
                <a:solidFill>
                  <a:srgbClr val="FF0000"/>
                </a:solidFill>
              </a:rPr>
              <a:t>(</a:t>
            </a:r>
            <a:r>
              <a:rPr lang="en-US" altLang="en-US" sz="1900" dirty="0" err="1">
                <a:solidFill>
                  <a:srgbClr val="FF0000"/>
                </a:solidFill>
              </a:rPr>
              <a:t>i</a:t>
            </a:r>
            <a:r>
              <a:rPr lang="en-US" altLang="en-US" sz="1900" baseline="-25000" dirty="0" err="1">
                <a:solidFill>
                  <a:srgbClr val="FF0000"/>
                </a:solidFill>
              </a:rPr>
              <a:t>1</a:t>
            </a:r>
            <a:r>
              <a:rPr lang="en-US" altLang="en-US" sz="1900" dirty="0">
                <a:solidFill>
                  <a:srgbClr val="FF0000"/>
                </a:solidFill>
              </a:rPr>
              <a:t>)           =  C(</a:t>
            </a:r>
            <a:r>
              <a:rPr lang="en-US" altLang="en-US" sz="1900" dirty="0" err="1">
                <a:solidFill>
                  <a:srgbClr val="FF0000"/>
                </a:solidFill>
              </a:rPr>
              <a:t>i</a:t>
            </a:r>
            <a:r>
              <a:rPr lang="en-US" altLang="en-US" sz="1900" baseline="-25000" dirty="0" err="1">
                <a:solidFill>
                  <a:srgbClr val="FF0000"/>
                </a:solidFill>
              </a:rPr>
              <a:t>1</a:t>
            </a:r>
            <a:r>
              <a:rPr lang="en-US" altLang="en-US" sz="1900" dirty="0">
                <a:solidFill>
                  <a:srgbClr val="FF0000"/>
                </a:solidFill>
              </a:rPr>
              <a:t>)  +  I(</a:t>
            </a:r>
            <a:r>
              <a:rPr lang="en-US" altLang="en-US" sz="1900" dirty="0" err="1">
                <a:solidFill>
                  <a:srgbClr val="FF0000"/>
                </a:solidFill>
              </a:rPr>
              <a:t>i</a:t>
            </a:r>
            <a:r>
              <a:rPr lang="en-US" altLang="en-US" sz="1900" baseline="-25000" dirty="0" err="1">
                <a:solidFill>
                  <a:srgbClr val="FF0000"/>
                </a:solidFill>
              </a:rPr>
              <a:t>1</a:t>
            </a:r>
            <a:r>
              <a:rPr lang="en-US" altLang="en-US" sz="1900" dirty="0" err="1">
                <a:solidFill>
                  <a:srgbClr val="FF0000"/>
                </a:solidFill>
              </a:rPr>
              <a:t>,L</a:t>
            </a:r>
            <a:r>
              <a:rPr lang="en-US" altLang="en-US" sz="1900" baseline="-25000" dirty="0" err="1">
                <a:solidFill>
                  <a:srgbClr val="FF0000"/>
                </a:solidFill>
              </a:rPr>
              <a:t>1</a:t>
            </a:r>
            <a:r>
              <a:rPr lang="en-US" altLang="en-US" sz="1900" dirty="0">
                <a:solidFill>
                  <a:srgbClr val="FF0000"/>
                </a:solidFill>
              </a:rPr>
              <a:t>)</a:t>
            </a:r>
            <a:endParaRPr lang="en-US" altLang="en-US" sz="1900" dirty="0">
              <a:solidFill>
                <a:schemeClr val="bg1"/>
              </a:solidFill>
            </a:endParaRPr>
          </a:p>
          <a:p>
            <a:pPr eaLnBrk="1" hangingPunct="1">
              <a:lnSpc>
                <a:spcPct val="90000"/>
              </a:lnSpc>
              <a:spcBef>
                <a:spcPct val="0"/>
              </a:spcBef>
              <a:buClrTx/>
              <a:buFontTx/>
              <a:buNone/>
            </a:pPr>
            <a:r>
              <a:rPr lang="en-US" altLang="en-US" sz="1900" dirty="0">
                <a:solidFill>
                  <a:schemeClr val="bg1"/>
                </a:solidFill>
              </a:rPr>
              <a:t>From this follows that total demand for goods equals  </a:t>
            </a:r>
            <a:r>
              <a:rPr lang="en-US" altLang="en-US" sz="1900" dirty="0">
                <a:solidFill>
                  <a:srgbClr val="FF0000"/>
                </a:solidFill>
              </a:rPr>
              <a:t>Y</a:t>
            </a:r>
            <a:r>
              <a:rPr lang="en-US" altLang="en-US" sz="1900" baseline="-25000" dirty="0">
                <a:solidFill>
                  <a:srgbClr val="FF0000"/>
                </a:solidFill>
              </a:rPr>
              <a:t>D</a:t>
            </a:r>
            <a:r>
              <a:rPr lang="en-US" altLang="en-US" sz="1900" dirty="0">
                <a:solidFill>
                  <a:srgbClr val="FF0000"/>
                </a:solidFill>
              </a:rPr>
              <a:t>(</a:t>
            </a:r>
            <a:r>
              <a:rPr lang="en-US" altLang="en-US" sz="1900" dirty="0" err="1">
                <a:solidFill>
                  <a:srgbClr val="FF0000"/>
                </a:solidFill>
              </a:rPr>
              <a:t>i</a:t>
            </a:r>
            <a:r>
              <a:rPr lang="en-US" altLang="en-US" sz="1900" baseline="-25000" dirty="0" err="1">
                <a:solidFill>
                  <a:srgbClr val="FF0000"/>
                </a:solidFill>
              </a:rPr>
              <a:t>1</a:t>
            </a:r>
            <a:r>
              <a:rPr lang="en-US" altLang="en-US" sz="1900" dirty="0">
                <a:solidFill>
                  <a:srgbClr val="FF0000"/>
                </a:solidFill>
              </a:rPr>
              <a:t>)           =  C(</a:t>
            </a:r>
            <a:r>
              <a:rPr lang="en-US" altLang="en-US" sz="1900" dirty="0" err="1">
                <a:solidFill>
                  <a:srgbClr val="FF0000"/>
                </a:solidFill>
              </a:rPr>
              <a:t>i</a:t>
            </a:r>
            <a:r>
              <a:rPr lang="en-US" altLang="en-US" sz="1900" baseline="-25000" dirty="0" err="1">
                <a:solidFill>
                  <a:srgbClr val="FF0000"/>
                </a:solidFill>
              </a:rPr>
              <a:t>1</a:t>
            </a:r>
            <a:r>
              <a:rPr lang="en-US" altLang="en-US" sz="1900" dirty="0">
                <a:solidFill>
                  <a:srgbClr val="FF0000"/>
                </a:solidFill>
              </a:rPr>
              <a:t>)  +  S(</a:t>
            </a:r>
            <a:r>
              <a:rPr lang="en-US" altLang="en-US" sz="1900" dirty="0" err="1">
                <a:solidFill>
                  <a:srgbClr val="FF0000"/>
                </a:solidFill>
              </a:rPr>
              <a:t>i</a:t>
            </a:r>
            <a:r>
              <a:rPr lang="en-US" altLang="en-US" sz="1900" baseline="-25000" dirty="0" err="1">
                <a:solidFill>
                  <a:srgbClr val="FF0000"/>
                </a:solidFill>
              </a:rPr>
              <a:t>1</a:t>
            </a:r>
            <a:r>
              <a:rPr lang="en-US" altLang="en-US" sz="1900" dirty="0">
                <a:solidFill>
                  <a:srgbClr val="FF0000"/>
                </a:solidFill>
              </a:rPr>
              <a:t>)</a:t>
            </a:r>
          </a:p>
          <a:p>
            <a:pPr eaLnBrk="1" hangingPunct="1">
              <a:lnSpc>
                <a:spcPct val="90000"/>
              </a:lnSpc>
              <a:spcBef>
                <a:spcPct val="0"/>
              </a:spcBef>
              <a:buClrTx/>
              <a:buFontTx/>
              <a:buNone/>
            </a:pPr>
            <a:r>
              <a:rPr lang="en-US" altLang="en-US" sz="1900" dirty="0">
                <a:solidFill>
                  <a:schemeClr val="bg1"/>
                </a:solidFill>
              </a:rPr>
              <a:t>From the household budget constraint we know          </a:t>
            </a:r>
            <a:r>
              <a:rPr lang="en-US" altLang="en-US" sz="1900" dirty="0">
                <a:solidFill>
                  <a:srgbClr val="FF0000"/>
                </a:solidFill>
              </a:rPr>
              <a:t>Y</a:t>
            </a:r>
            <a:r>
              <a:rPr lang="en-US" altLang="en-US" sz="1900" baseline="-25000" dirty="0">
                <a:solidFill>
                  <a:srgbClr val="FF0000"/>
                </a:solidFill>
              </a:rPr>
              <a:t>S</a:t>
            </a:r>
            <a:r>
              <a:rPr lang="en-US" altLang="en-US" sz="1900" dirty="0">
                <a:solidFill>
                  <a:srgbClr val="FF0000"/>
                </a:solidFill>
              </a:rPr>
              <a:t>( </a:t>
            </a:r>
            <a:r>
              <a:rPr lang="en-US" altLang="en-US" sz="1900" dirty="0" err="1">
                <a:solidFill>
                  <a:srgbClr val="FF0000"/>
                </a:solidFill>
              </a:rPr>
              <a:t>L</a:t>
            </a:r>
            <a:r>
              <a:rPr lang="en-US" altLang="en-US" sz="1900" baseline="-25000" dirty="0" err="1">
                <a:solidFill>
                  <a:srgbClr val="FF0000"/>
                </a:solidFill>
              </a:rPr>
              <a:t>1</a:t>
            </a:r>
            <a:r>
              <a:rPr lang="en-US" altLang="en-US" sz="1900" dirty="0">
                <a:solidFill>
                  <a:srgbClr val="FF0000"/>
                </a:solidFill>
              </a:rPr>
              <a:t>, </a:t>
            </a:r>
            <a:r>
              <a:rPr lang="en-US" altLang="en-US" sz="1900" dirty="0" err="1">
                <a:solidFill>
                  <a:srgbClr val="FF0000"/>
                </a:solidFill>
              </a:rPr>
              <a:t>K</a:t>
            </a:r>
            <a:r>
              <a:rPr lang="en-US" altLang="en-US" sz="1900" baseline="-25000" dirty="0" err="1">
                <a:solidFill>
                  <a:srgbClr val="FF0000"/>
                </a:solidFill>
              </a:rPr>
              <a:t>1</a:t>
            </a:r>
            <a:r>
              <a:rPr lang="en-US" altLang="en-US" sz="1900" dirty="0">
                <a:solidFill>
                  <a:srgbClr val="FF0000"/>
                </a:solidFill>
              </a:rPr>
              <a:t>)   =  C(</a:t>
            </a:r>
            <a:r>
              <a:rPr lang="en-US" altLang="en-US" sz="1900" dirty="0" err="1">
                <a:solidFill>
                  <a:srgbClr val="FF0000"/>
                </a:solidFill>
              </a:rPr>
              <a:t>i</a:t>
            </a:r>
            <a:r>
              <a:rPr lang="en-US" altLang="en-US" sz="1900" baseline="-25000" dirty="0" err="1">
                <a:solidFill>
                  <a:srgbClr val="FF0000"/>
                </a:solidFill>
              </a:rPr>
              <a:t>1</a:t>
            </a:r>
            <a:r>
              <a:rPr lang="en-US" altLang="en-US" sz="1900" dirty="0">
                <a:solidFill>
                  <a:srgbClr val="FF0000"/>
                </a:solidFill>
              </a:rPr>
              <a:t>)  +  S(</a:t>
            </a:r>
            <a:r>
              <a:rPr lang="en-US" altLang="en-US" sz="1900" dirty="0" err="1">
                <a:solidFill>
                  <a:srgbClr val="FF0000"/>
                </a:solidFill>
              </a:rPr>
              <a:t>i</a:t>
            </a:r>
            <a:r>
              <a:rPr lang="en-US" altLang="en-US" sz="1900" baseline="-25000" dirty="0" err="1">
                <a:solidFill>
                  <a:srgbClr val="FF0000"/>
                </a:solidFill>
              </a:rPr>
              <a:t>1</a:t>
            </a:r>
            <a:r>
              <a:rPr lang="en-US" altLang="en-US" sz="1900" dirty="0">
                <a:solidFill>
                  <a:srgbClr val="FF0000"/>
                </a:solidFill>
              </a:rPr>
              <a:t>)</a:t>
            </a:r>
            <a:endParaRPr lang="en-US" altLang="en-US" sz="1900" dirty="0">
              <a:solidFill>
                <a:schemeClr val="bg1"/>
              </a:solidFill>
            </a:endParaRPr>
          </a:p>
          <a:p>
            <a:pPr eaLnBrk="1" hangingPunct="1">
              <a:lnSpc>
                <a:spcPct val="90000"/>
              </a:lnSpc>
              <a:spcBef>
                <a:spcPct val="0"/>
              </a:spcBef>
              <a:buClrTx/>
              <a:buFontTx/>
              <a:buNone/>
            </a:pPr>
            <a:r>
              <a:rPr lang="en-US" altLang="en-US" sz="2000" dirty="0">
                <a:solidFill>
                  <a:schemeClr val="bg1"/>
                </a:solidFill>
              </a:rPr>
              <a:t>Consequently:                                                      =&gt; </a:t>
            </a:r>
            <a:r>
              <a:rPr lang="en-US" altLang="en-US" sz="2000" dirty="0">
                <a:solidFill>
                  <a:srgbClr val="FF0000"/>
                </a:solidFill>
              </a:rPr>
              <a:t>Y</a:t>
            </a:r>
            <a:r>
              <a:rPr lang="en-US" altLang="en-US" sz="2000" baseline="-25000" dirty="0">
                <a:solidFill>
                  <a:srgbClr val="FF0000"/>
                </a:solidFill>
              </a:rPr>
              <a:t>S</a:t>
            </a:r>
            <a:r>
              <a:rPr lang="en-US" altLang="en-US" sz="2000" dirty="0">
                <a:solidFill>
                  <a:srgbClr val="FF0000"/>
                </a:solidFill>
              </a:rPr>
              <a:t>( </a:t>
            </a:r>
            <a:r>
              <a:rPr lang="en-US" altLang="en-US" sz="2000" dirty="0" err="1">
                <a:solidFill>
                  <a:srgbClr val="FF0000"/>
                </a:solidFill>
              </a:rPr>
              <a:t>L</a:t>
            </a:r>
            <a:r>
              <a:rPr lang="en-US" altLang="en-US" sz="2000" baseline="-25000" dirty="0" err="1">
                <a:solidFill>
                  <a:srgbClr val="FF0000"/>
                </a:solidFill>
              </a:rPr>
              <a:t>1</a:t>
            </a:r>
            <a:r>
              <a:rPr lang="en-US" altLang="en-US" sz="2000" dirty="0">
                <a:solidFill>
                  <a:srgbClr val="FF0000"/>
                </a:solidFill>
              </a:rPr>
              <a:t>, </a:t>
            </a:r>
            <a:r>
              <a:rPr lang="en-US" altLang="en-US" sz="2000" dirty="0" err="1">
                <a:solidFill>
                  <a:srgbClr val="FF0000"/>
                </a:solidFill>
              </a:rPr>
              <a:t>K</a:t>
            </a:r>
            <a:r>
              <a:rPr lang="en-US" altLang="en-US" sz="2000" baseline="-25000" dirty="0" err="1">
                <a:solidFill>
                  <a:srgbClr val="FF0000"/>
                </a:solidFill>
              </a:rPr>
              <a:t>1</a:t>
            </a:r>
            <a:r>
              <a:rPr lang="en-US" altLang="en-US" sz="2000" dirty="0">
                <a:solidFill>
                  <a:srgbClr val="FF0000"/>
                </a:solidFill>
              </a:rPr>
              <a:t>)  =  Y</a:t>
            </a:r>
            <a:r>
              <a:rPr lang="en-US" altLang="en-US" sz="2000" baseline="-25000" dirty="0">
                <a:solidFill>
                  <a:srgbClr val="FF0000"/>
                </a:solidFill>
              </a:rPr>
              <a:t>D</a:t>
            </a:r>
            <a:r>
              <a:rPr lang="en-US" altLang="en-US" sz="2000" dirty="0">
                <a:solidFill>
                  <a:srgbClr val="FF0000"/>
                </a:solidFill>
              </a:rPr>
              <a:t>(</a:t>
            </a:r>
            <a:r>
              <a:rPr lang="en-US" altLang="en-US" sz="2000" dirty="0" err="1">
                <a:solidFill>
                  <a:srgbClr val="FF0000"/>
                </a:solidFill>
              </a:rPr>
              <a:t>i</a:t>
            </a:r>
            <a:r>
              <a:rPr lang="en-US" altLang="en-US" sz="2000" baseline="-25000" dirty="0" err="1">
                <a:solidFill>
                  <a:srgbClr val="FF0000"/>
                </a:solidFill>
              </a:rPr>
              <a:t>1</a:t>
            </a:r>
            <a:r>
              <a:rPr lang="en-US" altLang="en-US" sz="2000" dirty="0">
                <a:solidFill>
                  <a:srgbClr val="FF0000"/>
                </a:solidFill>
              </a:rPr>
              <a:t>)</a:t>
            </a:r>
            <a:endParaRPr lang="en-US" altLang="en-US" sz="2000" dirty="0">
              <a:solidFill>
                <a:schemeClr val="bg1"/>
              </a:solidFill>
            </a:endParaRPr>
          </a:p>
        </p:txBody>
      </p:sp>
      <p:sp>
        <p:nvSpPr>
          <p:cNvPr id="40" name="Text Box 15">
            <a:extLst>
              <a:ext uri="{FF2B5EF4-FFF2-40B4-BE49-F238E27FC236}">
                <a16:creationId xmlns:a16="http://schemas.microsoft.com/office/drawing/2014/main" id="{4B71DE04-B64C-4545-8687-951A68D655B3}"/>
              </a:ext>
            </a:extLst>
          </p:cNvPr>
          <p:cNvSpPr txBox="1">
            <a:spLocks noChangeArrowheads="1"/>
          </p:cNvSpPr>
          <p:nvPr/>
        </p:nvSpPr>
        <p:spPr bwMode="auto">
          <a:xfrm>
            <a:off x="6496050" y="2360613"/>
            <a:ext cx="7334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dirty="0">
                <a:solidFill>
                  <a:srgbClr val="FF0000"/>
                </a:solidFill>
              </a:rPr>
              <a:t>S(</a:t>
            </a:r>
            <a:r>
              <a:rPr lang="de-DE" altLang="en-US" sz="1800" dirty="0" err="1">
                <a:solidFill>
                  <a:srgbClr val="FF0000"/>
                </a:solidFill>
              </a:rPr>
              <a:t>i</a:t>
            </a:r>
            <a:r>
              <a:rPr lang="de-DE" altLang="en-US" sz="1800" baseline="-25000" dirty="0" err="1">
                <a:solidFill>
                  <a:srgbClr val="FF0000"/>
                </a:solidFill>
              </a:rPr>
              <a:t>1</a:t>
            </a:r>
            <a:r>
              <a:rPr lang="de-DE" altLang="en-US" sz="1800" dirty="0">
                <a:solidFill>
                  <a:srgbClr val="FF0000"/>
                </a:solidFill>
              </a:rPr>
              <a:t>)</a:t>
            </a:r>
            <a:endParaRPr lang="el-GR" altLang="en-US" sz="1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378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37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xEl>
                                              <p:pRg st="4" end="4"/>
                                            </p:txEl>
                                          </p:spTgt>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64547"/>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47" grpId="0"/>
      <p:bldP spid="543781" grpId="0" animBg="1"/>
      <p:bldP spid="543782" grpId="0"/>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5538" name="Object 3"/>
          <p:cNvGraphicFramePr>
            <a:graphicFrameLocks/>
          </p:cNvGraphicFramePr>
          <p:nvPr/>
        </p:nvGraphicFramePr>
        <p:xfrm>
          <a:off x="4513263" y="1411288"/>
          <a:ext cx="3776662" cy="3116262"/>
        </p:xfrm>
        <a:graphic>
          <a:graphicData uri="http://schemas.openxmlformats.org/presentationml/2006/ole">
            <mc:AlternateContent xmlns:mc="http://schemas.openxmlformats.org/markup-compatibility/2006">
              <mc:Choice xmlns:v="urn:schemas-microsoft-com:vml" Requires="v">
                <p:oleObj spid="_x0000_s66375" name="Diagramm" r:id="rId4" imgW="7438924" imgH="5314860" progId="MSGraph.Chart.8">
                  <p:embed followColorScheme="full"/>
                </p:oleObj>
              </mc:Choice>
              <mc:Fallback>
                <p:oleObj name="Diagramm" r:id="rId4" imgW="7438924" imgH="531486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263" y="1411288"/>
                        <a:ext cx="3776662" cy="311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39" name="Object 3"/>
          <p:cNvGraphicFramePr>
            <a:graphicFrameLocks/>
          </p:cNvGraphicFramePr>
          <p:nvPr/>
        </p:nvGraphicFramePr>
        <p:xfrm>
          <a:off x="422275" y="1384300"/>
          <a:ext cx="3776663" cy="3116263"/>
        </p:xfrm>
        <a:graphic>
          <a:graphicData uri="http://schemas.openxmlformats.org/presentationml/2006/ole">
            <mc:AlternateContent xmlns:mc="http://schemas.openxmlformats.org/markup-compatibility/2006">
              <mc:Choice xmlns:v="urn:schemas-microsoft-com:vml" Requires="v">
                <p:oleObj spid="_x0000_s66376" name="Diagramm" r:id="rId6" imgW="7438924" imgH="5314860" progId="MSGraph.Chart.8">
                  <p:embed followColorScheme="full"/>
                </p:oleObj>
              </mc:Choice>
              <mc:Fallback>
                <p:oleObj name="Diagramm" r:id="rId6" imgW="7438924" imgH="531486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275" y="1384300"/>
                        <a:ext cx="3776663" cy="311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5540"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0"/>
              </a:spcBef>
              <a:buClrTx/>
              <a:buFontTx/>
              <a:buNone/>
            </a:pPr>
            <a:r>
              <a:rPr lang="de-DE" altLang="en-US" sz="1600" b="1"/>
              <a:t>- </a:t>
            </a:r>
            <a:fld id="{DF7E87EE-15C4-48E7-834E-8D91F7A7CF58}" type="slidenum">
              <a:rPr lang="de-DE" altLang="en-US" sz="1600" b="1"/>
              <a:pPr algn="r" eaLnBrk="1" hangingPunct="1">
                <a:spcBef>
                  <a:spcPct val="0"/>
                </a:spcBef>
                <a:buClrTx/>
                <a:buFontTx/>
                <a:buNone/>
              </a:pPr>
              <a:t>62</a:t>
            </a:fld>
            <a:r>
              <a:rPr lang="de-DE" altLang="en-US" sz="1600" b="1"/>
              <a:t> -</a:t>
            </a:r>
          </a:p>
        </p:txBody>
      </p:sp>
      <p:sp>
        <p:nvSpPr>
          <p:cNvPr id="65541"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de-DE" altLang="en-US" sz="600"/>
              <a:t>Prof. Dr. Rainer Maurer</a:t>
            </a:r>
          </a:p>
        </p:txBody>
      </p:sp>
      <p:sp>
        <p:nvSpPr>
          <p:cNvPr id="65542" name="Text Box 5"/>
          <p:cNvSpPr txBox="1">
            <a:spLocks noChangeArrowheads="1"/>
          </p:cNvSpPr>
          <p:nvPr/>
        </p:nvSpPr>
        <p:spPr bwMode="auto">
          <a:xfrm>
            <a:off x="4919663" y="1239838"/>
            <a:ext cx="293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t>i</a:t>
            </a:r>
          </a:p>
        </p:txBody>
      </p:sp>
      <p:sp>
        <p:nvSpPr>
          <p:cNvPr id="65543" name="Text Box 7"/>
          <p:cNvSpPr txBox="1">
            <a:spLocks noChangeArrowheads="1"/>
          </p:cNvSpPr>
          <p:nvPr/>
        </p:nvSpPr>
        <p:spPr bwMode="auto">
          <a:xfrm>
            <a:off x="3694113" y="4257675"/>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50000"/>
              </a:spcBef>
              <a:buClrTx/>
              <a:buFontTx/>
              <a:buNone/>
            </a:pPr>
            <a:r>
              <a:rPr lang="de-DE" altLang="en-US" sz="1800"/>
              <a:t>I,S</a:t>
            </a:r>
          </a:p>
        </p:txBody>
      </p:sp>
      <p:sp>
        <p:nvSpPr>
          <p:cNvPr id="65544" name="Text Box 8"/>
          <p:cNvSpPr txBox="1">
            <a:spLocks noChangeArrowheads="1"/>
          </p:cNvSpPr>
          <p:nvPr/>
        </p:nvSpPr>
        <p:spPr bwMode="auto">
          <a:xfrm>
            <a:off x="825500" y="1233488"/>
            <a:ext cx="331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t>i</a:t>
            </a:r>
          </a:p>
        </p:txBody>
      </p:sp>
      <p:sp>
        <p:nvSpPr>
          <p:cNvPr id="65545" name="Line 9"/>
          <p:cNvSpPr>
            <a:spLocks noChangeShapeType="1"/>
          </p:cNvSpPr>
          <p:nvPr/>
        </p:nvSpPr>
        <p:spPr bwMode="auto">
          <a:xfrm>
            <a:off x="4044950" y="395922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5546" name="Line 10"/>
          <p:cNvSpPr>
            <a:spLocks noChangeShapeType="1"/>
          </p:cNvSpPr>
          <p:nvPr/>
        </p:nvSpPr>
        <p:spPr bwMode="auto">
          <a:xfrm rot="5400000" flipH="1">
            <a:off x="716757" y="15501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5547" name="Line 12"/>
          <p:cNvSpPr>
            <a:spLocks noChangeShapeType="1"/>
          </p:cNvSpPr>
          <p:nvPr/>
        </p:nvSpPr>
        <p:spPr bwMode="auto">
          <a:xfrm>
            <a:off x="8129588" y="399097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5548" name="Line 13"/>
          <p:cNvSpPr>
            <a:spLocks noChangeShapeType="1"/>
          </p:cNvSpPr>
          <p:nvPr/>
        </p:nvSpPr>
        <p:spPr bwMode="auto">
          <a:xfrm rot="5400000" flipH="1">
            <a:off x="4822032" y="15755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5549" name="Text Box 14"/>
          <p:cNvSpPr txBox="1">
            <a:spLocks noChangeArrowheads="1"/>
          </p:cNvSpPr>
          <p:nvPr/>
        </p:nvSpPr>
        <p:spPr bwMode="auto">
          <a:xfrm>
            <a:off x="222250" y="2733675"/>
            <a:ext cx="52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i</a:t>
            </a:r>
            <a:r>
              <a:rPr lang="de-DE" altLang="en-US" sz="1800" baseline="-25000">
                <a:solidFill>
                  <a:srgbClr val="66FFFF"/>
                </a:solidFill>
              </a:rPr>
              <a:t>1</a:t>
            </a:r>
            <a:endParaRPr lang="el-GR" altLang="en-US" sz="1800" baseline="-25000">
              <a:solidFill>
                <a:srgbClr val="66FFFF"/>
              </a:solidFill>
            </a:endParaRPr>
          </a:p>
        </p:txBody>
      </p:sp>
      <p:sp>
        <p:nvSpPr>
          <p:cNvPr id="65550" name="Text Box 15"/>
          <p:cNvSpPr txBox="1">
            <a:spLocks noChangeArrowheads="1"/>
          </p:cNvSpPr>
          <p:nvPr/>
        </p:nvSpPr>
        <p:spPr bwMode="auto">
          <a:xfrm>
            <a:off x="7296150" y="3576638"/>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C(i)</a:t>
            </a:r>
            <a:endParaRPr lang="el-GR" altLang="en-US" sz="1800">
              <a:solidFill>
                <a:srgbClr val="00FFFF"/>
              </a:solidFill>
            </a:endParaRPr>
          </a:p>
        </p:txBody>
      </p:sp>
      <p:sp>
        <p:nvSpPr>
          <p:cNvPr id="65551" name="Text Box 18"/>
          <p:cNvSpPr txBox="1">
            <a:spLocks noChangeArrowheads="1"/>
          </p:cNvSpPr>
          <p:nvPr/>
        </p:nvSpPr>
        <p:spPr bwMode="auto">
          <a:xfrm>
            <a:off x="6367463" y="4257675"/>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50000"/>
              </a:spcBef>
              <a:buClrTx/>
              <a:buFontTx/>
              <a:buNone/>
            </a:pPr>
            <a:r>
              <a:rPr lang="de-DE" altLang="en-US" sz="1800"/>
              <a:t>Y</a:t>
            </a:r>
          </a:p>
        </p:txBody>
      </p:sp>
      <p:sp>
        <p:nvSpPr>
          <p:cNvPr id="65552" name="Line 20"/>
          <p:cNvSpPr>
            <a:spLocks noChangeShapeType="1"/>
          </p:cNvSpPr>
          <p:nvPr/>
        </p:nvSpPr>
        <p:spPr bwMode="auto">
          <a:xfrm>
            <a:off x="900113" y="2039938"/>
            <a:ext cx="1749425" cy="1846262"/>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65553" name="Text Box 21"/>
          <p:cNvSpPr txBox="1">
            <a:spLocks noChangeArrowheads="1"/>
          </p:cNvSpPr>
          <p:nvPr/>
        </p:nvSpPr>
        <p:spPr bwMode="auto">
          <a:xfrm>
            <a:off x="7000875" y="424656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Y</a:t>
            </a:r>
            <a:r>
              <a:rPr lang="de-DE" altLang="en-US" sz="1800" baseline="-25000">
                <a:solidFill>
                  <a:srgbClr val="66FFFF"/>
                </a:solidFill>
              </a:rPr>
              <a:t>D,1</a:t>
            </a:r>
            <a:endParaRPr lang="el-GR" altLang="en-US" sz="1800" baseline="-25000">
              <a:solidFill>
                <a:srgbClr val="66FFFF"/>
              </a:solidFill>
            </a:endParaRPr>
          </a:p>
        </p:txBody>
      </p:sp>
      <p:sp>
        <p:nvSpPr>
          <p:cNvPr id="65554" name="Line 23"/>
          <p:cNvSpPr>
            <a:spLocks noChangeShapeType="1"/>
          </p:cNvSpPr>
          <p:nvPr/>
        </p:nvSpPr>
        <p:spPr bwMode="auto">
          <a:xfrm>
            <a:off x="4895850" y="2943225"/>
            <a:ext cx="2289175"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65555" name="Line 24"/>
          <p:cNvSpPr>
            <a:spLocks noChangeShapeType="1"/>
          </p:cNvSpPr>
          <p:nvPr/>
        </p:nvSpPr>
        <p:spPr bwMode="auto">
          <a:xfrm rot="5400000" flipH="1">
            <a:off x="6685756" y="3463132"/>
            <a:ext cx="1011237"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65556" name="Line 30"/>
          <p:cNvSpPr>
            <a:spLocks noChangeShapeType="1"/>
          </p:cNvSpPr>
          <p:nvPr/>
        </p:nvSpPr>
        <p:spPr bwMode="auto">
          <a:xfrm flipV="1">
            <a:off x="1795463" y="2936875"/>
            <a:ext cx="3130550" cy="3175"/>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65557" name="Rectangle 5"/>
          <p:cNvSpPr>
            <a:spLocks noChangeArrowheads="1"/>
          </p:cNvSpPr>
          <p:nvPr/>
        </p:nvSpPr>
        <p:spPr bwMode="auto">
          <a:xfrm>
            <a:off x="457200" y="31750"/>
            <a:ext cx="82296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r>
              <a:rPr lang="en-US" altLang="en-US" sz="2600">
                <a:solidFill>
                  <a:srgbClr val="FFFF00"/>
                </a:solidFill>
              </a:rPr>
              <a:t>3. The Neoclassical Model and its Policy Implications </a:t>
            </a:r>
            <a:br>
              <a:rPr lang="en-US" altLang="en-US" sz="2600">
                <a:solidFill>
                  <a:srgbClr val="FFFF00"/>
                </a:solidFill>
              </a:rPr>
            </a:br>
            <a:r>
              <a:rPr lang="en-US" altLang="en-US" sz="2600">
                <a:solidFill>
                  <a:srgbClr val="FFFF00"/>
                </a:solidFill>
              </a:rPr>
              <a:t>3.1. The Structure of the Neoclassical Model</a:t>
            </a:r>
          </a:p>
        </p:txBody>
      </p:sp>
      <p:sp>
        <p:nvSpPr>
          <p:cNvPr id="65558" name="Line 11"/>
          <p:cNvSpPr>
            <a:spLocks noChangeShapeType="1"/>
          </p:cNvSpPr>
          <p:nvPr/>
        </p:nvSpPr>
        <p:spPr bwMode="auto">
          <a:xfrm rot="5400000" flipV="1">
            <a:off x="5957094" y="1434307"/>
            <a:ext cx="1004887" cy="2419350"/>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65559" name="Line 11"/>
          <p:cNvSpPr>
            <a:spLocks noChangeShapeType="1"/>
          </p:cNvSpPr>
          <p:nvPr/>
        </p:nvSpPr>
        <p:spPr bwMode="auto">
          <a:xfrm rot="5400000" flipV="1">
            <a:off x="5298281" y="1732757"/>
            <a:ext cx="1717675" cy="2376488"/>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65560" name="Line 11"/>
          <p:cNvSpPr>
            <a:spLocks noChangeShapeType="1"/>
          </p:cNvSpPr>
          <p:nvPr/>
        </p:nvSpPr>
        <p:spPr bwMode="auto">
          <a:xfrm rot="10800000" flipV="1">
            <a:off x="782638" y="1958975"/>
            <a:ext cx="2417762" cy="165576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65561" name="Line 30"/>
          <p:cNvSpPr>
            <a:spLocks noChangeShapeType="1"/>
          </p:cNvSpPr>
          <p:nvPr/>
        </p:nvSpPr>
        <p:spPr bwMode="auto">
          <a:xfrm flipV="1">
            <a:off x="792163" y="2940050"/>
            <a:ext cx="984250"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65562" name="Line 24"/>
          <p:cNvSpPr>
            <a:spLocks noChangeShapeType="1"/>
          </p:cNvSpPr>
          <p:nvPr/>
        </p:nvSpPr>
        <p:spPr bwMode="auto">
          <a:xfrm rot="5400000" flipH="1">
            <a:off x="1277144" y="3426619"/>
            <a:ext cx="1011238"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65563" name="Oval 31"/>
          <p:cNvSpPr>
            <a:spLocks noChangeArrowheads="1"/>
          </p:cNvSpPr>
          <p:nvPr/>
        </p:nvSpPr>
        <p:spPr bwMode="auto">
          <a:xfrm>
            <a:off x="1720850" y="2882900"/>
            <a:ext cx="101600" cy="103188"/>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65564" name="Text Box 19"/>
          <p:cNvSpPr txBox="1">
            <a:spLocks noChangeArrowheads="1"/>
          </p:cNvSpPr>
          <p:nvPr/>
        </p:nvSpPr>
        <p:spPr bwMode="auto">
          <a:xfrm>
            <a:off x="2640013" y="3594100"/>
            <a:ext cx="857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I(i,L</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p:txBody>
      </p:sp>
      <p:sp>
        <p:nvSpPr>
          <p:cNvPr id="65565" name="Text Box 15"/>
          <p:cNvSpPr txBox="1">
            <a:spLocks noChangeArrowheads="1"/>
          </p:cNvSpPr>
          <p:nvPr/>
        </p:nvSpPr>
        <p:spPr bwMode="auto">
          <a:xfrm>
            <a:off x="3182938" y="1736725"/>
            <a:ext cx="641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S(i)</a:t>
            </a:r>
            <a:endParaRPr lang="el-GR" altLang="en-US" sz="1800">
              <a:solidFill>
                <a:srgbClr val="00FFFF"/>
              </a:solidFill>
            </a:endParaRPr>
          </a:p>
        </p:txBody>
      </p:sp>
      <p:sp>
        <p:nvSpPr>
          <p:cNvPr id="65566" name="Text Box 15"/>
          <p:cNvSpPr txBox="1">
            <a:spLocks noChangeArrowheads="1"/>
          </p:cNvSpPr>
          <p:nvPr/>
        </p:nvSpPr>
        <p:spPr bwMode="auto">
          <a:xfrm>
            <a:off x="7462838" y="3121025"/>
            <a:ext cx="159226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Y</a:t>
            </a:r>
            <a:r>
              <a:rPr lang="de-DE" altLang="en-US" sz="1800" baseline="-25000">
                <a:solidFill>
                  <a:srgbClr val="66FFFF"/>
                </a:solidFill>
              </a:rPr>
              <a:t>D</a:t>
            </a:r>
            <a:r>
              <a:rPr lang="de-DE" altLang="en-US" sz="1800">
                <a:solidFill>
                  <a:srgbClr val="66FFFF"/>
                </a:solidFill>
              </a:rPr>
              <a:t>=C(i)+ </a:t>
            </a:r>
            <a:r>
              <a:rPr lang="de-DE" altLang="en-US" sz="2000">
                <a:solidFill>
                  <a:srgbClr val="66FFFF"/>
                </a:solidFill>
              </a:rPr>
              <a:t>I(i,L</a:t>
            </a:r>
            <a:r>
              <a:rPr lang="de-DE" altLang="en-US" sz="2000" baseline="-25000">
                <a:solidFill>
                  <a:srgbClr val="66FFFF"/>
                </a:solidFill>
              </a:rPr>
              <a:t>1</a:t>
            </a:r>
            <a:r>
              <a:rPr lang="de-DE" altLang="en-US" sz="2000">
                <a:solidFill>
                  <a:srgbClr val="66FFFF"/>
                </a:solidFill>
              </a:rPr>
              <a:t>)</a:t>
            </a:r>
            <a:endParaRPr lang="el-GR" altLang="en-US" sz="2000">
              <a:solidFill>
                <a:srgbClr val="66FFFF"/>
              </a:solidFill>
            </a:endParaRPr>
          </a:p>
        </p:txBody>
      </p:sp>
      <p:sp>
        <p:nvSpPr>
          <p:cNvPr id="65567" name="AutoShape 33"/>
          <p:cNvSpPr>
            <a:spLocks/>
          </p:cNvSpPr>
          <p:nvPr/>
        </p:nvSpPr>
        <p:spPr bwMode="auto">
          <a:xfrm rot="16200000" flipV="1">
            <a:off x="5461000" y="2197100"/>
            <a:ext cx="177800" cy="1270000"/>
          </a:xfrm>
          <a:prstGeom prst="rightBrace">
            <a:avLst>
              <a:gd name="adj1" fmla="val 59524"/>
              <a:gd name="adj2" fmla="val 75995"/>
            </a:avLst>
          </a:prstGeom>
          <a:noFill/>
          <a:ln w="3810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vert="eaVert"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endParaRPr lang="de-DE" altLang="en-US" sz="2000"/>
          </a:p>
        </p:txBody>
      </p:sp>
      <p:sp>
        <p:nvSpPr>
          <p:cNvPr id="65568" name="AutoShape 34"/>
          <p:cNvSpPr>
            <a:spLocks/>
          </p:cNvSpPr>
          <p:nvPr/>
        </p:nvSpPr>
        <p:spPr bwMode="auto">
          <a:xfrm rot="16200000" flipV="1">
            <a:off x="6630988" y="2351088"/>
            <a:ext cx="165100" cy="952500"/>
          </a:xfrm>
          <a:prstGeom prst="rightBrace">
            <a:avLst>
              <a:gd name="adj1" fmla="val 48077"/>
              <a:gd name="adj2" fmla="val 50000"/>
            </a:avLst>
          </a:prstGeom>
          <a:noFill/>
          <a:ln w="3810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vert="eaVert"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endParaRPr lang="de-DE" altLang="en-US" sz="2000"/>
          </a:p>
        </p:txBody>
      </p:sp>
      <p:sp>
        <p:nvSpPr>
          <p:cNvPr id="65569" name="Text Box 15"/>
          <p:cNvSpPr txBox="1">
            <a:spLocks noChangeArrowheads="1"/>
          </p:cNvSpPr>
          <p:nvPr/>
        </p:nvSpPr>
        <p:spPr bwMode="auto">
          <a:xfrm>
            <a:off x="4935538" y="2359025"/>
            <a:ext cx="704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FF0000"/>
                </a:solidFill>
              </a:rPr>
              <a:t>C(i</a:t>
            </a:r>
            <a:r>
              <a:rPr lang="de-DE" altLang="en-US" sz="1800" baseline="-25000">
                <a:solidFill>
                  <a:srgbClr val="FF0000"/>
                </a:solidFill>
              </a:rPr>
              <a:t>1</a:t>
            </a:r>
            <a:r>
              <a:rPr lang="de-DE" altLang="en-US" sz="1800">
                <a:solidFill>
                  <a:srgbClr val="FF0000"/>
                </a:solidFill>
              </a:rPr>
              <a:t>)</a:t>
            </a:r>
            <a:endParaRPr lang="el-GR" altLang="en-US" sz="1800">
              <a:solidFill>
                <a:srgbClr val="FF0000"/>
              </a:solidFill>
            </a:endParaRPr>
          </a:p>
        </p:txBody>
      </p:sp>
      <p:sp>
        <p:nvSpPr>
          <p:cNvPr id="65570" name="Text Box 15"/>
          <p:cNvSpPr txBox="1">
            <a:spLocks noChangeArrowheads="1"/>
          </p:cNvSpPr>
          <p:nvPr/>
        </p:nvSpPr>
        <p:spPr bwMode="auto">
          <a:xfrm>
            <a:off x="6496050" y="2360613"/>
            <a:ext cx="7334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dirty="0">
                <a:solidFill>
                  <a:srgbClr val="FF0000"/>
                </a:solidFill>
              </a:rPr>
              <a:t>S(</a:t>
            </a:r>
            <a:r>
              <a:rPr lang="de-DE" altLang="en-US" sz="1800" dirty="0" err="1">
                <a:solidFill>
                  <a:srgbClr val="FF0000"/>
                </a:solidFill>
              </a:rPr>
              <a:t>i</a:t>
            </a:r>
            <a:r>
              <a:rPr lang="de-DE" altLang="en-US" sz="1800" baseline="-25000" dirty="0" err="1">
                <a:solidFill>
                  <a:srgbClr val="FF0000"/>
                </a:solidFill>
              </a:rPr>
              <a:t>1</a:t>
            </a:r>
            <a:r>
              <a:rPr lang="de-DE" altLang="en-US" sz="1800" dirty="0">
                <a:solidFill>
                  <a:srgbClr val="FF0000"/>
                </a:solidFill>
              </a:rPr>
              <a:t>)</a:t>
            </a:r>
            <a:endParaRPr lang="el-GR" altLang="en-US" sz="1800" dirty="0">
              <a:solidFill>
                <a:srgbClr val="FF0000"/>
              </a:solidFill>
            </a:endParaRPr>
          </a:p>
        </p:txBody>
      </p:sp>
      <p:sp>
        <p:nvSpPr>
          <p:cNvPr id="65571" name="AutoShape 37"/>
          <p:cNvSpPr>
            <a:spLocks/>
          </p:cNvSpPr>
          <p:nvPr/>
        </p:nvSpPr>
        <p:spPr bwMode="auto">
          <a:xfrm rot="16200000" flipV="1">
            <a:off x="1209675" y="2314575"/>
            <a:ext cx="165100" cy="952500"/>
          </a:xfrm>
          <a:prstGeom prst="rightBrace">
            <a:avLst>
              <a:gd name="adj1" fmla="val 48077"/>
              <a:gd name="adj2" fmla="val 50000"/>
            </a:avLst>
          </a:prstGeom>
          <a:noFill/>
          <a:ln w="3810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vert="eaVert"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endParaRPr lang="de-DE" altLang="en-US" sz="2000"/>
          </a:p>
        </p:txBody>
      </p:sp>
      <p:sp>
        <p:nvSpPr>
          <p:cNvPr id="65572" name="Text Box 15"/>
          <p:cNvSpPr txBox="1">
            <a:spLocks noChangeArrowheads="1"/>
          </p:cNvSpPr>
          <p:nvPr/>
        </p:nvSpPr>
        <p:spPr bwMode="auto">
          <a:xfrm>
            <a:off x="1103313" y="2324100"/>
            <a:ext cx="1174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FF0000"/>
                </a:solidFill>
              </a:rPr>
              <a:t>I(i</a:t>
            </a:r>
            <a:r>
              <a:rPr lang="de-DE" altLang="en-US" sz="1800" baseline="-25000">
                <a:solidFill>
                  <a:srgbClr val="FF0000"/>
                </a:solidFill>
              </a:rPr>
              <a:t>1</a:t>
            </a:r>
            <a:r>
              <a:rPr lang="de-DE" altLang="en-US" sz="1800">
                <a:solidFill>
                  <a:srgbClr val="FF0000"/>
                </a:solidFill>
              </a:rPr>
              <a:t>)=S(i</a:t>
            </a:r>
            <a:r>
              <a:rPr lang="de-DE" altLang="en-US" sz="1800" baseline="-25000">
                <a:solidFill>
                  <a:srgbClr val="FF0000"/>
                </a:solidFill>
              </a:rPr>
              <a:t>1</a:t>
            </a:r>
            <a:r>
              <a:rPr lang="de-DE" altLang="en-US" sz="1800">
                <a:solidFill>
                  <a:srgbClr val="FF0000"/>
                </a:solidFill>
              </a:rPr>
              <a:t>)</a:t>
            </a:r>
            <a:endParaRPr lang="el-GR" altLang="en-US" sz="1800">
              <a:solidFill>
                <a:srgbClr val="FF0000"/>
              </a:solidFill>
            </a:endParaRPr>
          </a:p>
        </p:txBody>
      </p:sp>
      <p:sp>
        <p:nvSpPr>
          <p:cNvPr id="65573" name="Oval 25"/>
          <p:cNvSpPr>
            <a:spLocks noChangeArrowheads="1"/>
          </p:cNvSpPr>
          <p:nvPr/>
        </p:nvSpPr>
        <p:spPr bwMode="auto">
          <a:xfrm>
            <a:off x="7143750" y="28844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41" name="Line 42"/>
          <p:cNvSpPr>
            <a:spLocks noChangeShapeType="1"/>
          </p:cNvSpPr>
          <p:nvPr/>
        </p:nvSpPr>
        <p:spPr bwMode="auto">
          <a:xfrm rot="5400000" flipV="1">
            <a:off x="6043613" y="1155700"/>
            <a:ext cx="0" cy="2305050"/>
          </a:xfrm>
          <a:prstGeom prst="line">
            <a:avLst/>
          </a:prstGeom>
          <a:noFill/>
          <a:ln w="38100">
            <a:solidFill>
              <a:srgbClr val="FF0000"/>
            </a:solidFill>
            <a:round/>
            <a:headEnd type="none" w="med" len="lg"/>
            <a:tailEnd type="none" w="lg" len="med"/>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42" name="Geschweifte Klammer rechts 41"/>
          <p:cNvSpPr/>
          <p:nvPr/>
        </p:nvSpPr>
        <p:spPr>
          <a:xfrm rot="16200000">
            <a:off x="5927725" y="1023938"/>
            <a:ext cx="233363" cy="2236787"/>
          </a:xfrm>
          <a:prstGeom prst="rightBrace">
            <a:avLst>
              <a:gd name="adj1" fmla="val 8333"/>
              <a:gd name="adj2" fmla="val 46892"/>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44" name="Line 24"/>
          <p:cNvSpPr>
            <a:spLocks noChangeShapeType="1"/>
          </p:cNvSpPr>
          <p:nvPr/>
        </p:nvSpPr>
        <p:spPr bwMode="auto">
          <a:xfrm rot="5400000" flipH="1" flipV="1">
            <a:off x="6888957" y="2602706"/>
            <a:ext cx="609600" cy="4763"/>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45" name="Text Box 19"/>
          <p:cNvSpPr txBox="1">
            <a:spLocks noChangeArrowheads="1"/>
          </p:cNvSpPr>
          <p:nvPr/>
        </p:nvSpPr>
        <p:spPr bwMode="auto">
          <a:xfrm>
            <a:off x="4822825" y="1593850"/>
            <a:ext cx="2487613"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2000">
                <a:solidFill>
                  <a:srgbClr val="00FFFF"/>
                </a:solidFill>
              </a:rPr>
              <a:t>Household Income</a:t>
            </a:r>
            <a:endParaRPr lang="el-GR" altLang="en-US" sz="2000">
              <a:solidFill>
                <a:srgbClr val="00FFFF"/>
              </a:solidFill>
            </a:endParaRPr>
          </a:p>
        </p:txBody>
      </p:sp>
      <p:sp>
        <p:nvSpPr>
          <p:cNvPr id="43" name="Text Box 19"/>
          <p:cNvSpPr txBox="1">
            <a:spLocks noChangeArrowheads="1"/>
          </p:cNvSpPr>
          <p:nvPr/>
        </p:nvSpPr>
        <p:spPr bwMode="auto">
          <a:xfrm>
            <a:off x="6978650" y="1608138"/>
            <a:ext cx="1031875"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2000" dirty="0">
                <a:solidFill>
                  <a:srgbClr val="00FFFF"/>
                </a:solidFill>
              </a:rPr>
              <a:t>= GDP</a:t>
            </a:r>
            <a:endParaRPr lang="el-GR" altLang="en-US" sz="2000" dirty="0">
              <a:solidFill>
                <a:srgbClr val="00FFFF"/>
              </a:solidFill>
            </a:endParaRPr>
          </a:p>
        </p:txBody>
      </p:sp>
      <p:sp>
        <p:nvSpPr>
          <p:cNvPr id="46" name="Text Box 19"/>
          <p:cNvSpPr txBox="1">
            <a:spLocks noChangeArrowheads="1"/>
          </p:cNvSpPr>
          <p:nvPr/>
        </p:nvSpPr>
        <p:spPr bwMode="auto">
          <a:xfrm>
            <a:off x="7793038" y="1601788"/>
            <a:ext cx="1341437"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2000" dirty="0">
                <a:solidFill>
                  <a:srgbClr val="66FFFF"/>
                </a:solidFill>
              </a:rPr>
              <a:t>=Y(L</a:t>
            </a:r>
            <a:r>
              <a:rPr lang="de-DE" altLang="en-US" sz="2000" baseline="-25000" dirty="0">
                <a:solidFill>
                  <a:srgbClr val="66FFFF"/>
                </a:solidFill>
              </a:rPr>
              <a:t>1</a:t>
            </a:r>
            <a:r>
              <a:rPr lang="de-DE" altLang="en-US" sz="2000" dirty="0">
                <a:solidFill>
                  <a:srgbClr val="66FFFF"/>
                </a:solidFill>
              </a:rPr>
              <a:t>,K</a:t>
            </a:r>
            <a:r>
              <a:rPr lang="de-DE" altLang="en-US" sz="2000" baseline="-25000" dirty="0">
                <a:solidFill>
                  <a:srgbClr val="66FFFF"/>
                </a:solidFill>
              </a:rPr>
              <a:t>1</a:t>
            </a:r>
            <a:r>
              <a:rPr lang="de-DE" altLang="en-US" sz="2000" dirty="0">
                <a:solidFill>
                  <a:srgbClr val="66FFFF"/>
                </a:solidFill>
              </a:rPr>
              <a:t>) = </a:t>
            </a:r>
            <a:r>
              <a:rPr lang="de-DE" altLang="en-US" sz="2000" dirty="0">
                <a:solidFill>
                  <a:srgbClr val="00FFFF"/>
                </a:solidFill>
              </a:rPr>
              <a:t>Supply </a:t>
            </a:r>
            <a:endParaRPr lang="el-GR" altLang="en-US" sz="2000" dirty="0">
              <a:solidFill>
                <a:srgbClr val="00FFFF"/>
              </a:solidFill>
            </a:endParaRPr>
          </a:p>
        </p:txBody>
      </p:sp>
      <p:sp>
        <p:nvSpPr>
          <p:cNvPr id="65580" name="AutoShape 29"/>
          <p:cNvSpPr>
            <a:spLocks noChangeArrowheads="1"/>
          </p:cNvSpPr>
          <p:nvPr/>
        </p:nvSpPr>
        <p:spPr bwMode="auto">
          <a:xfrm>
            <a:off x="0" y="4664075"/>
            <a:ext cx="9144000" cy="2193925"/>
          </a:xfrm>
          <a:prstGeom prst="roundRect">
            <a:avLst>
              <a:gd name="adj" fmla="val 12495"/>
            </a:avLst>
          </a:prstGeom>
          <a:solidFill>
            <a:srgbClr val="FFFF99"/>
          </a:solidFill>
          <a:ln w="50800">
            <a:solidFill>
              <a:srgbClr val="FF0000"/>
            </a:solidFill>
            <a:round/>
            <a:headEnd/>
            <a:tailEnd/>
          </a:ln>
        </p:spPr>
        <p:txBody>
          <a:bodyPr lIns="0" tIns="0" rIns="0" bIns="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lnSpc>
                <a:spcPct val="90000"/>
              </a:lnSpc>
              <a:spcBef>
                <a:spcPct val="0"/>
              </a:spcBef>
              <a:buClrTx/>
              <a:buFontTx/>
              <a:buNone/>
            </a:pPr>
            <a:r>
              <a:rPr lang="en-US" altLang="en-US" sz="2000" dirty="0">
                <a:solidFill>
                  <a:srgbClr val="FF0000"/>
                </a:solidFill>
              </a:rPr>
              <a:t>This is an interesting result:</a:t>
            </a:r>
          </a:p>
          <a:p>
            <a:pPr eaLnBrk="1" hangingPunct="1">
              <a:lnSpc>
                <a:spcPct val="90000"/>
              </a:lnSpc>
              <a:spcBef>
                <a:spcPct val="0"/>
              </a:spcBef>
              <a:buClrTx/>
              <a:buFontTx/>
              <a:buNone/>
            </a:pPr>
            <a:r>
              <a:rPr lang="en-US" altLang="en-US" sz="2000" dirty="0">
                <a:solidFill>
                  <a:schemeClr val="bg1"/>
                </a:solidFill>
              </a:rPr>
              <a:t> </a:t>
            </a:r>
          </a:p>
          <a:p>
            <a:pPr eaLnBrk="1" hangingPunct="1">
              <a:lnSpc>
                <a:spcPct val="90000"/>
              </a:lnSpc>
              <a:spcBef>
                <a:spcPct val="0"/>
              </a:spcBef>
              <a:buClrTx/>
              <a:buFontTx/>
              <a:buNone/>
            </a:pPr>
            <a:r>
              <a:rPr lang="en-US" altLang="en-US" sz="2000" dirty="0">
                <a:solidFill>
                  <a:schemeClr val="bg1"/>
                </a:solidFill>
              </a:rPr>
              <a:t>Since </a:t>
            </a:r>
            <a:r>
              <a:rPr lang="en-US" altLang="en-US" sz="2000" dirty="0">
                <a:solidFill>
                  <a:srgbClr val="FF0000"/>
                </a:solidFill>
              </a:rPr>
              <a:t>C(</a:t>
            </a:r>
            <a:r>
              <a:rPr lang="en-US" altLang="en-US" sz="2000" dirty="0" err="1">
                <a:solidFill>
                  <a:srgbClr val="FF0000"/>
                </a:solidFill>
              </a:rPr>
              <a:t>i</a:t>
            </a:r>
            <a:r>
              <a:rPr lang="en-US" altLang="en-US" sz="2000" baseline="-25000" dirty="0" err="1">
                <a:solidFill>
                  <a:srgbClr val="FF0000"/>
                </a:solidFill>
              </a:rPr>
              <a:t>1</a:t>
            </a:r>
            <a:r>
              <a:rPr lang="en-US" altLang="en-US" sz="2000" dirty="0">
                <a:solidFill>
                  <a:srgbClr val="FF0000"/>
                </a:solidFill>
              </a:rPr>
              <a:t>) + S(</a:t>
            </a:r>
            <a:r>
              <a:rPr lang="en-US" altLang="en-US" sz="2000" dirty="0" err="1">
                <a:solidFill>
                  <a:srgbClr val="FF0000"/>
                </a:solidFill>
              </a:rPr>
              <a:t>i</a:t>
            </a:r>
            <a:r>
              <a:rPr lang="en-US" altLang="en-US" sz="2000" baseline="-25000" dirty="0" err="1">
                <a:solidFill>
                  <a:srgbClr val="FF0000"/>
                </a:solidFill>
              </a:rPr>
              <a:t>1</a:t>
            </a:r>
            <a:r>
              <a:rPr lang="en-US" altLang="en-US" sz="2000" dirty="0">
                <a:solidFill>
                  <a:srgbClr val="FF0000"/>
                </a:solidFill>
              </a:rPr>
              <a:t>)=Y</a:t>
            </a:r>
            <a:r>
              <a:rPr lang="en-US" altLang="en-US" sz="2000" dirty="0">
                <a:solidFill>
                  <a:schemeClr val="bg1"/>
                </a:solidFill>
              </a:rPr>
              <a:t> equals household income and household income equals the goods production of firms, we can conclude that the </a:t>
            </a:r>
            <a:r>
              <a:rPr lang="en-US" altLang="en-US" sz="2000" dirty="0">
                <a:solidFill>
                  <a:srgbClr val="FF0000"/>
                </a:solidFill>
              </a:rPr>
              <a:t>demand for goods equals the supply of goods</a:t>
            </a:r>
            <a:r>
              <a:rPr lang="en-US" altLang="en-US" sz="2000" dirty="0">
                <a:solidFill>
                  <a:schemeClr val="bg1"/>
                </a:solidFill>
              </a:rPr>
              <a:t>! </a:t>
            </a:r>
          </a:p>
          <a:p>
            <a:pPr eaLnBrk="1" hangingPunct="1">
              <a:lnSpc>
                <a:spcPct val="90000"/>
              </a:lnSpc>
              <a:spcBef>
                <a:spcPct val="0"/>
              </a:spcBef>
              <a:buClrTx/>
              <a:buFontTx/>
              <a:buNone/>
            </a:pPr>
            <a:endParaRPr lang="en-US" altLang="en-US" sz="2000" dirty="0">
              <a:solidFill>
                <a:schemeClr val="bg1"/>
              </a:solidFill>
            </a:endParaRPr>
          </a:p>
          <a:p>
            <a:pPr eaLnBrk="1" hangingPunct="1">
              <a:lnSpc>
                <a:spcPct val="90000"/>
              </a:lnSpc>
              <a:spcBef>
                <a:spcPct val="0"/>
              </a:spcBef>
              <a:buClrTx/>
              <a:buFontTx/>
              <a:buNone/>
            </a:pPr>
            <a:r>
              <a:rPr lang="en-US" altLang="en-US" sz="2000" dirty="0">
                <a:solidFill>
                  <a:schemeClr val="bg1"/>
                </a:solidFill>
              </a:rPr>
              <a:t>This implication of the neoclassical model is called "</a:t>
            </a:r>
            <a:r>
              <a:rPr lang="en-US" altLang="en-US" sz="2000" dirty="0">
                <a:solidFill>
                  <a:srgbClr val="FF0000"/>
                </a:solidFill>
              </a:rPr>
              <a:t>Say's Theorem</a:t>
            </a:r>
            <a:r>
              <a:rPr lang="en-US" altLang="en-US" sz="2000" dirty="0">
                <a:solidFill>
                  <a:schemeClr val="bg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5580">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558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4" grpId="0" animBg="1"/>
      <p:bldP spid="45" grpId="0"/>
      <p:bldP spid="43" grpId="0"/>
      <p:bldP spid="46" grpId="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6562" name="Object 2"/>
          <p:cNvGraphicFramePr>
            <a:graphicFrameLocks/>
          </p:cNvGraphicFramePr>
          <p:nvPr/>
        </p:nvGraphicFramePr>
        <p:xfrm>
          <a:off x="403225" y="3346450"/>
          <a:ext cx="4448175" cy="3219450"/>
        </p:xfrm>
        <a:graphic>
          <a:graphicData uri="http://schemas.openxmlformats.org/presentationml/2006/ole">
            <mc:AlternateContent xmlns:mc="http://schemas.openxmlformats.org/markup-compatibility/2006">
              <mc:Choice xmlns:v="urn:schemas-microsoft-com:vml" Requires="v">
                <p:oleObj spid="_x0000_s67384" name="Diagramm" r:id="rId4" imgW="7438924" imgH="5324610" progId="MSGraph.Chart.8">
                  <p:embed followColorScheme="full"/>
                </p:oleObj>
              </mc:Choice>
              <mc:Fallback>
                <p:oleObj name="Diagramm" r:id="rId4" imgW="7438924" imgH="5324610"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225" y="3346450"/>
                        <a:ext cx="4448175"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6563" name="Rectangle 2"/>
          <p:cNvSpPr>
            <a:spLocks noGrp="1" noChangeArrowheads="1"/>
          </p:cNvSpPr>
          <p:nvPr>
            <p:ph type="title" idx="4294967295"/>
          </p:nvPr>
        </p:nvSpPr>
        <p:spPr>
          <a:xfrm>
            <a:off x="5003800" y="0"/>
            <a:ext cx="4140200" cy="573088"/>
          </a:xfrm>
          <a:noFill/>
        </p:spPr>
        <p:txBody>
          <a:bodyPr/>
          <a:lstStyle/>
          <a:p>
            <a:pPr eaLnBrk="1" hangingPunct="1"/>
            <a:r>
              <a:rPr lang="de-DE" altLang="en-US" sz="2400"/>
              <a:t>Determination of GDP</a:t>
            </a:r>
          </a:p>
        </p:txBody>
      </p:sp>
      <p:graphicFrame>
        <p:nvGraphicFramePr>
          <p:cNvPr id="66564" name="Object 3"/>
          <p:cNvGraphicFramePr>
            <a:graphicFrameLocks/>
          </p:cNvGraphicFramePr>
          <p:nvPr/>
        </p:nvGraphicFramePr>
        <p:xfrm>
          <a:off x="401638" y="0"/>
          <a:ext cx="4448175" cy="3219450"/>
        </p:xfrm>
        <a:graphic>
          <a:graphicData uri="http://schemas.openxmlformats.org/presentationml/2006/ole">
            <mc:AlternateContent xmlns:mc="http://schemas.openxmlformats.org/markup-compatibility/2006">
              <mc:Choice xmlns:v="urn:schemas-microsoft-com:vml" Requires="v">
                <p:oleObj spid="_x0000_s67385" name="Diagramm" r:id="rId6" imgW="7438924" imgH="5324610" progId="MSGraph.Chart.8">
                  <p:embed followColorScheme="full"/>
                </p:oleObj>
              </mc:Choice>
              <mc:Fallback>
                <p:oleObj name="Diagramm" r:id="rId6" imgW="7438924" imgH="532461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638" y="0"/>
                        <a:ext cx="4448175"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6565" name="Text Box 15"/>
          <p:cNvSpPr txBox="1">
            <a:spLocks noChangeArrowheads="1"/>
          </p:cNvSpPr>
          <p:nvPr/>
        </p:nvSpPr>
        <p:spPr bwMode="auto">
          <a:xfrm>
            <a:off x="4673600" y="3005138"/>
            <a:ext cx="4254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50000"/>
              </a:spcBef>
              <a:buClrTx/>
              <a:buFontTx/>
              <a:buNone/>
            </a:pPr>
            <a:r>
              <a:rPr lang="de-DE" altLang="en-US" sz="2200" b="1"/>
              <a:t>L  </a:t>
            </a:r>
          </a:p>
        </p:txBody>
      </p:sp>
      <p:sp>
        <p:nvSpPr>
          <p:cNvPr id="66566" name="Arc 16"/>
          <p:cNvSpPr>
            <a:spLocks/>
          </p:cNvSpPr>
          <p:nvPr/>
        </p:nvSpPr>
        <p:spPr bwMode="auto">
          <a:xfrm flipH="1">
            <a:off x="527050" y="339725"/>
            <a:ext cx="4492625" cy="3082925"/>
          </a:xfrm>
          <a:custGeom>
            <a:avLst/>
            <a:gdLst>
              <a:gd name="T0" fmla="*/ 2147483647 w 21450"/>
              <a:gd name="T1" fmla="*/ 0 h 21034"/>
              <a:gd name="T2" fmla="*/ 2147483647 w 21450"/>
              <a:gd name="T3" fmla="*/ 2147483647 h 21034"/>
              <a:gd name="T4" fmla="*/ 0 w 21450"/>
              <a:gd name="T5" fmla="*/ 2147483647 h 21034"/>
              <a:gd name="T6" fmla="*/ 0 60000 65536"/>
              <a:gd name="T7" fmla="*/ 0 60000 65536"/>
              <a:gd name="T8" fmla="*/ 0 60000 65536"/>
              <a:gd name="T9" fmla="*/ 0 w 21450"/>
              <a:gd name="T10" fmla="*/ 0 h 21034"/>
              <a:gd name="T11" fmla="*/ 21450 w 21450"/>
              <a:gd name="T12" fmla="*/ 21034 h 21034"/>
            </a:gdLst>
            <a:ahLst/>
            <a:cxnLst>
              <a:cxn ang="T6">
                <a:pos x="T0" y="T1"/>
              </a:cxn>
              <a:cxn ang="T7">
                <a:pos x="T2" y="T3"/>
              </a:cxn>
              <a:cxn ang="T8">
                <a:pos x="T4" y="T5"/>
              </a:cxn>
            </a:cxnLst>
            <a:rect l="T9" t="T10" r="T11" b="T12"/>
            <a:pathLst>
              <a:path w="21450" h="21034" fill="none" extrusionOk="0">
                <a:moveTo>
                  <a:pt x="4912" y="0"/>
                </a:moveTo>
                <a:cubicBezTo>
                  <a:pt x="13770" y="2068"/>
                  <a:pt x="20382" y="9464"/>
                  <a:pt x="21450" y="18496"/>
                </a:cubicBezTo>
              </a:path>
              <a:path w="21450" h="21034" stroke="0" extrusionOk="0">
                <a:moveTo>
                  <a:pt x="4912" y="0"/>
                </a:moveTo>
                <a:cubicBezTo>
                  <a:pt x="13770" y="2068"/>
                  <a:pt x="20382" y="9464"/>
                  <a:pt x="21450" y="18496"/>
                </a:cubicBezTo>
                <a:lnTo>
                  <a:pt x="0" y="21034"/>
                </a:lnTo>
                <a:lnTo>
                  <a:pt x="4912" y="0"/>
                </a:lnTo>
                <a:close/>
              </a:path>
            </a:pathLst>
          </a:custGeom>
          <a:noFill/>
          <a:ln w="38100">
            <a:solidFill>
              <a:srgbClr val="00FFFF"/>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lstStyle/>
          <a:p>
            <a:endParaRPr lang="en-US"/>
          </a:p>
        </p:txBody>
      </p:sp>
      <p:sp>
        <p:nvSpPr>
          <p:cNvPr id="66567" name="Text Box 18"/>
          <p:cNvSpPr txBox="1">
            <a:spLocks noChangeArrowheads="1"/>
          </p:cNvSpPr>
          <p:nvPr/>
        </p:nvSpPr>
        <p:spPr bwMode="auto">
          <a:xfrm>
            <a:off x="106363" y="55563"/>
            <a:ext cx="722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b="1"/>
              <a:t>Y</a:t>
            </a:r>
            <a:r>
              <a:rPr lang="de-DE" altLang="en-US" sz="1800" b="1"/>
              <a:t>  </a:t>
            </a:r>
          </a:p>
        </p:txBody>
      </p:sp>
      <p:sp>
        <p:nvSpPr>
          <p:cNvPr id="66568" name="Line 16"/>
          <p:cNvSpPr>
            <a:spLocks noChangeShapeType="1"/>
          </p:cNvSpPr>
          <p:nvPr/>
        </p:nvSpPr>
        <p:spPr bwMode="auto">
          <a:xfrm rot="5400000" flipH="1">
            <a:off x="444501" y="2925762"/>
            <a:ext cx="4476750" cy="22225"/>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6569" name="Text Box 15"/>
          <p:cNvSpPr txBox="1">
            <a:spLocks noChangeArrowheads="1"/>
          </p:cNvSpPr>
          <p:nvPr/>
        </p:nvSpPr>
        <p:spPr bwMode="auto">
          <a:xfrm>
            <a:off x="4700588" y="6338888"/>
            <a:ext cx="4254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50000"/>
              </a:spcBef>
              <a:buClrTx/>
              <a:buFontTx/>
              <a:buNone/>
            </a:pPr>
            <a:r>
              <a:rPr lang="de-DE" altLang="en-US" sz="2200" b="1"/>
              <a:t>L  </a:t>
            </a:r>
          </a:p>
        </p:txBody>
      </p:sp>
      <p:sp>
        <p:nvSpPr>
          <p:cNvPr id="66570" name="Line 16"/>
          <p:cNvSpPr>
            <a:spLocks noChangeShapeType="1"/>
          </p:cNvSpPr>
          <p:nvPr/>
        </p:nvSpPr>
        <p:spPr bwMode="auto">
          <a:xfrm flipH="1">
            <a:off x="476250" y="735013"/>
            <a:ext cx="2203450"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6571" name="Text Box 10"/>
          <p:cNvSpPr txBox="1">
            <a:spLocks noChangeArrowheads="1"/>
          </p:cNvSpPr>
          <p:nvPr/>
        </p:nvSpPr>
        <p:spPr bwMode="auto">
          <a:xfrm>
            <a:off x="0" y="527050"/>
            <a:ext cx="5969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2200">
                <a:solidFill>
                  <a:srgbClr val="66FFFF"/>
                </a:solidFill>
              </a:rPr>
              <a:t>Y</a:t>
            </a:r>
            <a:r>
              <a:rPr lang="de-DE" altLang="en-US" sz="2200" baseline="-25000">
                <a:solidFill>
                  <a:srgbClr val="66FFFF"/>
                </a:solidFill>
              </a:rPr>
              <a:t>1</a:t>
            </a:r>
            <a:endParaRPr lang="el-GR" altLang="en-US" sz="2200" baseline="-25000">
              <a:solidFill>
                <a:srgbClr val="66FFFF"/>
              </a:solidFill>
            </a:endParaRPr>
          </a:p>
        </p:txBody>
      </p:sp>
      <p:sp>
        <p:nvSpPr>
          <p:cNvPr id="66572" name="Text Box 10"/>
          <p:cNvSpPr txBox="1">
            <a:spLocks noChangeArrowheads="1"/>
          </p:cNvSpPr>
          <p:nvPr/>
        </p:nvSpPr>
        <p:spPr bwMode="auto">
          <a:xfrm>
            <a:off x="2530475" y="6430963"/>
            <a:ext cx="3683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1</a:t>
            </a:r>
            <a:endParaRPr lang="el-GR" altLang="en-US" sz="2200" baseline="-25000">
              <a:solidFill>
                <a:srgbClr val="66FFFF"/>
              </a:solidFill>
            </a:endParaRPr>
          </a:p>
        </p:txBody>
      </p:sp>
      <p:sp>
        <p:nvSpPr>
          <p:cNvPr id="66573" name="Line 32"/>
          <p:cNvSpPr>
            <a:spLocks noChangeShapeType="1"/>
          </p:cNvSpPr>
          <p:nvPr/>
        </p:nvSpPr>
        <p:spPr bwMode="auto">
          <a:xfrm flipV="1">
            <a:off x="1292225" y="4098925"/>
            <a:ext cx="2743200" cy="21590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6574" name="Line 16"/>
          <p:cNvSpPr>
            <a:spLocks noChangeShapeType="1"/>
          </p:cNvSpPr>
          <p:nvPr/>
        </p:nvSpPr>
        <p:spPr bwMode="auto">
          <a:xfrm rot="10800000">
            <a:off x="487363" y="5219700"/>
            <a:ext cx="2165350"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6575" name="Line 16"/>
          <p:cNvSpPr>
            <a:spLocks noChangeShapeType="1"/>
          </p:cNvSpPr>
          <p:nvPr/>
        </p:nvSpPr>
        <p:spPr bwMode="auto">
          <a:xfrm rot="5400000" flipH="1">
            <a:off x="2041525" y="5856288"/>
            <a:ext cx="1225550"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6576" name="Text Box 10"/>
          <p:cNvSpPr txBox="1">
            <a:spLocks noChangeArrowheads="1"/>
          </p:cNvSpPr>
          <p:nvPr/>
        </p:nvSpPr>
        <p:spPr bwMode="auto">
          <a:xfrm>
            <a:off x="2452688" y="3003550"/>
            <a:ext cx="5969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1</a:t>
            </a:r>
            <a:endParaRPr lang="el-GR" altLang="en-US" sz="2200" baseline="-25000">
              <a:solidFill>
                <a:srgbClr val="66FFFF"/>
              </a:solidFill>
            </a:endParaRPr>
          </a:p>
        </p:txBody>
      </p:sp>
      <p:sp>
        <p:nvSpPr>
          <p:cNvPr id="66577" name="Text Box 10"/>
          <p:cNvSpPr txBox="1">
            <a:spLocks noChangeArrowheads="1"/>
          </p:cNvSpPr>
          <p:nvPr/>
        </p:nvSpPr>
        <p:spPr bwMode="auto">
          <a:xfrm>
            <a:off x="4038600" y="211138"/>
            <a:ext cx="11557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2200">
                <a:solidFill>
                  <a:srgbClr val="66FFFF"/>
                </a:solidFill>
              </a:rPr>
              <a:t>Y(L,K</a:t>
            </a:r>
            <a:r>
              <a:rPr lang="de-DE" altLang="en-US" sz="2200" baseline="-25000">
                <a:solidFill>
                  <a:srgbClr val="66FFFF"/>
                </a:solidFill>
              </a:rPr>
              <a:t>1</a:t>
            </a:r>
            <a:r>
              <a:rPr lang="de-DE" altLang="en-US" sz="2200">
                <a:solidFill>
                  <a:srgbClr val="66FFFF"/>
                </a:solidFill>
              </a:rPr>
              <a:t>)</a:t>
            </a:r>
            <a:endParaRPr lang="el-GR" altLang="en-US" sz="2200">
              <a:solidFill>
                <a:srgbClr val="66FFFF"/>
              </a:solidFill>
            </a:endParaRPr>
          </a:p>
        </p:txBody>
      </p:sp>
      <p:sp>
        <p:nvSpPr>
          <p:cNvPr id="66578" name="Text Box 13"/>
          <p:cNvSpPr txBox="1">
            <a:spLocks noChangeArrowheads="1"/>
          </p:cNvSpPr>
          <p:nvPr/>
        </p:nvSpPr>
        <p:spPr bwMode="auto">
          <a:xfrm>
            <a:off x="4111625" y="3916363"/>
            <a:ext cx="99377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S</a:t>
            </a:r>
            <a:r>
              <a:rPr lang="de-DE" altLang="en-US" sz="2200">
                <a:solidFill>
                  <a:srgbClr val="66FFFF"/>
                </a:solidFill>
              </a:rPr>
              <a:t>(w/p)</a:t>
            </a:r>
            <a:endParaRPr lang="el-GR" altLang="en-US" sz="2200">
              <a:solidFill>
                <a:srgbClr val="66FFFF"/>
              </a:solidFill>
            </a:endParaRPr>
          </a:p>
        </p:txBody>
      </p:sp>
      <p:sp>
        <p:nvSpPr>
          <p:cNvPr id="66579" name="AutoShape 64"/>
          <p:cNvSpPr>
            <a:spLocks noChangeArrowheads="1"/>
          </p:cNvSpPr>
          <p:nvPr/>
        </p:nvSpPr>
        <p:spPr bwMode="auto">
          <a:xfrm>
            <a:off x="593725" y="68263"/>
            <a:ext cx="1973263"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en-US" altLang="en-US" sz="2000">
                <a:solidFill>
                  <a:srgbClr val="3333FF"/>
                </a:solidFill>
              </a:rPr>
              <a:t>GDP Supply</a:t>
            </a:r>
          </a:p>
        </p:txBody>
      </p:sp>
      <p:sp>
        <p:nvSpPr>
          <p:cNvPr id="66580" name="Line 32"/>
          <p:cNvSpPr>
            <a:spLocks noChangeShapeType="1"/>
          </p:cNvSpPr>
          <p:nvPr/>
        </p:nvSpPr>
        <p:spPr bwMode="auto">
          <a:xfrm rot="5400000" flipV="1">
            <a:off x="1303338" y="3919538"/>
            <a:ext cx="2425700" cy="22987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6581" name="Text Box 9"/>
          <p:cNvSpPr txBox="1">
            <a:spLocks noChangeArrowheads="1"/>
          </p:cNvSpPr>
          <p:nvPr/>
        </p:nvSpPr>
        <p:spPr bwMode="auto">
          <a:xfrm>
            <a:off x="3562350" y="5749925"/>
            <a:ext cx="14239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D </a:t>
            </a:r>
            <a:r>
              <a:rPr lang="de-DE" altLang="en-US" sz="2200">
                <a:solidFill>
                  <a:srgbClr val="66FFFF"/>
                </a:solidFill>
              </a:rPr>
              <a:t>(w/p,K</a:t>
            </a:r>
            <a:r>
              <a:rPr lang="de-DE" altLang="en-US" sz="2200" baseline="-25000">
                <a:solidFill>
                  <a:srgbClr val="66FFFF"/>
                </a:solidFill>
              </a:rPr>
              <a:t>1</a:t>
            </a:r>
            <a:r>
              <a:rPr lang="de-DE" altLang="en-US" sz="2200">
                <a:solidFill>
                  <a:srgbClr val="66FFFF"/>
                </a:solidFill>
              </a:rPr>
              <a:t>)</a:t>
            </a:r>
            <a:endParaRPr lang="el-GR" altLang="en-US" sz="2200">
              <a:solidFill>
                <a:srgbClr val="66FFFF"/>
              </a:solidFill>
            </a:endParaRPr>
          </a:p>
        </p:txBody>
      </p:sp>
      <p:sp>
        <p:nvSpPr>
          <p:cNvPr id="66582" name="AutoShape 64"/>
          <p:cNvSpPr>
            <a:spLocks noChangeArrowheads="1"/>
          </p:cNvSpPr>
          <p:nvPr/>
        </p:nvSpPr>
        <p:spPr bwMode="auto">
          <a:xfrm>
            <a:off x="557213" y="3540125"/>
            <a:ext cx="1973262"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en-US" altLang="en-US" sz="2000">
                <a:solidFill>
                  <a:srgbClr val="3333FF"/>
                </a:solidFill>
              </a:rPr>
              <a:t>Labor Market</a:t>
            </a:r>
          </a:p>
        </p:txBody>
      </p:sp>
      <p:sp>
        <p:nvSpPr>
          <p:cNvPr id="66583" name="AutoShape 64"/>
          <p:cNvSpPr>
            <a:spLocks noChangeArrowheads="1"/>
          </p:cNvSpPr>
          <p:nvPr/>
        </p:nvSpPr>
        <p:spPr bwMode="auto">
          <a:xfrm>
            <a:off x="5329238" y="514350"/>
            <a:ext cx="3814762" cy="6045200"/>
          </a:xfrm>
          <a:prstGeom prst="roundRect">
            <a:avLst>
              <a:gd name="adj" fmla="val 12495"/>
            </a:avLst>
          </a:prstGeom>
          <a:solidFill>
            <a:srgbClr val="FFFF99"/>
          </a:solidFill>
          <a:ln w="50800">
            <a:solidFill>
              <a:srgbClr val="FF0000"/>
            </a:solidFill>
            <a:round/>
            <a:headEnd/>
            <a:tailEnd/>
          </a:ln>
        </p:spPr>
        <p:txBody>
          <a:bodyPr lIns="0" tIns="0" rIns="0" bIns="0" anchorCtr="1"/>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en-US" altLang="en-US" sz="2000">
                <a:solidFill>
                  <a:srgbClr val="3333FF"/>
                </a:solidFill>
              </a:rPr>
              <a:t>GDP supply depends on the level of available capital K</a:t>
            </a:r>
            <a:r>
              <a:rPr lang="en-US" altLang="en-US" sz="2000" baseline="-25000">
                <a:solidFill>
                  <a:srgbClr val="3333FF"/>
                </a:solidFill>
              </a:rPr>
              <a:t>1</a:t>
            </a:r>
            <a:r>
              <a:rPr lang="en-US" altLang="en-US" sz="2000">
                <a:solidFill>
                  <a:srgbClr val="3333FF"/>
                </a:solidFill>
              </a:rPr>
              <a:t> and the quantity of labor input, which results from the labor market equilibrium L</a:t>
            </a:r>
            <a:r>
              <a:rPr lang="en-US" altLang="en-US" sz="2000" baseline="-25000">
                <a:solidFill>
                  <a:srgbClr val="3333FF"/>
                </a:solidFill>
              </a:rPr>
              <a:t>1</a:t>
            </a:r>
            <a:r>
              <a:rPr lang="en-US" altLang="en-US" sz="2000">
                <a:solidFill>
                  <a:srgbClr val="3333FF"/>
                </a:solidFill>
              </a:rPr>
              <a:t>.</a:t>
            </a:r>
          </a:p>
        </p:txBody>
      </p:sp>
      <p:grpSp>
        <p:nvGrpSpPr>
          <p:cNvPr id="66584" name="Group 26"/>
          <p:cNvGrpSpPr>
            <a:grpSpLocks/>
          </p:cNvGrpSpPr>
          <p:nvPr/>
        </p:nvGrpSpPr>
        <p:grpSpPr bwMode="auto">
          <a:xfrm>
            <a:off x="0" y="4665663"/>
            <a:ext cx="544513" cy="946150"/>
            <a:chOff x="0" y="2947"/>
            <a:chExt cx="343" cy="596"/>
          </a:xfrm>
        </p:grpSpPr>
        <p:grpSp>
          <p:nvGrpSpPr>
            <p:cNvPr id="66588" name="Group 27"/>
            <p:cNvGrpSpPr>
              <a:grpSpLocks/>
            </p:cNvGrpSpPr>
            <p:nvPr/>
          </p:nvGrpSpPr>
          <p:grpSpPr bwMode="auto">
            <a:xfrm>
              <a:off x="0" y="3017"/>
              <a:ext cx="336" cy="526"/>
              <a:chOff x="8" y="3017"/>
              <a:chExt cx="336" cy="526"/>
            </a:xfrm>
          </p:grpSpPr>
          <p:sp>
            <p:nvSpPr>
              <p:cNvPr id="66590" name="Text Box 10"/>
              <p:cNvSpPr txBox="1">
                <a:spLocks noChangeArrowheads="1"/>
              </p:cNvSpPr>
              <p:nvPr/>
            </p:nvSpPr>
            <p:spPr bwMode="auto">
              <a:xfrm>
                <a:off x="8" y="3274"/>
                <a:ext cx="33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2200">
                    <a:solidFill>
                      <a:srgbClr val="66FFFF"/>
                    </a:solidFill>
                  </a:rPr>
                  <a:t>P</a:t>
                </a:r>
                <a:r>
                  <a:rPr lang="de-DE" altLang="en-US" sz="2200" baseline="-25000">
                    <a:solidFill>
                      <a:srgbClr val="66FFFF"/>
                    </a:solidFill>
                  </a:rPr>
                  <a:t>1</a:t>
                </a:r>
                <a:endParaRPr lang="el-GR" altLang="en-US" sz="2200" baseline="-25000">
                  <a:solidFill>
                    <a:srgbClr val="66FFFF"/>
                  </a:solidFill>
                </a:endParaRPr>
              </a:p>
            </p:txBody>
          </p:sp>
          <p:sp>
            <p:nvSpPr>
              <p:cNvPr id="66591" name="Text Box 10"/>
              <p:cNvSpPr txBox="1">
                <a:spLocks noChangeArrowheads="1"/>
              </p:cNvSpPr>
              <p:nvPr/>
            </p:nvSpPr>
            <p:spPr bwMode="auto">
              <a:xfrm>
                <a:off x="8" y="3017"/>
                <a:ext cx="33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2200">
                    <a:solidFill>
                      <a:srgbClr val="66FFFF"/>
                    </a:solidFill>
                  </a:rPr>
                  <a:t>w</a:t>
                </a:r>
                <a:r>
                  <a:rPr lang="de-DE" altLang="en-US" sz="2200" baseline="-25000">
                    <a:solidFill>
                      <a:srgbClr val="66FFFF"/>
                    </a:solidFill>
                  </a:rPr>
                  <a:t>1</a:t>
                </a:r>
                <a:endParaRPr lang="el-GR" altLang="en-US" sz="2200" baseline="-25000">
                  <a:solidFill>
                    <a:srgbClr val="66FFFF"/>
                  </a:solidFill>
                </a:endParaRPr>
              </a:p>
            </p:txBody>
          </p:sp>
        </p:grpSp>
        <p:sp>
          <p:nvSpPr>
            <p:cNvPr id="66589" name="Text Box 10"/>
            <p:cNvSpPr txBox="1">
              <a:spLocks noChangeArrowheads="1"/>
            </p:cNvSpPr>
            <p:nvPr/>
          </p:nvSpPr>
          <p:spPr bwMode="auto">
            <a:xfrm>
              <a:off x="79" y="2947"/>
              <a:ext cx="264"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4400" baseline="-25000">
                  <a:solidFill>
                    <a:srgbClr val="66FFFF"/>
                  </a:solidFill>
                </a:rPr>
                <a:t>_</a:t>
              </a:r>
              <a:endParaRPr lang="el-GR" altLang="en-US" sz="4400" baseline="-25000">
                <a:solidFill>
                  <a:srgbClr val="66FFFF"/>
                </a:solidFill>
              </a:endParaRPr>
            </a:p>
          </p:txBody>
        </p:sp>
      </p:grpSp>
      <p:sp>
        <p:nvSpPr>
          <p:cNvPr id="53279" name="Line 31"/>
          <p:cNvSpPr>
            <a:spLocks noChangeShapeType="1"/>
          </p:cNvSpPr>
          <p:nvPr/>
        </p:nvSpPr>
        <p:spPr bwMode="auto">
          <a:xfrm flipV="1">
            <a:off x="509588" y="747713"/>
            <a:ext cx="0" cy="2305050"/>
          </a:xfrm>
          <a:prstGeom prst="line">
            <a:avLst/>
          </a:prstGeom>
          <a:noFill/>
          <a:ln w="57150">
            <a:solidFill>
              <a:srgbClr val="FF0000"/>
            </a:solidFill>
            <a:round/>
            <a:headEnd type="none" w="med" len="lg"/>
            <a:tailEnd type="none" w="lg" len="med"/>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3" name="Geschweifte Klammer rechts 2"/>
          <p:cNvSpPr/>
          <p:nvPr/>
        </p:nvSpPr>
        <p:spPr>
          <a:xfrm>
            <a:off x="544513" y="747713"/>
            <a:ext cx="684212" cy="2305050"/>
          </a:xfrm>
          <a:prstGeom prst="rightBrace">
            <a:avLst>
              <a:gd name="adj1" fmla="val 8333"/>
              <a:gd name="adj2" fmla="val 49225"/>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31" name="Text Box 19"/>
          <p:cNvSpPr txBox="1">
            <a:spLocks noChangeArrowheads="1"/>
          </p:cNvSpPr>
          <p:nvPr/>
        </p:nvSpPr>
        <p:spPr bwMode="auto">
          <a:xfrm>
            <a:off x="1174750" y="1674813"/>
            <a:ext cx="286067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2000">
                <a:solidFill>
                  <a:srgbClr val="00FFFF"/>
                </a:solidFill>
              </a:rPr>
              <a:t>GDP Supply = </a:t>
            </a:r>
            <a:r>
              <a:rPr lang="de-DE" altLang="en-US" sz="2000">
                <a:solidFill>
                  <a:srgbClr val="66FFFF"/>
                </a:solidFill>
              </a:rPr>
              <a:t>Y(L</a:t>
            </a:r>
            <a:r>
              <a:rPr lang="de-DE" altLang="en-US" sz="2000" baseline="-25000">
                <a:solidFill>
                  <a:srgbClr val="66FFFF"/>
                </a:solidFill>
              </a:rPr>
              <a:t>1</a:t>
            </a:r>
            <a:r>
              <a:rPr lang="de-DE" altLang="en-US" sz="2000">
                <a:solidFill>
                  <a:srgbClr val="66FFFF"/>
                </a:solidFill>
              </a:rPr>
              <a:t>,K</a:t>
            </a:r>
            <a:r>
              <a:rPr lang="de-DE" altLang="en-US" sz="2000" baseline="-25000">
                <a:solidFill>
                  <a:srgbClr val="66FFFF"/>
                </a:solidFill>
              </a:rPr>
              <a:t>1</a:t>
            </a:r>
            <a:r>
              <a:rPr lang="de-DE" altLang="en-US" sz="2000">
                <a:solidFill>
                  <a:srgbClr val="66FFFF"/>
                </a:solidFill>
              </a:rPr>
              <a:t>)</a:t>
            </a:r>
            <a:endParaRPr lang="el-GR" altLang="en-US" sz="200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79" grpId="0" animBg="1"/>
      <p:bldP spid="3" grpId="0" animBg="1"/>
      <p:bldP spid="31" grpId="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7586" name="Object 3"/>
          <p:cNvGraphicFramePr>
            <a:graphicFrameLocks/>
          </p:cNvGraphicFramePr>
          <p:nvPr/>
        </p:nvGraphicFramePr>
        <p:xfrm>
          <a:off x="4513263" y="1411288"/>
          <a:ext cx="3776662" cy="3116262"/>
        </p:xfrm>
        <a:graphic>
          <a:graphicData uri="http://schemas.openxmlformats.org/presentationml/2006/ole">
            <mc:AlternateContent xmlns:mc="http://schemas.openxmlformats.org/markup-compatibility/2006">
              <mc:Choice xmlns:v="urn:schemas-microsoft-com:vml" Requires="v">
                <p:oleObj spid="_x0000_s68416" name="Diagramm" r:id="rId4" imgW="7438924" imgH="5314860" progId="MSGraph.Chart.8">
                  <p:embed followColorScheme="full"/>
                </p:oleObj>
              </mc:Choice>
              <mc:Fallback>
                <p:oleObj name="Diagramm" r:id="rId4" imgW="7438924" imgH="531486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263" y="1411288"/>
                        <a:ext cx="3776662" cy="311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587" name="Object 3"/>
          <p:cNvGraphicFramePr>
            <a:graphicFrameLocks/>
          </p:cNvGraphicFramePr>
          <p:nvPr/>
        </p:nvGraphicFramePr>
        <p:xfrm>
          <a:off x="422275" y="1384300"/>
          <a:ext cx="3776663" cy="3116263"/>
        </p:xfrm>
        <a:graphic>
          <a:graphicData uri="http://schemas.openxmlformats.org/presentationml/2006/ole">
            <mc:AlternateContent xmlns:mc="http://schemas.openxmlformats.org/markup-compatibility/2006">
              <mc:Choice xmlns:v="urn:schemas-microsoft-com:vml" Requires="v">
                <p:oleObj spid="_x0000_s68417" name="Diagramm" r:id="rId6" imgW="7438924" imgH="5314860" progId="MSGraph.Chart.8">
                  <p:embed followColorScheme="full"/>
                </p:oleObj>
              </mc:Choice>
              <mc:Fallback>
                <p:oleObj name="Diagramm" r:id="rId6" imgW="7438924" imgH="531486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275" y="1384300"/>
                        <a:ext cx="3776663" cy="311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7588"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0"/>
              </a:spcBef>
              <a:buClrTx/>
              <a:buFontTx/>
              <a:buNone/>
            </a:pPr>
            <a:r>
              <a:rPr lang="de-DE" altLang="en-US" sz="1600" b="1"/>
              <a:t>- </a:t>
            </a:r>
            <a:fld id="{A70594DE-4FD6-43C0-B138-69A1D2432518}" type="slidenum">
              <a:rPr lang="de-DE" altLang="en-US" sz="1600" b="1"/>
              <a:pPr algn="r" eaLnBrk="1" hangingPunct="1">
                <a:spcBef>
                  <a:spcPct val="0"/>
                </a:spcBef>
                <a:buClrTx/>
                <a:buFontTx/>
                <a:buNone/>
              </a:pPr>
              <a:t>64</a:t>
            </a:fld>
            <a:r>
              <a:rPr lang="de-DE" altLang="en-US" sz="1600" b="1"/>
              <a:t> -</a:t>
            </a:r>
          </a:p>
        </p:txBody>
      </p:sp>
      <p:sp>
        <p:nvSpPr>
          <p:cNvPr id="67589"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de-DE" altLang="en-US" sz="600"/>
              <a:t>Prof. Dr. Rainer Maurer</a:t>
            </a:r>
          </a:p>
        </p:txBody>
      </p:sp>
      <p:sp>
        <p:nvSpPr>
          <p:cNvPr id="67590" name="Text Box 5"/>
          <p:cNvSpPr txBox="1">
            <a:spLocks noChangeArrowheads="1"/>
          </p:cNvSpPr>
          <p:nvPr/>
        </p:nvSpPr>
        <p:spPr bwMode="auto">
          <a:xfrm>
            <a:off x="4919663" y="1239838"/>
            <a:ext cx="293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t>i</a:t>
            </a:r>
          </a:p>
        </p:txBody>
      </p:sp>
      <p:sp>
        <p:nvSpPr>
          <p:cNvPr id="67591" name="Text Box 7"/>
          <p:cNvSpPr txBox="1">
            <a:spLocks noChangeArrowheads="1"/>
          </p:cNvSpPr>
          <p:nvPr/>
        </p:nvSpPr>
        <p:spPr bwMode="auto">
          <a:xfrm>
            <a:off x="3694113" y="4257675"/>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50000"/>
              </a:spcBef>
              <a:buClrTx/>
              <a:buFontTx/>
              <a:buNone/>
            </a:pPr>
            <a:r>
              <a:rPr lang="de-DE" altLang="en-US" sz="1800"/>
              <a:t>I,S</a:t>
            </a:r>
          </a:p>
        </p:txBody>
      </p:sp>
      <p:sp>
        <p:nvSpPr>
          <p:cNvPr id="67592" name="Text Box 8"/>
          <p:cNvSpPr txBox="1">
            <a:spLocks noChangeArrowheads="1"/>
          </p:cNvSpPr>
          <p:nvPr/>
        </p:nvSpPr>
        <p:spPr bwMode="auto">
          <a:xfrm>
            <a:off x="825500" y="1233488"/>
            <a:ext cx="331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t>i</a:t>
            </a:r>
          </a:p>
        </p:txBody>
      </p:sp>
      <p:sp>
        <p:nvSpPr>
          <p:cNvPr id="67593" name="Line 9"/>
          <p:cNvSpPr>
            <a:spLocks noChangeShapeType="1"/>
          </p:cNvSpPr>
          <p:nvPr/>
        </p:nvSpPr>
        <p:spPr bwMode="auto">
          <a:xfrm>
            <a:off x="4044950" y="395922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7594" name="Line 10"/>
          <p:cNvSpPr>
            <a:spLocks noChangeShapeType="1"/>
          </p:cNvSpPr>
          <p:nvPr/>
        </p:nvSpPr>
        <p:spPr bwMode="auto">
          <a:xfrm rot="5400000" flipH="1">
            <a:off x="716757" y="15501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7595" name="Line 12"/>
          <p:cNvSpPr>
            <a:spLocks noChangeShapeType="1"/>
          </p:cNvSpPr>
          <p:nvPr/>
        </p:nvSpPr>
        <p:spPr bwMode="auto">
          <a:xfrm>
            <a:off x="8129588" y="399097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7596" name="Line 13"/>
          <p:cNvSpPr>
            <a:spLocks noChangeShapeType="1"/>
          </p:cNvSpPr>
          <p:nvPr/>
        </p:nvSpPr>
        <p:spPr bwMode="auto">
          <a:xfrm rot="5400000" flipH="1">
            <a:off x="4822032" y="15755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7597" name="Text Box 14"/>
          <p:cNvSpPr txBox="1">
            <a:spLocks noChangeArrowheads="1"/>
          </p:cNvSpPr>
          <p:nvPr/>
        </p:nvSpPr>
        <p:spPr bwMode="auto">
          <a:xfrm>
            <a:off x="222250" y="2733675"/>
            <a:ext cx="52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i</a:t>
            </a:r>
            <a:r>
              <a:rPr lang="de-DE" altLang="en-US" sz="1800" baseline="-25000">
                <a:solidFill>
                  <a:srgbClr val="66FFFF"/>
                </a:solidFill>
              </a:rPr>
              <a:t>1</a:t>
            </a:r>
            <a:endParaRPr lang="el-GR" altLang="en-US" sz="1800" baseline="-25000">
              <a:solidFill>
                <a:srgbClr val="66FFFF"/>
              </a:solidFill>
            </a:endParaRPr>
          </a:p>
        </p:txBody>
      </p:sp>
      <p:sp>
        <p:nvSpPr>
          <p:cNvPr id="67598" name="Text Box 15"/>
          <p:cNvSpPr txBox="1">
            <a:spLocks noChangeArrowheads="1"/>
          </p:cNvSpPr>
          <p:nvPr/>
        </p:nvSpPr>
        <p:spPr bwMode="auto">
          <a:xfrm>
            <a:off x="7296150" y="3576638"/>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C(i)</a:t>
            </a:r>
            <a:endParaRPr lang="el-GR" altLang="en-US" sz="1800">
              <a:solidFill>
                <a:srgbClr val="00FFFF"/>
              </a:solidFill>
            </a:endParaRPr>
          </a:p>
        </p:txBody>
      </p:sp>
      <p:sp>
        <p:nvSpPr>
          <p:cNvPr id="67599" name="Text Box 18"/>
          <p:cNvSpPr txBox="1">
            <a:spLocks noChangeArrowheads="1"/>
          </p:cNvSpPr>
          <p:nvPr/>
        </p:nvSpPr>
        <p:spPr bwMode="auto">
          <a:xfrm>
            <a:off x="6367463" y="4257675"/>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50000"/>
              </a:spcBef>
              <a:buClrTx/>
              <a:buFontTx/>
              <a:buNone/>
            </a:pPr>
            <a:r>
              <a:rPr lang="de-DE" altLang="en-US" sz="1800"/>
              <a:t>Y</a:t>
            </a:r>
          </a:p>
        </p:txBody>
      </p:sp>
      <p:sp>
        <p:nvSpPr>
          <p:cNvPr id="67600" name="Line 20"/>
          <p:cNvSpPr>
            <a:spLocks noChangeShapeType="1"/>
          </p:cNvSpPr>
          <p:nvPr/>
        </p:nvSpPr>
        <p:spPr bwMode="auto">
          <a:xfrm>
            <a:off x="900113" y="2039938"/>
            <a:ext cx="1749425" cy="1846262"/>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67601" name="Text Box 21"/>
          <p:cNvSpPr txBox="1">
            <a:spLocks noChangeArrowheads="1"/>
          </p:cNvSpPr>
          <p:nvPr/>
        </p:nvSpPr>
        <p:spPr bwMode="auto">
          <a:xfrm>
            <a:off x="7000875" y="424656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Y</a:t>
            </a:r>
            <a:r>
              <a:rPr lang="de-DE" altLang="en-US" sz="1800" baseline="-25000">
                <a:solidFill>
                  <a:srgbClr val="66FFFF"/>
                </a:solidFill>
              </a:rPr>
              <a:t>D,1</a:t>
            </a:r>
            <a:endParaRPr lang="el-GR" altLang="en-US" sz="1800" baseline="-25000">
              <a:solidFill>
                <a:srgbClr val="66FFFF"/>
              </a:solidFill>
            </a:endParaRPr>
          </a:p>
        </p:txBody>
      </p:sp>
      <p:sp>
        <p:nvSpPr>
          <p:cNvPr id="67602" name="Line 23"/>
          <p:cNvSpPr>
            <a:spLocks noChangeShapeType="1"/>
          </p:cNvSpPr>
          <p:nvPr/>
        </p:nvSpPr>
        <p:spPr bwMode="auto">
          <a:xfrm>
            <a:off x="4895850" y="2943225"/>
            <a:ext cx="2289175"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67603" name="Line 24"/>
          <p:cNvSpPr>
            <a:spLocks noChangeShapeType="1"/>
          </p:cNvSpPr>
          <p:nvPr/>
        </p:nvSpPr>
        <p:spPr bwMode="auto">
          <a:xfrm rot="5400000" flipH="1">
            <a:off x="6685756" y="3463132"/>
            <a:ext cx="1011237"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67604" name="AutoShape 29"/>
          <p:cNvSpPr>
            <a:spLocks noChangeArrowheads="1"/>
          </p:cNvSpPr>
          <p:nvPr/>
        </p:nvSpPr>
        <p:spPr bwMode="auto">
          <a:xfrm>
            <a:off x="0" y="4664075"/>
            <a:ext cx="9144000" cy="2193925"/>
          </a:xfrm>
          <a:prstGeom prst="roundRect">
            <a:avLst>
              <a:gd name="adj" fmla="val 12495"/>
            </a:avLst>
          </a:prstGeom>
          <a:solidFill>
            <a:srgbClr val="FFFF99"/>
          </a:solidFill>
          <a:ln w="50800">
            <a:solidFill>
              <a:srgbClr val="FF0000"/>
            </a:solidFill>
            <a:round/>
            <a:headEnd/>
            <a:tailEnd/>
          </a:ln>
        </p:spPr>
        <p:txBody>
          <a:bodyPr lIns="0" tIns="0" rIns="0" bIns="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lnSpc>
                <a:spcPct val="90000"/>
              </a:lnSpc>
              <a:spcBef>
                <a:spcPct val="0"/>
              </a:spcBef>
              <a:buClrTx/>
              <a:buFontTx/>
              <a:buNone/>
            </a:pPr>
            <a:r>
              <a:rPr lang="en-US" altLang="en-US" sz="2000" dirty="0">
                <a:solidFill>
                  <a:schemeClr val="bg1"/>
                </a:solidFill>
              </a:rPr>
              <a:t>Due to Say’s Law total demand for goods, C(</a:t>
            </a:r>
            <a:r>
              <a:rPr lang="en-US" altLang="en-US" sz="2000" dirty="0" err="1">
                <a:solidFill>
                  <a:schemeClr val="bg1"/>
                </a:solidFill>
              </a:rPr>
              <a:t>i</a:t>
            </a:r>
            <a:r>
              <a:rPr lang="en-US" altLang="en-US" sz="2000" dirty="0">
                <a:solidFill>
                  <a:schemeClr val="bg1"/>
                </a:solidFill>
              </a:rPr>
              <a:t>)+I(</a:t>
            </a:r>
            <a:r>
              <a:rPr lang="en-US" altLang="en-US" sz="2000" dirty="0" err="1">
                <a:solidFill>
                  <a:schemeClr val="bg1"/>
                </a:solidFill>
              </a:rPr>
              <a:t>i</a:t>
            </a:r>
            <a:r>
              <a:rPr lang="en-US" altLang="en-US" sz="2000" dirty="0">
                <a:solidFill>
                  <a:schemeClr val="bg1"/>
                </a:solidFill>
              </a:rPr>
              <a:t>),                                                equals always the supply of goods: Y(L</a:t>
            </a:r>
            <a:r>
              <a:rPr lang="en-US" altLang="en-US" sz="2000" baseline="-25000" dirty="0">
                <a:solidFill>
                  <a:schemeClr val="bg1"/>
                </a:solidFill>
              </a:rPr>
              <a:t>1</a:t>
            </a:r>
            <a:r>
              <a:rPr lang="en-US" altLang="en-US" sz="2000" dirty="0">
                <a:solidFill>
                  <a:schemeClr val="bg1"/>
                </a:solidFill>
              </a:rPr>
              <a:t>,K</a:t>
            </a:r>
            <a:r>
              <a:rPr lang="en-US" altLang="en-US" sz="2000" baseline="-25000" dirty="0">
                <a:solidFill>
                  <a:schemeClr val="bg1"/>
                </a:solidFill>
              </a:rPr>
              <a:t>1</a:t>
            </a:r>
            <a:r>
              <a:rPr lang="en-US" altLang="en-US" sz="2000" dirty="0">
                <a:solidFill>
                  <a:schemeClr val="bg1"/>
                </a:solidFill>
              </a:rPr>
              <a:t>)  !</a:t>
            </a:r>
          </a:p>
          <a:p>
            <a:pPr algn="ctr" eaLnBrk="1" hangingPunct="1">
              <a:lnSpc>
                <a:spcPct val="90000"/>
              </a:lnSpc>
              <a:spcBef>
                <a:spcPct val="0"/>
              </a:spcBef>
              <a:buClrTx/>
              <a:buFontTx/>
              <a:buNone/>
            </a:pPr>
            <a:endParaRPr lang="en-US" altLang="en-US" sz="2000" dirty="0">
              <a:solidFill>
                <a:schemeClr val="bg1"/>
              </a:solidFill>
            </a:endParaRPr>
          </a:p>
          <a:p>
            <a:pPr algn="ctr" eaLnBrk="1" hangingPunct="1">
              <a:lnSpc>
                <a:spcPct val="90000"/>
              </a:lnSpc>
              <a:spcBef>
                <a:spcPct val="0"/>
              </a:spcBef>
              <a:buClrTx/>
              <a:buFontTx/>
              <a:buNone/>
            </a:pPr>
            <a:r>
              <a:rPr lang="en-US" altLang="en-US" sz="2000" dirty="0">
                <a:solidFill>
                  <a:schemeClr val="bg1"/>
                </a:solidFill>
              </a:rPr>
              <a:t>Since supply of goods does not depend on the interest rate, it appears as a vertical line in the goods market diagram: Y(L</a:t>
            </a:r>
            <a:r>
              <a:rPr lang="en-US" altLang="en-US" sz="2000" baseline="-25000" dirty="0">
                <a:solidFill>
                  <a:schemeClr val="bg1"/>
                </a:solidFill>
              </a:rPr>
              <a:t>1</a:t>
            </a:r>
            <a:r>
              <a:rPr lang="en-US" altLang="en-US" sz="2000" dirty="0">
                <a:solidFill>
                  <a:schemeClr val="bg1"/>
                </a:solidFill>
              </a:rPr>
              <a:t>,K</a:t>
            </a:r>
            <a:r>
              <a:rPr lang="en-US" altLang="en-US" sz="2000" baseline="-25000" dirty="0">
                <a:solidFill>
                  <a:schemeClr val="bg1"/>
                </a:solidFill>
              </a:rPr>
              <a:t>1</a:t>
            </a:r>
            <a:r>
              <a:rPr lang="en-US" altLang="en-US" sz="2000" dirty="0">
                <a:solidFill>
                  <a:schemeClr val="bg1"/>
                </a:solidFill>
              </a:rPr>
              <a:t>)</a:t>
            </a:r>
          </a:p>
          <a:p>
            <a:pPr algn="ctr" eaLnBrk="1" hangingPunct="1">
              <a:lnSpc>
                <a:spcPct val="90000"/>
              </a:lnSpc>
              <a:spcBef>
                <a:spcPct val="0"/>
              </a:spcBef>
              <a:buClrTx/>
              <a:buFontTx/>
              <a:buNone/>
            </a:pPr>
            <a:endParaRPr lang="en-US" altLang="en-US" sz="2000" dirty="0">
              <a:solidFill>
                <a:schemeClr val="bg1"/>
              </a:solidFill>
            </a:endParaRPr>
          </a:p>
        </p:txBody>
      </p:sp>
      <p:sp>
        <p:nvSpPr>
          <p:cNvPr id="67605" name="Line 30"/>
          <p:cNvSpPr>
            <a:spLocks noChangeShapeType="1"/>
          </p:cNvSpPr>
          <p:nvPr/>
        </p:nvSpPr>
        <p:spPr bwMode="auto">
          <a:xfrm flipV="1">
            <a:off x="1795463" y="2936875"/>
            <a:ext cx="3130550" cy="3175"/>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67606" name="Rectangle 5"/>
          <p:cNvSpPr>
            <a:spLocks noChangeArrowheads="1"/>
          </p:cNvSpPr>
          <p:nvPr/>
        </p:nvSpPr>
        <p:spPr bwMode="auto">
          <a:xfrm>
            <a:off x="457200" y="31750"/>
            <a:ext cx="82296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r>
              <a:rPr lang="en-US" altLang="en-US" sz="2600">
                <a:solidFill>
                  <a:srgbClr val="FFFF00"/>
                </a:solidFill>
              </a:rPr>
              <a:t>3. The Neoclassical Model and its Policy Implications </a:t>
            </a:r>
            <a:br>
              <a:rPr lang="en-US" altLang="en-US" sz="2600">
                <a:solidFill>
                  <a:srgbClr val="FFFF00"/>
                </a:solidFill>
              </a:rPr>
            </a:br>
            <a:r>
              <a:rPr lang="en-US" altLang="en-US" sz="2600">
                <a:solidFill>
                  <a:srgbClr val="FFFF00"/>
                </a:solidFill>
              </a:rPr>
              <a:t>3.1. The Structure of the Neoclassical Model</a:t>
            </a:r>
          </a:p>
        </p:txBody>
      </p:sp>
      <p:sp>
        <p:nvSpPr>
          <p:cNvPr id="67607" name="Line 11"/>
          <p:cNvSpPr>
            <a:spLocks noChangeShapeType="1"/>
          </p:cNvSpPr>
          <p:nvPr/>
        </p:nvSpPr>
        <p:spPr bwMode="auto">
          <a:xfrm rot="5400000" flipV="1">
            <a:off x="5957094" y="1434307"/>
            <a:ext cx="1004887" cy="2419350"/>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67608" name="Line 11"/>
          <p:cNvSpPr>
            <a:spLocks noChangeShapeType="1"/>
          </p:cNvSpPr>
          <p:nvPr/>
        </p:nvSpPr>
        <p:spPr bwMode="auto">
          <a:xfrm rot="5400000" flipV="1">
            <a:off x="5298281" y="1732757"/>
            <a:ext cx="1717675" cy="2376488"/>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67609" name="Line 11"/>
          <p:cNvSpPr>
            <a:spLocks noChangeShapeType="1"/>
          </p:cNvSpPr>
          <p:nvPr/>
        </p:nvSpPr>
        <p:spPr bwMode="auto">
          <a:xfrm rot="10800000" flipV="1">
            <a:off x="782638" y="1958975"/>
            <a:ext cx="2417762" cy="165576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67610" name="Oval 25"/>
          <p:cNvSpPr>
            <a:spLocks noChangeArrowheads="1"/>
          </p:cNvSpPr>
          <p:nvPr/>
        </p:nvSpPr>
        <p:spPr bwMode="auto">
          <a:xfrm>
            <a:off x="7143750" y="28844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67611" name="Line 30"/>
          <p:cNvSpPr>
            <a:spLocks noChangeShapeType="1"/>
          </p:cNvSpPr>
          <p:nvPr/>
        </p:nvSpPr>
        <p:spPr bwMode="auto">
          <a:xfrm flipV="1">
            <a:off x="792163" y="2940050"/>
            <a:ext cx="984250"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67612" name="Line 24"/>
          <p:cNvSpPr>
            <a:spLocks noChangeShapeType="1"/>
          </p:cNvSpPr>
          <p:nvPr/>
        </p:nvSpPr>
        <p:spPr bwMode="auto">
          <a:xfrm rot="5400000" flipH="1">
            <a:off x="1277144" y="3426619"/>
            <a:ext cx="1011238"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67613" name="Oval 31"/>
          <p:cNvSpPr>
            <a:spLocks noChangeArrowheads="1"/>
          </p:cNvSpPr>
          <p:nvPr/>
        </p:nvSpPr>
        <p:spPr bwMode="auto">
          <a:xfrm>
            <a:off x="1720850" y="2882900"/>
            <a:ext cx="101600" cy="103188"/>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67614" name="Text Box 19"/>
          <p:cNvSpPr txBox="1">
            <a:spLocks noChangeArrowheads="1"/>
          </p:cNvSpPr>
          <p:nvPr/>
        </p:nvSpPr>
        <p:spPr bwMode="auto">
          <a:xfrm>
            <a:off x="2563813" y="3606800"/>
            <a:ext cx="76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I(i,L</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p:txBody>
      </p:sp>
      <p:sp>
        <p:nvSpPr>
          <p:cNvPr id="67615" name="Text Box 15"/>
          <p:cNvSpPr txBox="1">
            <a:spLocks noChangeArrowheads="1"/>
          </p:cNvSpPr>
          <p:nvPr/>
        </p:nvSpPr>
        <p:spPr bwMode="auto">
          <a:xfrm>
            <a:off x="2789238" y="1558925"/>
            <a:ext cx="641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S(i)</a:t>
            </a:r>
            <a:endParaRPr lang="el-GR" altLang="en-US" sz="1800">
              <a:solidFill>
                <a:srgbClr val="00FFFF"/>
              </a:solidFill>
            </a:endParaRPr>
          </a:p>
        </p:txBody>
      </p:sp>
      <p:sp>
        <p:nvSpPr>
          <p:cNvPr id="67616" name="Text Box 15"/>
          <p:cNvSpPr txBox="1">
            <a:spLocks noChangeArrowheads="1"/>
          </p:cNvSpPr>
          <p:nvPr/>
        </p:nvSpPr>
        <p:spPr bwMode="auto">
          <a:xfrm>
            <a:off x="7462838" y="3121025"/>
            <a:ext cx="159226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Y</a:t>
            </a:r>
            <a:r>
              <a:rPr lang="de-DE" altLang="en-US" sz="1800" baseline="-25000">
                <a:solidFill>
                  <a:srgbClr val="66FFFF"/>
                </a:solidFill>
              </a:rPr>
              <a:t>D</a:t>
            </a:r>
            <a:r>
              <a:rPr lang="de-DE" altLang="en-US" sz="1800">
                <a:solidFill>
                  <a:srgbClr val="66FFFF"/>
                </a:solidFill>
              </a:rPr>
              <a:t>=C(i)+ </a:t>
            </a:r>
            <a:r>
              <a:rPr lang="de-DE" altLang="en-US" sz="2000">
                <a:solidFill>
                  <a:srgbClr val="66FFFF"/>
                </a:solidFill>
              </a:rPr>
              <a:t>I(i,L</a:t>
            </a:r>
            <a:r>
              <a:rPr lang="de-DE" altLang="en-US" sz="2000" baseline="-25000">
                <a:solidFill>
                  <a:srgbClr val="66FFFF"/>
                </a:solidFill>
              </a:rPr>
              <a:t>1</a:t>
            </a:r>
            <a:r>
              <a:rPr lang="de-DE" altLang="en-US" sz="2000">
                <a:solidFill>
                  <a:srgbClr val="66FFFF"/>
                </a:solidFill>
              </a:rPr>
              <a:t>)</a:t>
            </a:r>
            <a:endParaRPr lang="el-GR" altLang="en-US" sz="2000">
              <a:solidFill>
                <a:srgbClr val="66FFFF"/>
              </a:solidFill>
            </a:endParaRPr>
          </a:p>
        </p:txBody>
      </p:sp>
      <p:sp>
        <p:nvSpPr>
          <p:cNvPr id="67617" name="AutoShape 64"/>
          <p:cNvSpPr>
            <a:spLocks noChangeArrowheads="1"/>
          </p:cNvSpPr>
          <p:nvPr/>
        </p:nvSpPr>
        <p:spPr bwMode="auto">
          <a:xfrm>
            <a:off x="1331913" y="987425"/>
            <a:ext cx="1973262"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en-US" altLang="en-US" sz="2000">
                <a:solidFill>
                  <a:srgbClr val="3333FF"/>
                </a:solidFill>
              </a:rPr>
              <a:t>Capital Market</a:t>
            </a:r>
          </a:p>
        </p:txBody>
      </p:sp>
      <p:sp>
        <p:nvSpPr>
          <p:cNvPr id="67618" name="AutoShape 64"/>
          <p:cNvSpPr>
            <a:spLocks noChangeArrowheads="1"/>
          </p:cNvSpPr>
          <p:nvPr/>
        </p:nvSpPr>
        <p:spPr bwMode="auto">
          <a:xfrm>
            <a:off x="5410200" y="989013"/>
            <a:ext cx="2278063"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en-US" altLang="en-US" sz="2000">
                <a:solidFill>
                  <a:srgbClr val="3333FF"/>
                </a:solidFill>
              </a:rPr>
              <a:t>Goods Market</a:t>
            </a:r>
          </a:p>
        </p:txBody>
      </p:sp>
      <p:sp>
        <p:nvSpPr>
          <p:cNvPr id="338986" name="Line 42"/>
          <p:cNvSpPr>
            <a:spLocks noChangeShapeType="1"/>
          </p:cNvSpPr>
          <p:nvPr/>
        </p:nvSpPr>
        <p:spPr bwMode="auto">
          <a:xfrm rot="5400000" flipV="1">
            <a:off x="6024563" y="2814638"/>
            <a:ext cx="0" cy="2305050"/>
          </a:xfrm>
          <a:prstGeom prst="line">
            <a:avLst/>
          </a:prstGeom>
          <a:noFill/>
          <a:ln w="57150">
            <a:solidFill>
              <a:srgbClr val="FF0000"/>
            </a:solidFill>
            <a:round/>
            <a:headEnd type="none" w="med" len="lg"/>
            <a:tailEnd type="none" w="lg" len="med"/>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338987" name="Text Box 21"/>
          <p:cNvSpPr txBox="1">
            <a:spLocks noChangeArrowheads="1"/>
          </p:cNvSpPr>
          <p:nvPr/>
        </p:nvSpPr>
        <p:spPr bwMode="auto">
          <a:xfrm>
            <a:off x="6673850" y="2112963"/>
            <a:ext cx="1047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50000"/>
              </a:spcBef>
              <a:buClrTx/>
              <a:buFontTx/>
              <a:buNone/>
            </a:pPr>
            <a:r>
              <a:rPr lang="de-DE" altLang="en-US" sz="1800">
                <a:solidFill>
                  <a:srgbClr val="F96DA6"/>
                </a:solidFill>
              </a:rPr>
              <a:t>Y(L</a:t>
            </a:r>
            <a:r>
              <a:rPr lang="de-DE" altLang="en-US" sz="1800" baseline="-25000">
                <a:solidFill>
                  <a:srgbClr val="F96DA6"/>
                </a:solidFill>
              </a:rPr>
              <a:t>1</a:t>
            </a:r>
            <a:r>
              <a:rPr lang="de-DE" altLang="en-US" sz="1800">
                <a:solidFill>
                  <a:srgbClr val="F96DA6"/>
                </a:solidFill>
              </a:rPr>
              <a:t>,K</a:t>
            </a:r>
            <a:r>
              <a:rPr lang="de-DE" altLang="en-US" sz="1800" baseline="-25000">
                <a:solidFill>
                  <a:srgbClr val="F96DA6"/>
                </a:solidFill>
              </a:rPr>
              <a:t>1</a:t>
            </a:r>
            <a:r>
              <a:rPr lang="de-DE" altLang="en-US" sz="1800">
                <a:solidFill>
                  <a:srgbClr val="F96DA6"/>
                </a:solidFill>
              </a:rPr>
              <a:t>)</a:t>
            </a:r>
            <a:endParaRPr lang="el-GR" altLang="en-US" sz="1800">
              <a:solidFill>
                <a:srgbClr val="F96DA6"/>
              </a:solidFill>
            </a:endParaRPr>
          </a:p>
        </p:txBody>
      </p:sp>
      <p:sp>
        <p:nvSpPr>
          <p:cNvPr id="338988" name="Line 57"/>
          <p:cNvSpPr>
            <a:spLocks noChangeShapeType="1"/>
          </p:cNvSpPr>
          <p:nvPr/>
        </p:nvSpPr>
        <p:spPr bwMode="auto">
          <a:xfrm flipV="1">
            <a:off x="7189788" y="2506663"/>
            <a:ext cx="4762" cy="1476375"/>
          </a:xfrm>
          <a:prstGeom prst="line">
            <a:avLst/>
          </a:prstGeom>
          <a:noFill/>
          <a:ln w="38100">
            <a:solidFill>
              <a:srgbClr val="FF00FF"/>
            </a:solidFill>
            <a:round/>
            <a:headEnd type="none" w="med" len="lg"/>
            <a:tailEnd type="non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45" name="Geschweifte Klammer rechts 44"/>
          <p:cNvSpPr/>
          <p:nvPr/>
        </p:nvSpPr>
        <p:spPr>
          <a:xfrm rot="16200000">
            <a:off x="5908676" y="2682875"/>
            <a:ext cx="233362" cy="2236787"/>
          </a:xfrm>
          <a:prstGeom prst="rightBrace">
            <a:avLst>
              <a:gd name="adj1" fmla="val 8333"/>
              <a:gd name="adj2" fmla="val 46892"/>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46" name="Text Box 19"/>
          <p:cNvSpPr txBox="1">
            <a:spLocks noChangeArrowheads="1"/>
          </p:cNvSpPr>
          <p:nvPr/>
        </p:nvSpPr>
        <p:spPr bwMode="auto">
          <a:xfrm>
            <a:off x="4846638" y="3273425"/>
            <a:ext cx="3205162"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2000" dirty="0">
                <a:solidFill>
                  <a:srgbClr val="00FFFF"/>
                </a:solidFill>
              </a:rPr>
              <a:t>GDP Supply = </a:t>
            </a:r>
            <a:r>
              <a:rPr lang="de-DE" altLang="en-US" sz="2000" dirty="0">
                <a:solidFill>
                  <a:srgbClr val="66FFFF"/>
                </a:solidFill>
              </a:rPr>
              <a:t>Y(L</a:t>
            </a:r>
            <a:r>
              <a:rPr lang="de-DE" altLang="en-US" sz="2000" baseline="-25000" dirty="0">
                <a:solidFill>
                  <a:srgbClr val="66FFFF"/>
                </a:solidFill>
              </a:rPr>
              <a:t>1</a:t>
            </a:r>
            <a:r>
              <a:rPr lang="de-DE" altLang="en-US" sz="2000" dirty="0">
                <a:solidFill>
                  <a:srgbClr val="66FFFF"/>
                </a:solidFill>
              </a:rPr>
              <a:t>,K</a:t>
            </a:r>
            <a:r>
              <a:rPr lang="de-DE" altLang="en-US" sz="2000" baseline="-25000" dirty="0">
                <a:solidFill>
                  <a:srgbClr val="66FFFF"/>
                </a:solidFill>
              </a:rPr>
              <a:t>1</a:t>
            </a:r>
            <a:r>
              <a:rPr lang="de-DE" altLang="en-US" sz="2000" dirty="0">
                <a:solidFill>
                  <a:srgbClr val="66FFFF"/>
                </a:solidFill>
              </a:rPr>
              <a:t>)</a:t>
            </a:r>
            <a:endParaRPr lang="el-GR" altLang="en-US" sz="2000" dirty="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760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898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760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898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89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86" grpId="0" animBg="1"/>
      <p:bldP spid="338987" grpId="0"/>
      <p:bldP spid="338988" grpId="0" animBg="1"/>
      <p:bldP spid="45" grpId="0" animBg="1"/>
      <p:bldP spid="46" grpId="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8610" name="Foliennummernplatzhalter 3"/>
          <p:cNvSpPr>
            <a:spLocks noGrp="1"/>
          </p:cNvSpPr>
          <p:nvPr>
            <p:ph type="sldNum" sz="quarter" idx="11"/>
          </p:nvPr>
        </p:nvSpPr>
        <p:spPr>
          <a:xfrm>
            <a:off x="7038975" y="63769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3768B244-CC2E-4826-806D-2C916D5D7495}" type="slidenum">
              <a:rPr lang="de-DE" altLang="en-US" sz="1600" smtClean="0"/>
              <a:pPr>
                <a:spcBef>
                  <a:spcPct val="0"/>
                </a:spcBef>
                <a:buClrTx/>
                <a:buFontTx/>
                <a:buNone/>
              </a:pPr>
              <a:t>65</a:t>
            </a:fld>
            <a:r>
              <a:rPr lang="de-DE" altLang="en-US" sz="1600"/>
              <a:t> -</a:t>
            </a:r>
          </a:p>
        </p:txBody>
      </p:sp>
      <p:sp>
        <p:nvSpPr>
          <p:cNvPr id="68611" name="Fußzeilenplatzhalter 4"/>
          <p:cNvSpPr>
            <a:spLocks noGrp="1"/>
          </p:cNvSpPr>
          <p:nvPr>
            <p:ph type="ftr" sz="quarter" idx="10"/>
          </p:nvPr>
        </p:nvSpPr>
        <p:spPr>
          <a:xfrm>
            <a:off x="0" y="6381750"/>
            <a:ext cx="5653088"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600"/>
              <a:t>Prof. Dr. Rainer Maurer</a:t>
            </a:r>
          </a:p>
        </p:txBody>
      </p:sp>
      <p:sp>
        <p:nvSpPr>
          <p:cNvPr id="68612" name="Rectangle 3"/>
          <p:cNvSpPr>
            <a:spLocks noGrp="1" noChangeArrowheads="1"/>
          </p:cNvSpPr>
          <p:nvPr>
            <p:ph type="body" idx="1"/>
          </p:nvPr>
        </p:nvSpPr>
        <p:spPr>
          <a:xfrm>
            <a:off x="457200" y="1100138"/>
            <a:ext cx="8521700" cy="5757862"/>
          </a:xfrm>
          <a:noFill/>
        </p:spPr>
        <p:txBody>
          <a:bodyPr/>
          <a:lstStyle/>
          <a:p>
            <a:pPr marL="571500" indent="-571500" eaLnBrk="1" hangingPunct="1">
              <a:lnSpc>
                <a:spcPct val="90000"/>
              </a:lnSpc>
            </a:pPr>
            <a:r>
              <a:rPr lang="en-US" altLang="en-US" sz="2200"/>
              <a:t>In the</a:t>
            </a:r>
            <a:r>
              <a:rPr lang="en-US" altLang="en-US" sz="2200">
                <a:solidFill>
                  <a:srgbClr val="FF0000"/>
                </a:solidFill>
              </a:rPr>
              <a:t> </a:t>
            </a:r>
            <a:r>
              <a:rPr lang="en-US" altLang="en-US" sz="2200"/>
              <a:t>last instance, Says' theorem goes back to</a:t>
            </a:r>
            <a:r>
              <a:rPr lang="en-US" altLang="en-US" sz="2200">
                <a:solidFill>
                  <a:srgbClr val="FF0000"/>
                </a:solidFill>
              </a:rPr>
              <a:t> </a:t>
            </a:r>
            <a:r>
              <a:rPr lang="en-US" altLang="en-US" sz="2200"/>
              <a:t>the fact that the </a:t>
            </a:r>
            <a:r>
              <a:rPr lang="en-US" altLang="en-US" sz="2200">
                <a:solidFill>
                  <a:srgbClr val="00FF00"/>
                </a:solidFill>
              </a:rPr>
              <a:t>circular-flow model</a:t>
            </a:r>
            <a:r>
              <a:rPr lang="en-US" altLang="en-US" sz="2200"/>
              <a:t> is a part of the neoclassical model:</a:t>
            </a:r>
          </a:p>
          <a:p>
            <a:pPr marL="571500" indent="-571500" eaLnBrk="1" hangingPunct="1">
              <a:lnSpc>
                <a:spcPct val="50000"/>
              </a:lnSpc>
            </a:pPr>
            <a:endParaRPr lang="en-US" altLang="en-US" sz="2200"/>
          </a:p>
          <a:p>
            <a:pPr marL="952500" lvl="1" indent="-495300" eaLnBrk="1" hangingPunct="1">
              <a:lnSpc>
                <a:spcPct val="90000"/>
              </a:lnSpc>
            </a:pPr>
            <a:r>
              <a:rPr lang="en-US" altLang="en-US" sz="2100">
                <a:solidFill>
                  <a:srgbClr val="00FF00"/>
                </a:solidFill>
              </a:rPr>
              <a:t>Firms pay</a:t>
            </a:r>
            <a:r>
              <a:rPr lang="en-US" altLang="en-US" sz="2100"/>
              <a:t> the complete </a:t>
            </a:r>
            <a:r>
              <a:rPr lang="en-US" altLang="en-US" sz="2100">
                <a:solidFill>
                  <a:srgbClr val="00FF00"/>
                </a:solidFill>
              </a:rPr>
              <a:t>value of their production</a:t>
            </a:r>
            <a:r>
              <a:rPr lang="en-US" altLang="en-US" sz="2100"/>
              <a:t> of goods </a:t>
            </a:r>
            <a:r>
              <a:rPr lang="en-US" altLang="en-US" sz="2100">
                <a:solidFill>
                  <a:srgbClr val="00FF00"/>
                </a:solidFill>
              </a:rPr>
              <a:t>to households</a:t>
            </a:r>
            <a:r>
              <a:rPr lang="en-US" altLang="en-US" sz="2100"/>
              <a:t> – either in form of wage payments or in form of interest payments. </a:t>
            </a:r>
          </a:p>
          <a:p>
            <a:pPr marL="952500" lvl="1" indent="-495300" eaLnBrk="1" hangingPunct="1">
              <a:lnSpc>
                <a:spcPct val="90000"/>
              </a:lnSpc>
            </a:pPr>
            <a:r>
              <a:rPr lang="en-US" altLang="en-US" sz="2100"/>
              <a:t>Households take their income and demand </a:t>
            </a:r>
            <a:r>
              <a:rPr lang="en-US" altLang="en-US" sz="2100">
                <a:solidFill>
                  <a:srgbClr val="00FF00"/>
                </a:solidFill>
              </a:rPr>
              <a:t>consumption goods</a:t>
            </a:r>
            <a:r>
              <a:rPr lang="en-US" altLang="en-US" sz="2100"/>
              <a:t> with a part of it.</a:t>
            </a:r>
          </a:p>
          <a:p>
            <a:pPr marL="952500" lvl="1" indent="-495300" eaLnBrk="1" hangingPunct="1">
              <a:lnSpc>
                <a:spcPct val="90000"/>
              </a:lnSpc>
            </a:pPr>
            <a:r>
              <a:rPr lang="en-US" altLang="en-US" sz="2100">
                <a:solidFill>
                  <a:srgbClr val="00FF00"/>
                </a:solidFill>
              </a:rPr>
              <a:t>The other part</a:t>
            </a:r>
            <a:r>
              <a:rPr lang="en-US" altLang="en-US" sz="2100"/>
              <a:t> of their income, which is not used for consum-ption, is used to make </a:t>
            </a:r>
            <a:r>
              <a:rPr lang="en-US" altLang="en-US" sz="2100">
                <a:solidFill>
                  <a:srgbClr val="00FF00"/>
                </a:solidFill>
              </a:rPr>
              <a:t>savings</a:t>
            </a:r>
            <a:r>
              <a:rPr lang="en-US" altLang="en-US" sz="2100"/>
              <a:t>.</a:t>
            </a:r>
          </a:p>
          <a:p>
            <a:pPr marL="952500" lvl="1" indent="-495300" eaLnBrk="1" hangingPunct="1">
              <a:lnSpc>
                <a:spcPct val="90000"/>
              </a:lnSpc>
            </a:pPr>
            <a:r>
              <a:rPr lang="en-US" altLang="en-US" sz="2100"/>
              <a:t>These savings are </a:t>
            </a:r>
            <a:r>
              <a:rPr lang="en-US" altLang="en-US" sz="2100">
                <a:solidFill>
                  <a:srgbClr val="00FF00"/>
                </a:solidFill>
              </a:rPr>
              <a:t>supplied to the capital market</a:t>
            </a:r>
            <a:r>
              <a:rPr lang="en-US" altLang="en-US" sz="2100"/>
              <a:t> as credits. The interest rate then balances capital supply and capital demand so that in the end household savings </a:t>
            </a:r>
            <a:r>
              <a:rPr lang="en-US" altLang="en-US" sz="2100">
                <a:solidFill>
                  <a:srgbClr val="00FF00"/>
                </a:solidFill>
              </a:rPr>
              <a:t>equal credit demand of firms</a:t>
            </a:r>
            <a:r>
              <a:rPr lang="en-US" altLang="en-US" sz="2100"/>
              <a:t>.</a:t>
            </a:r>
          </a:p>
          <a:p>
            <a:pPr marL="952500" lvl="1" indent="-495300" eaLnBrk="1" hangingPunct="1">
              <a:lnSpc>
                <a:spcPct val="90000"/>
              </a:lnSpc>
            </a:pPr>
            <a:r>
              <a:rPr lang="en-US" altLang="en-US" sz="2100"/>
              <a:t>Finally </a:t>
            </a:r>
            <a:r>
              <a:rPr lang="en-US" altLang="en-US" sz="2100">
                <a:solidFill>
                  <a:srgbClr val="00FF00"/>
                </a:solidFill>
              </a:rPr>
              <a:t>firms</a:t>
            </a:r>
            <a:r>
              <a:rPr lang="en-US" altLang="en-US" sz="2100"/>
              <a:t> </a:t>
            </a:r>
            <a:r>
              <a:rPr lang="en-US" altLang="en-US" sz="2100">
                <a:solidFill>
                  <a:srgbClr val="00FF00"/>
                </a:solidFill>
              </a:rPr>
              <a:t>use these credits to demand investment goods</a:t>
            </a:r>
            <a:r>
              <a:rPr lang="en-US" altLang="en-US" sz="2100"/>
              <a:t>.</a:t>
            </a:r>
          </a:p>
        </p:txBody>
      </p:sp>
      <p:sp>
        <p:nvSpPr>
          <p:cNvPr id="68613" name="Rectangle 5"/>
          <p:cNvSpPr>
            <a:spLocks noGrp="1" noChangeArrowheads="1"/>
          </p:cNvSpPr>
          <p:nvPr>
            <p:ph type="title"/>
          </p:nvPr>
        </p:nvSpPr>
        <p:spPr>
          <a:noFill/>
        </p:spPr>
        <p:txBody>
          <a:bodyPr/>
          <a:lstStyle/>
          <a:p>
            <a:pPr eaLnBrk="1" hangingPunct="1"/>
            <a:r>
              <a:rPr lang="en-US" altLang="en-US" sz="2600"/>
              <a:t>3. The Neoclassical Model and its Policy Implications </a:t>
            </a:r>
            <a:br>
              <a:rPr lang="en-US" altLang="en-US" sz="2600"/>
            </a:br>
            <a:r>
              <a:rPr lang="en-US" altLang="en-US" sz="2600"/>
              <a:t>3.1. The Structure of the Neoclassical Model</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Foliennummernplatzhalter 3"/>
          <p:cNvSpPr>
            <a:spLocks noGrp="1"/>
          </p:cNvSpPr>
          <p:nvPr>
            <p:ph type="sldNum" sz="quarter" idx="11"/>
          </p:nvPr>
        </p:nvSpPr>
        <p:spPr>
          <a:xfrm>
            <a:off x="7038975" y="63769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597A6F02-B868-4ABE-97FD-248504D13DEB}" type="slidenum">
              <a:rPr lang="de-DE" altLang="en-US" sz="1600" smtClean="0"/>
              <a:pPr>
                <a:spcBef>
                  <a:spcPct val="0"/>
                </a:spcBef>
                <a:buClrTx/>
                <a:buFontTx/>
                <a:buNone/>
              </a:pPr>
              <a:t>66</a:t>
            </a:fld>
            <a:r>
              <a:rPr lang="de-DE" altLang="en-US" sz="1600"/>
              <a:t> -</a:t>
            </a:r>
          </a:p>
        </p:txBody>
      </p:sp>
      <p:sp>
        <p:nvSpPr>
          <p:cNvPr id="69635" name="Fußzeilenplatzhalt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600"/>
              <a:t>Prof. Dr. Rainer Maurer</a:t>
            </a:r>
          </a:p>
        </p:txBody>
      </p:sp>
      <p:sp>
        <p:nvSpPr>
          <p:cNvPr id="6324227" name="Rectangle 3"/>
          <p:cNvSpPr>
            <a:spLocks noGrp="1" noChangeArrowheads="1"/>
          </p:cNvSpPr>
          <p:nvPr>
            <p:ph type="body" idx="1"/>
          </p:nvPr>
        </p:nvSpPr>
        <p:spPr>
          <a:xfrm>
            <a:off x="457200" y="1100138"/>
            <a:ext cx="8686800" cy="5757862"/>
          </a:xfrm>
          <a:noFill/>
        </p:spPr>
        <p:txBody>
          <a:bodyPr/>
          <a:lstStyle/>
          <a:p>
            <a:pPr marL="571500" indent="-571500" eaLnBrk="1" hangingPunct="1">
              <a:lnSpc>
                <a:spcPct val="80000"/>
              </a:lnSpc>
            </a:pPr>
            <a:r>
              <a:rPr lang="en-US" altLang="en-US" sz="2200" dirty="0"/>
              <a:t>To sum up, we have detected the following circular relation:</a:t>
            </a:r>
          </a:p>
          <a:p>
            <a:pPr marL="571500" indent="-571500" eaLnBrk="1" hangingPunct="1">
              <a:lnSpc>
                <a:spcPct val="20000"/>
              </a:lnSpc>
            </a:pPr>
            <a:endParaRPr lang="en-US" altLang="en-US" sz="2200" dirty="0"/>
          </a:p>
          <a:p>
            <a:pPr marL="952500" lvl="1" indent="-495300" eaLnBrk="1" hangingPunct="1">
              <a:lnSpc>
                <a:spcPct val="80000"/>
              </a:lnSpc>
              <a:buFont typeface="Arial Unicode MS" pitchFamily="34" charset="-128"/>
              <a:buNone/>
            </a:pPr>
            <a:r>
              <a:rPr lang="en-US" altLang="en-US" sz="2200" dirty="0">
                <a:solidFill>
                  <a:srgbClr val="00FF00"/>
                </a:solidFill>
              </a:rPr>
              <a:t>   Value of Goods Production (Supply of Goods)</a:t>
            </a:r>
            <a:endParaRPr lang="en-US" altLang="en-US" sz="2200" dirty="0"/>
          </a:p>
          <a:p>
            <a:pPr marL="952500" lvl="1" indent="-495300" eaLnBrk="1" hangingPunct="1">
              <a:lnSpc>
                <a:spcPct val="80000"/>
              </a:lnSpc>
              <a:buFont typeface="Arial Unicode MS" pitchFamily="34" charset="-128"/>
              <a:buNone/>
            </a:pPr>
            <a:r>
              <a:rPr lang="en-US" altLang="en-US" sz="2200" dirty="0"/>
              <a:t>= Value of Labor and Capital Income of Households</a:t>
            </a:r>
          </a:p>
          <a:p>
            <a:pPr marL="952500" lvl="1" indent="-495300" eaLnBrk="1" hangingPunct="1">
              <a:lnSpc>
                <a:spcPct val="80000"/>
              </a:lnSpc>
              <a:buFont typeface="Arial Unicode MS" pitchFamily="34" charset="-128"/>
              <a:buNone/>
            </a:pPr>
            <a:r>
              <a:rPr lang="en-US" altLang="en-US" sz="2200" dirty="0"/>
              <a:t>= Consumption + Savings</a:t>
            </a:r>
          </a:p>
          <a:p>
            <a:pPr marL="952500" lvl="1" indent="-495300" eaLnBrk="1" hangingPunct="1">
              <a:lnSpc>
                <a:spcPct val="80000"/>
              </a:lnSpc>
              <a:buFont typeface="Arial Unicode MS" pitchFamily="34" charset="-128"/>
              <a:buNone/>
            </a:pPr>
            <a:r>
              <a:rPr lang="en-US" altLang="en-US" sz="2200" dirty="0"/>
              <a:t>= Consumption + Credit Demand of Firms</a:t>
            </a:r>
          </a:p>
          <a:p>
            <a:pPr marL="952500" lvl="1" indent="-495300" eaLnBrk="1" hangingPunct="1">
              <a:lnSpc>
                <a:spcPct val="80000"/>
              </a:lnSpc>
              <a:buFont typeface="Arial Unicode MS" pitchFamily="34" charset="-128"/>
              <a:buNone/>
            </a:pPr>
            <a:r>
              <a:rPr lang="en-US" altLang="en-US" sz="2200" dirty="0"/>
              <a:t>= Consumption + Investment Demand of Firms</a:t>
            </a:r>
          </a:p>
          <a:p>
            <a:pPr marL="952500" lvl="1" indent="-495300" eaLnBrk="1" hangingPunct="1">
              <a:lnSpc>
                <a:spcPct val="80000"/>
              </a:lnSpc>
              <a:buFont typeface="Arial Unicode MS" pitchFamily="34" charset="-128"/>
              <a:buNone/>
            </a:pPr>
            <a:r>
              <a:rPr lang="en-US" altLang="en-US" sz="2200" dirty="0">
                <a:solidFill>
                  <a:srgbClr val="00FF00"/>
                </a:solidFill>
              </a:rPr>
              <a:t>= Total Demand for Goods</a:t>
            </a:r>
          </a:p>
          <a:p>
            <a:pPr marL="952500" lvl="1" indent="-495300" eaLnBrk="1" hangingPunct="1">
              <a:lnSpc>
                <a:spcPct val="0"/>
              </a:lnSpc>
              <a:buFont typeface="Arial Unicode MS" pitchFamily="34" charset="-128"/>
              <a:buNone/>
            </a:pPr>
            <a:endParaRPr lang="en-US" altLang="en-US" sz="2200" dirty="0">
              <a:solidFill>
                <a:srgbClr val="00FF00"/>
              </a:solidFill>
            </a:endParaRPr>
          </a:p>
          <a:p>
            <a:pPr marL="571500" indent="-571500" eaLnBrk="1" hangingPunct="1">
              <a:lnSpc>
                <a:spcPct val="80000"/>
              </a:lnSpc>
            </a:pPr>
            <a:r>
              <a:rPr lang="en-US" altLang="en-US" sz="2200" dirty="0"/>
              <a:t>Given the assumptions of the neoclassical model, the value of the </a:t>
            </a:r>
            <a:r>
              <a:rPr lang="en-US" altLang="en-US" sz="2200" dirty="0">
                <a:solidFill>
                  <a:srgbClr val="00FF00"/>
                </a:solidFill>
              </a:rPr>
              <a:t>demand for goods </a:t>
            </a:r>
            <a:r>
              <a:rPr lang="en-US" altLang="en-US" sz="2200" dirty="0"/>
              <a:t>always equals</a:t>
            </a:r>
            <a:r>
              <a:rPr lang="en-US" altLang="en-US" sz="2200" dirty="0">
                <a:solidFill>
                  <a:srgbClr val="FF0000"/>
                </a:solidFill>
              </a:rPr>
              <a:t> </a:t>
            </a:r>
            <a:r>
              <a:rPr lang="en-US" altLang="en-US" sz="2200" dirty="0"/>
              <a:t>the value of the production of goods (= </a:t>
            </a:r>
            <a:r>
              <a:rPr lang="en-US" altLang="en-US" sz="2200" dirty="0">
                <a:solidFill>
                  <a:srgbClr val="00FF00"/>
                </a:solidFill>
              </a:rPr>
              <a:t>supply of goods</a:t>
            </a:r>
            <a:r>
              <a:rPr lang="en-US" altLang="en-US" sz="2200" dirty="0"/>
              <a:t>). Consequently, the demand for goods always equals the supply of goods, or in other words</a:t>
            </a:r>
            <a:r>
              <a:rPr lang="en-US" altLang="en-US" sz="2200" i="1" dirty="0">
                <a:solidFill>
                  <a:schemeClr val="hlink"/>
                </a:solidFill>
              </a:rPr>
              <a:t> “goods supply creates goods demand”</a:t>
            </a:r>
            <a:r>
              <a:rPr lang="en-US" altLang="en-US" sz="2200" i="1" dirty="0"/>
              <a:t>. </a:t>
            </a:r>
            <a:r>
              <a:rPr lang="en-US" altLang="en-US" sz="2200" dirty="0"/>
              <a:t>This is one reason, why demand-side caused business cycle fluctuations do not appear in the neoclassical model.</a:t>
            </a:r>
          </a:p>
          <a:p>
            <a:pPr marL="571500" indent="-571500" eaLnBrk="1" hangingPunct="1">
              <a:lnSpc>
                <a:spcPct val="10000"/>
              </a:lnSpc>
            </a:pPr>
            <a:endParaRPr lang="en-US" altLang="en-US" sz="2200" dirty="0"/>
          </a:p>
          <a:p>
            <a:pPr marL="571500" indent="-571500" eaLnBrk="1" hangingPunct="1">
              <a:lnSpc>
                <a:spcPct val="80000"/>
              </a:lnSpc>
            </a:pPr>
            <a:r>
              <a:rPr lang="en-US" altLang="en-US" sz="2200" dirty="0">
                <a:solidFill>
                  <a:srgbClr val="00FF00"/>
                </a:solidFill>
              </a:rPr>
              <a:t>Jean Baptiste Say</a:t>
            </a:r>
            <a:r>
              <a:rPr lang="en-US" altLang="en-US" sz="2200" dirty="0"/>
              <a:t> (1767-1832) was the first, who discovered this relationship.</a:t>
            </a:r>
          </a:p>
          <a:p>
            <a:pPr marL="571500" indent="-571500" eaLnBrk="1" hangingPunct="1">
              <a:lnSpc>
                <a:spcPct val="0"/>
              </a:lnSpc>
            </a:pPr>
            <a:endParaRPr lang="en-US" altLang="en-US" sz="2200" dirty="0"/>
          </a:p>
          <a:p>
            <a:pPr marL="571500" indent="-571500" eaLnBrk="1" hangingPunct="1">
              <a:lnSpc>
                <a:spcPct val="80000"/>
              </a:lnSpc>
            </a:pPr>
            <a:r>
              <a:rPr lang="en-US" altLang="en-US" sz="2200" dirty="0"/>
              <a:t>Therefore it is called „</a:t>
            </a:r>
            <a:r>
              <a:rPr lang="en-US" altLang="en-US" sz="2200" dirty="0">
                <a:solidFill>
                  <a:srgbClr val="00FF00"/>
                </a:solidFill>
              </a:rPr>
              <a:t>Say‘s Theorem</a:t>
            </a:r>
            <a:r>
              <a:rPr lang="en-US" altLang="en-US" sz="2200" dirty="0"/>
              <a:t>“.</a:t>
            </a:r>
          </a:p>
        </p:txBody>
      </p:sp>
      <p:sp>
        <p:nvSpPr>
          <p:cNvPr id="69637" name="Rectangle 6"/>
          <p:cNvSpPr>
            <a:spLocks noGrp="1" noChangeArrowheads="1"/>
          </p:cNvSpPr>
          <p:nvPr>
            <p:ph type="title"/>
          </p:nvPr>
        </p:nvSpPr>
        <p:spPr>
          <a:noFill/>
        </p:spPr>
        <p:txBody>
          <a:bodyPr/>
          <a:lstStyle/>
          <a:p>
            <a:pPr eaLnBrk="1" hangingPunct="1"/>
            <a:r>
              <a:rPr lang="en-US" altLang="en-US" sz="2600"/>
              <a:t>3. The Neoclassical Model and its Policy Implications </a:t>
            </a:r>
            <a:br>
              <a:rPr lang="en-US" altLang="en-US" sz="2600"/>
            </a:br>
            <a:r>
              <a:rPr lang="en-US" altLang="en-US" sz="2600"/>
              <a:t>3.1. The Structure of the Neoclassical Model</a:t>
            </a:r>
          </a:p>
        </p:txBody>
      </p:sp>
      <p:sp>
        <p:nvSpPr>
          <p:cNvPr id="69638" name="AutoShape 9">
            <a:hlinkClick r:id="rId3" action="ppaction://hlinkpres?slideindex=24&amp;slidetitle=1. Introduction to Macroeconomics  1.2. The Circular-Flow Model" highlightClick="1"/>
          </p:cNvPr>
          <p:cNvSpPr>
            <a:spLocks noChangeArrowheads="1"/>
          </p:cNvSpPr>
          <p:nvPr/>
        </p:nvSpPr>
        <p:spPr bwMode="auto">
          <a:xfrm>
            <a:off x="7961313" y="6502400"/>
            <a:ext cx="508000" cy="304800"/>
          </a:xfrm>
          <a:prstGeom prst="actionButtonBeginning">
            <a:avLst/>
          </a:prstGeom>
          <a:solidFill>
            <a:srgbClr val="FFFF00"/>
          </a:solidFill>
          <a:ln w="12700">
            <a:solidFill>
              <a:srgbClr val="0000FF"/>
            </a:solidFill>
            <a:miter lim="800000"/>
            <a:headEnd type="none" w="med" len="lg"/>
            <a:tailEnd type="none" w="lg" len="med"/>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endParaRPr lang="de-DE" altLang="en-US"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324227">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324227">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324227">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324227">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324227">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324227">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324227">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32422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Foliennummernplatzhalter 3"/>
          <p:cNvSpPr>
            <a:spLocks noGrp="1"/>
          </p:cNvSpPr>
          <p:nvPr>
            <p:ph type="sldNum" sz="quarter" idx="11"/>
          </p:nvPr>
        </p:nvSpPr>
        <p:spPr>
          <a:xfrm>
            <a:off x="7038975" y="63769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47BEA0A6-DEE4-40FA-A4D7-B25D335D9A36}" type="slidenum">
              <a:rPr lang="de-DE" altLang="en-US" sz="1600" smtClean="0"/>
              <a:pPr>
                <a:spcBef>
                  <a:spcPct val="0"/>
                </a:spcBef>
                <a:buClrTx/>
                <a:buFontTx/>
                <a:buNone/>
              </a:pPr>
              <a:t>67</a:t>
            </a:fld>
            <a:r>
              <a:rPr lang="de-DE" altLang="en-US" sz="1600"/>
              <a:t> -</a:t>
            </a:r>
          </a:p>
        </p:txBody>
      </p:sp>
      <p:sp>
        <p:nvSpPr>
          <p:cNvPr id="70659" name="Fußzeilenplatzhalt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600"/>
              <a:t>Prof. Dr. Rainer Maurer</a:t>
            </a:r>
          </a:p>
        </p:txBody>
      </p:sp>
      <p:sp>
        <p:nvSpPr>
          <p:cNvPr id="70660" name="Rectangle 4"/>
          <p:cNvSpPr>
            <a:spLocks noGrp="1" noChangeArrowheads="1"/>
          </p:cNvSpPr>
          <p:nvPr>
            <p:ph type="body" idx="1"/>
          </p:nvPr>
        </p:nvSpPr>
        <p:spPr>
          <a:xfrm>
            <a:off x="457200" y="1135063"/>
            <a:ext cx="8686800" cy="5722937"/>
          </a:xfrm>
        </p:spPr>
        <p:txBody>
          <a:bodyPr/>
          <a:lstStyle/>
          <a:p>
            <a:pPr eaLnBrk="1" hangingPunct="1"/>
            <a:r>
              <a:rPr lang="en-US" altLang="en-US" dirty="0"/>
              <a:t>The Final Step: The </a:t>
            </a:r>
            <a:r>
              <a:rPr lang="en-US" altLang="en-US" dirty="0">
                <a:solidFill>
                  <a:srgbClr val="00FF00"/>
                </a:solidFill>
              </a:rPr>
              <a:t>Introduction of Money</a:t>
            </a:r>
          </a:p>
          <a:p>
            <a:pPr eaLnBrk="1" hangingPunct="1"/>
            <a:r>
              <a:rPr lang="en-US" altLang="en-US" dirty="0"/>
              <a:t>Up to now, we have developed the neoclassical model, </a:t>
            </a:r>
            <a:r>
              <a:rPr lang="en-US" altLang="en-US" dirty="0">
                <a:solidFill>
                  <a:srgbClr val="00FF00"/>
                </a:solidFill>
              </a:rPr>
              <a:t>without</a:t>
            </a:r>
            <a:r>
              <a:rPr lang="en-US" altLang="en-US" dirty="0"/>
              <a:t> taking into account</a:t>
            </a:r>
            <a:r>
              <a:rPr lang="en-US" altLang="en-US" dirty="0">
                <a:solidFill>
                  <a:srgbClr val="FF0000"/>
                </a:solidFill>
              </a:rPr>
              <a:t> </a:t>
            </a:r>
            <a:r>
              <a:rPr lang="en-US" altLang="en-US" dirty="0"/>
              <a:t>the use of </a:t>
            </a:r>
            <a:r>
              <a:rPr lang="en-US" altLang="en-US" dirty="0">
                <a:solidFill>
                  <a:srgbClr val="00FF00"/>
                </a:solidFill>
              </a:rPr>
              <a:t>money</a:t>
            </a:r>
            <a:r>
              <a:rPr lang="en-US" altLang="en-US" dirty="0"/>
              <a:t> as a means of payment for wages and interest rates and goods.</a:t>
            </a:r>
          </a:p>
          <a:p>
            <a:pPr eaLnBrk="1" hangingPunct="1">
              <a:lnSpc>
                <a:spcPts val="1200"/>
              </a:lnSpc>
            </a:pPr>
            <a:endParaRPr lang="en-US" altLang="en-US" dirty="0"/>
          </a:p>
          <a:p>
            <a:pPr lvl="1" eaLnBrk="1" hangingPunct="1"/>
            <a:r>
              <a:rPr lang="en-US" altLang="en-US" sz="2100" dirty="0"/>
              <a:t>To this point, our neoclassical model is a mere </a:t>
            </a:r>
            <a:r>
              <a:rPr lang="en-US" altLang="en-US" sz="2100" dirty="0">
                <a:solidFill>
                  <a:srgbClr val="00FF00"/>
                </a:solidFill>
              </a:rPr>
              <a:t>barter economy</a:t>
            </a:r>
            <a:r>
              <a:rPr lang="en-US" altLang="en-US" sz="2100" dirty="0"/>
              <a:t>. </a:t>
            </a:r>
          </a:p>
          <a:p>
            <a:pPr lvl="1" eaLnBrk="1" hangingPunct="1"/>
            <a:r>
              <a:rPr lang="en-US" altLang="en-US" sz="2100" dirty="0"/>
              <a:t>Our implicit assumption was that firms and households </a:t>
            </a:r>
            <a:r>
              <a:rPr lang="en-US" altLang="en-US" sz="2100" dirty="0">
                <a:solidFill>
                  <a:srgbClr val="00FF00"/>
                </a:solidFill>
              </a:rPr>
              <a:t>trade</a:t>
            </a:r>
            <a:r>
              <a:rPr lang="en-US" altLang="en-US" sz="2100" dirty="0"/>
              <a:t> labor savings and goods directly – </a:t>
            </a:r>
            <a:r>
              <a:rPr lang="en-US" altLang="en-US" sz="2100" dirty="0">
                <a:solidFill>
                  <a:srgbClr val="00FF00"/>
                </a:solidFill>
              </a:rPr>
              <a:t>without</a:t>
            </a:r>
            <a:r>
              <a:rPr lang="en-US" altLang="en-US" sz="2100" dirty="0"/>
              <a:t> the use</a:t>
            </a:r>
            <a:r>
              <a:rPr lang="en-US" altLang="en-US" sz="2100" dirty="0">
                <a:solidFill>
                  <a:srgbClr val="FF0000"/>
                </a:solidFill>
              </a:rPr>
              <a:t> </a:t>
            </a:r>
            <a:r>
              <a:rPr lang="en-US" altLang="en-US" sz="2100" dirty="0"/>
              <a:t>of </a:t>
            </a:r>
            <a:r>
              <a:rPr lang="en-US" altLang="en-US" sz="2100" dirty="0">
                <a:solidFill>
                  <a:srgbClr val="00FF00"/>
                </a:solidFill>
              </a:rPr>
              <a:t>money</a:t>
            </a:r>
            <a:r>
              <a:rPr lang="en-US" altLang="en-US" sz="2100" dirty="0"/>
              <a:t>.</a:t>
            </a:r>
          </a:p>
          <a:p>
            <a:pPr lvl="1" eaLnBrk="1" hangingPunct="1"/>
            <a:r>
              <a:rPr lang="en-US" altLang="en-US" sz="2100" dirty="0"/>
              <a:t>We introduced a goods </a:t>
            </a:r>
            <a:r>
              <a:rPr lang="en-US" altLang="en-US" sz="2100" dirty="0">
                <a:solidFill>
                  <a:srgbClr val="00FF00"/>
                </a:solidFill>
              </a:rPr>
              <a:t>price P</a:t>
            </a:r>
            <a:r>
              <a:rPr lang="en-US" altLang="en-US" sz="2100" dirty="0"/>
              <a:t> and a nominal wage w, but up to now their level </a:t>
            </a:r>
            <a:r>
              <a:rPr lang="en-US" altLang="en-US" sz="2100" dirty="0">
                <a:solidFill>
                  <a:srgbClr val="00FF00"/>
                </a:solidFill>
              </a:rPr>
              <a:t>is completely undetermined</a:t>
            </a:r>
            <a:r>
              <a:rPr lang="en-US" altLang="en-US" sz="2100" dirty="0"/>
              <a:t>.</a:t>
            </a:r>
          </a:p>
          <a:p>
            <a:pPr lvl="1" eaLnBrk="1" hangingPunct="1"/>
            <a:r>
              <a:rPr lang="en-US" altLang="en-US" sz="2100" dirty="0"/>
              <a:t>Therefore, we have to analyze now </a:t>
            </a:r>
            <a:r>
              <a:rPr lang="en-US" altLang="en-US" sz="2100" dirty="0">
                <a:solidFill>
                  <a:srgbClr val="00FF00"/>
                </a:solidFill>
              </a:rPr>
              <a:t>what happens</a:t>
            </a:r>
            <a:r>
              <a:rPr lang="en-US" altLang="en-US" sz="2100" dirty="0"/>
              <a:t> in this econ-</a:t>
            </a:r>
            <a:r>
              <a:rPr lang="en-US" altLang="en-US" sz="2100" dirty="0" err="1"/>
              <a:t>omy</a:t>
            </a:r>
            <a:r>
              <a:rPr lang="en-US" altLang="en-US" sz="2100" dirty="0"/>
              <a:t> if </a:t>
            </a:r>
            <a:r>
              <a:rPr lang="en-US" altLang="en-US" sz="2100" dirty="0">
                <a:solidFill>
                  <a:srgbClr val="00FF00"/>
                </a:solidFill>
              </a:rPr>
              <a:t>firms</a:t>
            </a:r>
            <a:r>
              <a:rPr lang="en-US" altLang="en-US" sz="2100" dirty="0"/>
              <a:t> and </a:t>
            </a:r>
            <a:r>
              <a:rPr lang="en-US" altLang="en-US" sz="2100" dirty="0">
                <a:solidFill>
                  <a:srgbClr val="00FF00"/>
                </a:solidFill>
              </a:rPr>
              <a:t>households</a:t>
            </a:r>
            <a:r>
              <a:rPr lang="en-US" altLang="en-US" sz="2100" dirty="0"/>
              <a:t> </a:t>
            </a:r>
            <a:r>
              <a:rPr lang="en-US" altLang="en-US" sz="2100" dirty="0">
                <a:solidFill>
                  <a:srgbClr val="00FF00"/>
                </a:solidFill>
              </a:rPr>
              <a:t>use money</a:t>
            </a:r>
            <a:r>
              <a:rPr lang="en-US" altLang="en-US" sz="2100" dirty="0"/>
              <a:t> to make their payments.</a:t>
            </a:r>
          </a:p>
        </p:txBody>
      </p:sp>
      <p:sp>
        <p:nvSpPr>
          <p:cNvPr id="70661" name="Rectangle 6"/>
          <p:cNvSpPr>
            <a:spLocks noGrp="1" noChangeArrowheads="1"/>
          </p:cNvSpPr>
          <p:nvPr>
            <p:ph type="title"/>
          </p:nvPr>
        </p:nvSpPr>
        <p:spPr>
          <a:noFill/>
        </p:spPr>
        <p:txBody>
          <a:bodyPr/>
          <a:lstStyle/>
          <a:p>
            <a:pPr eaLnBrk="1" hangingPunct="1"/>
            <a:r>
              <a:rPr lang="en-US" altLang="en-US" sz="2600"/>
              <a:t>3. The Neoclassical Model and its Policy Implications </a:t>
            </a:r>
            <a:br>
              <a:rPr lang="en-US" altLang="en-US" sz="2600"/>
            </a:br>
            <a:r>
              <a:rPr lang="en-US" altLang="en-US" sz="2600"/>
              <a:t>3.1. The Structure of the Neoclassical Model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6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66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66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066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066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Foliennummernplatzhalter 3"/>
          <p:cNvSpPr>
            <a:spLocks noGrp="1"/>
          </p:cNvSpPr>
          <p:nvPr>
            <p:ph type="sldNum" sz="quarter" idx="11"/>
          </p:nvPr>
        </p:nvSpPr>
        <p:spPr>
          <a:xfrm>
            <a:off x="7038975" y="63769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51615806-C8D3-4C18-B295-6E58636B2607}" type="slidenum">
              <a:rPr lang="de-DE" altLang="en-US" sz="1600" smtClean="0"/>
              <a:pPr>
                <a:spcBef>
                  <a:spcPct val="0"/>
                </a:spcBef>
                <a:buClrTx/>
                <a:buFontTx/>
                <a:buNone/>
              </a:pPr>
              <a:t>68</a:t>
            </a:fld>
            <a:r>
              <a:rPr lang="de-DE" altLang="en-US" sz="1600"/>
              <a:t> -</a:t>
            </a:r>
          </a:p>
        </p:txBody>
      </p:sp>
      <p:sp>
        <p:nvSpPr>
          <p:cNvPr id="71683" name="Fußzeilenplatzhalt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600"/>
              <a:t>Prof. Dr. Rainer Maurer</a:t>
            </a:r>
          </a:p>
        </p:txBody>
      </p:sp>
      <p:sp>
        <p:nvSpPr>
          <p:cNvPr id="71684" name="Rectangle 3"/>
          <p:cNvSpPr>
            <a:spLocks noGrp="1" noChangeArrowheads="1"/>
          </p:cNvSpPr>
          <p:nvPr>
            <p:ph type="body" idx="1"/>
          </p:nvPr>
        </p:nvSpPr>
        <p:spPr>
          <a:xfrm>
            <a:off x="457200" y="1244600"/>
            <a:ext cx="8686800" cy="5486400"/>
          </a:xfrm>
        </p:spPr>
        <p:txBody>
          <a:bodyPr/>
          <a:lstStyle/>
          <a:p>
            <a:pPr eaLnBrk="1" hangingPunct="1"/>
            <a:r>
              <a:rPr lang="en-US" altLang="en-US" sz="2200" dirty="0"/>
              <a:t>Why is money necessary as a means of payment?</a:t>
            </a:r>
          </a:p>
          <a:p>
            <a:pPr lvl="1" eaLnBrk="1" hangingPunct="1"/>
            <a:r>
              <a:rPr lang="en-US" altLang="en-US" sz="2000" dirty="0"/>
              <a:t>In principle, given the </a:t>
            </a:r>
            <a:r>
              <a:rPr lang="en-US" altLang="en-US" sz="2000" dirty="0">
                <a:solidFill>
                  <a:srgbClr val="00FF00"/>
                </a:solidFill>
              </a:rPr>
              <a:t>assumptions of the neoclassical model</a:t>
            </a:r>
            <a:r>
              <a:rPr lang="en-US" altLang="en-US" sz="2000" dirty="0"/>
              <a:t> a means of payment is not necessary: Since only </a:t>
            </a:r>
            <a:r>
              <a:rPr lang="en-US" altLang="en-US" sz="2000" dirty="0">
                <a:solidFill>
                  <a:srgbClr val="00FF00"/>
                </a:solidFill>
              </a:rPr>
              <a:t>one type of good exists</a:t>
            </a:r>
            <a:r>
              <a:rPr lang="en-US" altLang="en-US" sz="2000" dirty="0"/>
              <a:t>, which can be used for consumption as well as for investment, firms could pay wages and interest to households directly in units of this good.</a:t>
            </a:r>
          </a:p>
          <a:p>
            <a:pPr lvl="1" eaLnBrk="1" hangingPunct="1"/>
            <a:r>
              <a:rPr lang="en-US" altLang="en-US" sz="2000" dirty="0"/>
              <a:t>However, if we make the more realistic assumption that firms do not produce the same good, but a </a:t>
            </a:r>
            <a:r>
              <a:rPr lang="en-US" altLang="en-US" sz="2000" dirty="0">
                <a:solidFill>
                  <a:srgbClr val="00FF00"/>
                </a:solidFill>
              </a:rPr>
              <a:t>large number of different (hetero-</a:t>
            </a:r>
            <a:r>
              <a:rPr lang="en-US" altLang="en-US" sz="2000" dirty="0" err="1">
                <a:solidFill>
                  <a:srgbClr val="00FF00"/>
                </a:solidFill>
              </a:rPr>
              <a:t>genous</a:t>
            </a:r>
            <a:r>
              <a:rPr lang="en-US" altLang="en-US" sz="2000" dirty="0">
                <a:solidFill>
                  <a:srgbClr val="00FF00"/>
                </a:solidFill>
              </a:rPr>
              <a:t>) goods</a:t>
            </a:r>
            <a:r>
              <a:rPr lang="en-US" altLang="en-US" sz="2000" dirty="0"/>
              <a:t>, the assumption that households can be paid with goods is no longer realistic. In this case households had to go to a market and try to </a:t>
            </a:r>
            <a:r>
              <a:rPr lang="en-US" altLang="en-US" sz="2000" dirty="0">
                <a:solidFill>
                  <a:srgbClr val="00FF00"/>
                </a:solidFill>
              </a:rPr>
              <a:t>barter the goods with which they are paid with, with the goods they want to consume</a:t>
            </a:r>
            <a:r>
              <a:rPr lang="en-US" altLang="en-US" sz="2000" dirty="0"/>
              <a:t>.</a:t>
            </a:r>
          </a:p>
          <a:p>
            <a:pPr lvl="1" eaLnBrk="1" hangingPunct="1"/>
            <a:r>
              <a:rPr lang="en-US" altLang="en-US" sz="2000" dirty="0"/>
              <a:t>Even though such kind of markets existed in medieval times, when a common money did not exist, the </a:t>
            </a:r>
            <a:r>
              <a:rPr lang="en-US" altLang="en-US" sz="2000" dirty="0">
                <a:solidFill>
                  <a:srgbClr val="00FF00"/>
                </a:solidFill>
              </a:rPr>
              <a:t>transaction costs</a:t>
            </a:r>
            <a:r>
              <a:rPr lang="en-US" altLang="en-US" sz="2000" dirty="0"/>
              <a:t> in terms of time consumption of such barter markets would be extremely high in a modern economy with millions of different types of goods. Therefore, today </a:t>
            </a:r>
            <a:r>
              <a:rPr lang="en-US" altLang="en-US" sz="2000" dirty="0">
                <a:solidFill>
                  <a:srgbClr val="00FF00"/>
                </a:solidFill>
              </a:rPr>
              <a:t>everybody prefers </a:t>
            </a:r>
            <a:r>
              <a:rPr lang="en-US" altLang="en-US" sz="2000" dirty="0"/>
              <a:t>to be paid with </a:t>
            </a:r>
            <a:r>
              <a:rPr lang="en-US" altLang="en-US" sz="2000" dirty="0">
                <a:solidFill>
                  <a:srgbClr val="00FF00"/>
                </a:solidFill>
              </a:rPr>
              <a:t>money</a:t>
            </a:r>
            <a:r>
              <a:rPr lang="en-US" altLang="en-US" sz="2000" dirty="0"/>
              <a:t>.</a:t>
            </a:r>
          </a:p>
        </p:txBody>
      </p:sp>
      <p:sp>
        <p:nvSpPr>
          <p:cNvPr id="71685" name="Rectangle 6"/>
          <p:cNvSpPr>
            <a:spLocks noGrp="1" noChangeArrowheads="1"/>
          </p:cNvSpPr>
          <p:nvPr>
            <p:ph type="title"/>
          </p:nvPr>
        </p:nvSpPr>
        <p:spPr>
          <a:noFill/>
        </p:spPr>
        <p:txBody>
          <a:bodyPr/>
          <a:lstStyle/>
          <a:p>
            <a:pPr eaLnBrk="1" hangingPunct="1"/>
            <a:r>
              <a:rPr lang="en-US" altLang="en-US" sz="2600"/>
              <a:t>3. The Neoclassical Model and its Policy Implications </a:t>
            </a:r>
            <a:br>
              <a:rPr lang="en-US" altLang="en-US" sz="2600"/>
            </a:br>
            <a:r>
              <a:rPr lang="en-US" altLang="en-US" sz="2600"/>
              <a:t>3.1. The Structure of the Neoclassical Model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68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68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Foliennummernplatzhalter 3"/>
          <p:cNvSpPr>
            <a:spLocks noGrp="1"/>
          </p:cNvSpPr>
          <p:nvPr>
            <p:ph type="sldNum" sz="quarter" idx="11"/>
          </p:nvPr>
        </p:nvSpPr>
        <p:spPr>
          <a:xfrm>
            <a:off x="7038975" y="63769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F14C273B-4609-4F5C-ABF9-BD2DF1DF28BF}" type="slidenum">
              <a:rPr lang="de-DE" altLang="en-US" sz="1600" smtClean="0"/>
              <a:pPr>
                <a:spcBef>
                  <a:spcPct val="0"/>
                </a:spcBef>
                <a:buClrTx/>
                <a:buFontTx/>
                <a:buNone/>
              </a:pPr>
              <a:t>69</a:t>
            </a:fld>
            <a:r>
              <a:rPr lang="de-DE" altLang="en-US" sz="1600"/>
              <a:t> -</a:t>
            </a:r>
          </a:p>
        </p:txBody>
      </p:sp>
      <p:sp>
        <p:nvSpPr>
          <p:cNvPr id="72707" name="Fußzeilenplatzhalt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600"/>
              <a:t>Prof. Dr. Rainer Maurer</a:t>
            </a:r>
          </a:p>
        </p:txBody>
      </p:sp>
      <p:sp>
        <p:nvSpPr>
          <p:cNvPr id="72708" name="Rectangle 3"/>
          <p:cNvSpPr>
            <a:spLocks noGrp="1" noChangeArrowheads="1"/>
          </p:cNvSpPr>
          <p:nvPr>
            <p:ph type="body" idx="1"/>
          </p:nvPr>
        </p:nvSpPr>
        <p:spPr>
          <a:xfrm>
            <a:off x="457200" y="1371600"/>
            <a:ext cx="8545513" cy="5486400"/>
          </a:xfrm>
        </p:spPr>
        <p:txBody>
          <a:bodyPr/>
          <a:lstStyle/>
          <a:p>
            <a:pPr eaLnBrk="1" hangingPunct="1"/>
            <a:r>
              <a:rPr lang="en-US" altLang="en-US" dirty="0"/>
              <a:t>The Final Step: The </a:t>
            </a:r>
            <a:r>
              <a:rPr lang="en-US" altLang="en-US" dirty="0">
                <a:solidFill>
                  <a:srgbClr val="00FF00"/>
                </a:solidFill>
              </a:rPr>
              <a:t>Introduction of Money</a:t>
            </a:r>
            <a:endParaRPr lang="en-US" altLang="en-US" sz="2200" dirty="0">
              <a:solidFill>
                <a:srgbClr val="00FF00"/>
              </a:solidFill>
            </a:endParaRPr>
          </a:p>
          <a:p>
            <a:pPr lvl="1" eaLnBrk="1" hangingPunct="1"/>
            <a:r>
              <a:rPr lang="en-US" altLang="en-US" sz="2100" dirty="0"/>
              <a:t>We postulate therefore in the following that </a:t>
            </a:r>
            <a:r>
              <a:rPr lang="en-US" altLang="en-US" sz="2100" dirty="0">
                <a:solidFill>
                  <a:srgbClr val="00FF00"/>
                </a:solidFill>
              </a:rPr>
              <a:t>households</a:t>
            </a:r>
            <a:r>
              <a:rPr lang="en-US" altLang="en-US" sz="2100" dirty="0"/>
              <a:t> </a:t>
            </a:r>
            <a:r>
              <a:rPr lang="en-US" altLang="en-US" sz="2100" dirty="0">
                <a:solidFill>
                  <a:srgbClr val="00FF00"/>
                </a:solidFill>
              </a:rPr>
              <a:t>prefer</a:t>
            </a:r>
            <a:r>
              <a:rPr lang="en-US" altLang="en-US" sz="2100" dirty="0"/>
              <a:t> </a:t>
            </a:r>
            <a:r>
              <a:rPr lang="en-US" altLang="en-US" sz="2100" dirty="0">
                <a:solidFill>
                  <a:srgbClr val="00FF00"/>
                </a:solidFill>
              </a:rPr>
              <a:t>to be paid with money</a:t>
            </a:r>
            <a:r>
              <a:rPr lang="en-US" altLang="en-US" sz="2100" dirty="0"/>
              <a:t> and do not accept goods as a means of payment.</a:t>
            </a:r>
          </a:p>
          <a:p>
            <a:pPr lvl="1" eaLnBrk="1" hangingPunct="1"/>
            <a:r>
              <a:rPr lang="en-US" altLang="en-US" sz="2100" dirty="0"/>
              <a:t>This implies, </a:t>
            </a:r>
            <a:r>
              <a:rPr lang="en-US" altLang="en-US" sz="2100" dirty="0">
                <a:solidFill>
                  <a:srgbClr val="00FF00"/>
                </a:solidFill>
              </a:rPr>
              <a:t>firms must procure money</a:t>
            </a:r>
            <a:r>
              <a:rPr lang="en-US" altLang="en-US" sz="2100" dirty="0"/>
              <a:t> to pay households for their factor services (wages and interest).</a:t>
            </a:r>
          </a:p>
          <a:p>
            <a:pPr lvl="1" eaLnBrk="1" hangingPunct="1"/>
            <a:r>
              <a:rPr lang="en-US" altLang="en-US" sz="2100" dirty="0"/>
              <a:t>What is </a:t>
            </a:r>
            <a:r>
              <a:rPr lang="en-US" altLang="en-US" sz="2100" dirty="0">
                <a:solidFill>
                  <a:srgbClr val="00FF00"/>
                </a:solidFill>
              </a:rPr>
              <a:t>money</a:t>
            </a:r>
            <a:r>
              <a:rPr lang="en-US" altLang="en-US" sz="2100" dirty="0"/>
              <a:t>?</a:t>
            </a:r>
          </a:p>
          <a:p>
            <a:pPr lvl="2" eaLnBrk="1" hangingPunct="1"/>
            <a:r>
              <a:rPr lang="en-US" altLang="en-US" sz="2000" dirty="0"/>
              <a:t>Money consists of</a:t>
            </a:r>
            <a:r>
              <a:rPr lang="en-US" altLang="en-US" sz="2000" dirty="0">
                <a:solidFill>
                  <a:srgbClr val="00FF00"/>
                </a:solidFill>
              </a:rPr>
              <a:t> banknotes and coins</a:t>
            </a:r>
            <a:r>
              <a:rPr lang="en-US" altLang="en-US" sz="2000" dirty="0"/>
              <a:t> (Cash)</a:t>
            </a:r>
          </a:p>
          <a:p>
            <a:pPr lvl="2" eaLnBrk="1" hangingPunct="1"/>
            <a:r>
              <a:rPr lang="en-US" altLang="en-US" sz="2000" dirty="0"/>
              <a:t>or </a:t>
            </a:r>
            <a:r>
              <a:rPr lang="en-US" altLang="en-US" sz="2000" dirty="0">
                <a:solidFill>
                  <a:srgbClr val="00FF00"/>
                </a:solidFill>
              </a:rPr>
              <a:t>bank deposits</a:t>
            </a:r>
            <a:r>
              <a:rPr lang="en-US" altLang="en-US" sz="2000" dirty="0"/>
              <a:t> that can be immediately transferred in a transaction (</a:t>
            </a:r>
            <a:r>
              <a:rPr lang="en-US" altLang="en-US" sz="2000" dirty="0">
                <a:solidFill>
                  <a:srgbClr val="00FF00"/>
                </a:solidFill>
              </a:rPr>
              <a:t>deposit money</a:t>
            </a:r>
            <a:r>
              <a:rPr lang="en-US" altLang="en-US" sz="2000" dirty="0"/>
              <a:t> = </a:t>
            </a:r>
            <a:r>
              <a:rPr lang="en-US" altLang="en-US" sz="2000" dirty="0" err="1"/>
              <a:t>giro</a:t>
            </a:r>
            <a:r>
              <a:rPr lang="en-US" altLang="en-US" sz="2000" dirty="0"/>
              <a:t> money = „credit card money“)</a:t>
            </a:r>
          </a:p>
          <a:p>
            <a:pPr lvl="2" eaLnBrk="1" hangingPunct="1">
              <a:lnSpc>
                <a:spcPct val="0"/>
              </a:lnSpc>
            </a:pPr>
            <a:endParaRPr lang="en-US" altLang="en-US" sz="2000" dirty="0"/>
          </a:p>
          <a:p>
            <a:pPr lvl="1" eaLnBrk="1" hangingPunct="1"/>
            <a:r>
              <a:rPr lang="en-US" altLang="en-US" sz="2100" dirty="0"/>
              <a:t>Between the amount of cash, supplied by the central bank and the amount of deposit money supplied by commercial banks, a direct relation exists – the so called “</a:t>
            </a:r>
            <a:r>
              <a:rPr lang="en-US" altLang="en-US" sz="2100" dirty="0">
                <a:solidFill>
                  <a:srgbClr val="00FF00"/>
                </a:solidFill>
              </a:rPr>
              <a:t>money-multiplier</a:t>
            </a:r>
            <a:r>
              <a:rPr lang="en-US" altLang="en-US" sz="2100" dirty="0"/>
              <a:t>”. We will analyze this relation in chapter 6, “Monetary Theory and Monetary Policy”.</a:t>
            </a:r>
          </a:p>
        </p:txBody>
      </p:sp>
      <p:sp>
        <p:nvSpPr>
          <p:cNvPr id="72709" name="Rectangle 7"/>
          <p:cNvSpPr>
            <a:spLocks noGrp="1" noChangeArrowheads="1"/>
          </p:cNvSpPr>
          <p:nvPr>
            <p:ph type="title"/>
          </p:nvPr>
        </p:nvSpPr>
        <p:spPr>
          <a:noFill/>
        </p:spPr>
        <p:txBody>
          <a:bodyPr/>
          <a:lstStyle/>
          <a:p>
            <a:pPr eaLnBrk="1" hangingPunct="1"/>
            <a:r>
              <a:rPr lang="en-US" altLang="en-US" sz="2600"/>
              <a:t>3. The Neoclassical Model and its Policy Implications </a:t>
            </a:r>
            <a:br>
              <a:rPr lang="en-US" altLang="en-US" sz="2600"/>
            </a:br>
            <a:r>
              <a:rPr lang="en-US" altLang="en-US" sz="2600"/>
              <a:t>3.1. The Structure of the Neoclassical Model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70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70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70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270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270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270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Foliennummernplatzhalter 3"/>
          <p:cNvSpPr>
            <a:spLocks noGrp="1"/>
          </p:cNvSpPr>
          <p:nvPr>
            <p:ph type="sldNum" sz="quarter" idx="11"/>
          </p:nvPr>
        </p:nvSpPr>
        <p:spPr>
          <a:xfrm>
            <a:off x="7038975" y="63769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869308B2-D521-42C6-98AA-B2C876C93E02}" type="slidenum">
              <a:rPr lang="de-DE" altLang="en-US" sz="1600" smtClean="0"/>
              <a:pPr>
                <a:spcBef>
                  <a:spcPct val="0"/>
                </a:spcBef>
                <a:buClrTx/>
                <a:buFontTx/>
                <a:buNone/>
              </a:pPr>
              <a:t>7</a:t>
            </a:fld>
            <a:r>
              <a:rPr lang="de-DE" altLang="en-US" sz="1600"/>
              <a:t> -</a:t>
            </a:r>
          </a:p>
        </p:txBody>
      </p:sp>
      <p:sp>
        <p:nvSpPr>
          <p:cNvPr id="9219" name="Fußzeilenplatzhalter 4"/>
          <p:cNvSpPr>
            <a:spLocks noGrp="1"/>
          </p:cNvSpPr>
          <p:nvPr>
            <p:ph type="ftr" sz="quarter" idx="10"/>
          </p:nvPr>
        </p:nvSpPr>
        <p:spPr>
          <a:xfrm>
            <a:off x="0" y="6381750"/>
            <a:ext cx="5653088"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600"/>
              <a:t>Prof. Dr. Rainer Maurer</a:t>
            </a:r>
          </a:p>
        </p:txBody>
      </p:sp>
      <p:sp>
        <p:nvSpPr>
          <p:cNvPr id="9220" name="Rectangle 3"/>
          <p:cNvSpPr>
            <a:spLocks noGrp="1" noChangeArrowheads="1"/>
          </p:cNvSpPr>
          <p:nvPr>
            <p:ph type="body" idx="1"/>
          </p:nvPr>
        </p:nvSpPr>
        <p:spPr>
          <a:xfrm>
            <a:off x="457200" y="1128713"/>
            <a:ext cx="8229600" cy="5729287"/>
          </a:xfrm>
          <a:noFill/>
        </p:spPr>
        <p:txBody>
          <a:bodyPr/>
          <a:lstStyle/>
          <a:p>
            <a:pPr eaLnBrk="1" hangingPunct="1"/>
            <a:r>
              <a:rPr lang="en-US" altLang="en-US" dirty="0"/>
              <a:t>The structure of the </a:t>
            </a:r>
            <a:r>
              <a:rPr lang="en-US" altLang="en-US" dirty="0">
                <a:solidFill>
                  <a:srgbClr val="00FF00"/>
                </a:solidFill>
              </a:rPr>
              <a:t>neoclassical model</a:t>
            </a:r>
          </a:p>
          <a:p>
            <a:pPr eaLnBrk="1" hangingPunct="1">
              <a:lnSpc>
                <a:spcPct val="30000"/>
              </a:lnSpc>
            </a:pPr>
            <a:endParaRPr lang="en-US" altLang="en-US" dirty="0"/>
          </a:p>
          <a:p>
            <a:pPr lvl="1" eaLnBrk="1" hangingPunct="1"/>
            <a:r>
              <a:rPr lang="en-US" altLang="en-US" sz="2200" dirty="0"/>
              <a:t>In the following, we will develop the simplest form of a neoclassical model.</a:t>
            </a:r>
          </a:p>
          <a:p>
            <a:pPr lvl="1" eaLnBrk="1" hangingPunct="1"/>
            <a:r>
              <a:rPr lang="en-US" altLang="en-US" sz="2200" dirty="0"/>
              <a:t>This model will </a:t>
            </a:r>
            <a:r>
              <a:rPr lang="en-US" altLang="en-US" sz="2200" dirty="0">
                <a:solidFill>
                  <a:srgbClr val="00FF00"/>
                </a:solidFill>
              </a:rPr>
              <a:t>contain</a:t>
            </a:r>
            <a:r>
              <a:rPr lang="en-US" altLang="en-US" sz="2200" dirty="0"/>
              <a:t> the </a:t>
            </a:r>
            <a:r>
              <a:rPr lang="en-US" altLang="en-US" sz="2200" dirty="0">
                <a:solidFill>
                  <a:srgbClr val="00FF00"/>
                </a:solidFill>
              </a:rPr>
              <a:t>circular-flow</a:t>
            </a:r>
            <a:r>
              <a:rPr lang="en-US" altLang="en-US" sz="2200" dirty="0"/>
              <a:t> model as a basic feature.</a:t>
            </a:r>
          </a:p>
          <a:p>
            <a:pPr lvl="1" eaLnBrk="1" hangingPunct="1">
              <a:lnSpc>
                <a:spcPct val="0"/>
              </a:lnSpc>
            </a:pPr>
            <a:endParaRPr lang="en-US" altLang="en-US" sz="2200" dirty="0"/>
          </a:p>
          <a:p>
            <a:pPr lvl="1" eaLnBrk="1" hangingPunct="1"/>
            <a:r>
              <a:rPr lang="en-US" altLang="en-US" sz="2200" dirty="0"/>
              <a:t>It</a:t>
            </a:r>
            <a:r>
              <a:rPr lang="en-US" altLang="en-US" sz="2200" dirty="0">
                <a:solidFill>
                  <a:srgbClr val="FF0000"/>
                </a:solidFill>
              </a:rPr>
              <a:t> </a:t>
            </a:r>
            <a:r>
              <a:rPr lang="en-US" altLang="en-US" sz="2200" dirty="0"/>
              <a:t>consists of three markets:</a:t>
            </a:r>
          </a:p>
          <a:p>
            <a:pPr lvl="2" eaLnBrk="1" hangingPunct="1"/>
            <a:r>
              <a:rPr lang="en-US" altLang="en-US" sz="2100" dirty="0">
                <a:solidFill>
                  <a:srgbClr val="00FF00"/>
                </a:solidFill>
              </a:rPr>
              <a:t>Labor</a:t>
            </a:r>
            <a:r>
              <a:rPr lang="en-US" altLang="en-US" sz="2100" dirty="0"/>
              <a:t> Market</a:t>
            </a:r>
          </a:p>
          <a:p>
            <a:pPr lvl="2" eaLnBrk="1" hangingPunct="1"/>
            <a:r>
              <a:rPr lang="en-US" altLang="en-US" sz="2100" dirty="0">
                <a:solidFill>
                  <a:srgbClr val="00FF00"/>
                </a:solidFill>
              </a:rPr>
              <a:t>Capital</a:t>
            </a:r>
            <a:r>
              <a:rPr lang="en-US" altLang="en-US" sz="2100" dirty="0"/>
              <a:t> Market</a:t>
            </a:r>
          </a:p>
          <a:p>
            <a:pPr lvl="2" eaLnBrk="1" hangingPunct="1"/>
            <a:r>
              <a:rPr lang="en-US" altLang="en-US" sz="2100" dirty="0">
                <a:solidFill>
                  <a:srgbClr val="00FF00"/>
                </a:solidFill>
              </a:rPr>
              <a:t>Goods</a:t>
            </a:r>
            <a:r>
              <a:rPr lang="en-US" altLang="en-US" sz="2100" dirty="0"/>
              <a:t> Market</a:t>
            </a:r>
          </a:p>
          <a:p>
            <a:pPr lvl="2" eaLnBrk="1" hangingPunct="1">
              <a:lnSpc>
                <a:spcPct val="20000"/>
              </a:lnSpc>
            </a:pPr>
            <a:endParaRPr lang="en-US" altLang="en-US" sz="2100" dirty="0"/>
          </a:p>
          <a:p>
            <a:pPr lvl="1" eaLnBrk="1" hangingPunct="1"/>
            <a:r>
              <a:rPr lang="en-US" altLang="en-US" sz="2200" dirty="0"/>
              <a:t>The circular-flow representation of the model is demonstrated</a:t>
            </a:r>
            <a:r>
              <a:rPr lang="en-US" altLang="en-US" sz="2200" dirty="0">
                <a:solidFill>
                  <a:srgbClr val="FF0000"/>
                </a:solidFill>
              </a:rPr>
              <a:t> </a:t>
            </a:r>
            <a:r>
              <a:rPr lang="en-US" altLang="en-US" sz="2200" dirty="0"/>
              <a:t>by the following graph:</a:t>
            </a:r>
            <a:endParaRPr lang="en-US" altLang="en-US" sz="1400" dirty="0"/>
          </a:p>
        </p:txBody>
      </p:sp>
      <p:sp>
        <p:nvSpPr>
          <p:cNvPr id="9221" name="Rectangle 8"/>
          <p:cNvSpPr>
            <a:spLocks noGrp="1" noChangeArrowheads="1"/>
          </p:cNvSpPr>
          <p:nvPr>
            <p:ph type="title"/>
          </p:nvPr>
        </p:nvSpPr>
        <p:spPr>
          <a:noFill/>
        </p:spPr>
        <p:txBody>
          <a:bodyPr/>
          <a:lstStyle/>
          <a:p>
            <a:pPr eaLnBrk="1" hangingPunct="1"/>
            <a:r>
              <a:rPr lang="en-US" altLang="en-US" sz="2600"/>
              <a:t>3. The Neoclassical Model and its Policy Implications </a:t>
            </a:r>
            <a:br>
              <a:rPr lang="en-US" altLang="en-US" sz="2600"/>
            </a:br>
            <a:r>
              <a:rPr lang="en-US" altLang="en-US" sz="2600"/>
              <a:t>3.1. The Structure of the Neoclassical Model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0">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0">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20">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2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Foliennummernplatzhalter 3"/>
          <p:cNvSpPr>
            <a:spLocks noGrp="1"/>
          </p:cNvSpPr>
          <p:nvPr>
            <p:ph type="sldNum" sz="quarter" idx="11"/>
          </p:nvPr>
        </p:nvSpPr>
        <p:spPr>
          <a:xfrm>
            <a:off x="7038975" y="63769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9AB9108B-B538-4DD9-8BF6-A7C4AA5555A8}" type="slidenum">
              <a:rPr lang="de-DE" altLang="en-US" sz="1600" smtClean="0"/>
              <a:pPr>
                <a:spcBef>
                  <a:spcPct val="0"/>
                </a:spcBef>
                <a:buClrTx/>
                <a:buFontTx/>
                <a:buNone/>
              </a:pPr>
              <a:t>70</a:t>
            </a:fld>
            <a:r>
              <a:rPr lang="de-DE" altLang="en-US" sz="1600"/>
              <a:t> -</a:t>
            </a:r>
          </a:p>
        </p:txBody>
      </p:sp>
      <p:sp>
        <p:nvSpPr>
          <p:cNvPr id="73731" name="Fußzeilenplatzhalt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600"/>
              <a:t>Prof. Dr. Rainer Maurer</a:t>
            </a:r>
          </a:p>
        </p:txBody>
      </p:sp>
      <p:sp>
        <p:nvSpPr>
          <p:cNvPr id="73732" name="Rectangle 3"/>
          <p:cNvSpPr>
            <a:spLocks noGrp="1" noChangeArrowheads="1"/>
          </p:cNvSpPr>
          <p:nvPr>
            <p:ph type="body" idx="1"/>
          </p:nvPr>
        </p:nvSpPr>
        <p:spPr>
          <a:xfrm>
            <a:off x="457200" y="1371600"/>
            <a:ext cx="8686800" cy="5486400"/>
          </a:xfrm>
        </p:spPr>
        <p:txBody>
          <a:bodyPr/>
          <a:lstStyle/>
          <a:p>
            <a:pPr eaLnBrk="1" hangingPunct="1"/>
            <a:r>
              <a:rPr lang="en-US" altLang="en-US" sz="2300" dirty="0">
                <a:solidFill>
                  <a:srgbClr val="00FF00"/>
                </a:solidFill>
              </a:rPr>
              <a:t>Money supply</a:t>
            </a:r>
            <a:r>
              <a:rPr lang="en-US" altLang="en-US" sz="2300" dirty="0"/>
              <a:t> in the neoclassical model:</a:t>
            </a:r>
          </a:p>
          <a:p>
            <a:pPr eaLnBrk="1" hangingPunct="1">
              <a:lnSpc>
                <a:spcPct val="0"/>
              </a:lnSpc>
            </a:pPr>
            <a:endParaRPr lang="en-US" altLang="en-US" sz="2300" dirty="0"/>
          </a:p>
          <a:p>
            <a:pPr lvl="1" eaLnBrk="1" hangingPunct="1"/>
            <a:r>
              <a:rPr lang="en-US" altLang="en-US" sz="2200" dirty="0">
                <a:solidFill>
                  <a:srgbClr val="00FF00"/>
                </a:solidFill>
              </a:rPr>
              <a:t>In the following</a:t>
            </a:r>
            <a:r>
              <a:rPr lang="en-US" altLang="en-US" sz="2200" dirty="0"/>
              <a:t> we will assume, that the central bank produces only cash.  There are no </a:t>
            </a:r>
            <a:r>
              <a:rPr lang="en-US" altLang="en-US" sz="2200" dirty="0">
                <a:solidFill>
                  <a:srgbClr val="00FF00"/>
                </a:solidFill>
              </a:rPr>
              <a:t>commercial banks</a:t>
            </a:r>
            <a:r>
              <a:rPr lang="en-US" altLang="en-US" sz="2200" dirty="0"/>
              <a:t>, which create deposit money.</a:t>
            </a:r>
          </a:p>
          <a:p>
            <a:pPr lvl="1" eaLnBrk="1" hangingPunct="1"/>
            <a:r>
              <a:rPr lang="en-US" altLang="en-US" sz="2200" dirty="0"/>
              <a:t>This simplification allows us to </a:t>
            </a:r>
            <a:r>
              <a:rPr lang="en-US" altLang="en-US" sz="2200" dirty="0">
                <a:solidFill>
                  <a:srgbClr val="00FF00"/>
                </a:solidFill>
              </a:rPr>
              <a:t>neglect</a:t>
            </a:r>
            <a:r>
              <a:rPr lang="en-US" altLang="en-US" sz="2200" dirty="0"/>
              <a:t> the process of deposit </a:t>
            </a:r>
            <a:r>
              <a:rPr lang="en-US" altLang="en-US" sz="2200" dirty="0">
                <a:solidFill>
                  <a:srgbClr val="00FF00"/>
                </a:solidFill>
              </a:rPr>
              <a:t>money creation</a:t>
            </a:r>
            <a:r>
              <a:rPr lang="en-US" altLang="en-US" sz="2200" dirty="0"/>
              <a:t>.</a:t>
            </a:r>
          </a:p>
          <a:p>
            <a:pPr lvl="1" eaLnBrk="1" hangingPunct="1"/>
            <a:r>
              <a:rPr lang="en-US" altLang="en-US" sz="2200" dirty="0"/>
              <a:t>As chapter 6 will show, this </a:t>
            </a:r>
            <a:r>
              <a:rPr lang="en-US" altLang="en-US" sz="2200" dirty="0">
                <a:solidFill>
                  <a:srgbClr val="00FF00"/>
                </a:solidFill>
              </a:rPr>
              <a:t>simplification</a:t>
            </a:r>
            <a:r>
              <a:rPr lang="en-US" altLang="en-US" sz="2200" dirty="0"/>
              <a:t> does </a:t>
            </a:r>
            <a:r>
              <a:rPr lang="en-US" altLang="en-US" sz="2200" dirty="0">
                <a:solidFill>
                  <a:srgbClr val="00FF00"/>
                </a:solidFill>
              </a:rPr>
              <a:t>not essentially</a:t>
            </a:r>
            <a:r>
              <a:rPr lang="en-US" altLang="en-US" sz="2200" dirty="0"/>
              <a:t> change the working mode of monetary policy.</a:t>
            </a:r>
          </a:p>
          <a:p>
            <a:pPr lvl="1" eaLnBrk="1" hangingPunct="1"/>
            <a:r>
              <a:rPr lang="en-US" altLang="en-US" sz="2200" dirty="0"/>
              <a:t>Consequently, we assume that the money supplied to the market “</a:t>
            </a:r>
            <a:r>
              <a:rPr lang="en-US" altLang="en-US" sz="2200" dirty="0">
                <a:solidFill>
                  <a:srgbClr val="00FF00"/>
                </a:solidFill>
              </a:rPr>
              <a:t>M</a:t>
            </a:r>
            <a:r>
              <a:rPr lang="en-US" altLang="en-US" sz="2200" dirty="0"/>
              <a:t>” consists only of central bank money (i.e. </a:t>
            </a:r>
            <a:r>
              <a:rPr lang="en-US" altLang="en-US" sz="2200" dirty="0">
                <a:solidFill>
                  <a:srgbClr val="00FF00"/>
                </a:solidFill>
              </a:rPr>
              <a:t>cash</a:t>
            </a:r>
            <a:r>
              <a:rPr lang="en-US" altLang="en-US" sz="2200" dirty="0"/>
              <a:t>).</a:t>
            </a:r>
          </a:p>
        </p:txBody>
      </p:sp>
      <p:sp>
        <p:nvSpPr>
          <p:cNvPr id="73733" name="Rectangle 6"/>
          <p:cNvSpPr>
            <a:spLocks noGrp="1" noChangeArrowheads="1"/>
          </p:cNvSpPr>
          <p:nvPr>
            <p:ph type="title"/>
          </p:nvPr>
        </p:nvSpPr>
        <p:spPr>
          <a:noFill/>
        </p:spPr>
        <p:txBody>
          <a:bodyPr/>
          <a:lstStyle/>
          <a:p>
            <a:pPr eaLnBrk="1" hangingPunct="1"/>
            <a:r>
              <a:rPr lang="en-US" altLang="en-US" sz="2600"/>
              <a:t>3. The Neoclassical Model and its Policy Implications </a:t>
            </a:r>
            <a:br>
              <a:rPr lang="en-US" altLang="en-US" sz="2600"/>
            </a:br>
            <a:r>
              <a:rPr lang="en-US" altLang="en-US" sz="2600"/>
              <a:t>3.1. The Structure of the Neoclassical Model</a:t>
            </a:r>
          </a:p>
        </p:txBody>
      </p:sp>
    </p:spTree>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39587" name="Rectangle 3"/>
          <p:cNvSpPr>
            <a:spLocks noGrp="1" noChangeArrowheads="1"/>
          </p:cNvSpPr>
          <p:nvPr>
            <p:ph type="body" idx="1"/>
          </p:nvPr>
        </p:nvSpPr>
        <p:spPr>
          <a:xfrm>
            <a:off x="457200" y="1371600"/>
            <a:ext cx="8686800" cy="5486400"/>
          </a:xfrm>
        </p:spPr>
        <p:txBody>
          <a:bodyPr/>
          <a:lstStyle/>
          <a:p>
            <a:pPr eaLnBrk="1" hangingPunct="1">
              <a:lnSpc>
                <a:spcPct val="90000"/>
              </a:lnSpc>
            </a:pPr>
            <a:r>
              <a:rPr lang="en-US" altLang="en-US" sz="2300" dirty="0">
                <a:solidFill>
                  <a:srgbClr val="00FF00"/>
                </a:solidFill>
              </a:rPr>
              <a:t>Money supply</a:t>
            </a:r>
            <a:r>
              <a:rPr lang="en-US" altLang="en-US" sz="2300" dirty="0"/>
              <a:t> in the neoclassical model:</a:t>
            </a:r>
          </a:p>
          <a:p>
            <a:pPr eaLnBrk="1" hangingPunct="1">
              <a:lnSpc>
                <a:spcPct val="0"/>
              </a:lnSpc>
            </a:pPr>
            <a:endParaRPr lang="en-US" altLang="en-US" sz="2300" dirty="0"/>
          </a:p>
          <a:p>
            <a:pPr lvl="1" eaLnBrk="1" hangingPunct="1">
              <a:lnSpc>
                <a:spcPct val="90000"/>
              </a:lnSpc>
            </a:pPr>
            <a:r>
              <a:rPr lang="en-US" altLang="en-US" sz="2100" dirty="0"/>
              <a:t>Up to now, we have written</a:t>
            </a:r>
            <a:r>
              <a:rPr lang="en-US" altLang="en-US" sz="2100" dirty="0">
                <a:solidFill>
                  <a:srgbClr val="FF0000"/>
                </a:solidFill>
              </a:rPr>
              <a:t> </a:t>
            </a:r>
            <a:r>
              <a:rPr lang="en-US" altLang="en-US" sz="2100" dirty="0">
                <a:solidFill>
                  <a:srgbClr val="00FF00"/>
                </a:solidFill>
              </a:rPr>
              <a:t>all </a:t>
            </a:r>
            <a:r>
              <a:rPr lang="en-US" altLang="en-US" sz="2100" dirty="0"/>
              <a:t>nominal </a:t>
            </a:r>
            <a:r>
              <a:rPr lang="en-US" altLang="en-US" sz="2100" dirty="0">
                <a:solidFill>
                  <a:srgbClr val="00FF00"/>
                </a:solidFill>
              </a:rPr>
              <a:t>variables</a:t>
            </a:r>
            <a:r>
              <a:rPr lang="en-US" altLang="en-US" sz="2100" dirty="0"/>
              <a:t> of the model in terms of their “</a:t>
            </a:r>
            <a:r>
              <a:rPr lang="en-US" altLang="en-US" sz="2100" dirty="0">
                <a:solidFill>
                  <a:srgbClr val="00FF00"/>
                </a:solidFill>
              </a:rPr>
              <a:t>real dimension</a:t>
            </a:r>
            <a:r>
              <a:rPr lang="en-US" altLang="en-US" sz="2100" dirty="0"/>
              <a:t>”, i.e. in </a:t>
            </a:r>
            <a:r>
              <a:rPr lang="en-US" altLang="en-US" sz="2100" dirty="0">
                <a:solidFill>
                  <a:srgbClr val="00FF00"/>
                </a:solidFill>
              </a:rPr>
              <a:t>terms of quantities of goods</a:t>
            </a:r>
            <a:r>
              <a:rPr lang="en-US" altLang="en-US" sz="2100" dirty="0"/>
              <a:t>. </a:t>
            </a:r>
          </a:p>
          <a:p>
            <a:pPr marL="457200" lvl="1" indent="0" eaLnBrk="1" hangingPunct="1">
              <a:lnSpc>
                <a:spcPts val="600"/>
              </a:lnSpc>
              <a:buNone/>
            </a:pPr>
            <a:endParaRPr lang="en-US" altLang="en-US" sz="2100" dirty="0"/>
          </a:p>
          <a:p>
            <a:pPr lvl="1" eaLnBrk="1" hangingPunct="1">
              <a:lnSpc>
                <a:spcPct val="90000"/>
              </a:lnSpc>
            </a:pPr>
            <a:r>
              <a:rPr lang="en-US" altLang="en-US" sz="2100" dirty="0"/>
              <a:t>In the following we will do the same with the money supply of the central bank M. We </a:t>
            </a:r>
            <a:r>
              <a:rPr lang="en-US" altLang="en-US" sz="2100" dirty="0">
                <a:solidFill>
                  <a:srgbClr val="00FF00"/>
                </a:solidFill>
              </a:rPr>
              <a:t>divide M by</a:t>
            </a:r>
            <a:r>
              <a:rPr lang="en-US" altLang="en-US" sz="2100" dirty="0"/>
              <a:t> the price level </a:t>
            </a:r>
            <a:r>
              <a:rPr lang="en-US" altLang="en-US" sz="2100" dirty="0">
                <a:solidFill>
                  <a:srgbClr val="00FF00"/>
                </a:solidFill>
              </a:rPr>
              <a:t>P</a:t>
            </a:r>
            <a:r>
              <a:rPr lang="en-US" altLang="en-US" sz="2100" dirty="0"/>
              <a:t>.  </a:t>
            </a:r>
          </a:p>
          <a:p>
            <a:pPr lvl="1" eaLnBrk="1" hangingPunct="1">
              <a:lnSpc>
                <a:spcPct val="90000"/>
              </a:lnSpc>
            </a:pPr>
            <a:r>
              <a:rPr lang="en-US" altLang="en-US" sz="2100" dirty="0"/>
              <a:t>The resulting variable is  </a:t>
            </a:r>
            <a:r>
              <a:rPr lang="en-US" altLang="en-US" sz="2100" dirty="0">
                <a:solidFill>
                  <a:srgbClr val="00FF00"/>
                </a:solidFill>
              </a:rPr>
              <a:t>M/P </a:t>
            </a:r>
            <a:r>
              <a:rPr lang="en-US" altLang="en-US" sz="2100" dirty="0"/>
              <a:t>, which indicates, how many units of goods we can buy with the money provided by the central bank.</a:t>
            </a:r>
          </a:p>
          <a:p>
            <a:pPr lvl="1" eaLnBrk="1" hangingPunct="1">
              <a:lnSpc>
                <a:spcPct val="90000"/>
              </a:lnSpc>
            </a:pPr>
            <a:r>
              <a:rPr lang="en-US" altLang="en-US" sz="2100" dirty="0"/>
              <a:t> This greatly simplifies the graphical exposition of the neoclassical model.</a:t>
            </a:r>
          </a:p>
          <a:p>
            <a:pPr lvl="1" eaLnBrk="1" hangingPunct="1">
              <a:lnSpc>
                <a:spcPct val="90000"/>
              </a:lnSpc>
            </a:pPr>
            <a:r>
              <a:rPr lang="en-US" altLang="en-US" sz="2100" dirty="0"/>
              <a:t>The following </a:t>
            </a:r>
            <a:r>
              <a:rPr lang="en-US" altLang="en-US" sz="2100" dirty="0">
                <a:solidFill>
                  <a:srgbClr val="00FF00"/>
                </a:solidFill>
              </a:rPr>
              <a:t>numerical examples </a:t>
            </a:r>
            <a:r>
              <a:rPr lang="en-US" altLang="en-US" sz="2100" dirty="0"/>
              <a:t>shows how to interpret the resulting variable “real money supply”</a:t>
            </a:r>
          </a:p>
          <a:p>
            <a:pPr lvl="1" eaLnBrk="1" hangingPunct="1">
              <a:lnSpc>
                <a:spcPct val="90000"/>
              </a:lnSpc>
            </a:pPr>
            <a:r>
              <a:rPr lang="en-US" altLang="en-US" sz="2100" dirty="0"/>
              <a:t>The numerical example reveals also the similarity between the “</a:t>
            </a:r>
            <a:r>
              <a:rPr lang="en-US" altLang="en-US" sz="2100" dirty="0">
                <a:solidFill>
                  <a:srgbClr val="00FF00"/>
                </a:solidFill>
              </a:rPr>
              <a:t>real money supply</a:t>
            </a:r>
            <a:r>
              <a:rPr lang="en-US" altLang="en-US" sz="2100" dirty="0"/>
              <a:t>” and the “</a:t>
            </a:r>
            <a:r>
              <a:rPr lang="en-US" altLang="en-US" sz="2100" dirty="0">
                <a:solidFill>
                  <a:srgbClr val="00FF00"/>
                </a:solidFill>
              </a:rPr>
              <a:t>real wage</a:t>
            </a:r>
            <a:r>
              <a:rPr lang="en-US" altLang="en-US" sz="2100" dirty="0"/>
              <a:t>”</a:t>
            </a:r>
          </a:p>
        </p:txBody>
      </p:sp>
      <p:sp>
        <p:nvSpPr>
          <p:cNvPr id="74755" name="Foliennummernplatzhalter 3"/>
          <p:cNvSpPr>
            <a:spLocks noGrp="1"/>
          </p:cNvSpPr>
          <p:nvPr>
            <p:ph type="sldNum" sz="quarter" idx="11"/>
          </p:nvPr>
        </p:nvSpPr>
        <p:spPr>
          <a:xfrm>
            <a:off x="7038975" y="63769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7B4EC978-F045-436D-9848-3CA7995454A4}" type="slidenum">
              <a:rPr lang="de-DE" altLang="en-US" sz="1600" smtClean="0"/>
              <a:pPr>
                <a:spcBef>
                  <a:spcPct val="0"/>
                </a:spcBef>
                <a:buClrTx/>
                <a:buFontTx/>
                <a:buNone/>
              </a:pPr>
              <a:t>71</a:t>
            </a:fld>
            <a:r>
              <a:rPr lang="de-DE" altLang="en-US" sz="1600"/>
              <a:t> -</a:t>
            </a:r>
          </a:p>
        </p:txBody>
      </p:sp>
      <p:sp>
        <p:nvSpPr>
          <p:cNvPr id="74756" name="Fußzeilenplatzhalt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600"/>
              <a:t>Prof. Dr. Rainer Maurer</a:t>
            </a:r>
          </a:p>
        </p:txBody>
      </p:sp>
      <p:sp>
        <p:nvSpPr>
          <p:cNvPr id="74758" name="Rectangle 7"/>
          <p:cNvSpPr>
            <a:spLocks noGrp="1" noChangeArrowheads="1"/>
          </p:cNvSpPr>
          <p:nvPr>
            <p:ph type="title"/>
          </p:nvPr>
        </p:nvSpPr>
        <p:spPr>
          <a:noFill/>
        </p:spPr>
        <p:txBody>
          <a:bodyPr/>
          <a:lstStyle/>
          <a:p>
            <a:pPr eaLnBrk="1" hangingPunct="1"/>
            <a:r>
              <a:rPr lang="en-US" altLang="en-US" sz="2600"/>
              <a:t>3. The Neoclassical Model and its Policy Implications </a:t>
            </a:r>
            <a:br>
              <a:rPr lang="en-US" altLang="en-US" sz="2600"/>
            </a:br>
            <a:r>
              <a:rPr lang="en-US" altLang="en-US" sz="2600"/>
              <a:t>3.1. The Structure of the Neoclassical Model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3958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3958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3958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3958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3958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3395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89086D52-60FB-4BC5-A0DF-CFFCE314CF3A}" type="slidenum">
              <a:rPr lang="de-DE" altLang="en-US" sz="1600" b="1"/>
              <a:pPr algn="r" eaLnBrk="1" hangingPunct="1">
                <a:spcBef>
                  <a:spcPct val="0"/>
                </a:spcBef>
                <a:buClrTx/>
                <a:buFontTx/>
                <a:buNone/>
              </a:pPr>
              <a:t>72</a:t>
            </a:fld>
            <a:r>
              <a:rPr lang="de-DE" altLang="en-US" sz="1600" b="1"/>
              <a:t> -</a:t>
            </a:r>
          </a:p>
        </p:txBody>
      </p:sp>
      <p:sp>
        <p:nvSpPr>
          <p:cNvPr id="31747" name="Fußzeilenplatzhalter 4"/>
          <p:cNvSpPr txBox="1">
            <a:spLocks noGrp="1"/>
          </p:cNvSpPr>
          <p:nvPr/>
        </p:nvSpPr>
        <p:spPr bwMode="auto">
          <a:xfrm>
            <a:off x="0" y="6381750"/>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sp>
        <p:nvSpPr>
          <p:cNvPr id="404484" name="Rectangle 3"/>
          <p:cNvSpPr>
            <a:spLocks noGrp="1" noChangeArrowheads="1"/>
          </p:cNvSpPr>
          <p:nvPr>
            <p:ph type="body" idx="4294967295"/>
          </p:nvPr>
        </p:nvSpPr>
        <p:spPr>
          <a:xfrm>
            <a:off x="457200" y="1371600"/>
            <a:ext cx="8366760" cy="5253038"/>
          </a:xfrm>
          <a:noFill/>
        </p:spPr>
        <p:txBody>
          <a:bodyPr/>
          <a:lstStyle/>
          <a:p>
            <a:pPr eaLnBrk="1" hangingPunct="1">
              <a:tabLst>
                <a:tab pos="533400" algn="l"/>
              </a:tabLst>
            </a:pPr>
            <a:r>
              <a:rPr lang="en-US" altLang="en-US" dirty="0">
                <a:solidFill>
                  <a:srgbClr val="00FF00"/>
                </a:solidFill>
              </a:rPr>
              <a:t>Explanation</a:t>
            </a:r>
            <a:r>
              <a:rPr lang="en-US" altLang="en-US" dirty="0"/>
              <a:t> of </a:t>
            </a:r>
            <a:r>
              <a:rPr lang="en-US" altLang="en-US" dirty="0">
                <a:solidFill>
                  <a:srgbClr val="00FF00"/>
                </a:solidFill>
              </a:rPr>
              <a:t>Real Money Supply </a:t>
            </a:r>
            <a:r>
              <a:rPr lang="en-US" altLang="en-US" dirty="0"/>
              <a:t>(numerical example):</a:t>
            </a:r>
          </a:p>
          <a:p>
            <a:pPr lvl="1" eaLnBrk="1" hangingPunct="1">
              <a:tabLst>
                <a:tab pos="533400" algn="l"/>
              </a:tabLst>
            </a:pPr>
            <a:r>
              <a:rPr lang="en-US" altLang="en-US" dirty="0"/>
              <a:t>Nominal Money Supply:    M = 4000 €</a:t>
            </a:r>
          </a:p>
          <a:p>
            <a:pPr lvl="1" eaLnBrk="1" hangingPunct="1">
              <a:tabLst>
                <a:tab pos="533400" algn="l"/>
              </a:tabLst>
            </a:pPr>
            <a:r>
              <a:rPr lang="en-US" altLang="en-US" dirty="0"/>
              <a:t>Goods Price:                    P = 10     € / kg goods</a:t>
            </a:r>
          </a:p>
          <a:p>
            <a:pPr eaLnBrk="1" hangingPunct="1">
              <a:tabLst>
                <a:tab pos="533400" algn="l"/>
              </a:tabLst>
            </a:pPr>
            <a:endParaRPr lang="en-US" altLang="en-US" dirty="0"/>
          </a:p>
          <a:p>
            <a:pPr eaLnBrk="1" hangingPunct="1">
              <a:tabLst>
                <a:tab pos="533400" algn="l"/>
              </a:tabLst>
            </a:pPr>
            <a:endParaRPr lang="en-US" altLang="en-US" dirty="0"/>
          </a:p>
          <a:p>
            <a:pPr eaLnBrk="1" hangingPunct="1">
              <a:buFont typeface="Arial Unicode MS" pitchFamily="34" charset="-128"/>
              <a:buNone/>
              <a:tabLst>
                <a:tab pos="533400" algn="l"/>
              </a:tabLst>
            </a:pPr>
            <a:endParaRPr lang="en-US" altLang="en-US" dirty="0"/>
          </a:p>
          <a:p>
            <a:pPr eaLnBrk="1" hangingPunct="1">
              <a:buFont typeface="Arial Unicode MS" pitchFamily="34" charset="-128"/>
              <a:buNone/>
              <a:tabLst>
                <a:tab pos="533400" algn="l"/>
              </a:tabLst>
            </a:pPr>
            <a:endParaRPr lang="en-US" altLang="en-US" dirty="0"/>
          </a:p>
          <a:p>
            <a:pPr eaLnBrk="1" hangingPunct="1">
              <a:buFont typeface="Arial Unicode MS" pitchFamily="34" charset="-128"/>
              <a:buNone/>
              <a:tabLst>
                <a:tab pos="533400" algn="l"/>
              </a:tabLst>
            </a:pPr>
            <a:endParaRPr lang="en-US" altLang="en-US" dirty="0"/>
          </a:p>
          <a:p>
            <a:pPr eaLnBrk="1" hangingPunct="1">
              <a:buFont typeface="Arial Unicode MS" pitchFamily="34" charset="-128"/>
              <a:buNone/>
              <a:tabLst>
                <a:tab pos="533400" algn="l"/>
              </a:tabLst>
            </a:pPr>
            <a:endParaRPr lang="en-US" altLang="en-US" dirty="0">
              <a:solidFill>
                <a:srgbClr val="FF0000"/>
              </a:solidFill>
            </a:endParaRPr>
          </a:p>
          <a:p>
            <a:pPr eaLnBrk="1" hangingPunct="1">
              <a:buFont typeface="Arial Unicode MS" pitchFamily="34" charset="-128"/>
              <a:buNone/>
              <a:tabLst>
                <a:tab pos="533400" algn="l"/>
              </a:tabLst>
            </a:pPr>
            <a:r>
              <a:rPr lang="en-US" altLang="en-US" dirty="0">
                <a:solidFill>
                  <a:srgbClr val="FF0000"/>
                </a:solidFill>
              </a:rPr>
              <a:t>=&gt;</a:t>
            </a:r>
            <a:r>
              <a:rPr lang="en-US" altLang="en-US" dirty="0"/>
              <a:t> The dimension of the </a:t>
            </a:r>
            <a:r>
              <a:rPr lang="en-US" altLang="en-US" dirty="0">
                <a:solidFill>
                  <a:srgbClr val="00FF00"/>
                </a:solidFill>
              </a:rPr>
              <a:t>Real Money Supply </a:t>
            </a:r>
            <a:r>
              <a:rPr lang="en-US" altLang="en-US" dirty="0"/>
              <a:t>is: „</a:t>
            </a:r>
            <a:r>
              <a:rPr lang="en-US" altLang="en-US" dirty="0">
                <a:solidFill>
                  <a:srgbClr val="FFC000"/>
                </a:solidFill>
              </a:rPr>
              <a:t>Quantity of goods</a:t>
            </a:r>
            <a:r>
              <a:rPr lang="en-US" altLang="en-US" dirty="0">
                <a:solidFill>
                  <a:srgbClr val="00FF00"/>
                </a:solidFill>
              </a:rPr>
              <a:t>, </a:t>
            </a:r>
            <a:r>
              <a:rPr lang="en-US" altLang="en-US" dirty="0"/>
              <a:t>which can be </a:t>
            </a:r>
            <a:r>
              <a:rPr lang="en-US" altLang="en-US" dirty="0">
                <a:solidFill>
                  <a:srgbClr val="00FF00"/>
                </a:solidFill>
              </a:rPr>
              <a:t>bought for</a:t>
            </a:r>
            <a:r>
              <a:rPr lang="en-US" altLang="en-US" dirty="0"/>
              <a:t> </a:t>
            </a:r>
            <a:r>
              <a:rPr lang="en-US" altLang="en-US" dirty="0">
                <a:solidFill>
                  <a:srgbClr val="00FF00"/>
                </a:solidFill>
              </a:rPr>
              <a:t>Nominal Money Supply</a:t>
            </a:r>
            <a:r>
              <a:rPr lang="en-US" altLang="en-US" dirty="0"/>
              <a:t>“.</a:t>
            </a:r>
          </a:p>
        </p:txBody>
      </p:sp>
      <mc:AlternateContent xmlns:mc="http://schemas.openxmlformats.org/markup-compatibility/2006" xmlns:a14="http://schemas.microsoft.com/office/drawing/2010/main">
        <mc:Choice Requires="a14">
          <p:sp>
            <p:nvSpPr>
              <p:cNvPr id="404485" name="Object 12"/>
              <p:cNvSpPr txBox="1"/>
              <p:nvPr/>
            </p:nvSpPr>
            <p:spPr bwMode="auto">
              <a:xfrm>
                <a:off x="548641" y="3135948"/>
                <a:ext cx="8138159" cy="1596071"/>
              </a:xfrm>
              <a:prstGeom prst="rect">
                <a:avLst/>
              </a:prstGeom>
              <a:solidFill>
                <a:srgbClr val="FFFF99"/>
              </a:solidFill>
              <a:ln w="28575">
                <a:solidFill>
                  <a:srgbClr val="FF0000"/>
                </a:solidFill>
                <a:miter lim="800000"/>
                <a:headEnd/>
                <a:tailEnd/>
              </a:ln>
              <a:effectLst/>
              <a:extLst/>
            </p:spPr>
            <p:txBody>
              <a:bodyPr>
                <a:normAutofit/>
              </a:bodyPr>
              <a:lstStyle/>
              <a:p>
                <a:endParaRPr lang="de-DE" i="1" dirty="0">
                  <a:solidFill>
                    <a:srgbClr val="00000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
                        <m:fPr>
                          <m:ctrlPr>
                            <a:rPr lang="en-US" i="1" smtClean="0">
                              <a:solidFill>
                                <a:srgbClr val="000000"/>
                              </a:solidFill>
                              <a:latin typeface="Cambria Math" panose="02040503050406030204" pitchFamily="18" charset="0"/>
                            </a:rPr>
                          </m:ctrlPr>
                        </m:fPr>
                        <m:num>
                          <m:r>
                            <a:rPr lang="de-DE" b="0" i="1" smtClean="0">
                              <a:solidFill>
                                <a:srgbClr val="000000"/>
                              </a:solidFill>
                              <a:latin typeface="Cambria Math" panose="02040503050406030204" pitchFamily="18" charset="0"/>
                            </a:rPr>
                            <m:t>𝑀</m:t>
                          </m:r>
                        </m:num>
                        <m:den>
                          <m:r>
                            <a:rPr lang="en-US" i="1">
                              <a:solidFill>
                                <a:srgbClr val="000000"/>
                              </a:solidFill>
                              <a:latin typeface="Cambria Math" panose="02040503050406030204" pitchFamily="18" charset="0"/>
                            </a:rPr>
                            <m:t>𝑃</m:t>
                          </m:r>
                        </m:den>
                      </m:f>
                      <m:r>
                        <a:rPr lang="en-US" i="1">
                          <a:solidFill>
                            <a:srgbClr val="000000"/>
                          </a:solidFill>
                          <a:latin typeface="Cambria Math" panose="02040503050406030204" pitchFamily="18" charset="0"/>
                        </a:rPr>
                        <m:t>  =  </m:t>
                      </m:r>
                      <m:f>
                        <m:fPr>
                          <m:ctrlPr>
                            <a:rPr lang="en-US" i="1">
                              <a:solidFill>
                                <a:srgbClr val="000000"/>
                              </a:solidFill>
                              <a:latin typeface="Cambria Math" panose="02040503050406030204" pitchFamily="18" charset="0"/>
                            </a:rPr>
                          </m:ctrlPr>
                        </m:fPr>
                        <m:num>
                          <m:r>
                            <a:rPr lang="de-DE" i="1">
                              <a:solidFill>
                                <a:srgbClr val="000000"/>
                              </a:solidFill>
                              <a:latin typeface="Cambria Math" panose="02040503050406030204" pitchFamily="18" charset="0"/>
                            </a:rPr>
                            <m:t>4000</m:t>
                          </m:r>
                          <m:r>
                            <a:rPr lang="en-US" i="1">
                              <a:solidFill>
                                <a:srgbClr val="000000"/>
                              </a:solidFill>
                              <a:latin typeface="Cambria Math" panose="02040503050406030204" pitchFamily="18" charset="0"/>
                            </a:rPr>
                            <m:t> </m:t>
                          </m:r>
                          <m:func>
                            <m:funcPr>
                              <m:ctrlPr>
                                <a:rPr lang="en-US" i="1">
                                  <a:solidFill>
                                    <a:srgbClr val="000000"/>
                                  </a:solidFill>
                                  <a:latin typeface="Cambria Math" panose="02040503050406030204" pitchFamily="18" charset="0"/>
                                </a:rPr>
                              </m:ctrlPr>
                            </m:funcPr>
                            <m:fName>
                              <m:r>
                                <a:rPr lang="en-US">
                                  <a:solidFill>
                                    <a:srgbClr val="000000"/>
                                  </a:solidFill>
                                  <a:latin typeface="Cambria Math" panose="02040503050406030204" pitchFamily="18" charset="0"/>
                                </a:rPr>
                                <m:t>€</m:t>
                              </m:r>
                            </m:fName>
                            <m:e/>
                          </m:func>
                        </m:num>
                        <m:den>
                          <m:r>
                            <a:rPr lang="de-DE" b="0" i="1" smtClean="0">
                              <a:solidFill>
                                <a:srgbClr val="000000"/>
                              </a:solidFill>
                              <a:latin typeface="Cambria Math" panose="02040503050406030204" pitchFamily="18" charset="0"/>
                            </a:rPr>
                            <m:t>10 </m:t>
                          </m:r>
                          <m:f>
                            <m:fPr>
                              <m:ctrlPr>
                                <a:rPr lang="en-US" i="1">
                                  <a:solidFill>
                                    <a:srgbClr val="000000"/>
                                  </a:solidFill>
                                  <a:latin typeface="Cambria Math" panose="02040503050406030204" pitchFamily="18" charset="0"/>
                                </a:rPr>
                              </m:ctrlPr>
                            </m:fPr>
                            <m:num>
                              <m:func>
                                <m:funcPr>
                                  <m:ctrlPr>
                                    <a:rPr lang="en-US" i="1">
                                      <a:solidFill>
                                        <a:srgbClr val="000000"/>
                                      </a:solidFill>
                                      <a:latin typeface="Cambria Math" panose="02040503050406030204" pitchFamily="18" charset="0"/>
                                    </a:rPr>
                                  </m:ctrlPr>
                                </m:funcPr>
                                <m:fName>
                                  <m:r>
                                    <a:rPr lang="en-US" i="0">
                                      <a:solidFill>
                                        <a:srgbClr val="000000"/>
                                      </a:solidFill>
                                      <a:latin typeface="Cambria Math" panose="02040503050406030204" pitchFamily="18" charset="0"/>
                                    </a:rPr>
                                    <m:t>€</m:t>
                                  </m:r>
                                </m:fName>
                                <m:e/>
                              </m:func>
                            </m:num>
                            <m:den>
                              <m:r>
                                <a:rPr lang="en-US" i="1">
                                  <a:solidFill>
                                    <a:srgbClr val="000000"/>
                                  </a:solidFill>
                                  <a:latin typeface="Cambria Math" panose="02040503050406030204" pitchFamily="18" charset="0"/>
                                </a:rPr>
                                <m:t>𝑘𝑔</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𝐺𝑜𝑜𝑑𝑠</m:t>
                              </m:r>
                            </m:den>
                          </m:f>
                        </m:den>
                      </m:f>
                      <m:r>
                        <a:rPr lang="en-US" i="1">
                          <a:solidFill>
                            <a:srgbClr val="000000"/>
                          </a:solidFill>
                          <a:latin typeface="Cambria Math" panose="02040503050406030204" pitchFamily="18" charset="0"/>
                        </a:rPr>
                        <m:t>  =  </m:t>
                      </m:r>
                      <m:f>
                        <m:fPr>
                          <m:ctrlPr>
                            <a:rPr lang="en-US" i="1">
                              <a:solidFill>
                                <a:srgbClr val="000000"/>
                              </a:solidFill>
                              <a:latin typeface="Cambria Math" panose="02040503050406030204" pitchFamily="18" charset="0"/>
                            </a:rPr>
                          </m:ctrlPr>
                        </m:fPr>
                        <m:num>
                          <m:r>
                            <a:rPr lang="de-DE" i="1">
                              <a:solidFill>
                                <a:srgbClr val="000000"/>
                              </a:solidFill>
                              <a:latin typeface="Cambria Math" panose="02040503050406030204" pitchFamily="18" charset="0"/>
                            </a:rPr>
                            <m:t>4000</m:t>
                          </m:r>
                          <m:r>
                            <a:rPr lang="en-US" i="1">
                              <a:solidFill>
                                <a:srgbClr val="000000"/>
                              </a:solidFill>
                              <a:latin typeface="Cambria Math" panose="02040503050406030204" pitchFamily="18" charset="0"/>
                            </a:rPr>
                            <m:t> </m:t>
                          </m:r>
                          <m:func>
                            <m:funcPr>
                              <m:ctrlPr>
                                <a:rPr lang="en-US" i="1">
                                  <a:solidFill>
                                    <a:srgbClr val="000000"/>
                                  </a:solidFill>
                                  <a:latin typeface="Cambria Math" panose="02040503050406030204" pitchFamily="18" charset="0"/>
                                </a:rPr>
                              </m:ctrlPr>
                            </m:funcPr>
                            <m:fName>
                              <m:r>
                                <a:rPr lang="en-US" i="0">
                                  <a:solidFill>
                                    <a:srgbClr val="000000"/>
                                  </a:solidFill>
                                  <a:latin typeface="Cambria Math" panose="02040503050406030204" pitchFamily="18" charset="0"/>
                                </a:rPr>
                                <m:t>€</m:t>
                              </m:r>
                            </m:fName>
                            <m:e/>
                          </m:func>
                        </m:num>
                        <m:den>
                          <m:r>
                            <a:rPr lang="en-US" i="1">
                              <a:solidFill>
                                <a:srgbClr val="000000"/>
                              </a:solidFill>
                              <a:latin typeface="Cambria Math" panose="02040503050406030204" pitchFamily="18" charset="0"/>
                            </a:rPr>
                            <m:t>10 </m:t>
                          </m:r>
                          <m:func>
                            <m:funcPr>
                              <m:ctrlPr>
                                <a:rPr lang="en-US" i="1">
                                  <a:solidFill>
                                    <a:srgbClr val="000000"/>
                                  </a:solidFill>
                                  <a:latin typeface="Cambria Math" panose="02040503050406030204" pitchFamily="18" charset="0"/>
                                </a:rPr>
                              </m:ctrlPr>
                            </m:funcPr>
                            <m:fName>
                              <m:r>
                                <a:rPr lang="en-US" i="0">
                                  <a:solidFill>
                                    <a:srgbClr val="000000"/>
                                  </a:solidFill>
                                  <a:latin typeface="Cambria Math" panose="02040503050406030204" pitchFamily="18" charset="0"/>
                                </a:rPr>
                                <m:t>€</m:t>
                              </m:r>
                            </m:fName>
                            <m:e/>
                          </m:func>
                        </m:den>
                      </m:f>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𝑘𝑔</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𝐺𝑜𝑜𝑑𝑠</m:t>
                      </m:r>
                      <m:r>
                        <a:rPr lang="en-US" i="1">
                          <a:solidFill>
                            <a:srgbClr val="000000"/>
                          </a:solidFill>
                          <a:latin typeface="Cambria Math" panose="02040503050406030204" pitchFamily="18" charset="0"/>
                        </a:rPr>
                        <m:t>=400  </m:t>
                      </m:r>
                      <m:r>
                        <a:rPr lang="en-US" i="1">
                          <a:solidFill>
                            <a:srgbClr val="000000"/>
                          </a:solidFill>
                          <a:latin typeface="Cambria Math" panose="02040503050406030204" pitchFamily="18" charset="0"/>
                        </a:rPr>
                        <m:t>𝑘𝑔</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𝐺𝑜𝑜𝑑𝑠</m:t>
                      </m:r>
                    </m:oMath>
                  </m:oMathPara>
                </a14:m>
                <a:endParaRPr lang="en-US" dirty="0"/>
              </a:p>
            </p:txBody>
          </p:sp>
        </mc:Choice>
        <mc:Fallback xmlns="">
          <p:sp>
            <p:nvSpPr>
              <p:cNvPr id="404485" name="Object 12"/>
              <p:cNvSpPr txBox="1">
                <a:spLocks noRot="1" noChangeAspect="1" noMove="1" noResize="1" noEditPoints="1" noAdjustHandles="1" noChangeArrowheads="1" noChangeShapeType="1" noTextEdit="1"/>
              </p:cNvSpPr>
              <p:nvPr/>
            </p:nvSpPr>
            <p:spPr bwMode="auto">
              <a:xfrm>
                <a:off x="548641" y="3135948"/>
                <a:ext cx="8138159" cy="1596071"/>
              </a:xfrm>
              <a:prstGeom prst="rect">
                <a:avLst/>
              </a:prstGeom>
              <a:blipFill>
                <a:blip r:embed="rId3"/>
                <a:stretch>
                  <a:fillRect/>
                </a:stretch>
              </a:blipFill>
              <a:ln w="28575">
                <a:solidFill>
                  <a:srgbClr val="FF0000"/>
                </a:solidFill>
                <a:miter lim="800000"/>
                <a:headEnd/>
                <a:tailEnd/>
              </a:ln>
              <a:effectLst/>
              <a:extLst/>
            </p:spPr>
            <p:txBody>
              <a:bodyPr/>
              <a:lstStyle/>
              <a:p>
                <a:r>
                  <a:rPr lang="en-US">
                    <a:noFill/>
                  </a:rPr>
                  <a:t> </a:t>
                </a:r>
              </a:p>
            </p:txBody>
          </p:sp>
        </mc:Fallback>
      </mc:AlternateContent>
      <p:sp>
        <p:nvSpPr>
          <p:cNvPr id="404486" name="Oval 5"/>
          <p:cNvSpPr>
            <a:spLocks noChangeArrowheads="1"/>
          </p:cNvSpPr>
          <p:nvPr/>
        </p:nvSpPr>
        <p:spPr bwMode="auto">
          <a:xfrm>
            <a:off x="753428" y="3396933"/>
            <a:ext cx="565150" cy="855027"/>
          </a:xfrm>
          <a:prstGeom prst="ellipse">
            <a:avLst/>
          </a:prstGeom>
          <a:noFill/>
          <a:ln w="38100" algn="ctr">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a:p>
        </p:txBody>
      </p:sp>
      <p:sp>
        <p:nvSpPr>
          <p:cNvPr id="31751" name="Rectangle 11"/>
          <p:cNvSpPr>
            <a:spLocks noGrp="1" noChangeArrowheads="1"/>
          </p:cNvSpPr>
          <p:nvPr>
            <p:ph type="title" idx="4294967295"/>
          </p:nvPr>
        </p:nvSpPr>
        <p:spPr>
          <a:noFill/>
        </p:spPr>
        <p:txBody>
          <a:bodyPr/>
          <a:lstStyle/>
          <a:p>
            <a:pPr eaLnBrk="1" hangingPunct="1"/>
            <a:r>
              <a:rPr lang="en-US" altLang="en-US" sz="2600"/>
              <a:t>3. The Neoclassical Model and its Policy Implications </a:t>
            </a:r>
            <a:br>
              <a:rPr lang="en-US" altLang="en-US" sz="2600"/>
            </a:br>
            <a:r>
              <a:rPr lang="en-US" altLang="en-US" sz="2600"/>
              <a:t>3.1. The Structure of the Neoclassical Model</a:t>
            </a:r>
          </a:p>
        </p:txBody>
      </p:sp>
      <p:sp>
        <p:nvSpPr>
          <p:cNvPr id="4" name="Verbotsymbol 3">
            <a:extLst>
              <a:ext uri="{FF2B5EF4-FFF2-40B4-BE49-F238E27FC236}">
                <a16:creationId xmlns:a16="http://schemas.microsoft.com/office/drawing/2014/main" id="{00BC3F23-91D6-4609-954F-DF0D30775FD7}"/>
              </a:ext>
            </a:extLst>
          </p:cNvPr>
          <p:cNvSpPr/>
          <p:nvPr/>
        </p:nvSpPr>
        <p:spPr bwMode="auto">
          <a:xfrm>
            <a:off x="4560570" y="3440430"/>
            <a:ext cx="331470" cy="342900"/>
          </a:xfrm>
          <a:prstGeom prst="noSmoking">
            <a:avLst/>
          </a:prstGeom>
          <a:solidFill>
            <a:srgbClr val="FFFF99"/>
          </a:solidFill>
          <a:ln w="38100" cap="flat" cmpd="sng" algn="ctr">
            <a:solidFill>
              <a:srgbClr val="FF0000"/>
            </a:solidFill>
            <a:prstDash val="solid"/>
            <a:round/>
            <a:headEnd type="none" w="med" len="lg"/>
            <a:tailEnd type="none" w="lg" len="lg"/>
          </a:ln>
          <a:effectLst/>
        </p:spPr>
        <p:txBody>
          <a:bodyPr vert="horz" wrap="square" lIns="18000" tIns="10800" rIns="18000" bIns="108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34" charset="0"/>
            </a:endParaRPr>
          </a:p>
        </p:txBody>
      </p:sp>
      <p:sp>
        <p:nvSpPr>
          <p:cNvPr id="11" name="Verbotsymbol 10">
            <a:extLst>
              <a:ext uri="{FF2B5EF4-FFF2-40B4-BE49-F238E27FC236}">
                <a16:creationId xmlns:a16="http://schemas.microsoft.com/office/drawing/2014/main" id="{CE9FDD89-0E55-4FEC-BD59-3ADC0CF22BED}"/>
              </a:ext>
            </a:extLst>
          </p:cNvPr>
          <p:cNvSpPr/>
          <p:nvPr/>
        </p:nvSpPr>
        <p:spPr bwMode="auto">
          <a:xfrm>
            <a:off x="4472940" y="3821430"/>
            <a:ext cx="331470" cy="342900"/>
          </a:xfrm>
          <a:prstGeom prst="noSmoking">
            <a:avLst/>
          </a:prstGeom>
          <a:solidFill>
            <a:srgbClr val="FFFF99"/>
          </a:solidFill>
          <a:ln w="38100" cap="flat" cmpd="sng" algn="ctr">
            <a:solidFill>
              <a:srgbClr val="FF0000"/>
            </a:solidFill>
            <a:prstDash val="solid"/>
            <a:round/>
            <a:headEnd type="none" w="med" len="lg"/>
            <a:tailEnd type="none" w="lg" len="lg"/>
          </a:ln>
          <a:effectLst/>
        </p:spPr>
        <p:txBody>
          <a:bodyPr vert="horz" wrap="square" lIns="18000" tIns="10800" rIns="18000" bIns="108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34" charset="0"/>
            </a:endParaRPr>
          </a:p>
        </p:txBody>
      </p:sp>
      <p:sp>
        <p:nvSpPr>
          <p:cNvPr id="12" name="Oval 5">
            <a:extLst>
              <a:ext uri="{FF2B5EF4-FFF2-40B4-BE49-F238E27FC236}">
                <a16:creationId xmlns:a16="http://schemas.microsoft.com/office/drawing/2014/main" id="{1A107945-B8C9-42AB-87EB-B2FEF6AA313C}"/>
              </a:ext>
            </a:extLst>
          </p:cNvPr>
          <p:cNvSpPr>
            <a:spLocks noChangeArrowheads="1"/>
          </p:cNvSpPr>
          <p:nvPr/>
        </p:nvSpPr>
        <p:spPr bwMode="auto">
          <a:xfrm>
            <a:off x="6552564" y="3486150"/>
            <a:ext cx="1838007" cy="701358"/>
          </a:xfrm>
          <a:prstGeom prst="ellipse">
            <a:avLst/>
          </a:prstGeom>
          <a:noFill/>
          <a:ln w="38100" algn="ctr">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a:p>
        </p:txBody>
      </p:sp>
    </p:spTree>
    <p:extLst>
      <p:ext uri="{BB962C8B-B14F-4D97-AF65-F5344CB8AC3E}">
        <p14:creationId xmlns:p14="http://schemas.microsoft.com/office/powerpoint/2010/main" val="2798055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448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448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44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44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448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5" grpId="0" animBg="1"/>
      <p:bldP spid="404486" grpId="0" animBg="1"/>
      <p:bldP spid="4" grpId="0" animBg="1"/>
      <p:bldP spid="11" grpId="0" animBg="1"/>
      <p:bldP spid="12"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39587" name="Rectangle 3"/>
          <p:cNvSpPr>
            <a:spLocks noGrp="1" noChangeArrowheads="1"/>
          </p:cNvSpPr>
          <p:nvPr>
            <p:ph type="body" idx="1"/>
          </p:nvPr>
        </p:nvSpPr>
        <p:spPr>
          <a:xfrm>
            <a:off x="457200" y="1371600"/>
            <a:ext cx="8686800" cy="5486400"/>
          </a:xfrm>
        </p:spPr>
        <p:txBody>
          <a:bodyPr/>
          <a:lstStyle/>
          <a:p>
            <a:pPr eaLnBrk="1" hangingPunct="1">
              <a:lnSpc>
                <a:spcPct val="90000"/>
              </a:lnSpc>
            </a:pPr>
            <a:r>
              <a:rPr lang="en-US" altLang="en-US" sz="2300" dirty="0">
                <a:solidFill>
                  <a:srgbClr val="00FF00"/>
                </a:solidFill>
              </a:rPr>
              <a:t>Money supply</a:t>
            </a:r>
            <a:r>
              <a:rPr lang="en-US" altLang="en-US" sz="2300" dirty="0"/>
              <a:t> in the neoclassical model:</a:t>
            </a:r>
          </a:p>
          <a:p>
            <a:pPr lvl="1" eaLnBrk="1" hangingPunct="1">
              <a:lnSpc>
                <a:spcPct val="10000"/>
              </a:lnSpc>
            </a:pPr>
            <a:endParaRPr lang="en-US" altLang="en-US" sz="2100" dirty="0"/>
          </a:p>
          <a:p>
            <a:pPr lvl="1" eaLnBrk="1" hangingPunct="1">
              <a:lnSpc>
                <a:spcPct val="90000"/>
              </a:lnSpc>
            </a:pPr>
            <a:r>
              <a:rPr lang="en-US" altLang="en-US" sz="2100" dirty="0"/>
              <a:t>As we will see in chapter 6, most central banks typically offer their money as a credit on the capital market:</a:t>
            </a:r>
          </a:p>
          <a:p>
            <a:pPr lvl="1" eaLnBrk="1" hangingPunct="1">
              <a:lnSpc>
                <a:spcPct val="90000"/>
              </a:lnSpc>
            </a:pPr>
            <a:endParaRPr lang="en-US" altLang="en-US" sz="2100" dirty="0"/>
          </a:p>
          <a:p>
            <a:pPr lvl="1" eaLnBrk="1" hangingPunct="1">
              <a:lnSpc>
                <a:spcPct val="90000"/>
              </a:lnSpc>
            </a:pPr>
            <a:r>
              <a:rPr lang="en-US" altLang="en-US" sz="2100" dirty="0"/>
              <a:t>Consequently, the money supply of the central bank increases credit supply of households S(</a:t>
            </a:r>
            <a:r>
              <a:rPr lang="en-US" altLang="en-US" sz="2100" dirty="0" err="1"/>
              <a:t>i</a:t>
            </a:r>
            <a:r>
              <a:rPr lang="en-US" altLang="en-US" sz="2100" dirty="0"/>
              <a:t>) by M/P. </a:t>
            </a:r>
            <a:r>
              <a:rPr lang="en-US" altLang="en-US" sz="2100" dirty="0">
                <a:solidFill>
                  <a:srgbClr val="FF0000"/>
                </a:solidFill>
              </a:rPr>
              <a:t> </a:t>
            </a:r>
          </a:p>
          <a:p>
            <a:pPr lvl="1" eaLnBrk="1" hangingPunct="1">
              <a:lnSpc>
                <a:spcPct val="90000"/>
              </a:lnSpc>
            </a:pPr>
            <a:endParaRPr lang="en-US" altLang="en-US" sz="2100" dirty="0">
              <a:solidFill>
                <a:srgbClr val="FF0000"/>
              </a:solidFill>
            </a:endParaRPr>
          </a:p>
          <a:p>
            <a:pPr lvl="1" eaLnBrk="1" hangingPunct="1">
              <a:lnSpc>
                <a:spcPct val="90000"/>
              </a:lnSpc>
            </a:pPr>
            <a:r>
              <a:rPr lang="en-US" altLang="en-US" sz="2100" dirty="0"/>
              <a:t>Hence</a:t>
            </a:r>
            <a:r>
              <a:rPr lang="en-US" altLang="en-US" sz="2100" dirty="0">
                <a:solidFill>
                  <a:srgbClr val="FF0000"/>
                </a:solidFill>
              </a:rPr>
              <a:t> </a:t>
            </a:r>
            <a:r>
              <a:rPr lang="en-US" altLang="en-US" sz="2100" dirty="0"/>
              <a:t>the </a:t>
            </a:r>
            <a:r>
              <a:rPr lang="en-US" altLang="en-US" sz="2100" dirty="0">
                <a:solidFill>
                  <a:srgbClr val="00FF00"/>
                </a:solidFill>
              </a:rPr>
              <a:t>total supply of credits </a:t>
            </a:r>
            <a:r>
              <a:rPr lang="en-US" altLang="en-US" sz="2100" dirty="0"/>
              <a:t>equals the sum of </a:t>
            </a:r>
            <a:r>
              <a:rPr lang="en-US" altLang="en-US" sz="2100" dirty="0">
                <a:solidFill>
                  <a:srgbClr val="00FF00"/>
                </a:solidFill>
              </a:rPr>
              <a:t>S(</a:t>
            </a:r>
            <a:r>
              <a:rPr lang="en-US" altLang="en-US" sz="2100" dirty="0" err="1">
                <a:solidFill>
                  <a:srgbClr val="00FF00"/>
                </a:solidFill>
              </a:rPr>
              <a:t>i</a:t>
            </a:r>
            <a:r>
              <a:rPr lang="en-US" altLang="en-US" sz="2100" dirty="0">
                <a:solidFill>
                  <a:srgbClr val="00FF00"/>
                </a:solidFill>
              </a:rPr>
              <a:t>) and M/P</a:t>
            </a:r>
            <a:r>
              <a:rPr lang="en-US" altLang="en-US" sz="2100" dirty="0"/>
              <a:t>:</a:t>
            </a:r>
          </a:p>
        </p:txBody>
      </p:sp>
      <p:sp>
        <p:nvSpPr>
          <p:cNvPr id="74755" name="Foliennummernplatzhalter 3"/>
          <p:cNvSpPr>
            <a:spLocks noGrp="1"/>
          </p:cNvSpPr>
          <p:nvPr>
            <p:ph type="sldNum" sz="quarter" idx="11"/>
          </p:nvPr>
        </p:nvSpPr>
        <p:spPr>
          <a:xfrm>
            <a:off x="7038975" y="63769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7B4EC978-F045-436D-9848-3CA7995454A4}" type="slidenum">
              <a:rPr lang="de-DE" altLang="en-US" sz="1600" smtClean="0"/>
              <a:pPr>
                <a:spcBef>
                  <a:spcPct val="0"/>
                </a:spcBef>
                <a:buClrTx/>
                <a:buFontTx/>
                <a:buNone/>
              </a:pPr>
              <a:t>73</a:t>
            </a:fld>
            <a:r>
              <a:rPr lang="de-DE" altLang="en-US" sz="1600"/>
              <a:t> -</a:t>
            </a:r>
          </a:p>
        </p:txBody>
      </p:sp>
      <p:sp>
        <p:nvSpPr>
          <p:cNvPr id="74756" name="Fußzeilenplatzhalt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600"/>
              <a:t>Prof. Dr. Rainer Maurer</a:t>
            </a:r>
          </a:p>
        </p:txBody>
      </p:sp>
      <p:graphicFrame>
        <p:nvGraphicFramePr>
          <p:cNvPr id="6339588" name="Object 4"/>
          <p:cNvGraphicFramePr>
            <a:graphicFrameLocks noChangeAspect="1"/>
          </p:cNvGraphicFramePr>
          <p:nvPr>
            <p:extLst>
              <p:ext uri="{D42A27DB-BD31-4B8C-83A1-F6EECF244321}">
                <p14:modId xmlns:p14="http://schemas.microsoft.com/office/powerpoint/2010/main" val="3393107378"/>
              </p:ext>
            </p:extLst>
          </p:nvPr>
        </p:nvGraphicFramePr>
        <p:xfrm>
          <a:off x="1943576" y="4657725"/>
          <a:ext cx="5462588" cy="676275"/>
        </p:xfrm>
        <a:graphic>
          <a:graphicData uri="http://schemas.openxmlformats.org/presentationml/2006/ole">
            <mc:AlternateContent xmlns:mc="http://schemas.openxmlformats.org/markup-compatibility/2006">
              <mc:Choice xmlns:v="urn:schemas-microsoft-com:vml" Requires="v">
                <p:oleObj spid="_x0000_s175340" name="Formel" r:id="rId4" imgW="2743200" imgH="393700" progId="Equation.3">
                  <p:embed/>
                </p:oleObj>
              </mc:Choice>
              <mc:Fallback>
                <p:oleObj name="Formel" r:id="rId4" imgW="2743200" imgH="393700" progId="Equation.3">
                  <p:embed/>
                  <p:pic>
                    <p:nvPicPr>
                      <p:cNvPr id="633958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3576" y="4657725"/>
                        <a:ext cx="5462588" cy="67627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4758" name="Rectangle 7"/>
          <p:cNvSpPr>
            <a:spLocks noGrp="1" noChangeArrowheads="1"/>
          </p:cNvSpPr>
          <p:nvPr>
            <p:ph type="title"/>
          </p:nvPr>
        </p:nvSpPr>
        <p:spPr>
          <a:noFill/>
        </p:spPr>
        <p:txBody>
          <a:bodyPr/>
          <a:lstStyle/>
          <a:p>
            <a:pPr eaLnBrk="1" hangingPunct="1"/>
            <a:r>
              <a:rPr lang="en-US" altLang="en-US" sz="2600"/>
              <a:t>3. The Neoclassical Model and its Policy Implications </a:t>
            </a:r>
            <a:br>
              <a:rPr lang="en-US" altLang="en-US" sz="2600"/>
            </a:br>
            <a:r>
              <a:rPr lang="en-US" altLang="en-US" sz="2600"/>
              <a:t>3.1. The Structure of the Neoclassical Model</a:t>
            </a:r>
          </a:p>
        </p:txBody>
      </p:sp>
    </p:spTree>
    <p:extLst>
      <p:ext uri="{BB962C8B-B14F-4D97-AF65-F5344CB8AC3E}">
        <p14:creationId xmlns:p14="http://schemas.microsoft.com/office/powerpoint/2010/main" val="3733801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33958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33958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39587">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3395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8C9CA4A7-B62C-4B87-8931-B8535CA27AED}" type="slidenum">
              <a:rPr lang="de-DE" altLang="en-US" sz="1600" b="1"/>
              <a:pPr algn="r" eaLnBrk="1" hangingPunct="1">
                <a:spcBef>
                  <a:spcPct val="0"/>
                </a:spcBef>
                <a:buClrTx/>
                <a:buFontTx/>
                <a:buNone/>
              </a:pPr>
              <a:t>74</a:t>
            </a:fld>
            <a:r>
              <a:rPr lang="de-DE" altLang="en-US" sz="1600" b="1"/>
              <a:t> -</a:t>
            </a:r>
          </a:p>
        </p:txBody>
      </p:sp>
      <p:sp>
        <p:nvSpPr>
          <p:cNvPr id="75779" name="Fußzeilenplatzhalter 4"/>
          <p:cNvSpPr txBox="1">
            <a:spLocks noGrp="1"/>
          </p:cNvSpPr>
          <p:nvPr/>
        </p:nvSpPr>
        <p:spPr bwMode="auto">
          <a:xfrm>
            <a:off x="0" y="6381750"/>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graphicFrame>
        <p:nvGraphicFramePr>
          <p:cNvPr id="75780" name="Object 2"/>
          <p:cNvGraphicFramePr>
            <a:graphicFrameLocks/>
          </p:cNvGraphicFramePr>
          <p:nvPr/>
        </p:nvGraphicFramePr>
        <p:xfrm>
          <a:off x="1225550" y="1039813"/>
          <a:ext cx="6923088" cy="5422900"/>
        </p:xfrm>
        <a:graphic>
          <a:graphicData uri="http://schemas.openxmlformats.org/presentationml/2006/ole">
            <mc:AlternateContent xmlns:mc="http://schemas.openxmlformats.org/markup-compatibility/2006">
              <mc:Choice xmlns:v="urn:schemas-microsoft-com:vml" Requires="v">
                <p:oleObj spid="_x0000_s76208" name="Diagramm" r:id="rId4" imgW="7439008" imgH="5324543" progId="MSGraph.Chart.8">
                  <p:embed followColorScheme="full"/>
                </p:oleObj>
              </mc:Choice>
              <mc:Fallback>
                <p:oleObj name="Diagramm" r:id="rId4" imgW="7439008" imgH="5324543"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5550" y="1039813"/>
                        <a:ext cx="6923088" cy="542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75781" name="Group 3"/>
          <p:cNvGrpSpPr>
            <a:grpSpLocks/>
          </p:cNvGrpSpPr>
          <p:nvPr/>
        </p:nvGrpSpPr>
        <p:grpSpPr bwMode="auto">
          <a:xfrm>
            <a:off x="431800" y="3624263"/>
            <a:ext cx="4000500" cy="3038475"/>
            <a:chOff x="272" y="2283"/>
            <a:chExt cx="2520" cy="1914"/>
          </a:xfrm>
        </p:grpSpPr>
        <p:sp>
          <p:nvSpPr>
            <p:cNvPr id="75808" name="Line 4"/>
            <p:cNvSpPr>
              <a:spLocks noChangeShapeType="1"/>
            </p:cNvSpPr>
            <p:nvPr/>
          </p:nvSpPr>
          <p:spPr bwMode="auto">
            <a:xfrm flipH="1">
              <a:off x="831" y="2439"/>
              <a:ext cx="1704" cy="0"/>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5809" name="Line 5"/>
            <p:cNvSpPr>
              <a:spLocks noChangeShapeType="1"/>
            </p:cNvSpPr>
            <p:nvPr/>
          </p:nvSpPr>
          <p:spPr bwMode="auto">
            <a:xfrm>
              <a:off x="2544" y="2448"/>
              <a:ext cx="0" cy="1440"/>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5810" name="Text Box 6"/>
            <p:cNvSpPr txBox="1">
              <a:spLocks noChangeArrowheads="1"/>
            </p:cNvSpPr>
            <p:nvPr/>
          </p:nvSpPr>
          <p:spPr bwMode="auto">
            <a:xfrm>
              <a:off x="272" y="2283"/>
              <a:ext cx="5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a:solidFill>
                    <a:srgbClr val="FFFF00"/>
                  </a:solidFill>
                </a:rPr>
                <a:t>i</a:t>
              </a:r>
              <a:r>
                <a:rPr lang="de-DE" altLang="en-US" baseline="-25000">
                  <a:solidFill>
                    <a:srgbClr val="FFFF00"/>
                  </a:solidFill>
                </a:rPr>
                <a:t>1</a:t>
              </a:r>
              <a:endParaRPr lang="de-DE" altLang="en-US" sz="1800" b="1" baseline="-25000">
                <a:solidFill>
                  <a:srgbClr val="FFFF00"/>
                </a:solidFill>
              </a:endParaRPr>
            </a:p>
          </p:txBody>
        </p:sp>
        <p:sp>
          <p:nvSpPr>
            <p:cNvPr id="75811" name="Text Box 7"/>
            <p:cNvSpPr txBox="1">
              <a:spLocks noChangeArrowheads="1"/>
            </p:cNvSpPr>
            <p:nvPr/>
          </p:nvSpPr>
          <p:spPr bwMode="auto">
            <a:xfrm>
              <a:off x="2454" y="3909"/>
              <a:ext cx="33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a:solidFill>
                    <a:srgbClr val="FFFF00"/>
                  </a:solidFill>
                </a:rPr>
                <a:t>I</a:t>
              </a:r>
              <a:r>
                <a:rPr lang="de-DE" altLang="en-US" baseline="-25000">
                  <a:solidFill>
                    <a:srgbClr val="FFFF00"/>
                  </a:solidFill>
                </a:rPr>
                <a:t>1</a:t>
              </a:r>
              <a:r>
                <a:rPr lang="de-DE" altLang="en-US" sz="1800" b="1">
                  <a:solidFill>
                    <a:srgbClr val="FFFF00"/>
                  </a:solidFill>
                </a:rPr>
                <a:t>  </a:t>
              </a:r>
            </a:p>
          </p:txBody>
        </p:sp>
      </p:grpSp>
      <p:sp>
        <p:nvSpPr>
          <p:cNvPr id="75782" name="Rectangle 8"/>
          <p:cNvSpPr>
            <a:spLocks noGrp="1" noChangeArrowheads="1"/>
          </p:cNvSpPr>
          <p:nvPr>
            <p:ph type="title" idx="4294967295"/>
          </p:nvPr>
        </p:nvSpPr>
        <p:spPr>
          <a:xfrm>
            <a:off x="0" y="31750"/>
            <a:ext cx="9144000" cy="1100138"/>
          </a:xfrm>
          <a:noFill/>
        </p:spPr>
        <p:txBody>
          <a:bodyPr/>
          <a:lstStyle/>
          <a:p>
            <a:pPr eaLnBrk="1" hangingPunct="1"/>
            <a:r>
              <a:rPr lang="en-US" altLang="en-US"/>
              <a:t>Capital Market with Money Supply of Central Bank</a:t>
            </a:r>
          </a:p>
        </p:txBody>
      </p:sp>
      <p:sp>
        <p:nvSpPr>
          <p:cNvPr id="75783" name="Text Box 9"/>
          <p:cNvSpPr txBox="1">
            <a:spLocks noChangeArrowheads="1"/>
          </p:cNvSpPr>
          <p:nvPr/>
        </p:nvSpPr>
        <p:spPr bwMode="auto">
          <a:xfrm>
            <a:off x="973138" y="992188"/>
            <a:ext cx="476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a:t>i</a:t>
            </a:r>
            <a:r>
              <a:rPr lang="de-DE" altLang="en-US" sz="1800" b="1"/>
              <a:t>  </a:t>
            </a:r>
          </a:p>
        </p:txBody>
      </p:sp>
      <p:sp>
        <p:nvSpPr>
          <p:cNvPr id="75784" name="Text Box 10"/>
          <p:cNvSpPr txBox="1">
            <a:spLocks noChangeArrowheads="1"/>
          </p:cNvSpPr>
          <p:nvPr/>
        </p:nvSpPr>
        <p:spPr bwMode="auto">
          <a:xfrm>
            <a:off x="8107363" y="6083300"/>
            <a:ext cx="8175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2800" b="1"/>
              <a:t>I, S</a:t>
            </a:r>
            <a:r>
              <a:rPr lang="de-DE" altLang="en-US" sz="1800" b="1"/>
              <a:t>  </a:t>
            </a:r>
          </a:p>
        </p:txBody>
      </p:sp>
      <p:sp>
        <p:nvSpPr>
          <p:cNvPr id="75785" name="Text Box 11"/>
          <p:cNvSpPr txBox="1">
            <a:spLocks noChangeArrowheads="1"/>
          </p:cNvSpPr>
          <p:nvPr/>
        </p:nvSpPr>
        <p:spPr bwMode="auto">
          <a:xfrm>
            <a:off x="6764338" y="5576888"/>
            <a:ext cx="968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00FFFF"/>
                </a:solidFill>
              </a:rPr>
              <a:t>I(i,L)</a:t>
            </a:r>
            <a:endParaRPr lang="el-GR" altLang="en-US" sz="2600">
              <a:solidFill>
                <a:srgbClr val="00FFFF"/>
              </a:solidFill>
            </a:endParaRPr>
          </a:p>
        </p:txBody>
      </p:sp>
      <p:sp>
        <p:nvSpPr>
          <p:cNvPr id="75786" name="Line 12"/>
          <p:cNvSpPr>
            <a:spLocks noChangeShapeType="1"/>
          </p:cNvSpPr>
          <p:nvPr/>
        </p:nvSpPr>
        <p:spPr bwMode="auto">
          <a:xfrm flipH="1" flipV="1">
            <a:off x="1358900" y="1892300"/>
            <a:ext cx="5283200" cy="39116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5787" name="Line 13"/>
          <p:cNvSpPr>
            <a:spLocks noChangeShapeType="1"/>
          </p:cNvSpPr>
          <p:nvPr/>
        </p:nvSpPr>
        <p:spPr bwMode="auto">
          <a:xfrm>
            <a:off x="7923213" y="6188075"/>
            <a:ext cx="309562" cy="1588"/>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5788" name="Line 14"/>
          <p:cNvSpPr>
            <a:spLocks noChangeShapeType="1"/>
          </p:cNvSpPr>
          <p:nvPr/>
        </p:nvSpPr>
        <p:spPr bwMode="auto">
          <a:xfrm rot="5400000" flipH="1">
            <a:off x="1208881" y="1231107"/>
            <a:ext cx="295275" cy="1588"/>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54001" name="Line 15"/>
          <p:cNvSpPr>
            <a:spLocks noChangeShapeType="1"/>
          </p:cNvSpPr>
          <p:nvPr/>
        </p:nvSpPr>
        <p:spPr bwMode="auto">
          <a:xfrm flipV="1">
            <a:off x="1358900" y="1892300"/>
            <a:ext cx="5854700" cy="36449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54002" name="Text Box 16"/>
          <p:cNvSpPr txBox="1">
            <a:spLocks noChangeArrowheads="1"/>
          </p:cNvSpPr>
          <p:nvPr/>
        </p:nvSpPr>
        <p:spPr bwMode="auto">
          <a:xfrm>
            <a:off x="6780213" y="1390650"/>
            <a:ext cx="7016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00FFFF"/>
                </a:solidFill>
              </a:rPr>
              <a:t>S(i)</a:t>
            </a:r>
            <a:endParaRPr lang="el-GR" altLang="en-US" sz="2600">
              <a:solidFill>
                <a:srgbClr val="00FFFF"/>
              </a:solidFill>
            </a:endParaRPr>
          </a:p>
        </p:txBody>
      </p:sp>
      <p:sp>
        <p:nvSpPr>
          <p:cNvPr id="6563857" name="Line 17"/>
          <p:cNvSpPr>
            <a:spLocks noChangeShapeType="1"/>
          </p:cNvSpPr>
          <p:nvPr/>
        </p:nvSpPr>
        <p:spPr bwMode="auto">
          <a:xfrm flipV="1">
            <a:off x="2695575" y="1890713"/>
            <a:ext cx="5854700" cy="36449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563858" name="Line 18"/>
          <p:cNvSpPr>
            <a:spLocks noChangeShapeType="1"/>
          </p:cNvSpPr>
          <p:nvPr/>
        </p:nvSpPr>
        <p:spPr bwMode="auto">
          <a:xfrm>
            <a:off x="2698750" y="5530850"/>
            <a:ext cx="0" cy="658813"/>
          </a:xfrm>
          <a:prstGeom prst="line">
            <a:avLst/>
          </a:prstGeom>
          <a:noFill/>
          <a:ln w="38100">
            <a:solidFill>
              <a:srgbClr val="00FFFF"/>
            </a:solidFill>
            <a:round/>
            <a:headEnd type="none" w="med" len="lg"/>
            <a:tailEnd type="none" w="lg"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563859" name="Text Box 19"/>
          <p:cNvSpPr txBox="1">
            <a:spLocks noChangeArrowheads="1"/>
          </p:cNvSpPr>
          <p:nvPr/>
        </p:nvSpPr>
        <p:spPr bwMode="auto">
          <a:xfrm>
            <a:off x="7624763" y="1392238"/>
            <a:ext cx="14747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00FFFF"/>
                </a:solidFill>
              </a:rPr>
              <a:t>S(i)+M/P</a:t>
            </a:r>
            <a:endParaRPr lang="el-GR" altLang="en-US" sz="2600">
              <a:solidFill>
                <a:srgbClr val="00FFFF"/>
              </a:solidFill>
            </a:endParaRPr>
          </a:p>
        </p:txBody>
      </p:sp>
      <p:grpSp>
        <p:nvGrpSpPr>
          <p:cNvPr id="3" name="Group 22"/>
          <p:cNvGrpSpPr>
            <a:grpSpLocks/>
          </p:cNvGrpSpPr>
          <p:nvPr/>
        </p:nvGrpSpPr>
        <p:grpSpPr bwMode="auto">
          <a:xfrm>
            <a:off x="5124450" y="2489200"/>
            <a:ext cx="1843088" cy="695325"/>
            <a:chOff x="3220" y="1568"/>
            <a:chExt cx="1161" cy="438"/>
          </a:xfrm>
        </p:grpSpPr>
        <p:sp>
          <p:nvSpPr>
            <p:cNvPr id="75806" name="AutoShape 20"/>
            <p:cNvSpPr>
              <a:spLocks/>
            </p:cNvSpPr>
            <p:nvPr/>
          </p:nvSpPr>
          <p:spPr bwMode="auto">
            <a:xfrm rot="-5400000">
              <a:off x="3540" y="1510"/>
              <a:ext cx="176" cy="815"/>
            </a:xfrm>
            <a:prstGeom prst="rightBrace">
              <a:avLst>
                <a:gd name="adj1" fmla="val 38589"/>
                <a:gd name="adj2" fmla="val 83333"/>
              </a:avLst>
            </a:prstGeom>
            <a:noFill/>
            <a:ln w="38100">
              <a:solidFill>
                <a:srgbClr val="FF0000"/>
              </a:solidFill>
              <a:round/>
              <a:headEnd type="none" w="med" len="lg"/>
              <a:tailEnd type="none" w="lg" len="med"/>
            </a:ln>
            <a:extLst>
              <a:ext uri="{909E8E84-426E-40DD-AFC4-6F175D3DCCD1}">
                <a14:hiddenFill xmlns:a14="http://schemas.microsoft.com/office/drawing/2010/main">
                  <a:solidFill>
                    <a:srgbClr val="FFFFFF"/>
                  </a:solidFill>
                </a14:hiddenFill>
              </a:ext>
            </a:extLst>
          </p:spPr>
          <p:txBody>
            <a:bodyPr vert="eaVert"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a:p>
          </p:txBody>
        </p:sp>
        <p:sp>
          <p:nvSpPr>
            <p:cNvPr id="75807" name="Text Box 21"/>
            <p:cNvSpPr txBox="1">
              <a:spLocks noChangeArrowheads="1"/>
            </p:cNvSpPr>
            <p:nvPr/>
          </p:nvSpPr>
          <p:spPr bwMode="auto">
            <a:xfrm>
              <a:off x="3867" y="1568"/>
              <a:ext cx="514"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90000" tIns="46800" rIns="90000" bIns="4680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00FFFF"/>
                  </a:solidFill>
                </a:rPr>
                <a:t>M/P</a:t>
              </a:r>
              <a:endParaRPr lang="el-GR" altLang="en-US" sz="2600">
                <a:solidFill>
                  <a:srgbClr val="00FFFF"/>
                </a:solidFill>
              </a:endParaRPr>
            </a:p>
          </p:txBody>
        </p:sp>
      </p:grpSp>
      <p:grpSp>
        <p:nvGrpSpPr>
          <p:cNvPr id="4" name="Group 30"/>
          <p:cNvGrpSpPr>
            <a:grpSpLocks/>
          </p:cNvGrpSpPr>
          <p:nvPr/>
        </p:nvGrpSpPr>
        <p:grpSpPr bwMode="auto">
          <a:xfrm>
            <a:off x="2560638" y="4090988"/>
            <a:ext cx="1728787" cy="695325"/>
            <a:chOff x="1253" y="2817"/>
            <a:chExt cx="1089" cy="438"/>
          </a:xfrm>
        </p:grpSpPr>
        <p:sp>
          <p:nvSpPr>
            <p:cNvPr id="75804" name="AutoShape 24"/>
            <p:cNvSpPr>
              <a:spLocks/>
            </p:cNvSpPr>
            <p:nvPr/>
          </p:nvSpPr>
          <p:spPr bwMode="auto">
            <a:xfrm rot="-5400000">
              <a:off x="1573" y="2759"/>
              <a:ext cx="176" cy="815"/>
            </a:xfrm>
            <a:prstGeom prst="rightBrace">
              <a:avLst>
                <a:gd name="adj1" fmla="val 38589"/>
                <a:gd name="adj2" fmla="val 83333"/>
              </a:avLst>
            </a:prstGeom>
            <a:noFill/>
            <a:ln w="38100">
              <a:solidFill>
                <a:srgbClr val="FF0000"/>
              </a:solidFill>
              <a:round/>
              <a:headEnd type="none" w="med" len="lg"/>
              <a:tailEnd type="none" w="lg" len="med"/>
            </a:ln>
            <a:extLst>
              <a:ext uri="{909E8E84-426E-40DD-AFC4-6F175D3DCCD1}">
                <a14:hiddenFill xmlns:a14="http://schemas.microsoft.com/office/drawing/2010/main">
                  <a:solidFill>
                    <a:srgbClr val="FFFFFF"/>
                  </a:solidFill>
                </a14:hiddenFill>
              </a:ext>
            </a:extLst>
          </p:spPr>
          <p:txBody>
            <a:bodyPr vert="eaVert"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a:p>
          </p:txBody>
        </p:sp>
        <p:sp>
          <p:nvSpPr>
            <p:cNvPr id="75805" name="Text Box 25"/>
            <p:cNvSpPr txBox="1">
              <a:spLocks noChangeArrowheads="1"/>
            </p:cNvSpPr>
            <p:nvPr/>
          </p:nvSpPr>
          <p:spPr bwMode="auto">
            <a:xfrm>
              <a:off x="1828" y="2817"/>
              <a:ext cx="514"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90000" tIns="46800" rIns="90000" bIns="4680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00FFFF"/>
                  </a:solidFill>
                </a:rPr>
                <a:t>M/P</a:t>
              </a:r>
              <a:endParaRPr lang="el-GR" altLang="en-US" sz="2600">
                <a:solidFill>
                  <a:srgbClr val="00FFFF"/>
                </a:solidFill>
              </a:endParaRPr>
            </a:p>
          </p:txBody>
        </p:sp>
      </p:grpSp>
      <p:grpSp>
        <p:nvGrpSpPr>
          <p:cNvPr id="5" name="Group 29"/>
          <p:cNvGrpSpPr>
            <a:grpSpLocks/>
          </p:cNvGrpSpPr>
          <p:nvPr/>
        </p:nvGrpSpPr>
        <p:grpSpPr bwMode="auto">
          <a:xfrm>
            <a:off x="1393825" y="5387975"/>
            <a:ext cx="1296988" cy="771525"/>
            <a:chOff x="878" y="3394"/>
            <a:chExt cx="817" cy="486"/>
          </a:xfrm>
        </p:grpSpPr>
        <p:sp>
          <p:nvSpPr>
            <p:cNvPr id="75802" name="AutoShape 27"/>
            <p:cNvSpPr>
              <a:spLocks/>
            </p:cNvSpPr>
            <p:nvPr/>
          </p:nvSpPr>
          <p:spPr bwMode="auto">
            <a:xfrm rot="-5400000">
              <a:off x="1198" y="3384"/>
              <a:ext cx="176" cy="815"/>
            </a:xfrm>
            <a:prstGeom prst="rightBrace">
              <a:avLst>
                <a:gd name="adj1" fmla="val 38589"/>
                <a:gd name="adj2" fmla="val 65644"/>
              </a:avLst>
            </a:prstGeom>
            <a:noFill/>
            <a:ln w="38100">
              <a:solidFill>
                <a:srgbClr val="FF0000"/>
              </a:solidFill>
              <a:round/>
              <a:headEnd type="none" w="med" len="lg"/>
              <a:tailEnd type="none" w="lg" len="med"/>
            </a:ln>
            <a:extLst>
              <a:ext uri="{909E8E84-426E-40DD-AFC4-6F175D3DCCD1}">
                <a14:hiddenFill xmlns:a14="http://schemas.microsoft.com/office/drawing/2010/main">
                  <a:solidFill>
                    <a:srgbClr val="FFFFFF"/>
                  </a:solidFill>
                </a14:hiddenFill>
              </a:ext>
            </a:extLst>
          </p:spPr>
          <p:txBody>
            <a:bodyPr vert="eaVert"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a:p>
          </p:txBody>
        </p:sp>
        <p:sp>
          <p:nvSpPr>
            <p:cNvPr id="75803" name="Text Box 28"/>
            <p:cNvSpPr txBox="1">
              <a:spLocks noChangeArrowheads="1"/>
            </p:cNvSpPr>
            <p:nvPr/>
          </p:nvSpPr>
          <p:spPr bwMode="auto">
            <a:xfrm>
              <a:off x="1181" y="3394"/>
              <a:ext cx="514"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90000" tIns="46800" rIns="90000" bIns="4680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00FFFF"/>
                  </a:solidFill>
                </a:rPr>
                <a:t>M/P</a:t>
              </a:r>
              <a:endParaRPr lang="el-GR" altLang="en-US" sz="2600">
                <a:solidFill>
                  <a:srgbClr val="00FFFF"/>
                </a:solidFill>
              </a:endParaRPr>
            </a:p>
          </p:txBody>
        </p:sp>
      </p:grpSp>
      <p:sp>
        <p:nvSpPr>
          <p:cNvPr id="554020" name="Line 36"/>
          <p:cNvSpPr>
            <a:spLocks noChangeShapeType="1"/>
          </p:cNvSpPr>
          <p:nvPr/>
        </p:nvSpPr>
        <p:spPr bwMode="auto">
          <a:xfrm flipH="1" flipV="1">
            <a:off x="7256859" y="2817306"/>
            <a:ext cx="277020" cy="59690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554019" name="AutoShape 47"/>
          <p:cNvSpPr>
            <a:spLocks noChangeArrowheads="1"/>
          </p:cNvSpPr>
          <p:nvPr/>
        </p:nvSpPr>
        <p:spPr bwMode="auto">
          <a:xfrm>
            <a:off x="6756243" y="3415793"/>
            <a:ext cx="1644808" cy="688975"/>
          </a:xfrm>
          <a:prstGeom prst="roundRect">
            <a:avLst>
              <a:gd name="adj" fmla="val 12495"/>
            </a:avLst>
          </a:prstGeom>
          <a:solidFill>
            <a:srgbClr val="FFFF99"/>
          </a:solidFill>
          <a:ln w="50800">
            <a:solidFill>
              <a:srgbClr val="FF0000"/>
            </a:solidFill>
            <a:round/>
            <a:headEnd/>
            <a:tailEnd/>
          </a:ln>
        </p:spPr>
        <p:txBody>
          <a:bodyPr lIns="0" tIns="0" rIns="0" bIns="0"/>
          <a:lstStyle>
            <a:lvl1pPr marL="342900" indent="-342900">
              <a:spcBef>
                <a:spcPct val="20000"/>
              </a:spcBef>
              <a:buClr>
                <a:srgbClr val="FF0000"/>
              </a:buClr>
              <a:buFont typeface="Arial Unicode MS" pitchFamily="34" charset="-128"/>
              <a:buChar char="➤"/>
              <a:defRPr sz="2400">
                <a:solidFill>
                  <a:schemeClr val="tx1"/>
                </a:solidFill>
                <a:latin typeface="Arial" pitchFamily="34" charset="0"/>
              </a:defRPr>
            </a:lvl1pPr>
            <a:lvl2pPr marL="179388">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lvl="1" algn="ctr" eaLnBrk="1" hangingPunct="1">
              <a:buFont typeface="Arial Unicode MS" pitchFamily="34" charset="-128"/>
              <a:buNone/>
            </a:pPr>
            <a:r>
              <a:rPr lang="en-US" altLang="en-US" sz="2000">
                <a:solidFill>
                  <a:srgbClr val="3333FF"/>
                </a:solidFill>
              </a:rPr>
              <a:t>Total credit supply</a:t>
            </a:r>
            <a:endParaRPr lang="en-US" altLang="en-US" sz="2000" baseline="-25000">
              <a:solidFill>
                <a:srgbClr val="3333FF"/>
              </a:solidFill>
            </a:endParaRPr>
          </a:p>
        </p:txBody>
      </p:sp>
      <p:grpSp>
        <p:nvGrpSpPr>
          <p:cNvPr id="6" name="Group 33"/>
          <p:cNvGrpSpPr>
            <a:grpSpLocks/>
          </p:cNvGrpSpPr>
          <p:nvPr/>
        </p:nvGrpSpPr>
        <p:grpSpPr bwMode="auto">
          <a:xfrm>
            <a:off x="1395413" y="4792663"/>
            <a:ext cx="1741487" cy="733425"/>
            <a:chOff x="879" y="3019"/>
            <a:chExt cx="1097" cy="462"/>
          </a:xfrm>
        </p:grpSpPr>
        <p:sp>
          <p:nvSpPr>
            <p:cNvPr id="75800" name="AutoShape 34"/>
            <p:cNvSpPr>
              <a:spLocks/>
            </p:cNvSpPr>
            <p:nvPr/>
          </p:nvSpPr>
          <p:spPr bwMode="auto">
            <a:xfrm rot="-5400000">
              <a:off x="1199" y="2985"/>
              <a:ext cx="176" cy="815"/>
            </a:xfrm>
            <a:prstGeom prst="rightBrace">
              <a:avLst>
                <a:gd name="adj1" fmla="val 38589"/>
                <a:gd name="adj2" fmla="val 83333"/>
              </a:avLst>
            </a:prstGeom>
            <a:noFill/>
            <a:ln w="38100">
              <a:solidFill>
                <a:srgbClr val="FF0000"/>
              </a:solidFill>
              <a:round/>
              <a:headEnd type="none" w="med" len="lg"/>
              <a:tailEnd type="none" w="lg" len="med"/>
            </a:ln>
            <a:extLst>
              <a:ext uri="{909E8E84-426E-40DD-AFC4-6F175D3DCCD1}">
                <a14:hiddenFill xmlns:a14="http://schemas.microsoft.com/office/drawing/2010/main">
                  <a:solidFill>
                    <a:srgbClr val="FFFFFF"/>
                  </a:solidFill>
                </a14:hiddenFill>
              </a:ext>
            </a:extLst>
          </p:spPr>
          <p:txBody>
            <a:bodyPr vert="eaVert"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a:p>
          </p:txBody>
        </p:sp>
        <p:sp>
          <p:nvSpPr>
            <p:cNvPr id="75801" name="Text Box 35"/>
            <p:cNvSpPr txBox="1">
              <a:spLocks noChangeArrowheads="1"/>
            </p:cNvSpPr>
            <p:nvPr/>
          </p:nvSpPr>
          <p:spPr bwMode="auto">
            <a:xfrm>
              <a:off x="1462" y="3019"/>
              <a:ext cx="514"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90000" tIns="46800" rIns="90000" bIns="4680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00FFFF"/>
                  </a:solidFill>
                </a:rPr>
                <a:t>M/P</a:t>
              </a:r>
              <a:endParaRPr lang="el-GR" altLang="en-US" sz="2600">
                <a:solidFill>
                  <a:srgbClr val="00FF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6385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56385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540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56385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540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554002"/>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554001"/>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3"/>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4"/>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4001" grpId="0" animBg="1"/>
      <p:bldP spid="554002" grpId="0"/>
      <p:bldP spid="6563857" grpId="0" animBg="1"/>
      <p:bldP spid="6563858" grpId="0" animBg="1"/>
      <p:bldP spid="6563859" grpId="0"/>
      <p:bldP spid="554020" grpId="0" animBg="1"/>
      <p:bldP spid="554019"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Foliennummernplatzhalter 3"/>
          <p:cNvSpPr>
            <a:spLocks noGrp="1"/>
          </p:cNvSpPr>
          <p:nvPr>
            <p:ph type="sldNum" sz="quarter" idx="11"/>
          </p:nvPr>
        </p:nvSpPr>
        <p:spPr>
          <a:xfrm>
            <a:off x="7038975" y="63769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2E3F3606-55AF-4CF3-A500-C48E2070027F}" type="slidenum">
              <a:rPr lang="de-DE" altLang="en-US" sz="1600" smtClean="0"/>
              <a:pPr>
                <a:spcBef>
                  <a:spcPct val="0"/>
                </a:spcBef>
                <a:buClrTx/>
                <a:buFontTx/>
                <a:buNone/>
              </a:pPr>
              <a:t>75</a:t>
            </a:fld>
            <a:r>
              <a:rPr lang="de-DE" altLang="en-US" sz="1600"/>
              <a:t> -</a:t>
            </a:r>
          </a:p>
        </p:txBody>
      </p:sp>
      <p:sp>
        <p:nvSpPr>
          <p:cNvPr id="76803" name="Fußzeilenplatzhalt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600"/>
              <a:t>Prof. Dr. Rainer Maurer</a:t>
            </a:r>
          </a:p>
        </p:txBody>
      </p:sp>
      <p:sp>
        <p:nvSpPr>
          <p:cNvPr id="76804" name="Rectangle 3"/>
          <p:cNvSpPr>
            <a:spLocks noGrp="1" noChangeArrowheads="1"/>
          </p:cNvSpPr>
          <p:nvPr>
            <p:ph type="body" idx="1"/>
          </p:nvPr>
        </p:nvSpPr>
        <p:spPr>
          <a:xfrm>
            <a:off x="457200" y="1371600"/>
            <a:ext cx="8686800" cy="5486400"/>
          </a:xfrm>
        </p:spPr>
        <p:txBody>
          <a:bodyPr/>
          <a:lstStyle/>
          <a:p>
            <a:pPr eaLnBrk="1" hangingPunct="1"/>
            <a:r>
              <a:rPr lang="en-US" altLang="en-US" dirty="0">
                <a:solidFill>
                  <a:srgbClr val="00FF00"/>
                </a:solidFill>
              </a:rPr>
              <a:t>Money Demand</a:t>
            </a:r>
            <a:r>
              <a:rPr lang="en-US" altLang="en-US" dirty="0"/>
              <a:t>:</a:t>
            </a:r>
          </a:p>
          <a:p>
            <a:pPr eaLnBrk="1" hangingPunct="1">
              <a:lnSpc>
                <a:spcPct val="0"/>
              </a:lnSpc>
            </a:pPr>
            <a:endParaRPr lang="en-US" altLang="en-US" dirty="0"/>
          </a:p>
          <a:p>
            <a:pPr lvl="1" eaLnBrk="1" hangingPunct="1"/>
            <a:r>
              <a:rPr lang="en-US" altLang="en-US" dirty="0"/>
              <a:t>As noted above, </a:t>
            </a:r>
            <a:r>
              <a:rPr lang="en-US" altLang="en-US" dirty="0">
                <a:solidFill>
                  <a:srgbClr val="00FF00"/>
                </a:solidFill>
              </a:rPr>
              <a:t>firms</a:t>
            </a:r>
            <a:r>
              <a:rPr lang="en-US" altLang="en-US" dirty="0"/>
              <a:t> </a:t>
            </a:r>
            <a:r>
              <a:rPr lang="en-US" altLang="en-US" dirty="0">
                <a:solidFill>
                  <a:srgbClr val="00FF00"/>
                </a:solidFill>
              </a:rPr>
              <a:t>need money to pay</a:t>
            </a:r>
            <a:r>
              <a:rPr lang="en-US" altLang="en-US" dirty="0"/>
              <a:t> their production factors labor and capital.</a:t>
            </a:r>
          </a:p>
          <a:p>
            <a:pPr lvl="1" eaLnBrk="1" hangingPunct="1"/>
            <a:r>
              <a:rPr lang="en-US" altLang="en-US" dirty="0"/>
              <a:t>Consequently, their </a:t>
            </a:r>
            <a:r>
              <a:rPr lang="en-US" altLang="en-US" dirty="0">
                <a:solidFill>
                  <a:srgbClr val="00FF00"/>
                </a:solidFill>
              </a:rPr>
              <a:t>money demand</a:t>
            </a:r>
            <a:r>
              <a:rPr lang="en-US" altLang="en-US" dirty="0"/>
              <a:t> </a:t>
            </a:r>
            <a:r>
              <a:rPr lang="en-US" altLang="en-US" dirty="0">
                <a:solidFill>
                  <a:srgbClr val="00FF00"/>
                </a:solidFill>
              </a:rPr>
              <a:t>depends</a:t>
            </a:r>
            <a:r>
              <a:rPr lang="en-US" altLang="en-US" dirty="0"/>
              <a:t> </a:t>
            </a:r>
            <a:r>
              <a:rPr lang="en-US" altLang="en-US" dirty="0">
                <a:solidFill>
                  <a:srgbClr val="00FF00"/>
                </a:solidFill>
              </a:rPr>
              <a:t>on</a:t>
            </a:r>
            <a:r>
              <a:rPr lang="en-US" altLang="en-US" dirty="0"/>
              <a:t> the sum of their </a:t>
            </a:r>
            <a:r>
              <a:rPr lang="en-US" altLang="en-US" dirty="0">
                <a:solidFill>
                  <a:srgbClr val="00FF00"/>
                </a:solidFill>
              </a:rPr>
              <a:t>wage and interest</a:t>
            </a:r>
            <a:r>
              <a:rPr lang="en-US" altLang="en-US" dirty="0"/>
              <a:t> payments, i.e. household income.</a:t>
            </a:r>
          </a:p>
          <a:p>
            <a:pPr lvl="1" eaLnBrk="1" hangingPunct="1"/>
            <a:r>
              <a:rPr lang="en-US" altLang="en-US" dirty="0"/>
              <a:t>As we have already seen, the sum of </a:t>
            </a:r>
            <a:r>
              <a:rPr lang="en-US" altLang="en-US" dirty="0">
                <a:solidFill>
                  <a:srgbClr val="00FF00"/>
                </a:solidFill>
              </a:rPr>
              <a:t>wage and interest</a:t>
            </a:r>
            <a:r>
              <a:rPr lang="en-US" altLang="en-US" dirty="0"/>
              <a:t> payments equals GDP: Y</a:t>
            </a:r>
          </a:p>
          <a:p>
            <a:pPr lvl="1" eaLnBrk="1" hangingPunct="1"/>
            <a:r>
              <a:rPr lang="en-US" altLang="en-US" dirty="0"/>
              <a:t>Consequently, the </a:t>
            </a:r>
            <a:r>
              <a:rPr lang="en-US" altLang="en-US" dirty="0">
                <a:solidFill>
                  <a:srgbClr val="00FF00"/>
                </a:solidFill>
              </a:rPr>
              <a:t>real money demand</a:t>
            </a:r>
            <a:r>
              <a:rPr lang="en-US" altLang="en-US" dirty="0"/>
              <a:t> of firms is a </a:t>
            </a:r>
            <a:r>
              <a:rPr lang="en-US" altLang="en-US" dirty="0">
                <a:solidFill>
                  <a:srgbClr val="00FF00"/>
                </a:solidFill>
              </a:rPr>
              <a:t>positive function of</a:t>
            </a:r>
            <a:r>
              <a:rPr lang="en-US" altLang="en-US" dirty="0"/>
              <a:t> </a:t>
            </a:r>
            <a:r>
              <a:rPr lang="en-US" altLang="en-US" dirty="0">
                <a:solidFill>
                  <a:srgbClr val="00FF00"/>
                </a:solidFill>
              </a:rPr>
              <a:t>Y</a:t>
            </a:r>
            <a:r>
              <a:rPr lang="en-US" altLang="en-US" dirty="0"/>
              <a:t>:</a:t>
            </a:r>
          </a:p>
          <a:p>
            <a:pPr lvl="1" eaLnBrk="1" hangingPunct="1">
              <a:buFont typeface="Arial Unicode MS" pitchFamily="34" charset="-128"/>
              <a:buNone/>
            </a:pPr>
            <a:r>
              <a:rPr lang="en-US" altLang="en-US" dirty="0"/>
              <a:t>                                         R</a:t>
            </a:r>
            <a:r>
              <a:rPr lang="en-US" altLang="en-US" baseline="-25000" dirty="0"/>
              <a:t>D</a:t>
            </a:r>
            <a:r>
              <a:rPr lang="en-US" altLang="en-US" dirty="0"/>
              <a:t>(Y)</a:t>
            </a:r>
          </a:p>
          <a:p>
            <a:pPr lvl="1" eaLnBrk="1" hangingPunct="1">
              <a:buFont typeface="Arial Unicode MS" pitchFamily="34" charset="-128"/>
              <a:buNone/>
            </a:pPr>
            <a:endParaRPr lang="en-US" altLang="en-US" dirty="0"/>
          </a:p>
          <a:p>
            <a:pPr lvl="1" eaLnBrk="1" hangingPunct="1"/>
            <a:r>
              <a:rPr lang="en-US" altLang="en-US" dirty="0"/>
              <a:t>This means that the demand for money is the higher </a:t>
            </a:r>
            <a:r>
              <a:rPr lang="en-US" altLang="en-US" dirty="0">
                <a:solidFill>
                  <a:srgbClr val="00FF00"/>
                </a:solidFill>
              </a:rPr>
              <a:t>the</a:t>
            </a:r>
            <a:r>
              <a:rPr lang="en-US" altLang="en-US" dirty="0"/>
              <a:t> </a:t>
            </a:r>
            <a:r>
              <a:rPr lang="en-US" altLang="en-US" dirty="0">
                <a:solidFill>
                  <a:srgbClr val="00FF00"/>
                </a:solidFill>
              </a:rPr>
              <a:t>higher GDP </a:t>
            </a:r>
            <a:r>
              <a:rPr lang="en-US" altLang="en-US" dirty="0"/>
              <a:t>and vice versa.</a:t>
            </a:r>
          </a:p>
        </p:txBody>
      </p:sp>
      <p:sp>
        <p:nvSpPr>
          <p:cNvPr id="76805" name="Rectangle 5"/>
          <p:cNvSpPr>
            <a:spLocks noGrp="1" noChangeArrowheads="1"/>
          </p:cNvSpPr>
          <p:nvPr>
            <p:ph type="title"/>
          </p:nvPr>
        </p:nvSpPr>
        <p:spPr>
          <a:noFill/>
        </p:spPr>
        <p:txBody>
          <a:bodyPr/>
          <a:lstStyle/>
          <a:p>
            <a:pPr eaLnBrk="1" hangingPunct="1"/>
            <a:r>
              <a:rPr lang="en-US" altLang="en-US" sz="2600"/>
              <a:t>3. The Neoclassical Model and its Policy Implications </a:t>
            </a:r>
            <a:br>
              <a:rPr lang="en-US" altLang="en-US" sz="2600"/>
            </a:br>
            <a:r>
              <a:rPr lang="en-US" altLang="en-US" sz="2600"/>
              <a:t>3.1. The Structure of the Neoclassical Model</a:t>
            </a:r>
          </a:p>
        </p:txBody>
      </p:sp>
      <p:sp>
        <p:nvSpPr>
          <p:cNvPr id="76806" name="Oval 7"/>
          <p:cNvSpPr>
            <a:spLocks noChangeArrowheads="1"/>
          </p:cNvSpPr>
          <p:nvPr/>
        </p:nvSpPr>
        <p:spPr bwMode="auto">
          <a:xfrm>
            <a:off x="4664075" y="5400675"/>
            <a:ext cx="368300" cy="368300"/>
          </a:xfrm>
          <a:prstGeom prst="ellipse">
            <a:avLst/>
          </a:prstGeom>
          <a:noFill/>
          <a:ln w="38100" algn="ctr">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r>
              <a:rPr lang="en-US" altLang="en-US" sz="2000">
                <a:solidFill>
                  <a:srgbClr val="00FF00"/>
                </a:solidFill>
              </a:rPr>
              <a:t>+</a:t>
            </a:r>
            <a:endParaRPr lang="de-DE" altLang="en-US" sz="2000">
              <a:solidFill>
                <a:srgbClr val="00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80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80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680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680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680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680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680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6"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E4C5BD8A-9D6E-4613-A0B0-AA84921295A5}" type="slidenum">
              <a:rPr lang="de-DE" altLang="en-US" sz="1600" b="1"/>
              <a:pPr algn="r" eaLnBrk="1" hangingPunct="1">
                <a:spcBef>
                  <a:spcPct val="0"/>
                </a:spcBef>
                <a:buClrTx/>
                <a:buFontTx/>
                <a:buNone/>
              </a:pPr>
              <a:t>76</a:t>
            </a:fld>
            <a:r>
              <a:rPr lang="de-DE" altLang="en-US" sz="1600" b="1"/>
              <a:t> -</a:t>
            </a:r>
          </a:p>
        </p:txBody>
      </p:sp>
      <p:sp>
        <p:nvSpPr>
          <p:cNvPr id="77827"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sp>
        <p:nvSpPr>
          <p:cNvPr id="77828" name="Rectangle 2"/>
          <p:cNvSpPr>
            <a:spLocks noGrp="1" noChangeArrowheads="1"/>
          </p:cNvSpPr>
          <p:nvPr>
            <p:ph type="title" idx="4294967295"/>
          </p:nvPr>
        </p:nvSpPr>
        <p:spPr>
          <a:xfrm>
            <a:off x="0" y="31750"/>
            <a:ext cx="9144000" cy="1100138"/>
          </a:xfrm>
        </p:spPr>
        <p:txBody>
          <a:bodyPr/>
          <a:lstStyle/>
          <a:p>
            <a:pPr eaLnBrk="1" hangingPunct="1"/>
            <a:r>
              <a:rPr lang="de-DE" altLang="en-US" sz="2900"/>
              <a:t>3. The Neoclassical Model and its Policy Implications</a:t>
            </a:r>
            <a:br>
              <a:rPr lang="de-DE" altLang="en-US" sz="2900"/>
            </a:br>
            <a:r>
              <a:rPr lang="de-DE" altLang="en-US" sz="2600"/>
              <a:t>3.1. The Structure of the Neoclassical Model</a:t>
            </a:r>
          </a:p>
        </p:txBody>
      </p:sp>
      <p:sp>
        <p:nvSpPr>
          <p:cNvPr id="6347779" name="Rectangle 3"/>
          <p:cNvSpPr>
            <a:spLocks noGrp="1" noChangeArrowheads="1"/>
          </p:cNvSpPr>
          <p:nvPr>
            <p:ph type="body" idx="4294967295"/>
          </p:nvPr>
        </p:nvSpPr>
        <p:spPr>
          <a:xfrm>
            <a:off x="457200" y="1371600"/>
            <a:ext cx="8686800" cy="5486400"/>
          </a:xfrm>
        </p:spPr>
        <p:txBody>
          <a:bodyPr/>
          <a:lstStyle/>
          <a:p>
            <a:pPr eaLnBrk="1" hangingPunct="1"/>
            <a:r>
              <a:rPr lang="en-US" altLang="en-US" sz="2600" dirty="0"/>
              <a:t>Money Demand:</a:t>
            </a:r>
          </a:p>
          <a:p>
            <a:pPr eaLnBrk="1" hangingPunct="1">
              <a:lnSpc>
                <a:spcPct val="0"/>
              </a:lnSpc>
            </a:pPr>
            <a:endParaRPr lang="en-US" altLang="en-US" sz="2600" dirty="0"/>
          </a:p>
          <a:p>
            <a:pPr lvl="1" eaLnBrk="1" hangingPunct="1"/>
            <a:r>
              <a:rPr lang="en-US" altLang="en-US" sz="2400" dirty="0"/>
              <a:t>Firms demand this money, where it is supplied by the central bank: As a credit on the </a:t>
            </a:r>
            <a:r>
              <a:rPr lang="en-US" altLang="en-US" sz="2400" dirty="0">
                <a:solidFill>
                  <a:srgbClr val="00FF00"/>
                </a:solidFill>
              </a:rPr>
              <a:t>capital market</a:t>
            </a:r>
          </a:p>
          <a:p>
            <a:pPr lvl="1" eaLnBrk="1" hangingPunct="1"/>
            <a:r>
              <a:rPr lang="en-US" altLang="en-US" sz="2400" dirty="0"/>
              <a:t>Real </a:t>
            </a:r>
            <a:r>
              <a:rPr lang="en-US" altLang="en-US" sz="2400" dirty="0">
                <a:solidFill>
                  <a:srgbClr val="00FF00"/>
                </a:solidFill>
              </a:rPr>
              <a:t>money demand</a:t>
            </a:r>
            <a:r>
              <a:rPr lang="en-US" altLang="en-US" sz="2400" dirty="0"/>
              <a:t> of firms </a:t>
            </a:r>
            <a:r>
              <a:rPr lang="en-US" altLang="en-US" dirty="0"/>
              <a:t>R</a:t>
            </a:r>
            <a:r>
              <a:rPr lang="en-US" altLang="en-US" baseline="-25000" dirty="0"/>
              <a:t>D</a:t>
            </a:r>
            <a:r>
              <a:rPr lang="en-US" altLang="en-US" dirty="0"/>
              <a:t>(Y)</a:t>
            </a:r>
            <a:r>
              <a:rPr lang="en-US" altLang="en-US" sz="2400" dirty="0"/>
              <a:t> </a:t>
            </a:r>
            <a:r>
              <a:rPr lang="en-US" altLang="en-US" sz="2400" dirty="0">
                <a:solidFill>
                  <a:srgbClr val="00FF00"/>
                </a:solidFill>
              </a:rPr>
              <a:t>increases</a:t>
            </a:r>
            <a:r>
              <a:rPr lang="en-US" altLang="en-US" sz="2400" dirty="0"/>
              <a:t> total </a:t>
            </a:r>
            <a:r>
              <a:rPr lang="en-US" altLang="en-US" sz="2400" dirty="0">
                <a:solidFill>
                  <a:srgbClr val="00FF00"/>
                </a:solidFill>
              </a:rPr>
              <a:t>credit demand</a:t>
            </a:r>
            <a:r>
              <a:rPr lang="en-US" altLang="en-US" sz="2400" dirty="0"/>
              <a:t> of firms, needed to buy investment goods </a:t>
            </a:r>
            <a:r>
              <a:rPr lang="en-US" altLang="en-US" sz="2400" dirty="0">
                <a:solidFill>
                  <a:srgbClr val="00FF00"/>
                </a:solidFill>
              </a:rPr>
              <a:t>I(</a:t>
            </a:r>
            <a:r>
              <a:rPr lang="en-US" altLang="en-US" sz="2400" dirty="0" err="1">
                <a:solidFill>
                  <a:srgbClr val="00FF00"/>
                </a:solidFill>
              </a:rPr>
              <a:t>i</a:t>
            </a:r>
            <a:r>
              <a:rPr lang="en-US" altLang="en-US" sz="2400" dirty="0">
                <a:solidFill>
                  <a:srgbClr val="00FF00"/>
                </a:solidFill>
              </a:rPr>
              <a:t>)</a:t>
            </a:r>
            <a:r>
              <a:rPr lang="en-US" altLang="en-US" sz="2400" dirty="0"/>
              <a:t> by </a:t>
            </a:r>
            <a:r>
              <a:rPr lang="en-US" altLang="en-US" dirty="0"/>
              <a:t>R</a:t>
            </a:r>
            <a:r>
              <a:rPr lang="en-US" altLang="en-US" baseline="-25000" dirty="0"/>
              <a:t>D</a:t>
            </a:r>
            <a:r>
              <a:rPr lang="en-US" altLang="en-US" dirty="0"/>
              <a:t>(Y)</a:t>
            </a:r>
            <a:r>
              <a:rPr lang="en-US" altLang="en-US" sz="2400" dirty="0"/>
              <a:t> :</a:t>
            </a:r>
          </a:p>
        </p:txBody>
      </p:sp>
      <mc:AlternateContent xmlns:mc="http://schemas.openxmlformats.org/markup-compatibility/2006" xmlns:a14="http://schemas.microsoft.com/office/drawing/2010/main">
        <mc:Choice Requires="a14">
          <p:sp>
            <p:nvSpPr>
              <p:cNvPr id="6347780" name="Object 4"/>
              <p:cNvSpPr txBox="1"/>
              <p:nvPr/>
            </p:nvSpPr>
            <p:spPr bwMode="auto">
              <a:xfrm>
                <a:off x="207963" y="4302125"/>
                <a:ext cx="8686800" cy="684213"/>
              </a:xfrm>
              <a:prstGeom prst="rect">
                <a:avLst/>
              </a:prstGeom>
              <a:solidFill>
                <a:srgbClr val="FFFF99"/>
              </a:solidFill>
              <a:ln w="28575">
                <a:solidFill>
                  <a:srgbClr val="FF0000"/>
                </a:solidFill>
                <a:miter lim="800000"/>
                <a:headEnd/>
                <a:tailEnd/>
              </a:ln>
              <a:effectLst/>
              <a:extLst/>
            </p:spPr>
            <p:txBody>
              <a:bodyPr>
                <a:normAutofit/>
              </a:bodyPr>
              <a:lstStyle/>
              <a:p>
                <a:pPr/>
                <a14:m>
                  <m:oMathPara xmlns:m="http://schemas.openxmlformats.org/officeDocument/2006/math">
                    <m:oMathParaPr>
                      <m:jc m:val="centerGroup"/>
                    </m:oMathParaPr>
                    <m:oMath xmlns:m="http://schemas.openxmlformats.org/officeDocument/2006/math">
                      <m:r>
                        <a:rPr lang="en-US" sz="3000" i="1">
                          <a:solidFill>
                            <a:srgbClr val="000000"/>
                          </a:solidFill>
                          <a:latin typeface="Cambria Math" panose="02040503050406030204" pitchFamily="18" charset="0"/>
                        </a:rPr>
                        <m:t>    </m:t>
                      </m:r>
                      <m:r>
                        <m:rPr>
                          <m:nor/>
                        </m:rPr>
                        <a:rPr lang="en-US" sz="3000" i="0">
                          <a:solidFill>
                            <a:srgbClr val="000000"/>
                          </a:solidFill>
                          <a:latin typeface="Cambria Math" panose="02040503050406030204" pitchFamily="18" charset="0"/>
                        </a:rPr>
                        <m:t>Total</m:t>
                      </m:r>
                      <m:r>
                        <a:rPr lang="en-US" sz="3000" i="1">
                          <a:solidFill>
                            <a:srgbClr val="000000"/>
                          </a:solidFill>
                          <a:latin typeface="Cambria Math" panose="02040503050406030204" pitchFamily="18" charset="0"/>
                        </a:rPr>
                        <m:t> </m:t>
                      </m:r>
                      <m:r>
                        <m:rPr>
                          <m:nor/>
                        </m:rPr>
                        <a:rPr lang="en-US" sz="3000" i="0">
                          <a:solidFill>
                            <a:srgbClr val="000000"/>
                          </a:solidFill>
                          <a:latin typeface="Cambria Math" panose="02040503050406030204" pitchFamily="18" charset="0"/>
                        </a:rPr>
                        <m:t>Real</m:t>
                      </m:r>
                      <m:r>
                        <a:rPr lang="en-US" sz="3000" i="1">
                          <a:solidFill>
                            <a:srgbClr val="000000"/>
                          </a:solidFill>
                          <a:latin typeface="Cambria Math" panose="02040503050406030204" pitchFamily="18" charset="0"/>
                        </a:rPr>
                        <m:t> </m:t>
                      </m:r>
                      <m:r>
                        <m:rPr>
                          <m:nor/>
                        </m:rPr>
                        <a:rPr lang="en-US" sz="3000" i="0">
                          <a:solidFill>
                            <a:srgbClr val="000000"/>
                          </a:solidFill>
                          <a:latin typeface="Cambria Math" panose="02040503050406030204" pitchFamily="18" charset="0"/>
                        </a:rPr>
                        <m:t>Credit</m:t>
                      </m:r>
                      <m:r>
                        <a:rPr lang="en-US" sz="3000" i="1">
                          <a:solidFill>
                            <a:srgbClr val="000000"/>
                          </a:solidFill>
                          <a:latin typeface="Cambria Math" panose="02040503050406030204" pitchFamily="18" charset="0"/>
                        </a:rPr>
                        <m:t> </m:t>
                      </m:r>
                      <m:r>
                        <m:rPr>
                          <m:nor/>
                        </m:rPr>
                        <a:rPr lang="en-US" sz="3000" i="0">
                          <a:solidFill>
                            <a:srgbClr val="000000"/>
                          </a:solidFill>
                          <a:latin typeface="Cambria Math" panose="02040503050406030204" pitchFamily="18" charset="0"/>
                        </a:rPr>
                        <m:t>Demand</m:t>
                      </m:r>
                      <m:r>
                        <a:rPr lang="en-US" sz="3000" i="1">
                          <a:solidFill>
                            <a:srgbClr val="000000"/>
                          </a:solidFill>
                          <a:latin typeface="Cambria Math" panose="02040503050406030204" pitchFamily="18" charset="0"/>
                        </a:rPr>
                        <m:t>=  </m:t>
                      </m:r>
                      <m:r>
                        <a:rPr lang="en-US" sz="3000" i="1">
                          <a:solidFill>
                            <a:srgbClr val="000000"/>
                          </a:solidFill>
                          <a:latin typeface="Cambria Math" panose="02040503050406030204" pitchFamily="18" charset="0"/>
                        </a:rPr>
                        <m:t>𝐼</m:t>
                      </m:r>
                      <m:r>
                        <a:rPr lang="en-US" sz="3000" i="1">
                          <a:solidFill>
                            <a:srgbClr val="000000"/>
                          </a:solidFill>
                          <a:latin typeface="Cambria Math" panose="02040503050406030204" pitchFamily="18" charset="0"/>
                        </a:rPr>
                        <m:t>(</m:t>
                      </m:r>
                      <m:r>
                        <a:rPr lang="en-US" sz="3000" i="1">
                          <a:solidFill>
                            <a:srgbClr val="000000"/>
                          </a:solidFill>
                          <a:latin typeface="Cambria Math" panose="02040503050406030204" pitchFamily="18" charset="0"/>
                        </a:rPr>
                        <m:t>𝑖</m:t>
                      </m:r>
                      <m:r>
                        <a:rPr lang="en-US" sz="3000" i="1">
                          <a:solidFill>
                            <a:srgbClr val="000000"/>
                          </a:solidFill>
                          <a:latin typeface="Cambria Math" panose="02040503050406030204" pitchFamily="18" charset="0"/>
                        </a:rPr>
                        <m:t>)+</m:t>
                      </m:r>
                      <m:sSub>
                        <m:sSubPr>
                          <m:ctrlPr>
                            <a:rPr lang="en-US" sz="3000" i="1">
                              <a:solidFill>
                                <a:srgbClr val="000000"/>
                              </a:solidFill>
                              <a:latin typeface="Cambria Math" panose="02040503050406030204" pitchFamily="18" charset="0"/>
                            </a:rPr>
                          </m:ctrlPr>
                        </m:sSubPr>
                        <m:e>
                          <m:r>
                            <a:rPr lang="en-US" sz="3000" i="1">
                              <a:solidFill>
                                <a:srgbClr val="000000"/>
                              </a:solidFill>
                              <a:latin typeface="Cambria Math" panose="02040503050406030204" pitchFamily="18" charset="0"/>
                            </a:rPr>
                            <m:t>𝑅</m:t>
                          </m:r>
                        </m:e>
                        <m:sub>
                          <m:r>
                            <a:rPr lang="en-US" sz="3000" i="1">
                              <a:solidFill>
                                <a:srgbClr val="000000"/>
                              </a:solidFill>
                              <a:latin typeface="Cambria Math" panose="02040503050406030204" pitchFamily="18" charset="0"/>
                            </a:rPr>
                            <m:t>𝐷</m:t>
                          </m:r>
                        </m:sub>
                      </m:sSub>
                      <m:d>
                        <m:dPr>
                          <m:ctrlPr>
                            <a:rPr lang="en-US" sz="3000" i="1">
                              <a:solidFill>
                                <a:srgbClr val="000000"/>
                              </a:solidFill>
                              <a:latin typeface="Cambria Math" panose="02040503050406030204" pitchFamily="18" charset="0"/>
                            </a:rPr>
                          </m:ctrlPr>
                        </m:dPr>
                        <m:e>
                          <m:r>
                            <a:rPr lang="en-US" sz="3000" i="1">
                              <a:solidFill>
                                <a:srgbClr val="000000"/>
                              </a:solidFill>
                              <a:latin typeface="Cambria Math" panose="02040503050406030204" pitchFamily="18" charset="0"/>
                            </a:rPr>
                            <m:t>𝑌</m:t>
                          </m:r>
                        </m:e>
                      </m:d>
                      <m:r>
                        <a:rPr lang="en-US" sz="3000" i="1">
                          <a:solidFill>
                            <a:srgbClr val="000000"/>
                          </a:solidFill>
                          <a:latin typeface="Cambria Math" panose="02040503050406030204" pitchFamily="18" charset="0"/>
                        </a:rPr>
                        <m:t>    </m:t>
                      </m:r>
                    </m:oMath>
                  </m:oMathPara>
                </a14:m>
                <a:endParaRPr lang="en-US" sz="3000" dirty="0"/>
              </a:p>
            </p:txBody>
          </p:sp>
        </mc:Choice>
        <mc:Fallback xmlns="">
          <p:sp>
            <p:nvSpPr>
              <p:cNvPr id="6347780" name="Object 4"/>
              <p:cNvSpPr txBox="1">
                <a:spLocks noRot="1" noChangeAspect="1" noMove="1" noResize="1" noEditPoints="1" noAdjustHandles="1" noChangeArrowheads="1" noChangeShapeType="1" noTextEdit="1"/>
              </p:cNvSpPr>
              <p:nvPr/>
            </p:nvSpPr>
            <p:spPr bwMode="auto">
              <a:xfrm>
                <a:off x="207963" y="4302125"/>
                <a:ext cx="8686800" cy="684213"/>
              </a:xfrm>
              <a:prstGeom prst="rect">
                <a:avLst/>
              </a:prstGeom>
              <a:blipFill>
                <a:blip r:embed="rId3"/>
                <a:stretch>
                  <a:fillRect/>
                </a:stretch>
              </a:blipFill>
              <a:ln w="28575">
                <a:solidFill>
                  <a:srgbClr val="FF0000"/>
                </a:solidFill>
                <a:miter lim="800000"/>
                <a:headEnd/>
                <a:tailEnd/>
              </a:ln>
              <a:effectLst/>
              <a:extLst/>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34777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77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7780"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0F76F581-13ED-4F3D-BACE-2CE6CC499DBF}" type="slidenum">
              <a:rPr lang="de-DE" altLang="en-US" sz="1600" b="1"/>
              <a:pPr algn="r" eaLnBrk="1" hangingPunct="1">
                <a:spcBef>
                  <a:spcPct val="0"/>
                </a:spcBef>
                <a:buClrTx/>
                <a:buFontTx/>
                <a:buNone/>
              </a:pPr>
              <a:t>77</a:t>
            </a:fld>
            <a:r>
              <a:rPr lang="de-DE" altLang="en-US" sz="1600" b="1"/>
              <a:t> -</a:t>
            </a:r>
          </a:p>
        </p:txBody>
      </p:sp>
      <p:sp>
        <p:nvSpPr>
          <p:cNvPr id="78851"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graphicFrame>
        <p:nvGraphicFramePr>
          <p:cNvPr id="78852" name="Object 2"/>
          <p:cNvGraphicFramePr>
            <a:graphicFrameLocks/>
          </p:cNvGraphicFramePr>
          <p:nvPr/>
        </p:nvGraphicFramePr>
        <p:xfrm>
          <a:off x="1238250" y="1039813"/>
          <a:ext cx="6923088" cy="5422900"/>
        </p:xfrm>
        <a:graphic>
          <a:graphicData uri="http://schemas.openxmlformats.org/presentationml/2006/ole">
            <mc:AlternateContent xmlns:mc="http://schemas.openxmlformats.org/markup-compatibility/2006">
              <mc:Choice xmlns:v="urn:schemas-microsoft-com:vml" Requires="v">
                <p:oleObj spid="_x0000_s79279" name="Diagramm" r:id="rId4" imgW="7439008" imgH="5324543" progId="MSGraph.Chart.8">
                  <p:embed followColorScheme="full"/>
                </p:oleObj>
              </mc:Choice>
              <mc:Fallback>
                <p:oleObj name="Diagramm" r:id="rId4" imgW="7439008" imgH="5324543"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8250" y="1039813"/>
                        <a:ext cx="6923088" cy="542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8853" name="Line 4"/>
          <p:cNvSpPr>
            <a:spLocks noChangeShapeType="1"/>
          </p:cNvSpPr>
          <p:nvPr/>
        </p:nvSpPr>
        <p:spPr bwMode="auto">
          <a:xfrm flipH="1">
            <a:off x="1319213" y="3871913"/>
            <a:ext cx="2706687" cy="0"/>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8854" name="Line 5"/>
          <p:cNvSpPr>
            <a:spLocks noChangeShapeType="1"/>
          </p:cNvSpPr>
          <p:nvPr/>
        </p:nvSpPr>
        <p:spPr bwMode="auto">
          <a:xfrm>
            <a:off x="4038600" y="3886200"/>
            <a:ext cx="0" cy="2286000"/>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8855" name="Text Box 6"/>
          <p:cNvSpPr txBox="1">
            <a:spLocks noChangeArrowheads="1"/>
          </p:cNvSpPr>
          <p:nvPr/>
        </p:nvSpPr>
        <p:spPr bwMode="auto">
          <a:xfrm>
            <a:off x="431800" y="3624263"/>
            <a:ext cx="850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a:solidFill>
                  <a:srgbClr val="FFFF00"/>
                </a:solidFill>
              </a:rPr>
              <a:t>i</a:t>
            </a:r>
            <a:r>
              <a:rPr lang="de-DE" altLang="en-US" baseline="-25000">
                <a:solidFill>
                  <a:srgbClr val="FFFF00"/>
                </a:solidFill>
              </a:rPr>
              <a:t>1</a:t>
            </a:r>
            <a:endParaRPr lang="de-DE" altLang="en-US" sz="1800" b="1" baseline="-25000">
              <a:solidFill>
                <a:srgbClr val="FFFF00"/>
              </a:solidFill>
            </a:endParaRPr>
          </a:p>
        </p:txBody>
      </p:sp>
      <p:sp>
        <p:nvSpPr>
          <p:cNvPr id="78856" name="Text Box 7"/>
          <p:cNvSpPr txBox="1">
            <a:spLocks noChangeArrowheads="1"/>
          </p:cNvSpPr>
          <p:nvPr/>
        </p:nvSpPr>
        <p:spPr bwMode="auto">
          <a:xfrm>
            <a:off x="3895725" y="6205538"/>
            <a:ext cx="536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a:solidFill>
                  <a:srgbClr val="FFFF00"/>
                </a:solidFill>
              </a:rPr>
              <a:t>I</a:t>
            </a:r>
            <a:r>
              <a:rPr lang="de-DE" altLang="en-US" baseline="-25000">
                <a:solidFill>
                  <a:srgbClr val="FFFF00"/>
                </a:solidFill>
              </a:rPr>
              <a:t>1</a:t>
            </a:r>
            <a:r>
              <a:rPr lang="de-DE" altLang="en-US" sz="1800" b="1">
                <a:solidFill>
                  <a:srgbClr val="FFFF00"/>
                </a:solidFill>
              </a:rPr>
              <a:t>  </a:t>
            </a:r>
          </a:p>
        </p:txBody>
      </p:sp>
      <p:sp>
        <p:nvSpPr>
          <p:cNvPr id="78857" name="Rectangle 8"/>
          <p:cNvSpPr>
            <a:spLocks noGrp="1" noChangeArrowheads="1"/>
          </p:cNvSpPr>
          <p:nvPr>
            <p:ph type="title" idx="4294967295"/>
          </p:nvPr>
        </p:nvSpPr>
        <p:spPr>
          <a:xfrm>
            <a:off x="0" y="31750"/>
            <a:ext cx="9144000" cy="1100138"/>
          </a:xfrm>
          <a:noFill/>
        </p:spPr>
        <p:txBody>
          <a:bodyPr/>
          <a:lstStyle/>
          <a:p>
            <a:pPr eaLnBrk="1" hangingPunct="1"/>
            <a:r>
              <a:rPr lang="en-US" altLang="en-US"/>
              <a:t>Capital Market with Money Demand</a:t>
            </a:r>
          </a:p>
        </p:txBody>
      </p:sp>
      <p:sp>
        <p:nvSpPr>
          <p:cNvPr id="78858" name="Text Box 9"/>
          <p:cNvSpPr txBox="1">
            <a:spLocks noChangeArrowheads="1"/>
          </p:cNvSpPr>
          <p:nvPr/>
        </p:nvSpPr>
        <p:spPr bwMode="auto">
          <a:xfrm>
            <a:off x="782638" y="992188"/>
            <a:ext cx="476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a:t>i</a:t>
            </a:r>
            <a:r>
              <a:rPr lang="de-DE" altLang="en-US" sz="1800" b="1"/>
              <a:t>  </a:t>
            </a:r>
          </a:p>
        </p:txBody>
      </p:sp>
      <p:sp>
        <p:nvSpPr>
          <p:cNvPr id="78859" name="Text Box 10"/>
          <p:cNvSpPr txBox="1">
            <a:spLocks noChangeArrowheads="1"/>
          </p:cNvSpPr>
          <p:nvPr/>
        </p:nvSpPr>
        <p:spPr bwMode="auto">
          <a:xfrm>
            <a:off x="8107363" y="6083300"/>
            <a:ext cx="8175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2800" b="1"/>
              <a:t>I, S</a:t>
            </a:r>
            <a:r>
              <a:rPr lang="de-DE" altLang="en-US" sz="1800" b="1"/>
              <a:t>  </a:t>
            </a:r>
          </a:p>
        </p:txBody>
      </p:sp>
      <p:sp>
        <p:nvSpPr>
          <p:cNvPr id="78860" name="Text Box 11"/>
          <p:cNvSpPr txBox="1">
            <a:spLocks noChangeArrowheads="1"/>
          </p:cNvSpPr>
          <p:nvPr/>
        </p:nvSpPr>
        <p:spPr bwMode="auto">
          <a:xfrm>
            <a:off x="6197600" y="5754688"/>
            <a:ext cx="968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00FFFF"/>
                </a:solidFill>
              </a:rPr>
              <a:t>I(i,L)</a:t>
            </a:r>
            <a:endParaRPr lang="el-GR" altLang="en-US" sz="2600">
              <a:solidFill>
                <a:srgbClr val="00FFFF"/>
              </a:solidFill>
            </a:endParaRPr>
          </a:p>
        </p:txBody>
      </p:sp>
      <p:sp>
        <p:nvSpPr>
          <p:cNvPr id="78861" name="Line 12"/>
          <p:cNvSpPr>
            <a:spLocks noChangeShapeType="1"/>
          </p:cNvSpPr>
          <p:nvPr/>
        </p:nvSpPr>
        <p:spPr bwMode="auto">
          <a:xfrm flipH="1" flipV="1">
            <a:off x="1358900" y="1892300"/>
            <a:ext cx="5283200" cy="39116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8862" name="Line 13"/>
          <p:cNvSpPr>
            <a:spLocks noChangeShapeType="1"/>
          </p:cNvSpPr>
          <p:nvPr/>
        </p:nvSpPr>
        <p:spPr bwMode="auto">
          <a:xfrm>
            <a:off x="7923213" y="6188075"/>
            <a:ext cx="309562" cy="1588"/>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8863" name="Line 14"/>
          <p:cNvSpPr>
            <a:spLocks noChangeShapeType="1"/>
          </p:cNvSpPr>
          <p:nvPr/>
        </p:nvSpPr>
        <p:spPr bwMode="auto">
          <a:xfrm rot="5400000" flipH="1">
            <a:off x="1208881" y="1231107"/>
            <a:ext cx="295275" cy="1588"/>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8864" name="Line 15"/>
          <p:cNvSpPr>
            <a:spLocks noChangeShapeType="1"/>
          </p:cNvSpPr>
          <p:nvPr/>
        </p:nvSpPr>
        <p:spPr bwMode="auto">
          <a:xfrm flipV="1">
            <a:off x="1358900" y="1892300"/>
            <a:ext cx="5854700" cy="36449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8865" name="Text Box 16"/>
          <p:cNvSpPr txBox="1">
            <a:spLocks noChangeArrowheads="1"/>
          </p:cNvSpPr>
          <p:nvPr/>
        </p:nvSpPr>
        <p:spPr bwMode="auto">
          <a:xfrm>
            <a:off x="6780213" y="1390650"/>
            <a:ext cx="7016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00FFFF"/>
                </a:solidFill>
              </a:rPr>
              <a:t>S(i)</a:t>
            </a:r>
            <a:endParaRPr lang="el-GR" altLang="en-US" sz="2600">
              <a:solidFill>
                <a:srgbClr val="00FFFF"/>
              </a:solidFill>
            </a:endParaRPr>
          </a:p>
        </p:txBody>
      </p:sp>
      <p:sp>
        <p:nvSpPr>
          <p:cNvPr id="6349853" name="Line 29"/>
          <p:cNvSpPr>
            <a:spLocks noChangeShapeType="1"/>
          </p:cNvSpPr>
          <p:nvPr/>
        </p:nvSpPr>
        <p:spPr bwMode="auto">
          <a:xfrm flipV="1">
            <a:off x="2708275" y="1346200"/>
            <a:ext cx="6350" cy="539750"/>
          </a:xfrm>
          <a:prstGeom prst="line">
            <a:avLst/>
          </a:prstGeom>
          <a:noFill/>
          <a:ln w="38100">
            <a:solidFill>
              <a:srgbClr val="00FFFF"/>
            </a:solidFill>
            <a:round/>
            <a:headEnd type="none" w="med" len="lg"/>
            <a:tailEnd type="none" w="lg"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nvGrpSpPr>
          <p:cNvPr id="2" name="Group 38"/>
          <p:cNvGrpSpPr>
            <a:grpSpLocks/>
          </p:cNvGrpSpPr>
          <p:nvPr/>
        </p:nvGrpSpPr>
        <p:grpSpPr bwMode="auto">
          <a:xfrm>
            <a:off x="1198563" y="1114425"/>
            <a:ext cx="1482725" cy="730250"/>
            <a:chOff x="1880" y="1561"/>
            <a:chExt cx="934" cy="460"/>
          </a:xfrm>
        </p:grpSpPr>
        <p:sp>
          <p:nvSpPr>
            <p:cNvPr id="78880" name="Text Box 39"/>
            <p:cNvSpPr txBox="1">
              <a:spLocks noChangeArrowheads="1"/>
            </p:cNvSpPr>
            <p:nvPr/>
          </p:nvSpPr>
          <p:spPr bwMode="auto">
            <a:xfrm>
              <a:off x="1880" y="1561"/>
              <a:ext cx="514"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90000" tIns="46800" rIns="90000" bIns="4680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00FFFF"/>
                  </a:solidFill>
                </a:rPr>
                <a:t>R</a:t>
              </a:r>
              <a:r>
                <a:rPr lang="de-DE" altLang="en-US" sz="2200" baseline="-25000">
                  <a:solidFill>
                    <a:srgbClr val="00FFFF"/>
                  </a:solidFill>
                </a:rPr>
                <a:t>D</a:t>
              </a:r>
              <a:r>
                <a:rPr lang="de-DE" altLang="en-US" sz="2200">
                  <a:solidFill>
                    <a:srgbClr val="00FFFF"/>
                  </a:solidFill>
                </a:rPr>
                <a:t>(Y)</a:t>
              </a:r>
              <a:endParaRPr lang="el-GR" altLang="en-US" sz="2200">
                <a:solidFill>
                  <a:srgbClr val="00FFFF"/>
                </a:solidFill>
              </a:endParaRPr>
            </a:p>
          </p:txBody>
        </p:sp>
        <p:sp>
          <p:nvSpPr>
            <p:cNvPr id="78881" name="AutoShape 40"/>
            <p:cNvSpPr>
              <a:spLocks/>
            </p:cNvSpPr>
            <p:nvPr/>
          </p:nvSpPr>
          <p:spPr bwMode="auto">
            <a:xfrm rot="-5400000">
              <a:off x="2319" y="1525"/>
              <a:ext cx="176" cy="815"/>
            </a:xfrm>
            <a:prstGeom prst="rightBrace">
              <a:avLst>
                <a:gd name="adj1" fmla="val 38589"/>
                <a:gd name="adj2" fmla="val 16667"/>
              </a:avLst>
            </a:prstGeom>
            <a:noFill/>
            <a:ln w="38100">
              <a:solidFill>
                <a:srgbClr val="FF0000"/>
              </a:solidFill>
              <a:round/>
              <a:headEnd type="none" w="med" len="lg"/>
              <a:tailEnd type="none" w="lg" len="med"/>
            </a:ln>
            <a:extLst>
              <a:ext uri="{909E8E84-426E-40DD-AFC4-6F175D3DCCD1}">
                <a14:hiddenFill xmlns:a14="http://schemas.microsoft.com/office/drawing/2010/main">
                  <a:solidFill>
                    <a:srgbClr val="FFFFFF"/>
                  </a:solidFill>
                </a14:hiddenFill>
              </a:ext>
            </a:extLst>
          </p:spPr>
          <p:txBody>
            <a:bodyPr vert="eaVert"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a:p>
          </p:txBody>
        </p:sp>
      </p:grpSp>
      <p:grpSp>
        <p:nvGrpSpPr>
          <p:cNvPr id="3" name="Group 42"/>
          <p:cNvGrpSpPr>
            <a:grpSpLocks/>
          </p:cNvGrpSpPr>
          <p:nvPr/>
        </p:nvGrpSpPr>
        <p:grpSpPr bwMode="auto">
          <a:xfrm>
            <a:off x="2705100" y="1871663"/>
            <a:ext cx="6261100" cy="4281487"/>
            <a:chOff x="1704" y="1179"/>
            <a:chExt cx="3944" cy="2697"/>
          </a:xfrm>
        </p:grpSpPr>
        <p:sp>
          <p:nvSpPr>
            <p:cNvPr id="78878" name="Line 22"/>
            <p:cNvSpPr>
              <a:spLocks noChangeShapeType="1"/>
            </p:cNvSpPr>
            <p:nvPr/>
          </p:nvSpPr>
          <p:spPr bwMode="auto">
            <a:xfrm flipH="1" flipV="1">
              <a:off x="1704" y="1179"/>
              <a:ext cx="3328" cy="2464"/>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8879" name="Text Box 41"/>
            <p:cNvSpPr txBox="1">
              <a:spLocks noChangeArrowheads="1"/>
            </p:cNvSpPr>
            <p:nvPr/>
          </p:nvSpPr>
          <p:spPr bwMode="auto">
            <a:xfrm>
              <a:off x="4590" y="3626"/>
              <a:ext cx="105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000">
                  <a:solidFill>
                    <a:srgbClr val="00FFFF"/>
                  </a:solidFill>
                </a:rPr>
                <a:t>I(i,L)+ R</a:t>
              </a:r>
              <a:r>
                <a:rPr lang="de-DE" altLang="en-US" sz="2000" baseline="-25000">
                  <a:solidFill>
                    <a:srgbClr val="00FFFF"/>
                  </a:solidFill>
                </a:rPr>
                <a:t>D</a:t>
              </a:r>
              <a:r>
                <a:rPr lang="de-DE" altLang="en-US" sz="2000">
                  <a:solidFill>
                    <a:srgbClr val="00FFFF"/>
                  </a:solidFill>
                </a:rPr>
                <a:t>(Y)</a:t>
              </a:r>
              <a:endParaRPr lang="el-GR" altLang="en-US" sz="2000">
                <a:solidFill>
                  <a:srgbClr val="00FFFF"/>
                </a:solidFill>
              </a:endParaRPr>
            </a:p>
          </p:txBody>
        </p:sp>
      </p:grpSp>
      <p:grpSp>
        <p:nvGrpSpPr>
          <p:cNvPr id="4" name="Group 31"/>
          <p:cNvGrpSpPr>
            <a:grpSpLocks/>
          </p:cNvGrpSpPr>
          <p:nvPr/>
        </p:nvGrpSpPr>
        <p:grpSpPr bwMode="auto">
          <a:xfrm>
            <a:off x="2984500" y="2478088"/>
            <a:ext cx="1482725" cy="730250"/>
            <a:chOff x="1880" y="1561"/>
            <a:chExt cx="934" cy="460"/>
          </a:xfrm>
        </p:grpSpPr>
        <p:sp>
          <p:nvSpPr>
            <p:cNvPr id="78876" name="Text Box 24"/>
            <p:cNvSpPr txBox="1">
              <a:spLocks noChangeArrowheads="1"/>
            </p:cNvSpPr>
            <p:nvPr/>
          </p:nvSpPr>
          <p:spPr bwMode="auto">
            <a:xfrm>
              <a:off x="1880" y="1561"/>
              <a:ext cx="514"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90000" tIns="46800" rIns="90000" bIns="4680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00FFFF"/>
                  </a:solidFill>
                </a:rPr>
                <a:t>R</a:t>
              </a:r>
              <a:r>
                <a:rPr lang="de-DE" altLang="en-US" sz="2200" baseline="-25000">
                  <a:solidFill>
                    <a:srgbClr val="00FFFF"/>
                  </a:solidFill>
                </a:rPr>
                <a:t>D</a:t>
              </a:r>
              <a:r>
                <a:rPr lang="de-DE" altLang="en-US" sz="2200">
                  <a:solidFill>
                    <a:srgbClr val="00FFFF"/>
                  </a:solidFill>
                </a:rPr>
                <a:t>(Y)</a:t>
              </a:r>
              <a:endParaRPr lang="el-GR" altLang="en-US" sz="2200">
                <a:solidFill>
                  <a:srgbClr val="00FFFF"/>
                </a:solidFill>
              </a:endParaRPr>
            </a:p>
          </p:txBody>
        </p:sp>
        <p:sp>
          <p:nvSpPr>
            <p:cNvPr id="78877" name="AutoShape 23"/>
            <p:cNvSpPr>
              <a:spLocks/>
            </p:cNvSpPr>
            <p:nvPr/>
          </p:nvSpPr>
          <p:spPr bwMode="auto">
            <a:xfrm rot="-5400000">
              <a:off x="2319" y="1525"/>
              <a:ext cx="176" cy="815"/>
            </a:xfrm>
            <a:prstGeom prst="rightBrace">
              <a:avLst>
                <a:gd name="adj1" fmla="val 38589"/>
                <a:gd name="adj2" fmla="val 16667"/>
              </a:avLst>
            </a:prstGeom>
            <a:noFill/>
            <a:ln w="38100">
              <a:solidFill>
                <a:srgbClr val="FF0000"/>
              </a:solidFill>
              <a:round/>
              <a:headEnd type="none" w="med" len="lg"/>
              <a:tailEnd type="none" w="lg" len="med"/>
            </a:ln>
            <a:extLst>
              <a:ext uri="{909E8E84-426E-40DD-AFC4-6F175D3DCCD1}">
                <a14:hiddenFill xmlns:a14="http://schemas.microsoft.com/office/drawing/2010/main">
                  <a:solidFill>
                    <a:srgbClr val="FFFFFF"/>
                  </a:solidFill>
                </a14:hiddenFill>
              </a:ext>
            </a:extLst>
          </p:spPr>
          <p:txBody>
            <a:bodyPr vert="eaVert"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a:p>
          </p:txBody>
        </p:sp>
      </p:grpSp>
      <p:grpSp>
        <p:nvGrpSpPr>
          <p:cNvPr id="5" name="Group 32"/>
          <p:cNvGrpSpPr>
            <a:grpSpLocks/>
          </p:cNvGrpSpPr>
          <p:nvPr/>
        </p:nvGrpSpPr>
        <p:grpSpPr bwMode="auto">
          <a:xfrm>
            <a:off x="4751388" y="3775075"/>
            <a:ext cx="1482725" cy="730250"/>
            <a:chOff x="1880" y="1561"/>
            <a:chExt cx="934" cy="460"/>
          </a:xfrm>
        </p:grpSpPr>
        <p:sp>
          <p:nvSpPr>
            <p:cNvPr id="78874" name="Text Box 33"/>
            <p:cNvSpPr txBox="1">
              <a:spLocks noChangeArrowheads="1"/>
            </p:cNvSpPr>
            <p:nvPr/>
          </p:nvSpPr>
          <p:spPr bwMode="auto">
            <a:xfrm>
              <a:off x="1880" y="1561"/>
              <a:ext cx="514"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90000" tIns="46800" rIns="90000" bIns="4680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00FFFF"/>
                  </a:solidFill>
                </a:rPr>
                <a:t>R</a:t>
              </a:r>
              <a:r>
                <a:rPr lang="de-DE" altLang="en-US" sz="2200" baseline="-25000">
                  <a:solidFill>
                    <a:srgbClr val="00FFFF"/>
                  </a:solidFill>
                </a:rPr>
                <a:t>D</a:t>
              </a:r>
              <a:r>
                <a:rPr lang="de-DE" altLang="en-US" sz="2200">
                  <a:solidFill>
                    <a:srgbClr val="00FFFF"/>
                  </a:solidFill>
                </a:rPr>
                <a:t>(Y)</a:t>
              </a:r>
              <a:endParaRPr lang="el-GR" altLang="en-US" sz="2200">
                <a:solidFill>
                  <a:srgbClr val="00FFFF"/>
                </a:solidFill>
              </a:endParaRPr>
            </a:p>
          </p:txBody>
        </p:sp>
        <p:sp>
          <p:nvSpPr>
            <p:cNvPr id="78875" name="AutoShape 34"/>
            <p:cNvSpPr>
              <a:spLocks/>
            </p:cNvSpPr>
            <p:nvPr/>
          </p:nvSpPr>
          <p:spPr bwMode="auto">
            <a:xfrm rot="-5400000">
              <a:off x="2319" y="1525"/>
              <a:ext cx="176" cy="815"/>
            </a:xfrm>
            <a:prstGeom prst="rightBrace">
              <a:avLst>
                <a:gd name="adj1" fmla="val 38589"/>
                <a:gd name="adj2" fmla="val 16667"/>
              </a:avLst>
            </a:prstGeom>
            <a:noFill/>
            <a:ln w="38100">
              <a:solidFill>
                <a:srgbClr val="FF0000"/>
              </a:solidFill>
              <a:round/>
              <a:headEnd type="none" w="med" len="lg"/>
              <a:tailEnd type="none" w="lg" len="med"/>
            </a:ln>
            <a:extLst>
              <a:ext uri="{909E8E84-426E-40DD-AFC4-6F175D3DCCD1}">
                <a14:hiddenFill xmlns:a14="http://schemas.microsoft.com/office/drawing/2010/main">
                  <a:solidFill>
                    <a:srgbClr val="FFFFFF"/>
                  </a:solidFill>
                </a14:hiddenFill>
              </a:ext>
            </a:extLst>
          </p:spPr>
          <p:txBody>
            <a:bodyPr vert="eaVert"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a:p>
          </p:txBody>
        </p:sp>
      </p:grpSp>
      <p:grpSp>
        <p:nvGrpSpPr>
          <p:cNvPr id="6" name="Group 35"/>
          <p:cNvGrpSpPr>
            <a:grpSpLocks/>
          </p:cNvGrpSpPr>
          <p:nvPr/>
        </p:nvGrpSpPr>
        <p:grpSpPr bwMode="auto">
          <a:xfrm>
            <a:off x="6111875" y="4792663"/>
            <a:ext cx="1482725" cy="730250"/>
            <a:chOff x="1880" y="1561"/>
            <a:chExt cx="934" cy="460"/>
          </a:xfrm>
        </p:grpSpPr>
        <p:sp>
          <p:nvSpPr>
            <p:cNvPr id="78872" name="Text Box 36"/>
            <p:cNvSpPr txBox="1">
              <a:spLocks noChangeArrowheads="1"/>
            </p:cNvSpPr>
            <p:nvPr/>
          </p:nvSpPr>
          <p:spPr bwMode="auto">
            <a:xfrm>
              <a:off x="1880" y="1561"/>
              <a:ext cx="514"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90000" tIns="46800" rIns="90000" bIns="4680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00FFFF"/>
                  </a:solidFill>
                </a:rPr>
                <a:t>R</a:t>
              </a:r>
              <a:r>
                <a:rPr lang="de-DE" altLang="en-US" sz="2200" baseline="-25000">
                  <a:solidFill>
                    <a:srgbClr val="00FFFF"/>
                  </a:solidFill>
                </a:rPr>
                <a:t>D</a:t>
              </a:r>
              <a:r>
                <a:rPr lang="de-DE" altLang="en-US" sz="2200">
                  <a:solidFill>
                    <a:srgbClr val="00FFFF"/>
                  </a:solidFill>
                </a:rPr>
                <a:t>(Y)</a:t>
              </a:r>
              <a:endParaRPr lang="el-GR" altLang="en-US" sz="2200">
                <a:solidFill>
                  <a:srgbClr val="00FFFF"/>
                </a:solidFill>
              </a:endParaRPr>
            </a:p>
          </p:txBody>
        </p:sp>
        <p:sp>
          <p:nvSpPr>
            <p:cNvPr id="78873" name="AutoShape 37"/>
            <p:cNvSpPr>
              <a:spLocks/>
            </p:cNvSpPr>
            <p:nvPr/>
          </p:nvSpPr>
          <p:spPr bwMode="auto">
            <a:xfrm rot="-5400000">
              <a:off x="2319" y="1525"/>
              <a:ext cx="176" cy="815"/>
            </a:xfrm>
            <a:prstGeom prst="rightBrace">
              <a:avLst>
                <a:gd name="adj1" fmla="val 38589"/>
                <a:gd name="adj2" fmla="val 16667"/>
              </a:avLst>
            </a:prstGeom>
            <a:noFill/>
            <a:ln w="38100">
              <a:solidFill>
                <a:srgbClr val="FF0000"/>
              </a:solidFill>
              <a:round/>
              <a:headEnd type="none" w="med" len="lg"/>
              <a:tailEnd type="none" w="lg" len="med"/>
            </a:ln>
            <a:extLst>
              <a:ext uri="{909E8E84-426E-40DD-AFC4-6F175D3DCCD1}">
                <a14:hiddenFill xmlns:a14="http://schemas.microsoft.com/office/drawing/2010/main">
                  <a:solidFill>
                    <a:srgbClr val="FFFFFF"/>
                  </a:solidFill>
                </a14:hiddenFill>
              </a:ext>
            </a:extLst>
          </p:spPr>
          <p:txBody>
            <a:bodyPr vert="eaVert"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3498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853"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3A566D2E-33CC-49B4-B7B8-AE66D863EFD5}" type="slidenum">
              <a:rPr lang="de-DE" altLang="en-US" sz="1600" b="1"/>
              <a:pPr algn="r" eaLnBrk="1" hangingPunct="1">
                <a:spcBef>
                  <a:spcPct val="0"/>
                </a:spcBef>
                <a:buClrTx/>
                <a:buFontTx/>
                <a:buNone/>
              </a:pPr>
              <a:t>78</a:t>
            </a:fld>
            <a:r>
              <a:rPr lang="de-DE" altLang="en-US" sz="1600" b="1"/>
              <a:t> -</a:t>
            </a:r>
          </a:p>
        </p:txBody>
      </p:sp>
      <p:sp>
        <p:nvSpPr>
          <p:cNvPr id="79875" name="Fußzeilenplatzhalter 4"/>
          <p:cNvSpPr txBox="1">
            <a:spLocks noGrp="1"/>
          </p:cNvSpPr>
          <p:nvPr/>
        </p:nvSpPr>
        <p:spPr bwMode="auto">
          <a:xfrm>
            <a:off x="0" y="6381750"/>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graphicFrame>
        <p:nvGraphicFramePr>
          <p:cNvPr id="79876" name="Object 2"/>
          <p:cNvGraphicFramePr>
            <a:graphicFrameLocks/>
          </p:cNvGraphicFramePr>
          <p:nvPr/>
        </p:nvGraphicFramePr>
        <p:xfrm>
          <a:off x="1225550" y="1052513"/>
          <a:ext cx="6923088" cy="5422900"/>
        </p:xfrm>
        <a:graphic>
          <a:graphicData uri="http://schemas.openxmlformats.org/presentationml/2006/ole">
            <mc:AlternateContent xmlns:mc="http://schemas.openxmlformats.org/markup-compatibility/2006">
              <mc:Choice xmlns:v="urn:schemas-microsoft-com:vml" Requires="v">
                <p:oleObj spid="_x0000_s80317" name="Diagramm" r:id="rId4" imgW="7439008" imgH="5324543" progId="MSGraph.Chart.8">
                  <p:embed followColorScheme="full"/>
                </p:oleObj>
              </mc:Choice>
              <mc:Fallback>
                <p:oleObj name="Diagramm" r:id="rId4" imgW="7439008" imgH="5324543"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5550" y="1052513"/>
                        <a:ext cx="6923088" cy="542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9877" name="Line 3"/>
          <p:cNvSpPr>
            <a:spLocks noChangeShapeType="1"/>
          </p:cNvSpPr>
          <p:nvPr/>
        </p:nvSpPr>
        <p:spPr bwMode="auto">
          <a:xfrm flipH="1">
            <a:off x="1319213" y="3871913"/>
            <a:ext cx="2706687" cy="0"/>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9878" name="Line 4"/>
          <p:cNvSpPr>
            <a:spLocks noChangeShapeType="1"/>
          </p:cNvSpPr>
          <p:nvPr/>
        </p:nvSpPr>
        <p:spPr bwMode="auto">
          <a:xfrm>
            <a:off x="4038600" y="3886200"/>
            <a:ext cx="0" cy="2286000"/>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9879" name="Text Box 5"/>
          <p:cNvSpPr txBox="1">
            <a:spLocks noChangeArrowheads="1"/>
          </p:cNvSpPr>
          <p:nvPr/>
        </p:nvSpPr>
        <p:spPr bwMode="auto">
          <a:xfrm>
            <a:off x="431800" y="3624263"/>
            <a:ext cx="850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a:solidFill>
                  <a:srgbClr val="FFFF00"/>
                </a:solidFill>
              </a:rPr>
              <a:t>i</a:t>
            </a:r>
            <a:r>
              <a:rPr lang="de-DE" altLang="en-US" baseline="-25000">
                <a:solidFill>
                  <a:srgbClr val="FFFF00"/>
                </a:solidFill>
              </a:rPr>
              <a:t>1</a:t>
            </a:r>
            <a:endParaRPr lang="de-DE" altLang="en-US" sz="1800" b="1" baseline="-25000">
              <a:solidFill>
                <a:srgbClr val="FFFF00"/>
              </a:solidFill>
            </a:endParaRPr>
          </a:p>
        </p:txBody>
      </p:sp>
      <p:sp>
        <p:nvSpPr>
          <p:cNvPr id="79880" name="Text Box 6"/>
          <p:cNvSpPr txBox="1">
            <a:spLocks noChangeArrowheads="1"/>
          </p:cNvSpPr>
          <p:nvPr/>
        </p:nvSpPr>
        <p:spPr bwMode="auto">
          <a:xfrm>
            <a:off x="3895725" y="6205538"/>
            <a:ext cx="536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a:solidFill>
                  <a:srgbClr val="FFFF00"/>
                </a:solidFill>
              </a:rPr>
              <a:t>I</a:t>
            </a:r>
            <a:r>
              <a:rPr lang="de-DE" altLang="en-US" baseline="-25000">
                <a:solidFill>
                  <a:srgbClr val="FFFF00"/>
                </a:solidFill>
              </a:rPr>
              <a:t>1</a:t>
            </a:r>
            <a:r>
              <a:rPr lang="de-DE" altLang="en-US" sz="1800" b="1">
                <a:solidFill>
                  <a:srgbClr val="FFFF00"/>
                </a:solidFill>
              </a:rPr>
              <a:t>  </a:t>
            </a:r>
          </a:p>
        </p:txBody>
      </p:sp>
      <p:sp>
        <p:nvSpPr>
          <p:cNvPr id="79881" name="Text Box 8"/>
          <p:cNvSpPr txBox="1">
            <a:spLocks noChangeArrowheads="1"/>
          </p:cNvSpPr>
          <p:nvPr/>
        </p:nvSpPr>
        <p:spPr bwMode="auto">
          <a:xfrm>
            <a:off x="782638" y="992188"/>
            <a:ext cx="476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a:t>i</a:t>
            </a:r>
            <a:r>
              <a:rPr lang="de-DE" altLang="en-US" sz="1800" b="1"/>
              <a:t>  </a:t>
            </a:r>
          </a:p>
        </p:txBody>
      </p:sp>
      <p:sp>
        <p:nvSpPr>
          <p:cNvPr id="79882" name="Text Box 9"/>
          <p:cNvSpPr txBox="1">
            <a:spLocks noChangeArrowheads="1"/>
          </p:cNvSpPr>
          <p:nvPr/>
        </p:nvSpPr>
        <p:spPr bwMode="auto">
          <a:xfrm>
            <a:off x="8107363" y="6083300"/>
            <a:ext cx="8175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2800" b="1"/>
              <a:t>I, S</a:t>
            </a:r>
            <a:r>
              <a:rPr lang="de-DE" altLang="en-US" sz="1800" b="1"/>
              <a:t>  </a:t>
            </a:r>
          </a:p>
        </p:txBody>
      </p:sp>
      <p:sp>
        <p:nvSpPr>
          <p:cNvPr id="79883" name="Text Box 10"/>
          <p:cNvSpPr txBox="1">
            <a:spLocks noChangeArrowheads="1"/>
          </p:cNvSpPr>
          <p:nvPr/>
        </p:nvSpPr>
        <p:spPr bwMode="auto">
          <a:xfrm>
            <a:off x="6197600" y="5754688"/>
            <a:ext cx="968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00FFFF"/>
                </a:solidFill>
              </a:rPr>
              <a:t>I(i,L)</a:t>
            </a:r>
            <a:endParaRPr lang="el-GR" altLang="en-US" sz="2600">
              <a:solidFill>
                <a:srgbClr val="00FFFF"/>
              </a:solidFill>
            </a:endParaRPr>
          </a:p>
        </p:txBody>
      </p:sp>
      <p:sp>
        <p:nvSpPr>
          <p:cNvPr id="79884" name="Line 11"/>
          <p:cNvSpPr>
            <a:spLocks noChangeShapeType="1"/>
          </p:cNvSpPr>
          <p:nvPr/>
        </p:nvSpPr>
        <p:spPr bwMode="auto">
          <a:xfrm flipH="1" flipV="1">
            <a:off x="1358900" y="1892300"/>
            <a:ext cx="5283200" cy="39116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9885" name="Line 12"/>
          <p:cNvSpPr>
            <a:spLocks noChangeShapeType="1"/>
          </p:cNvSpPr>
          <p:nvPr/>
        </p:nvSpPr>
        <p:spPr bwMode="auto">
          <a:xfrm>
            <a:off x="7923213" y="6188075"/>
            <a:ext cx="309562" cy="1588"/>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9886" name="Line 13"/>
          <p:cNvSpPr>
            <a:spLocks noChangeShapeType="1"/>
          </p:cNvSpPr>
          <p:nvPr/>
        </p:nvSpPr>
        <p:spPr bwMode="auto">
          <a:xfrm rot="5400000" flipH="1">
            <a:off x="1208881" y="1231107"/>
            <a:ext cx="295275" cy="1588"/>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9887" name="Line 14"/>
          <p:cNvSpPr>
            <a:spLocks noChangeShapeType="1"/>
          </p:cNvSpPr>
          <p:nvPr/>
        </p:nvSpPr>
        <p:spPr bwMode="auto">
          <a:xfrm flipV="1">
            <a:off x="1358900" y="1892300"/>
            <a:ext cx="5854700" cy="36449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9888" name="Text Box 15"/>
          <p:cNvSpPr txBox="1">
            <a:spLocks noChangeArrowheads="1"/>
          </p:cNvSpPr>
          <p:nvPr/>
        </p:nvSpPr>
        <p:spPr bwMode="auto">
          <a:xfrm>
            <a:off x="6780213" y="1390650"/>
            <a:ext cx="7016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00FFFF"/>
                </a:solidFill>
              </a:rPr>
              <a:t>S(i)</a:t>
            </a:r>
            <a:endParaRPr lang="el-GR" altLang="en-US" sz="2600">
              <a:solidFill>
                <a:srgbClr val="00FFFF"/>
              </a:solidFill>
            </a:endParaRPr>
          </a:p>
        </p:txBody>
      </p:sp>
      <p:sp>
        <p:nvSpPr>
          <p:cNvPr id="79889" name="Line 16"/>
          <p:cNvSpPr>
            <a:spLocks noChangeShapeType="1"/>
          </p:cNvSpPr>
          <p:nvPr/>
        </p:nvSpPr>
        <p:spPr bwMode="auto">
          <a:xfrm flipV="1">
            <a:off x="2708275" y="1346200"/>
            <a:ext cx="6350" cy="539750"/>
          </a:xfrm>
          <a:prstGeom prst="line">
            <a:avLst/>
          </a:prstGeom>
          <a:noFill/>
          <a:ln w="38100">
            <a:solidFill>
              <a:srgbClr val="00FFFF"/>
            </a:solidFill>
            <a:round/>
            <a:headEnd type="none" w="med" len="lg"/>
            <a:tailEnd type="none" w="lg"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nvGrpSpPr>
          <p:cNvPr id="79890" name="Group 17"/>
          <p:cNvGrpSpPr>
            <a:grpSpLocks/>
          </p:cNvGrpSpPr>
          <p:nvPr/>
        </p:nvGrpSpPr>
        <p:grpSpPr bwMode="auto">
          <a:xfrm>
            <a:off x="1198563" y="1114425"/>
            <a:ext cx="1482725" cy="730250"/>
            <a:chOff x="1880" y="1561"/>
            <a:chExt cx="934" cy="460"/>
          </a:xfrm>
        </p:grpSpPr>
        <p:sp>
          <p:nvSpPr>
            <p:cNvPr id="79919" name="Text Box 18"/>
            <p:cNvSpPr txBox="1">
              <a:spLocks noChangeArrowheads="1"/>
            </p:cNvSpPr>
            <p:nvPr/>
          </p:nvSpPr>
          <p:spPr bwMode="auto">
            <a:xfrm>
              <a:off x="1880" y="1561"/>
              <a:ext cx="514"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90000" tIns="46800" rIns="90000" bIns="4680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00FFFF"/>
                  </a:solidFill>
                </a:rPr>
                <a:t>R</a:t>
              </a:r>
              <a:r>
                <a:rPr lang="de-DE" altLang="en-US" sz="2200" baseline="-25000">
                  <a:solidFill>
                    <a:srgbClr val="00FFFF"/>
                  </a:solidFill>
                </a:rPr>
                <a:t>D</a:t>
              </a:r>
              <a:r>
                <a:rPr lang="de-DE" altLang="en-US" sz="2200">
                  <a:solidFill>
                    <a:srgbClr val="00FFFF"/>
                  </a:solidFill>
                </a:rPr>
                <a:t>(Y)</a:t>
              </a:r>
              <a:endParaRPr lang="el-GR" altLang="en-US" sz="2200">
                <a:solidFill>
                  <a:srgbClr val="00FFFF"/>
                </a:solidFill>
              </a:endParaRPr>
            </a:p>
          </p:txBody>
        </p:sp>
        <p:sp>
          <p:nvSpPr>
            <p:cNvPr id="79920" name="AutoShape 19"/>
            <p:cNvSpPr>
              <a:spLocks/>
            </p:cNvSpPr>
            <p:nvPr/>
          </p:nvSpPr>
          <p:spPr bwMode="auto">
            <a:xfrm rot="-5400000">
              <a:off x="2319" y="1525"/>
              <a:ext cx="176" cy="815"/>
            </a:xfrm>
            <a:prstGeom prst="rightBrace">
              <a:avLst>
                <a:gd name="adj1" fmla="val 38589"/>
                <a:gd name="adj2" fmla="val 16667"/>
              </a:avLst>
            </a:prstGeom>
            <a:noFill/>
            <a:ln w="38100">
              <a:solidFill>
                <a:srgbClr val="FF0000"/>
              </a:solidFill>
              <a:round/>
              <a:headEnd type="none" w="med" len="lg"/>
              <a:tailEnd type="none" w="lg" len="med"/>
            </a:ln>
            <a:extLst>
              <a:ext uri="{909E8E84-426E-40DD-AFC4-6F175D3DCCD1}">
                <a14:hiddenFill xmlns:a14="http://schemas.microsoft.com/office/drawing/2010/main">
                  <a:solidFill>
                    <a:srgbClr val="FFFFFF"/>
                  </a:solidFill>
                </a14:hiddenFill>
              </a:ext>
            </a:extLst>
          </p:spPr>
          <p:txBody>
            <a:bodyPr vert="eaVert"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a:p>
          </p:txBody>
        </p:sp>
      </p:grpSp>
      <p:grpSp>
        <p:nvGrpSpPr>
          <p:cNvPr id="79891" name="Group 20"/>
          <p:cNvGrpSpPr>
            <a:grpSpLocks/>
          </p:cNvGrpSpPr>
          <p:nvPr/>
        </p:nvGrpSpPr>
        <p:grpSpPr bwMode="auto">
          <a:xfrm>
            <a:off x="2705100" y="1871663"/>
            <a:ext cx="6261100" cy="4281487"/>
            <a:chOff x="1704" y="1179"/>
            <a:chExt cx="3944" cy="2697"/>
          </a:xfrm>
        </p:grpSpPr>
        <p:sp>
          <p:nvSpPr>
            <p:cNvPr id="79917" name="Line 21"/>
            <p:cNvSpPr>
              <a:spLocks noChangeShapeType="1"/>
            </p:cNvSpPr>
            <p:nvPr/>
          </p:nvSpPr>
          <p:spPr bwMode="auto">
            <a:xfrm flipH="1" flipV="1">
              <a:off x="1704" y="1179"/>
              <a:ext cx="3328" cy="2464"/>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9918" name="Text Box 22"/>
            <p:cNvSpPr txBox="1">
              <a:spLocks noChangeArrowheads="1"/>
            </p:cNvSpPr>
            <p:nvPr/>
          </p:nvSpPr>
          <p:spPr bwMode="auto">
            <a:xfrm>
              <a:off x="4590" y="3626"/>
              <a:ext cx="105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000">
                  <a:solidFill>
                    <a:srgbClr val="00FFFF"/>
                  </a:solidFill>
                </a:rPr>
                <a:t>I(i,L)+ R</a:t>
              </a:r>
              <a:r>
                <a:rPr lang="de-DE" altLang="en-US" sz="2000" baseline="-25000">
                  <a:solidFill>
                    <a:srgbClr val="00FFFF"/>
                  </a:solidFill>
                </a:rPr>
                <a:t>D</a:t>
              </a:r>
              <a:r>
                <a:rPr lang="de-DE" altLang="en-US" sz="2000">
                  <a:solidFill>
                    <a:srgbClr val="00FFFF"/>
                  </a:solidFill>
                </a:rPr>
                <a:t>(Y)</a:t>
              </a:r>
              <a:endParaRPr lang="el-GR" altLang="en-US" sz="2000">
                <a:solidFill>
                  <a:srgbClr val="00FFFF"/>
                </a:solidFill>
              </a:endParaRPr>
            </a:p>
          </p:txBody>
        </p:sp>
      </p:grpSp>
      <p:grpSp>
        <p:nvGrpSpPr>
          <p:cNvPr id="79892" name="Group 23"/>
          <p:cNvGrpSpPr>
            <a:grpSpLocks/>
          </p:cNvGrpSpPr>
          <p:nvPr/>
        </p:nvGrpSpPr>
        <p:grpSpPr bwMode="auto">
          <a:xfrm>
            <a:off x="2984500" y="2478088"/>
            <a:ext cx="1482725" cy="730250"/>
            <a:chOff x="1880" y="1561"/>
            <a:chExt cx="934" cy="460"/>
          </a:xfrm>
        </p:grpSpPr>
        <p:sp>
          <p:nvSpPr>
            <p:cNvPr id="79915" name="Text Box 24"/>
            <p:cNvSpPr txBox="1">
              <a:spLocks noChangeArrowheads="1"/>
            </p:cNvSpPr>
            <p:nvPr/>
          </p:nvSpPr>
          <p:spPr bwMode="auto">
            <a:xfrm>
              <a:off x="1880" y="1561"/>
              <a:ext cx="514"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90000" tIns="46800" rIns="90000" bIns="4680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00FFFF"/>
                  </a:solidFill>
                </a:rPr>
                <a:t>R</a:t>
              </a:r>
              <a:r>
                <a:rPr lang="de-DE" altLang="en-US" sz="2200" baseline="-25000">
                  <a:solidFill>
                    <a:srgbClr val="00FFFF"/>
                  </a:solidFill>
                </a:rPr>
                <a:t>D</a:t>
              </a:r>
              <a:r>
                <a:rPr lang="de-DE" altLang="en-US" sz="2200">
                  <a:solidFill>
                    <a:srgbClr val="00FFFF"/>
                  </a:solidFill>
                </a:rPr>
                <a:t>(Y)</a:t>
              </a:r>
              <a:endParaRPr lang="el-GR" altLang="en-US" sz="2200">
                <a:solidFill>
                  <a:srgbClr val="00FFFF"/>
                </a:solidFill>
              </a:endParaRPr>
            </a:p>
          </p:txBody>
        </p:sp>
        <p:sp>
          <p:nvSpPr>
            <p:cNvPr id="79916" name="AutoShape 25"/>
            <p:cNvSpPr>
              <a:spLocks/>
            </p:cNvSpPr>
            <p:nvPr/>
          </p:nvSpPr>
          <p:spPr bwMode="auto">
            <a:xfrm rot="-5400000">
              <a:off x="2319" y="1525"/>
              <a:ext cx="176" cy="815"/>
            </a:xfrm>
            <a:prstGeom prst="rightBrace">
              <a:avLst>
                <a:gd name="adj1" fmla="val 38589"/>
                <a:gd name="adj2" fmla="val 16667"/>
              </a:avLst>
            </a:prstGeom>
            <a:noFill/>
            <a:ln w="38100">
              <a:solidFill>
                <a:srgbClr val="FF0000"/>
              </a:solidFill>
              <a:round/>
              <a:headEnd type="none" w="med" len="lg"/>
              <a:tailEnd type="none" w="lg" len="med"/>
            </a:ln>
            <a:extLst>
              <a:ext uri="{909E8E84-426E-40DD-AFC4-6F175D3DCCD1}">
                <a14:hiddenFill xmlns:a14="http://schemas.microsoft.com/office/drawing/2010/main">
                  <a:solidFill>
                    <a:srgbClr val="FFFFFF"/>
                  </a:solidFill>
                </a14:hiddenFill>
              </a:ext>
            </a:extLst>
          </p:spPr>
          <p:txBody>
            <a:bodyPr vert="eaVert"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a:p>
          </p:txBody>
        </p:sp>
      </p:grpSp>
      <p:grpSp>
        <p:nvGrpSpPr>
          <p:cNvPr id="79893" name="Group 26"/>
          <p:cNvGrpSpPr>
            <a:grpSpLocks/>
          </p:cNvGrpSpPr>
          <p:nvPr/>
        </p:nvGrpSpPr>
        <p:grpSpPr bwMode="auto">
          <a:xfrm>
            <a:off x="4751388" y="3775075"/>
            <a:ext cx="1482725" cy="730250"/>
            <a:chOff x="1880" y="1561"/>
            <a:chExt cx="934" cy="460"/>
          </a:xfrm>
        </p:grpSpPr>
        <p:sp>
          <p:nvSpPr>
            <p:cNvPr id="79913" name="Text Box 27"/>
            <p:cNvSpPr txBox="1">
              <a:spLocks noChangeArrowheads="1"/>
            </p:cNvSpPr>
            <p:nvPr/>
          </p:nvSpPr>
          <p:spPr bwMode="auto">
            <a:xfrm>
              <a:off x="1880" y="1561"/>
              <a:ext cx="514"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90000" tIns="46800" rIns="90000" bIns="4680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00FFFF"/>
                  </a:solidFill>
                </a:rPr>
                <a:t>R</a:t>
              </a:r>
              <a:r>
                <a:rPr lang="de-DE" altLang="en-US" sz="2200" baseline="-25000">
                  <a:solidFill>
                    <a:srgbClr val="00FFFF"/>
                  </a:solidFill>
                </a:rPr>
                <a:t>D</a:t>
              </a:r>
              <a:r>
                <a:rPr lang="de-DE" altLang="en-US" sz="2200">
                  <a:solidFill>
                    <a:srgbClr val="00FFFF"/>
                  </a:solidFill>
                </a:rPr>
                <a:t>(Y)</a:t>
              </a:r>
              <a:endParaRPr lang="el-GR" altLang="en-US" sz="2200">
                <a:solidFill>
                  <a:srgbClr val="00FFFF"/>
                </a:solidFill>
              </a:endParaRPr>
            </a:p>
          </p:txBody>
        </p:sp>
        <p:sp>
          <p:nvSpPr>
            <p:cNvPr id="79914" name="AutoShape 28"/>
            <p:cNvSpPr>
              <a:spLocks/>
            </p:cNvSpPr>
            <p:nvPr/>
          </p:nvSpPr>
          <p:spPr bwMode="auto">
            <a:xfrm rot="-5400000">
              <a:off x="2319" y="1525"/>
              <a:ext cx="176" cy="815"/>
            </a:xfrm>
            <a:prstGeom prst="rightBrace">
              <a:avLst>
                <a:gd name="adj1" fmla="val 38589"/>
                <a:gd name="adj2" fmla="val 16667"/>
              </a:avLst>
            </a:prstGeom>
            <a:noFill/>
            <a:ln w="38100">
              <a:solidFill>
                <a:srgbClr val="FF0000"/>
              </a:solidFill>
              <a:round/>
              <a:headEnd type="none" w="med" len="lg"/>
              <a:tailEnd type="none" w="lg" len="med"/>
            </a:ln>
            <a:extLst>
              <a:ext uri="{909E8E84-426E-40DD-AFC4-6F175D3DCCD1}">
                <a14:hiddenFill xmlns:a14="http://schemas.microsoft.com/office/drawing/2010/main">
                  <a:solidFill>
                    <a:srgbClr val="FFFFFF"/>
                  </a:solidFill>
                </a14:hiddenFill>
              </a:ext>
            </a:extLst>
          </p:spPr>
          <p:txBody>
            <a:bodyPr vert="eaVert"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a:p>
          </p:txBody>
        </p:sp>
      </p:grpSp>
      <p:grpSp>
        <p:nvGrpSpPr>
          <p:cNvPr id="79894" name="Group 29"/>
          <p:cNvGrpSpPr>
            <a:grpSpLocks/>
          </p:cNvGrpSpPr>
          <p:nvPr/>
        </p:nvGrpSpPr>
        <p:grpSpPr bwMode="auto">
          <a:xfrm>
            <a:off x="6111875" y="4792663"/>
            <a:ext cx="1482725" cy="730250"/>
            <a:chOff x="1880" y="1561"/>
            <a:chExt cx="934" cy="460"/>
          </a:xfrm>
        </p:grpSpPr>
        <p:sp>
          <p:nvSpPr>
            <p:cNvPr id="79911" name="Text Box 30"/>
            <p:cNvSpPr txBox="1">
              <a:spLocks noChangeArrowheads="1"/>
            </p:cNvSpPr>
            <p:nvPr/>
          </p:nvSpPr>
          <p:spPr bwMode="auto">
            <a:xfrm>
              <a:off x="1880" y="1561"/>
              <a:ext cx="514"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90000" tIns="46800" rIns="90000" bIns="4680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00FFFF"/>
                  </a:solidFill>
                </a:rPr>
                <a:t>R</a:t>
              </a:r>
              <a:r>
                <a:rPr lang="de-DE" altLang="en-US" sz="2200" baseline="-25000">
                  <a:solidFill>
                    <a:srgbClr val="00FFFF"/>
                  </a:solidFill>
                </a:rPr>
                <a:t>D</a:t>
              </a:r>
              <a:r>
                <a:rPr lang="de-DE" altLang="en-US" sz="2200">
                  <a:solidFill>
                    <a:srgbClr val="00FFFF"/>
                  </a:solidFill>
                </a:rPr>
                <a:t>(Y)</a:t>
              </a:r>
              <a:endParaRPr lang="el-GR" altLang="en-US" sz="2200">
                <a:solidFill>
                  <a:srgbClr val="00FFFF"/>
                </a:solidFill>
              </a:endParaRPr>
            </a:p>
          </p:txBody>
        </p:sp>
        <p:sp>
          <p:nvSpPr>
            <p:cNvPr id="79912" name="AutoShape 31"/>
            <p:cNvSpPr>
              <a:spLocks/>
            </p:cNvSpPr>
            <p:nvPr/>
          </p:nvSpPr>
          <p:spPr bwMode="auto">
            <a:xfrm rot="-5400000">
              <a:off x="2319" y="1525"/>
              <a:ext cx="176" cy="815"/>
            </a:xfrm>
            <a:prstGeom prst="rightBrace">
              <a:avLst>
                <a:gd name="adj1" fmla="val 38589"/>
                <a:gd name="adj2" fmla="val 16667"/>
              </a:avLst>
            </a:prstGeom>
            <a:noFill/>
            <a:ln w="38100">
              <a:solidFill>
                <a:srgbClr val="FF0000"/>
              </a:solidFill>
              <a:round/>
              <a:headEnd type="none" w="med" len="lg"/>
              <a:tailEnd type="none" w="lg" len="med"/>
            </a:ln>
            <a:extLst>
              <a:ext uri="{909E8E84-426E-40DD-AFC4-6F175D3DCCD1}">
                <a14:hiddenFill xmlns:a14="http://schemas.microsoft.com/office/drawing/2010/main">
                  <a:solidFill>
                    <a:srgbClr val="FFFFFF"/>
                  </a:solidFill>
                </a14:hiddenFill>
              </a:ext>
            </a:extLst>
          </p:spPr>
          <p:txBody>
            <a:bodyPr vert="eaVert"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a:p>
          </p:txBody>
        </p:sp>
      </p:grpSp>
      <p:sp>
        <p:nvSpPr>
          <p:cNvPr id="6681632" name="Line 32"/>
          <p:cNvSpPr>
            <a:spLocks noChangeShapeType="1"/>
          </p:cNvSpPr>
          <p:nvPr/>
        </p:nvSpPr>
        <p:spPr bwMode="auto">
          <a:xfrm>
            <a:off x="2698750" y="5530850"/>
            <a:ext cx="0" cy="658813"/>
          </a:xfrm>
          <a:prstGeom prst="line">
            <a:avLst/>
          </a:prstGeom>
          <a:noFill/>
          <a:ln w="38100">
            <a:solidFill>
              <a:srgbClr val="00FFFF"/>
            </a:solidFill>
            <a:round/>
            <a:headEnd type="none" w="med" len="lg"/>
            <a:tailEnd type="none" w="lg"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nvGrpSpPr>
          <p:cNvPr id="7" name="Group 33"/>
          <p:cNvGrpSpPr>
            <a:grpSpLocks/>
          </p:cNvGrpSpPr>
          <p:nvPr/>
        </p:nvGrpSpPr>
        <p:grpSpPr bwMode="auto">
          <a:xfrm>
            <a:off x="1395413" y="4792663"/>
            <a:ext cx="1741487" cy="733425"/>
            <a:chOff x="879" y="3019"/>
            <a:chExt cx="1097" cy="462"/>
          </a:xfrm>
        </p:grpSpPr>
        <p:sp>
          <p:nvSpPr>
            <p:cNvPr id="79909" name="AutoShape 34"/>
            <p:cNvSpPr>
              <a:spLocks/>
            </p:cNvSpPr>
            <p:nvPr/>
          </p:nvSpPr>
          <p:spPr bwMode="auto">
            <a:xfrm rot="-5400000">
              <a:off x="1199" y="2985"/>
              <a:ext cx="176" cy="815"/>
            </a:xfrm>
            <a:prstGeom prst="rightBrace">
              <a:avLst>
                <a:gd name="adj1" fmla="val 38589"/>
                <a:gd name="adj2" fmla="val 83333"/>
              </a:avLst>
            </a:prstGeom>
            <a:noFill/>
            <a:ln w="38100">
              <a:solidFill>
                <a:srgbClr val="FF0000"/>
              </a:solidFill>
              <a:round/>
              <a:headEnd type="none" w="med" len="lg"/>
              <a:tailEnd type="none" w="lg" len="med"/>
            </a:ln>
            <a:extLst>
              <a:ext uri="{909E8E84-426E-40DD-AFC4-6F175D3DCCD1}">
                <a14:hiddenFill xmlns:a14="http://schemas.microsoft.com/office/drawing/2010/main">
                  <a:solidFill>
                    <a:srgbClr val="FFFFFF"/>
                  </a:solidFill>
                </a14:hiddenFill>
              </a:ext>
            </a:extLst>
          </p:spPr>
          <p:txBody>
            <a:bodyPr vert="eaVert"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a:p>
          </p:txBody>
        </p:sp>
        <p:sp>
          <p:nvSpPr>
            <p:cNvPr id="79910" name="Text Box 35"/>
            <p:cNvSpPr txBox="1">
              <a:spLocks noChangeArrowheads="1"/>
            </p:cNvSpPr>
            <p:nvPr/>
          </p:nvSpPr>
          <p:spPr bwMode="auto">
            <a:xfrm>
              <a:off x="1462" y="3019"/>
              <a:ext cx="514"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90000" tIns="46800" rIns="90000" bIns="4680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00FFFF"/>
                  </a:solidFill>
                </a:rPr>
                <a:t>M/P</a:t>
              </a:r>
              <a:endParaRPr lang="el-GR" altLang="en-US" sz="2600">
                <a:solidFill>
                  <a:srgbClr val="00FFFF"/>
                </a:solidFill>
              </a:endParaRPr>
            </a:p>
          </p:txBody>
        </p:sp>
      </p:grpSp>
      <p:sp>
        <p:nvSpPr>
          <p:cNvPr id="6681636" name="Line 36"/>
          <p:cNvSpPr>
            <a:spLocks noChangeShapeType="1"/>
          </p:cNvSpPr>
          <p:nvPr/>
        </p:nvSpPr>
        <p:spPr bwMode="auto">
          <a:xfrm flipV="1">
            <a:off x="2695575" y="1890713"/>
            <a:ext cx="5854700" cy="36449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681637" name="Text Box 37"/>
          <p:cNvSpPr txBox="1">
            <a:spLocks noChangeArrowheads="1"/>
          </p:cNvSpPr>
          <p:nvPr/>
        </p:nvSpPr>
        <p:spPr bwMode="auto">
          <a:xfrm>
            <a:off x="7624763" y="1392238"/>
            <a:ext cx="14747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00FFFF"/>
                </a:solidFill>
              </a:rPr>
              <a:t>S(i)+M/P</a:t>
            </a:r>
            <a:endParaRPr lang="el-GR" altLang="en-US" sz="2600">
              <a:solidFill>
                <a:srgbClr val="00FFFF"/>
              </a:solidFill>
            </a:endParaRPr>
          </a:p>
        </p:txBody>
      </p:sp>
      <p:grpSp>
        <p:nvGrpSpPr>
          <p:cNvPr id="8" name="Group 38"/>
          <p:cNvGrpSpPr>
            <a:grpSpLocks/>
          </p:cNvGrpSpPr>
          <p:nvPr/>
        </p:nvGrpSpPr>
        <p:grpSpPr bwMode="auto">
          <a:xfrm>
            <a:off x="5124450" y="2489200"/>
            <a:ext cx="1843088" cy="695325"/>
            <a:chOff x="3220" y="1568"/>
            <a:chExt cx="1161" cy="438"/>
          </a:xfrm>
        </p:grpSpPr>
        <p:sp>
          <p:nvSpPr>
            <p:cNvPr id="79907" name="AutoShape 39"/>
            <p:cNvSpPr>
              <a:spLocks/>
            </p:cNvSpPr>
            <p:nvPr/>
          </p:nvSpPr>
          <p:spPr bwMode="auto">
            <a:xfrm rot="-5400000">
              <a:off x="3540" y="1510"/>
              <a:ext cx="176" cy="815"/>
            </a:xfrm>
            <a:prstGeom prst="rightBrace">
              <a:avLst>
                <a:gd name="adj1" fmla="val 38589"/>
                <a:gd name="adj2" fmla="val 83333"/>
              </a:avLst>
            </a:prstGeom>
            <a:noFill/>
            <a:ln w="38100">
              <a:solidFill>
                <a:srgbClr val="FF0000"/>
              </a:solidFill>
              <a:round/>
              <a:headEnd type="none" w="med" len="lg"/>
              <a:tailEnd type="none" w="lg" len="med"/>
            </a:ln>
            <a:extLst>
              <a:ext uri="{909E8E84-426E-40DD-AFC4-6F175D3DCCD1}">
                <a14:hiddenFill xmlns:a14="http://schemas.microsoft.com/office/drawing/2010/main">
                  <a:solidFill>
                    <a:srgbClr val="FFFFFF"/>
                  </a:solidFill>
                </a14:hiddenFill>
              </a:ext>
            </a:extLst>
          </p:spPr>
          <p:txBody>
            <a:bodyPr vert="eaVert"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a:p>
          </p:txBody>
        </p:sp>
        <p:sp>
          <p:nvSpPr>
            <p:cNvPr id="79908" name="Text Box 40"/>
            <p:cNvSpPr txBox="1">
              <a:spLocks noChangeArrowheads="1"/>
            </p:cNvSpPr>
            <p:nvPr/>
          </p:nvSpPr>
          <p:spPr bwMode="auto">
            <a:xfrm>
              <a:off x="3867" y="1568"/>
              <a:ext cx="514"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90000" tIns="46800" rIns="90000" bIns="4680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00FFFF"/>
                  </a:solidFill>
                </a:rPr>
                <a:t>M/P</a:t>
              </a:r>
              <a:endParaRPr lang="el-GR" altLang="en-US" sz="2600">
                <a:solidFill>
                  <a:srgbClr val="00FFFF"/>
                </a:solidFill>
              </a:endParaRPr>
            </a:p>
          </p:txBody>
        </p:sp>
      </p:grpSp>
      <p:grpSp>
        <p:nvGrpSpPr>
          <p:cNvPr id="9" name="Group 41"/>
          <p:cNvGrpSpPr>
            <a:grpSpLocks/>
          </p:cNvGrpSpPr>
          <p:nvPr/>
        </p:nvGrpSpPr>
        <p:grpSpPr bwMode="auto">
          <a:xfrm>
            <a:off x="2560638" y="4090988"/>
            <a:ext cx="1728787" cy="695325"/>
            <a:chOff x="1253" y="2817"/>
            <a:chExt cx="1089" cy="438"/>
          </a:xfrm>
        </p:grpSpPr>
        <p:sp>
          <p:nvSpPr>
            <p:cNvPr id="79905" name="AutoShape 42"/>
            <p:cNvSpPr>
              <a:spLocks/>
            </p:cNvSpPr>
            <p:nvPr/>
          </p:nvSpPr>
          <p:spPr bwMode="auto">
            <a:xfrm rot="-5400000">
              <a:off x="1573" y="2759"/>
              <a:ext cx="176" cy="815"/>
            </a:xfrm>
            <a:prstGeom prst="rightBrace">
              <a:avLst>
                <a:gd name="adj1" fmla="val 38589"/>
                <a:gd name="adj2" fmla="val 83333"/>
              </a:avLst>
            </a:prstGeom>
            <a:noFill/>
            <a:ln w="38100">
              <a:solidFill>
                <a:srgbClr val="FF0000"/>
              </a:solidFill>
              <a:round/>
              <a:headEnd type="none" w="med" len="lg"/>
              <a:tailEnd type="none" w="lg" len="med"/>
            </a:ln>
            <a:extLst>
              <a:ext uri="{909E8E84-426E-40DD-AFC4-6F175D3DCCD1}">
                <a14:hiddenFill xmlns:a14="http://schemas.microsoft.com/office/drawing/2010/main">
                  <a:solidFill>
                    <a:srgbClr val="FFFFFF"/>
                  </a:solidFill>
                </a14:hiddenFill>
              </a:ext>
            </a:extLst>
          </p:spPr>
          <p:txBody>
            <a:bodyPr vert="eaVert"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a:p>
          </p:txBody>
        </p:sp>
        <p:sp>
          <p:nvSpPr>
            <p:cNvPr id="79906" name="Text Box 43"/>
            <p:cNvSpPr txBox="1">
              <a:spLocks noChangeArrowheads="1"/>
            </p:cNvSpPr>
            <p:nvPr/>
          </p:nvSpPr>
          <p:spPr bwMode="auto">
            <a:xfrm>
              <a:off x="1828" y="2817"/>
              <a:ext cx="514"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90000" tIns="46800" rIns="90000" bIns="4680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00FFFF"/>
                  </a:solidFill>
                </a:rPr>
                <a:t>M/P</a:t>
              </a:r>
              <a:endParaRPr lang="el-GR" altLang="en-US" sz="2600">
                <a:solidFill>
                  <a:srgbClr val="00FFFF"/>
                </a:solidFill>
              </a:endParaRPr>
            </a:p>
          </p:txBody>
        </p:sp>
      </p:grpSp>
      <p:grpSp>
        <p:nvGrpSpPr>
          <p:cNvPr id="10" name="Group 44"/>
          <p:cNvGrpSpPr>
            <a:grpSpLocks/>
          </p:cNvGrpSpPr>
          <p:nvPr/>
        </p:nvGrpSpPr>
        <p:grpSpPr bwMode="auto">
          <a:xfrm>
            <a:off x="1393825" y="5387975"/>
            <a:ext cx="1296988" cy="771525"/>
            <a:chOff x="878" y="3394"/>
            <a:chExt cx="817" cy="486"/>
          </a:xfrm>
        </p:grpSpPr>
        <p:sp>
          <p:nvSpPr>
            <p:cNvPr id="79903" name="AutoShape 45"/>
            <p:cNvSpPr>
              <a:spLocks/>
            </p:cNvSpPr>
            <p:nvPr/>
          </p:nvSpPr>
          <p:spPr bwMode="auto">
            <a:xfrm rot="-5400000">
              <a:off x="1198" y="3384"/>
              <a:ext cx="176" cy="815"/>
            </a:xfrm>
            <a:prstGeom prst="rightBrace">
              <a:avLst>
                <a:gd name="adj1" fmla="val 38589"/>
                <a:gd name="adj2" fmla="val 65644"/>
              </a:avLst>
            </a:prstGeom>
            <a:noFill/>
            <a:ln w="38100">
              <a:solidFill>
                <a:srgbClr val="FF0000"/>
              </a:solidFill>
              <a:round/>
              <a:headEnd type="none" w="med" len="lg"/>
              <a:tailEnd type="none" w="lg" len="med"/>
            </a:ln>
            <a:extLst>
              <a:ext uri="{909E8E84-426E-40DD-AFC4-6F175D3DCCD1}">
                <a14:hiddenFill xmlns:a14="http://schemas.microsoft.com/office/drawing/2010/main">
                  <a:solidFill>
                    <a:srgbClr val="FFFFFF"/>
                  </a:solidFill>
                </a14:hiddenFill>
              </a:ext>
            </a:extLst>
          </p:spPr>
          <p:txBody>
            <a:bodyPr vert="eaVert"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a:p>
          </p:txBody>
        </p:sp>
        <p:sp>
          <p:nvSpPr>
            <p:cNvPr id="79904" name="Text Box 46"/>
            <p:cNvSpPr txBox="1">
              <a:spLocks noChangeArrowheads="1"/>
            </p:cNvSpPr>
            <p:nvPr/>
          </p:nvSpPr>
          <p:spPr bwMode="auto">
            <a:xfrm>
              <a:off x="1181" y="3394"/>
              <a:ext cx="514"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90000" tIns="46800" rIns="90000" bIns="4680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00FFFF"/>
                  </a:solidFill>
                </a:rPr>
                <a:t>M/P</a:t>
              </a:r>
              <a:endParaRPr lang="el-GR" altLang="en-US" sz="2600">
                <a:solidFill>
                  <a:srgbClr val="00FFFF"/>
                </a:solidFill>
              </a:endParaRPr>
            </a:p>
          </p:txBody>
        </p:sp>
      </p:grpSp>
      <p:sp>
        <p:nvSpPr>
          <p:cNvPr id="79902" name="Rectangle 49"/>
          <p:cNvSpPr>
            <a:spLocks noGrp="1" noChangeArrowheads="1"/>
          </p:cNvSpPr>
          <p:nvPr>
            <p:ph type="title" idx="4294967295"/>
          </p:nvPr>
        </p:nvSpPr>
        <p:spPr>
          <a:noFill/>
        </p:spPr>
        <p:txBody>
          <a:bodyPr/>
          <a:lstStyle/>
          <a:p>
            <a:pPr eaLnBrk="1" hangingPunct="1"/>
            <a:r>
              <a:rPr lang="en-US" altLang="en-US"/>
              <a:t>Capital Market with Money Supply and Demand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816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68163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6816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81632" grpId="0" animBg="1"/>
      <p:bldP spid="6681636"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Foliennummernplatzhalter 3"/>
          <p:cNvSpPr>
            <a:spLocks noGrp="1"/>
          </p:cNvSpPr>
          <p:nvPr>
            <p:ph type="sldNum" sz="quarter" idx="11"/>
          </p:nvPr>
        </p:nvSpPr>
        <p:spPr>
          <a:xfrm>
            <a:off x="7038975" y="63769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AFE03DFD-43D2-49C0-971B-6AB438616806}" type="slidenum">
              <a:rPr lang="de-DE" altLang="en-US" sz="1600" smtClean="0"/>
              <a:pPr>
                <a:spcBef>
                  <a:spcPct val="0"/>
                </a:spcBef>
                <a:buClrTx/>
                <a:buFontTx/>
                <a:buNone/>
              </a:pPr>
              <a:t>79</a:t>
            </a:fld>
            <a:r>
              <a:rPr lang="de-DE" altLang="en-US" sz="1600"/>
              <a:t> -</a:t>
            </a:r>
          </a:p>
        </p:txBody>
      </p:sp>
      <p:sp>
        <p:nvSpPr>
          <p:cNvPr id="80899" name="Fußzeilenplatzhalter 4"/>
          <p:cNvSpPr>
            <a:spLocks noGrp="1"/>
          </p:cNvSpPr>
          <p:nvPr>
            <p:ph type="ftr" sz="quarter" idx="10"/>
          </p:nvPr>
        </p:nvSpPr>
        <p:spPr>
          <a:xfrm>
            <a:off x="0" y="6381750"/>
            <a:ext cx="5653088"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600"/>
              <a:t>Prof. Dr. Rainer Maurer</a:t>
            </a:r>
          </a:p>
        </p:txBody>
      </p:sp>
      <p:graphicFrame>
        <p:nvGraphicFramePr>
          <p:cNvPr id="80900" name="Object 2"/>
          <p:cNvGraphicFramePr>
            <a:graphicFrameLocks/>
          </p:cNvGraphicFramePr>
          <p:nvPr/>
        </p:nvGraphicFramePr>
        <p:xfrm>
          <a:off x="1250950" y="1039813"/>
          <a:ext cx="6923088" cy="5422900"/>
        </p:xfrm>
        <a:graphic>
          <a:graphicData uri="http://schemas.openxmlformats.org/presentationml/2006/ole">
            <mc:AlternateContent xmlns:mc="http://schemas.openxmlformats.org/markup-compatibility/2006">
              <mc:Choice xmlns:v="urn:schemas-microsoft-com:vml" Requires="v">
                <p:oleObj spid="_x0000_s81328" name="Diagramm" r:id="rId4" imgW="7438848" imgH="5324601" progId="MSGraph.Chart.8">
                  <p:embed followColorScheme="full"/>
                </p:oleObj>
              </mc:Choice>
              <mc:Fallback>
                <p:oleObj name="Diagramm" r:id="rId4" imgW="7438848" imgH="5324601"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0950" y="1039813"/>
                        <a:ext cx="6923088" cy="542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0901" name="Line 3"/>
          <p:cNvSpPr>
            <a:spLocks noChangeShapeType="1"/>
          </p:cNvSpPr>
          <p:nvPr/>
        </p:nvSpPr>
        <p:spPr bwMode="auto">
          <a:xfrm flipH="1">
            <a:off x="1319213" y="3871913"/>
            <a:ext cx="2732087" cy="0"/>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0902" name="Line 4"/>
          <p:cNvSpPr>
            <a:spLocks noChangeShapeType="1"/>
          </p:cNvSpPr>
          <p:nvPr/>
        </p:nvSpPr>
        <p:spPr bwMode="auto">
          <a:xfrm>
            <a:off x="4038600" y="3886200"/>
            <a:ext cx="0" cy="2286000"/>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0903" name="Text Box 5"/>
          <p:cNvSpPr txBox="1">
            <a:spLocks noChangeArrowheads="1"/>
          </p:cNvSpPr>
          <p:nvPr/>
        </p:nvSpPr>
        <p:spPr bwMode="auto">
          <a:xfrm>
            <a:off x="431800" y="3624263"/>
            <a:ext cx="850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a:solidFill>
                  <a:srgbClr val="FFFF00"/>
                </a:solidFill>
              </a:rPr>
              <a:t>i</a:t>
            </a:r>
            <a:r>
              <a:rPr lang="de-DE" altLang="en-US" baseline="-25000">
                <a:solidFill>
                  <a:srgbClr val="FFFF00"/>
                </a:solidFill>
              </a:rPr>
              <a:t>1</a:t>
            </a:r>
            <a:endParaRPr lang="de-DE" altLang="en-US" sz="1800" b="1" baseline="-25000">
              <a:solidFill>
                <a:srgbClr val="FFFF00"/>
              </a:solidFill>
            </a:endParaRPr>
          </a:p>
        </p:txBody>
      </p:sp>
      <p:sp>
        <p:nvSpPr>
          <p:cNvPr id="80904" name="Text Box 6"/>
          <p:cNvSpPr txBox="1">
            <a:spLocks noChangeArrowheads="1"/>
          </p:cNvSpPr>
          <p:nvPr/>
        </p:nvSpPr>
        <p:spPr bwMode="auto">
          <a:xfrm>
            <a:off x="3895725" y="6205538"/>
            <a:ext cx="536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a:solidFill>
                  <a:srgbClr val="FFFF00"/>
                </a:solidFill>
              </a:rPr>
              <a:t>I</a:t>
            </a:r>
            <a:r>
              <a:rPr lang="de-DE" altLang="en-US" baseline="-25000">
                <a:solidFill>
                  <a:srgbClr val="FFFF00"/>
                </a:solidFill>
              </a:rPr>
              <a:t>1</a:t>
            </a:r>
            <a:r>
              <a:rPr lang="de-DE" altLang="en-US" sz="1800" b="1">
                <a:solidFill>
                  <a:srgbClr val="FFFF00"/>
                </a:solidFill>
              </a:rPr>
              <a:t>  </a:t>
            </a:r>
          </a:p>
        </p:txBody>
      </p:sp>
      <p:sp>
        <p:nvSpPr>
          <p:cNvPr id="80905" name="Text Box 8"/>
          <p:cNvSpPr txBox="1">
            <a:spLocks noChangeArrowheads="1"/>
          </p:cNvSpPr>
          <p:nvPr/>
        </p:nvSpPr>
        <p:spPr bwMode="auto">
          <a:xfrm>
            <a:off x="782638" y="992188"/>
            <a:ext cx="476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a:t>i</a:t>
            </a:r>
            <a:r>
              <a:rPr lang="de-DE" altLang="en-US" sz="1800" b="1"/>
              <a:t>  </a:t>
            </a:r>
          </a:p>
        </p:txBody>
      </p:sp>
      <p:sp>
        <p:nvSpPr>
          <p:cNvPr id="80906" name="Text Box 9"/>
          <p:cNvSpPr txBox="1">
            <a:spLocks noChangeArrowheads="1"/>
          </p:cNvSpPr>
          <p:nvPr/>
        </p:nvSpPr>
        <p:spPr bwMode="auto">
          <a:xfrm>
            <a:off x="8107363" y="6083300"/>
            <a:ext cx="8175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2800" b="1"/>
              <a:t>I, S</a:t>
            </a:r>
            <a:r>
              <a:rPr lang="de-DE" altLang="en-US" sz="1800" b="1"/>
              <a:t>  </a:t>
            </a:r>
          </a:p>
        </p:txBody>
      </p:sp>
      <p:sp>
        <p:nvSpPr>
          <p:cNvPr id="80907" name="Text Box 10"/>
          <p:cNvSpPr txBox="1">
            <a:spLocks noChangeArrowheads="1"/>
          </p:cNvSpPr>
          <p:nvPr/>
        </p:nvSpPr>
        <p:spPr bwMode="auto">
          <a:xfrm>
            <a:off x="6197600" y="5754688"/>
            <a:ext cx="968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00FFFF"/>
                </a:solidFill>
              </a:rPr>
              <a:t>I(i,L)</a:t>
            </a:r>
            <a:endParaRPr lang="el-GR" altLang="en-US" sz="2600">
              <a:solidFill>
                <a:srgbClr val="00FFFF"/>
              </a:solidFill>
            </a:endParaRPr>
          </a:p>
        </p:txBody>
      </p:sp>
      <p:sp>
        <p:nvSpPr>
          <p:cNvPr id="80908" name="Line 11"/>
          <p:cNvSpPr>
            <a:spLocks noChangeShapeType="1"/>
          </p:cNvSpPr>
          <p:nvPr/>
        </p:nvSpPr>
        <p:spPr bwMode="auto">
          <a:xfrm flipH="1" flipV="1">
            <a:off x="1358900" y="1892300"/>
            <a:ext cx="5283200" cy="39116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0909" name="Line 12"/>
          <p:cNvSpPr>
            <a:spLocks noChangeShapeType="1"/>
          </p:cNvSpPr>
          <p:nvPr/>
        </p:nvSpPr>
        <p:spPr bwMode="auto">
          <a:xfrm>
            <a:off x="7923213" y="6188075"/>
            <a:ext cx="309562" cy="1588"/>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0910" name="Line 13"/>
          <p:cNvSpPr>
            <a:spLocks noChangeShapeType="1"/>
          </p:cNvSpPr>
          <p:nvPr/>
        </p:nvSpPr>
        <p:spPr bwMode="auto">
          <a:xfrm rot="5400000" flipH="1">
            <a:off x="1208881" y="1231107"/>
            <a:ext cx="295275" cy="1588"/>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0911" name="Line 14"/>
          <p:cNvSpPr>
            <a:spLocks noChangeShapeType="1"/>
          </p:cNvSpPr>
          <p:nvPr/>
        </p:nvSpPr>
        <p:spPr bwMode="auto">
          <a:xfrm flipV="1">
            <a:off x="1358900" y="1892300"/>
            <a:ext cx="5854700" cy="36449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0912" name="Text Box 15"/>
          <p:cNvSpPr txBox="1">
            <a:spLocks noChangeArrowheads="1"/>
          </p:cNvSpPr>
          <p:nvPr/>
        </p:nvSpPr>
        <p:spPr bwMode="auto">
          <a:xfrm>
            <a:off x="6780213" y="1390650"/>
            <a:ext cx="7016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00FFFF"/>
                </a:solidFill>
              </a:rPr>
              <a:t>S(i)</a:t>
            </a:r>
            <a:endParaRPr lang="el-GR" altLang="en-US" sz="2600">
              <a:solidFill>
                <a:srgbClr val="00FFFF"/>
              </a:solidFill>
            </a:endParaRPr>
          </a:p>
        </p:txBody>
      </p:sp>
      <p:sp>
        <p:nvSpPr>
          <p:cNvPr id="45073" name="Line 16"/>
          <p:cNvSpPr>
            <a:spLocks noChangeShapeType="1"/>
          </p:cNvSpPr>
          <p:nvPr/>
        </p:nvSpPr>
        <p:spPr bwMode="auto">
          <a:xfrm flipV="1">
            <a:off x="2695575" y="1890713"/>
            <a:ext cx="5854700" cy="36449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45074" name="Line 17"/>
          <p:cNvSpPr>
            <a:spLocks noChangeShapeType="1"/>
          </p:cNvSpPr>
          <p:nvPr/>
        </p:nvSpPr>
        <p:spPr bwMode="auto">
          <a:xfrm>
            <a:off x="2698750" y="5530850"/>
            <a:ext cx="0" cy="658813"/>
          </a:xfrm>
          <a:prstGeom prst="line">
            <a:avLst/>
          </a:prstGeom>
          <a:noFill/>
          <a:ln w="38100">
            <a:solidFill>
              <a:srgbClr val="00FFFF"/>
            </a:solidFill>
            <a:round/>
            <a:headEnd type="none" w="med" len="lg"/>
            <a:tailEnd type="none" w="lg"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0915" name="Text Box 18"/>
          <p:cNvSpPr txBox="1">
            <a:spLocks noChangeArrowheads="1"/>
          </p:cNvSpPr>
          <p:nvPr/>
        </p:nvSpPr>
        <p:spPr bwMode="auto">
          <a:xfrm>
            <a:off x="7624763" y="1392238"/>
            <a:ext cx="14747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00FFFF"/>
                </a:solidFill>
              </a:rPr>
              <a:t>S(i)+M/P</a:t>
            </a:r>
            <a:endParaRPr lang="el-GR" altLang="en-US" sz="2600">
              <a:solidFill>
                <a:srgbClr val="00FFFF"/>
              </a:solidFill>
            </a:endParaRPr>
          </a:p>
        </p:txBody>
      </p:sp>
      <p:sp>
        <p:nvSpPr>
          <p:cNvPr id="80916" name="AutoShape 19"/>
          <p:cNvSpPr>
            <a:spLocks/>
          </p:cNvSpPr>
          <p:nvPr/>
        </p:nvSpPr>
        <p:spPr bwMode="auto">
          <a:xfrm rot="-5400000">
            <a:off x="5630069" y="2397919"/>
            <a:ext cx="279400" cy="1293812"/>
          </a:xfrm>
          <a:prstGeom prst="rightBrace">
            <a:avLst>
              <a:gd name="adj1" fmla="val 38589"/>
              <a:gd name="adj2" fmla="val 83333"/>
            </a:avLst>
          </a:prstGeom>
          <a:noFill/>
          <a:ln w="38100">
            <a:solidFill>
              <a:srgbClr val="FF0000"/>
            </a:solidFill>
            <a:round/>
            <a:headEnd type="none" w="med" len="lg"/>
            <a:tailEnd type="none" w="lg" len="med"/>
          </a:ln>
          <a:extLst>
            <a:ext uri="{909E8E84-426E-40DD-AFC4-6F175D3DCCD1}">
              <a14:hiddenFill xmlns:a14="http://schemas.microsoft.com/office/drawing/2010/main">
                <a:solidFill>
                  <a:srgbClr val="FFFFFF"/>
                </a:solidFill>
              </a14:hiddenFill>
            </a:ext>
          </a:extLst>
        </p:spPr>
        <p:txBody>
          <a:bodyPr vert="eaVert"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a:p>
        </p:txBody>
      </p:sp>
      <p:sp>
        <p:nvSpPr>
          <p:cNvPr id="80917" name="Text Box 20"/>
          <p:cNvSpPr txBox="1">
            <a:spLocks noChangeArrowheads="1"/>
          </p:cNvSpPr>
          <p:nvPr/>
        </p:nvSpPr>
        <p:spPr bwMode="auto">
          <a:xfrm>
            <a:off x="6138863" y="2489200"/>
            <a:ext cx="8159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00FFFF"/>
                </a:solidFill>
              </a:rPr>
              <a:t>M/P</a:t>
            </a:r>
            <a:endParaRPr lang="el-GR" altLang="en-US" sz="2600">
              <a:solidFill>
                <a:srgbClr val="00FFFF"/>
              </a:solidFill>
            </a:endParaRPr>
          </a:p>
        </p:txBody>
      </p:sp>
      <p:sp>
        <p:nvSpPr>
          <p:cNvPr id="80918" name="AutoShape 22"/>
          <p:cNvSpPr>
            <a:spLocks/>
          </p:cNvSpPr>
          <p:nvPr/>
        </p:nvSpPr>
        <p:spPr bwMode="auto">
          <a:xfrm rot="-5400000">
            <a:off x="3680619" y="2421732"/>
            <a:ext cx="279400" cy="1293812"/>
          </a:xfrm>
          <a:prstGeom prst="rightBrace">
            <a:avLst>
              <a:gd name="adj1" fmla="val 38589"/>
              <a:gd name="adj2" fmla="val 16667"/>
            </a:avLst>
          </a:prstGeom>
          <a:noFill/>
          <a:ln w="38100">
            <a:solidFill>
              <a:srgbClr val="FF0000"/>
            </a:solidFill>
            <a:round/>
            <a:headEnd type="none" w="med" len="lg"/>
            <a:tailEnd type="none" w="lg" len="med"/>
          </a:ln>
          <a:extLst>
            <a:ext uri="{909E8E84-426E-40DD-AFC4-6F175D3DCCD1}">
              <a14:hiddenFill xmlns:a14="http://schemas.microsoft.com/office/drawing/2010/main">
                <a:solidFill>
                  <a:srgbClr val="FFFFFF"/>
                </a:solidFill>
              </a14:hiddenFill>
            </a:ext>
          </a:extLst>
        </p:spPr>
        <p:txBody>
          <a:bodyPr vert="eaVert"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a:p>
        </p:txBody>
      </p:sp>
      <p:sp>
        <p:nvSpPr>
          <p:cNvPr id="80919" name="Text Box 23"/>
          <p:cNvSpPr txBox="1">
            <a:spLocks noChangeArrowheads="1"/>
          </p:cNvSpPr>
          <p:nvPr/>
        </p:nvSpPr>
        <p:spPr bwMode="auto">
          <a:xfrm>
            <a:off x="2984500" y="2478088"/>
            <a:ext cx="9302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200">
                <a:solidFill>
                  <a:srgbClr val="00FFFF"/>
                </a:solidFill>
              </a:rPr>
              <a:t>R</a:t>
            </a:r>
            <a:r>
              <a:rPr lang="de-DE" altLang="en-US" sz="2200" baseline="-25000">
                <a:solidFill>
                  <a:srgbClr val="00FFFF"/>
                </a:solidFill>
              </a:rPr>
              <a:t>D</a:t>
            </a:r>
            <a:r>
              <a:rPr lang="de-DE" altLang="en-US" sz="2200">
                <a:solidFill>
                  <a:srgbClr val="00FFFF"/>
                </a:solidFill>
              </a:rPr>
              <a:t>(Y)</a:t>
            </a:r>
            <a:endParaRPr lang="el-GR" altLang="en-US" sz="2200">
              <a:solidFill>
                <a:srgbClr val="00FFFF"/>
              </a:solidFill>
            </a:endParaRPr>
          </a:p>
        </p:txBody>
      </p:sp>
      <p:sp>
        <p:nvSpPr>
          <p:cNvPr id="45080" name="Line 24"/>
          <p:cNvSpPr>
            <a:spLocks noChangeShapeType="1"/>
          </p:cNvSpPr>
          <p:nvPr/>
        </p:nvSpPr>
        <p:spPr bwMode="auto">
          <a:xfrm>
            <a:off x="5395913" y="3887788"/>
            <a:ext cx="0" cy="2286000"/>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45081" name="Text Box 25"/>
          <p:cNvSpPr txBox="1">
            <a:spLocks noChangeArrowheads="1"/>
          </p:cNvSpPr>
          <p:nvPr/>
        </p:nvSpPr>
        <p:spPr bwMode="auto">
          <a:xfrm>
            <a:off x="4953000" y="6207125"/>
            <a:ext cx="1552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a:solidFill>
                  <a:srgbClr val="FFFF00"/>
                </a:solidFill>
              </a:rPr>
              <a:t>I</a:t>
            </a:r>
            <a:r>
              <a:rPr lang="de-DE" altLang="en-US" baseline="-25000">
                <a:solidFill>
                  <a:srgbClr val="FFFF00"/>
                </a:solidFill>
              </a:rPr>
              <a:t>1</a:t>
            </a:r>
            <a:r>
              <a:rPr lang="de-DE" altLang="en-US" sz="1800" b="1">
                <a:solidFill>
                  <a:srgbClr val="FFFF00"/>
                </a:solidFill>
              </a:rPr>
              <a:t> </a:t>
            </a:r>
            <a:r>
              <a:rPr lang="de-DE" altLang="en-US">
                <a:solidFill>
                  <a:srgbClr val="FFFF00"/>
                </a:solidFill>
              </a:rPr>
              <a:t>+M/P</a:t>
            </a:r>
            <a:r>
              <a:rPr lang="de-DE" altLang="en-US" baseline="-25000">
                <a:solidFill>
                  <a:srgbClr val="FFFF00"/>
                </a:solidFill>
              </a:rPr>
              <a:t>1</a:t>
            </a:r>
          </a:p>
        </p:txBody>
      </p:sp>
      <p:sp>
        <p:nvSpPr>
          <p:cNvPr id="80922" name="Text Box 26"/>
          <p:cNvSpPr txBox="1">
            <a:spLocks noChangeArrowheads="1"/>
          </p:cNvSpPr>
          <p:nvPr/>
        </p:nvSpPr>
        <p:spPr bwMode="auto">
          <a:xfrm>
            <a:off x="7286625" y="5756275"/>
            <a:ext cx="185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00FFFF"/>
                </a:solidFill>
              </a:rPr>
              <a:t>I(i,L)+ </a:t>
            </a:r>
            <a:r>
              <a:rPr lang="de-DE" altLang="en-US" sz="2200">
                <a:solidFill>
                  <a:srgbClr val="00FFFF"/>
                </a:solidFill>
              </a:rPr>
              <a:t>R</a:t>
            </a:r>
            <a:r>
              <a:rPr lang="de-DE" altLang="en-US" sz="2200" baseline="-25000">
                <a:solidFill>
                  <a:srgbClr val="00FFFF"/>
                </a:solidFill>
              </a:rPr>
              <a:t>D</a:t>
            </a:r>
            <a:r>
              <a:rPr lang="de-DE" altLang="en-US" sz="2200">
                <a:solidFill>
                  <a:srgbClr val="00FFFF"/>
                </a:solidFill>
              </a:rPr>
              <a:t>(Y)</a:t>
            </a:r>
            <a:endParaRPr lang="el-GR" altLang="en-US" sz="2200">
              <a:solidFill>
                <a:srgbClr val="00FFFF"/>
              </a:solidFill>
            </a:endParaRPr>
          </a:p>
        </p:txBody>
      </p:sp>
      <p:grpSp>
        <p:nvGrpSpPr>
          <p:cNvPr id="2" name="Group 28"/>
          <p:cNvGrpSpPr>
            <a:grpSpLocks/>
          </p:cNvGrpSpPr>
          <p:nvPr/>
        </p:nvGrpSpPr>
        <p:grpSpPr bwMode="auto">
          <a:xfrm>
            <a:off x="2705100" y="1346200"/>
            <a:ext cx="5283200" cy="4437063"/>
            <a:chOff x="1704" y="848"/>
            <a:chExt cx="3328" cy="2795"/>
          </a:xfrm>
        </p:grpSpPr>
        <p:sp>
          <p:nvSpPr>
            <p:cNvPr id="80929" name="Line 29"/>
            <p:cNvSpPr>
              <a:spLocks noChangeShapeType="1"/>
            </p:cNvSpPr>
            <p:nvPr/>
          </p:nvSpPr>
          <p:spPr bwMode="auto">
            <a:xfrm flipH="1" flipV="1">
              <a:off x="1704" y="1179"/>
              <a:ext cx="3328" cy="2464"/>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0930" name="Line 30"/>
            <p:cNvSpPr>
              <a:spLocks noChangeShapeType="1"/>
            </p:cNvSpPr>
            <p:nvPr/>
          </p:nvSpPr>
          <p:spPr bwMode="auto">
            <a:xfrm flipV="1">
              <a:off x="1706" y="848"/>
              <a:ext cx="4" cy="340"/>
            </a:xfrm>
            <a:prstGeom prst="line">
              <a:avLst/>
            </a:prstGeom>
            <a:noFill/>
            <a:ln w="38100">
              <a:solidFill>
                <a:srgbClr val="00FFFF"/>
              </a:solidFill>
              <a:round/>
              <a:headEnd type="none" w="med" len="lg"/>
              <a:tailEnd type="none" w="lg"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80924" name="AutoShape 33"/>
          <p:cNvSpPr>
            <a:spLocks noChangeArrowheads="1"/>
          </p:cNvSpPr>
          <p:nvPr/>
        </p:nvSpPr>
        <p:spPr bwMode="auto">
          <a:xfrm>
            <a:off x="111125" y="93663"/>
            <a:ext cx="8999538" cy="1139825"/>
          </a:xfrm>
          <a:prstGeom prst="roundRect">
            <a:avLst>
              <a:gd name="adj" fmla="val 12495"/>
            </a:avLst>
          </a:prstGeom>
          <a:solidFill>
            <a:srgbClr val="FFFF99"/>
          </a:solidFill>
          <a:ln w="50800">
            <a:solidFill>
              <a:srgbClr val="FF0000"/>
            </a:solidFill>
            <a:round/>
            <a:headEnd/>
            <a:tailEnd/>
          </a:ln>
        </p:spPr>
        <p:txBody>
          <a:bodyPr lIns="18000" tIns="0" rIns="18000" bIns="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r>
              <a:rPr lang="en-US" altLang="en-US" sz="2000" dirty="0">
                <a:solidFill>
                  <a:srgbClr val="3333FF"/>
                </a:solidFill>
              </a:rPr>
              <a:t>When money supply M/P equals money demand </a:t>
            </a:r>
            <a:r>
              <a:rPr lang="de-DE" altLang="en-US" sz="2200" dirty="0">
                <a:solidFill>
                  <a:srgbClr val="3333FF"/>
                </a:solidFill>
              </a:rPr>
              <a:t>R</a:t>
            </a:r>
            <a:r>
              <a:rPr lang="de-DE" altLang="en-US" sz="2200" baseline="-25000" dirty="0">
                <a:solidFill>
                  <a:srgbClr val="3333FF"/>
                </a:solidFill>
              </a:rPr>
              <a:t>D</a:t>
            </a:r>
            <a:r>
              <a:rPr lang="de-DE" altLang="en-US" sz="2200" dirty="0">
                <a:solidFill>
                  <a:srgbClr val="3333FF"/>
                </a:solidFill>
              </a:rPr>
              <a:t>(Y)</a:t>
            </a:r>
            <a:r>
              <a:rPr lang="en-US" altLang="en-US" sz="2000" dirty="0">
                <a:solidFill>
                  <a:srgbClr val="3333FF"/>
                </a:solidFill>
              </a:rPr>
              <a:t>, the resulting interest rate equals the interest rate without money. This interest rate is therefore called „</a:t>
            </a:r>
            <a:r>
              <a:rPr lang="en-US" altLang="en-US" sz="2000" dirty="0">
                <a:solidFill>
                  <a:srgbClr val="FF0000"/>
                </a:solidFill>
              </a:rPr>
              <a:t>natural interest rate</a:t>
            </a:r>
            <a:r>
              <a:rPr lang="en-US" altLang="en-US" sz="2000" dirty="0">
                <a:solidFill>
                  <a:srgbClr val="3333FF"/>
                </a:solidFill>
              </a:rPr>
              <a:t>“.</a:t>
            </a:r>
          </a:p>
        </p:txBody>
      </p:sp>
      <p:grpSp>
        <p:nvGrpSpPr>
          <p:cNvPr id="3" name="Group 36"/>
          <p:cNvGrpSpPr>
            <a:grpSpLocks/>
          </p:cNvGrpSpPr>
          <p:nvPr/>
        </p:nvGrpSpPr>
        <p:grpSpPr bwMode="auto">
          <a:xfrm>
            <a:off x="50800" y="2852738"/>
            <a:ext cx="2740025" cy="993775"/>
            <a:chOff x="109" y="1797"/>
            <a:chExt cx="1401" cy="618"/>
          </a:xfrm>
        </p:grpSpPr>
        <p:sp>
          <p:nvSpPr>
            <p:cNvPr id="80927" name="AutoShape 34"/>
            <p:cNvSpPr>
              <a:spLocks noChangeArrowheads="1"/>
            </p:cNvSpPr>
            <p:nvPr/>
          </p:nvSpPr>
          <p:spPr bwMode="auto">
            <a:xfrm>
              <a:off x="109" y="1797"/>
              <a:ext cx="1401" cy="289"/>
            </a:xfrm>
            <a:prstGeom prst="roundRect">
              <a:avLst>
                <a:gd name="adj" fmla="val 12495"/>
              </a:avLst>
            </a:prstGeom>
            <a:solidFill>
              <a:srgbClr val="FFFF99"/>
            </a:solidFill>
            <a:ln w="50800">
              <a:solidFill>
                <a:srgbClr val="FF0000"/>
              </a:solidFill>
              <a:round/>
              <a:headEnd/>
              <a:tailEnd/>
            </a:ln>
          </p:spPr>
          <p:txBody>
            <a:bodyPr lIns="18000" tIns="0" rIns="18000" bIns="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r>
                <a:rPr lang="de-DE" altLang="en-US" sz="2000">
                  <a:solidFill>
                    <a:srgbClr val="3333FF"/>
                  </a:solidFill>
                </a:rPr>
                <a:t>„Natural Interest Rate“</a:t>
              </a:r>
            </a:p>
          </p:txBody>
        </p:sp>
        <p:sp>
          <p:nvSpPr>
            <p:cNvPr id="80928" name="Line 35"/>
            <p:cNvSpPr>
              <a:spLocks noChangeShapeType="1"/>
            </p:cNvSpPr>
            <p:nvPr/>
          </p:nvSpPr>
          <p:spPr bwMode="auto">
            <a:xfrm>
              <a:off x="730" y="2090"/>
              <a:ext cx="89" cy="325"/>
            </a:xfrm>
            <a:prstGeom prst="line">
              <a:avLst/>
            </a:prstGeom>
            <a:noFill/>
            <a:ln w="3492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0" tIns="0" rIns="0" bIns="0" anchor="ctr" anchorCtr="1"/>
            <a:lstStyle/>
            <a:p>
              <a:endParaRPr lang="en-US"/>
            </a:p>
          </p:txBody>
        </p:sp>
      </p:grpSp>
      <p:sp>
        <p:nvSpPr>
          <p:cNvPr id="80926" name="Line 3"/>
          <p:cNvSpPr>
            <a:spLocks noChangeShapeType="1"/>
          </p:cNvSpPr>
          <p:nvPr/>
        </p:nvSpPr>
        <p:spPr bwMode="auto">
          <a:xfrm flipH="1">
            <a:off x="4022725" y="3879850"/>
            <a:ext cx="1370013" cy="0"/>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5080"/>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507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5081"/>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4507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73" grpId="0" animBg="1"/>
      <p:bldP spid="45074" grpId="0" animBg="1"/>
      <p:bldP spid="45080" grpId="0" animBg="1"/>
      <p:bldP spid="45081"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Foliennummernplatzhalter 3"/>
          <p:cNvSpPr>
            <a:spLocks noGrp="1"/>
          </p:cNvSpPr>
          <p:nvPr>
            <p:ph type="sldNum" sz="quarter" idx="11"/>
          </p:nvPr>
        </p:nvSpPr>
        <p:spPr>
          <a:xfrm>
            <a:off x="7038975" y="63769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F150EB7F-ADEE-4F27-B92B-ED121FF4AB5A}" type="slidenum">
              <a:rPr lang="de-DE" altLang="en-US" sz="1600" smtClean="0"/>
              <a:pPr>
                <a:spcBef>
                  <a:spcPct val="0"/>
                </a:spcBef>
                <a:buClrTx/>
                <a:buFontTx/>
                <a:buNone/>
              </a:pPr>
              <a:t>8</a:t>
            </a:fld>
            <a:r>
              <a:rPr lang="de-DE" altLang="en-US" sz="1600"/>
              <a:t> -</a:t>
            </a:r>
          </a:p>
        </p:txBody>
      </p:sp>
      <p:sp>
        <p:nvSpPr>
          <p:cNvPr id="10243" name="Fußzeilenplatzhalt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600"/>
              <a:t>Prof. Dr. Rainer Maurer</a:t>
            </a:r>
          </a:p>
        </p:txBody>
      </p:sp>
      <p:sp>
        <p:nvSpPr>
          <p:cNvPr id="10244" name="Rectangle 3"/>
          <p:cNvSpPr>
            <a:spLocks noGrp="1" noChangeArrowheads="1"/>
          </p:cNvSpPr>
          <p:nvPr>
            <p:ph type="body" idx="1"/>
          </p:nvPr>
        </p:nvSpPr>
        <p:spPr>
          <a:xfrm>
            <a:off x="0" y="239713"/>
            <a:ext cx="7040563" cy="431800"/>
          </a:xfrm>
          <a:noFill/>
        </p:spPr>
        <p:txBody>
          <a:bodyPr lIns="0" tIns="0" rIns="0" bIns="0"/>
          <a:lstStyle/>
          <a:p>
            <a:pPr marL="1333500" lvl="2" indent="-419100" eaLnBrk="1" hangingPunct="1">
              <a:lnSpc>
                <a:spcPct val="0"/>
              </a:lnSpc>
              <a:buFont typeface="Arial Unicode MS" pitchFamily="34" charset="-128"/>
              <a:buNone/>
            </a:pPr>
            <a:endParaRPr lang="de-DE" altLang="en-US" sz="1800"/>
          </a:p>
          <a:p>
            <a:pPr marL="457200" indent="-457200" eaLnBrk="1" hangingPunct="1">
              <a:lnSpc>
                <a:spcPct val="60000"/>
              </a:lnSpc>
            </a:pPr>
            <a:r>
              <a:rPr lang="de-DE" altLang="en-US" sz="2500"/>
              <a:t>The Four </a:t>
            </a:r>
            <a:r>
              <a:rPr lang="de-DE" altLang="en-US" sz="2500">
                <a:solidFill>
                  <a:srgbClr val="00FF00"/>
                </a:solidFill>
              </a:rPr>
              <a:t>Agents </a:t>
            </a:r>
            <a:r>
              <a:rPr lang="de-DE" altLang="en-US" sz="2500"/>
              <a:t>of the Neoclassical Model:</a:t>
            </a:r>
          </a:p>
          <a:p>
            <a:pPr marL="457200" indent="-457200" eaLnBrk="1" hangingPunct="1">
              <a:lnSpc>
                <a:spcPct val="20000"/>
              </a:lnSpc>
              <a:buFont typeface="Arial Unicode MS" pitchFamily="34" charset="-128"/>
              <a:buNone/>
            </a:pPr>
            <a:endParaRPr lang="de-DE" altLang="en-US"/>
          </a:p>
        </p:txBody>
      </p:sp>
      <p:graphicFrame>
        <p:nvGraphicFramePr>
          <p:cNvPr id="6250501" name="Object 5"/>
          <p:cNvGraphicFramePr>
            <a:graphicFrameLocks noChangeAspect="1"/>
          </p:cNvGraphicFramePr>
          <p:nvPr/>
        </p:nvGraphicFramePr>
        <p:xfrm>
          <a:off x="3976688" y="1071563"/>
          <a:ext cx="1700212" cy="1071562"/>
        </p:xfrm>
        <a:graphic>
          <a:graphicData uri="http://schemas.openxmlformats.org/presentationml/2006/ole">
            <mc:AlternateContent xmlns:mc="http://schemas.openxmlformats.org/markup-compatibility/2006">
              <mc:Choice xmlns:v="urn:schemas-microsoft-com:vml" Requires="v">
                <p:oleObj spid="_x0000_s11080" name="Clip" r:id="rId4" imgW="5905500" imgH="3697288" progId="MS_ClipArt_Gallery.2">
                  <p:embed/>
                </p:oleObj>
              </mc:Choice>
              <mc:Fallback>
                <p:oleObj name="Clip" r:id="rId4" imgW="5905500" imgH="3697288" progId="MS_ClipArt_Gallery.2">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6688" y="1071563"/>
                        <a:ext cx="1700212" cy="1071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250502" name="Object 6"/>
          <p:cNvGraphicFramePr>
            <a:graphicFrameLocks noChangeAspect="1"/>
          </p:cNvGraphicFramePr>
          <p:nvPr/>
        </p:nvGraphicFramePr>
        <p:xfrm>
          <a:off x="4086225" y="5214938"/>
          <a:ext cx="1317625" cy="908050"/>
        </p:xfrm>
        <a:graphic>
          <a:graphicData uri="http://schemas.openxmlformats.org/presentationml/2006/ole">
            <mc:AlternateContent xmlns:mc="http://schemas.openxmlformats.org/markup-compatibility/2006">
              <mc:Choice xmlns:v="urn:schemas-microsoft-com:vml" Requires="v">
                <p:oleObj spid="_x0000_s11081" name="Clip" r:id="rId6" imgW="2278063" imgH="3421063" progId="MS_ClipArt_Gallery.2">
                  <p:embed/>
                </p:oleObj>
              </mc:Choice>
              <mc:Fallback>
                <p:oleObj name="Clip" r:id="rId6" imgW="2278063" imgH="3421063" progId="MS_ClipArt_Gallery.2">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86225" y="5214938"/>
                        <a:ext cx="1317625" cy="90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250515" name="Arc 19"/>
          <p:cNvSpPr>
            <a:spLocks/>
          </p:cNvSpPr>
          <p:nvPr/>
        </p:nvSpPr>
        <p:spPr bwMode="auto">
          <a:xfrm>
            <a:off x="5921375" y="1779588"/>
            <a:ext cx="2767013" cy="2370137"/>
          </a:xfrm>
          <a:custGeom>
            <a:avLst/>
            <a:gdLst>
              <a:gd name="T0" fmla="*/ 0 w 20568"/>
              <a:gd name="T1" fmla="*/ 0 h 21600"/>
              <a:gd name="T2" fmla="*/ 2147483647 w 20568"/>
              <a:gd name="T3" fmla="*/ 2147483647 h 21600"/>
              <a:gd name="T4" fmla="*/ 2147483647 w 20568"/>
              <a:gd name="T5" fmla="*/ 2147483647 h 21600"/>
              <a:gd name="T6" fmla="*/ 0 60000 65536"/>
              <a:gd name="T7" fmla="*/ 0 60000 65536"/>
              <a:gd name="T8" fmla="*/ 0 60000 65536"/>
              <a:gd name="T9" fmla="*/ 0 w 20568"/>
              <a:gd name="T10" fmla="*/ 0 h 21600"/>
              <a:gd name="T11" fmla="*/ 20568 w 20568"/>
              <a:gd name="T12" fmla="*/ 21600 h 21600"/>
            </a:gdLst>
            <a:ahLst/>
            <a:cxnLst>
              <a:cxn ang="T6">
                <a:pos x="T0" y="T1"/>
              </a:cxn>
              <a:cxn ang="T7">
                <a:pos x="T2" y="T3"/>
              </a:cxn>
              <a:cxn ang="T8">
                <a:pos x="T4" y="T5"/>
              </a:cxn>
            </a:cxnLst>
            <a:rect l="T9" t="T10" r="T11" b="T12"/>
            <a:pathLst>
              <a:path w="20568" h="21600" fill="none" extrusionOk="0">
                <a:moveTo>
                  <a:pt x="0" y="0"/>
                </a:moveTo>
                <a:cubicBezTo>
                  <a:pt x="5" y="0"/>
                  <a:pt x="10" y="-1"/>
                  <a:pt x="16" y="0"/>
                </a:cubicBezTo>
                <a:cubicBezTo>
                  <a:pt x="9384" y="0"/>
                  <a:pt x="17685" y="6039"/>
                  <a:pt x="20568" y="14953"/>
                </a:cubicBezTo>
              </a:path>
              <a:path w="20568" h="21600" stroke="0" extrusionOk="0">
                <a:moveTo>
                  <a:pt x="0" y="0"/>
                </a:moveTo>
                <a:cubicBezTo>
                  <a:pt x="5" y="0"/>
                  <a:pt x="10" y="-1"/>
                  <a:pt x="16" y="0"/>
                </a:cubicBezTo>
                <a:cubicBezTo>
                  <a:pt x="9384" y="0"/>
                  <a:pt x="17685" y="6039"/>
                  <a:pt x="20568" y="14953"/>
                </a:cubicBezTo>
                <a:lnTo>
                  <a:pt x="16" y="21600"/>
                </a:lnTo>
                <a:lnTo>
                  <a:pt x="0" y="0"/>
                </a:lnTo>
                <a:close/>
              </a:path>
            </a:pathLst>
          </a:custGeom>
          <a:noFill/>
          <a:ln w="38100" cap="rnd">
            <a:solidFill>
              <a:srgbClr val="FF0000"/>
            </a:solidFill>
            <a:round/>
            <a:headEnd type="stealth" w="med" len="lg"/>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p>
            <a:endParaRPr lang="en-US"/>
          </a:p>
        </p:txBody>
      </p:sp>
      <p:sp>
        <p:nvSpPr>
          <p:cNvPr id="6250517" name="Arc 21"/>
          <p:cNvSpPr>
            <a:spLocks/>
          </p:cNvSpPr>
          <p:nvPr/>
        </p:nvSpPr>
        <p:spPr bwMode="auto">
          <a:xfrm rot="10800000">
            <a:off x="1331913" y="4633913"/>
            <a:ext cx="2543175" cy="1289050"/>
          </a:xfrm>
          <a:custGeom>
            <a:avLst/>
            <a:gdLst>
              <a:gd name="T0" fmla="*/ 0 w 21561"/>
              <a:gd name="T1" fmla="*/ 0 h 21600"/>
              <a:gd name="T2" fmla="*/ 2147483647 w 21561"/>
              <a:gd name="T3" fmla="*/ 2147483647 h 21600"/>
              <a:gd name="T4" fmla="*/ 2147483647 w 21561"/>
              <a:gd name="T5" fmla="*/ 2147483647 h 21600"/>
              <a:gd name="T6" fmla="*/ 0 60000 65536"/>
              <a:gd name="T7" fmla="*/ 0 60000 65536"/>
              <a:gd name="T8" fmla="*/ 0 60000 65536"/>
              <a:gd name="T9" fmla="*/ 0 w 21561"/>
              <a:gd name="T10" fmla="*/ 0 h 21600"/>
              <a:gd name="T11" fmla="*/ 21561 w 21561"/>
              <a:gd name="T12" fmla="*/ 21600 h 21600"/>
            </a:gdLst>
            <a:ahLst/>
            <a:cxnLst>
              <a:cxn ang="T6">
                <a:pos x="T0" y="T1"/>
              </a:cxn>
              <a:cxn ang="T7">
                <a:pos x="T2" y="T3"/>
              </a:cxn>
              <a:cxn ang="T8">
                <a:pos x="T4" y="T5"/>
              </a:cxn>
            </a:cxnLst>
            <a:rect l="T9" t="T10" r="T11" b="T12"/>
            <a:pathLst>
              <a:path w="21561" h="21600" fill="none" extrusionOk="0">
                <a:moveTo>
                  <a:pt x="0" y="0"/>
                </a:moveTo>
                <a:cubicBezTo>
                  <a:pt x="5" y="0"/>
                  <a:pt x="10" y="-1"/>
                  <a:pt x="16" y="0"/>
                </a:cubicBezTo>
                <a:cubicBezTo>
                  <a:pt x="11346" y="0"/>
                  <a:pt x="20751" y="8755"/>
                  <a:pt x="21560" y="20057"/>
                </a:cubicBezTo>
              </a:path>
              <a:path w="21561" h="21600" stroke="0" extrusionOk="0">
                <a:moveTo>
                  <a:pt x="0" y="0"/>
                </a:moveTo>
                <a:cubicBezTo>
                  <a:pt x="5" y="0"/>
                  <a:pt x="10" y="-1"/>
                  <a:pt x="16" y="0"/>
                </a:cubicBezTo>
                <a:cubicBezTo>
                  <a:pt x="11346" y="0"/>
                  <a:pt x="20751" y="8755"/>
                  <a:pt x="21560" y="20057"/>
                </a:cubicBezTo>
                <a:lnTo>
                  <a:pt x="16" y="21600"/>
                </a:lnTo>
                <a:lnTo>
                  <a:pt x="0" y="0"/>
                </a:lnTo>
                <a:close/>
              </a:path>
            </a:pathLst>
          </a:custGeom>
          <a:noFill/>
          <a:ln w="38100" cap="rnd">
            <a:solidFill>
              <a:srgbClr val="FF0000"/>
            </a:solidFill>
            <a:round/>
            <a:headEnd type="stealth" w="med" len="lg"/>
            <a:tailEnd type="none" w="sm" len="sm"/>
          </a:ln>
          <a:extLst>
            <a:ext uri="{909E8E84-426E-40DD-AFC4-6F175D3DCCD1}">
              <a14:hiddenFill xmlns:a14="http://schemas.microsoft.com/office/drawing/2010/main">
                <a:solidFill>
                  <a:srgbClr val="FFFFFF"/>
                </a:solidFill>
              </a14:hiddenFill>
            </a:ext>
          </a:extLst>
        </p:spPr>
        <p:txBody>
          <a:bodyPr rot="10800000" wrap="none" lIns="0" tIns="0" rIns="0" bIns="0" anchor="ctr"/>
          <a:lstStyle/>
          <a:p>
            <a:endParaRPr lang="en-US"/>
          </a:p>
        </p:txBody>
      </p:sp>
      <p:sp>
        <p:nvSpPr>
          <p:cNvPr id="6250521" name="Arc 25"/>
          <p:cNvSpPr>
            <a:spLocks/>
          </p:cNvSpPr>
          <p:nvPr/>
        </p:nvSpPr>
        <p:spPr bwMode="auto">
          <a:xfrm rot="10800000">
            <a:off x="1922463" y="4572000"/>
            <a:ext cx="1963737" cy="873125"/>
          </a:xfrm>
          <a:custGeom>
            <a:avLst/>
            <a:gdLst>
              <a:gd name="T0" fmla="*/ 0 w 21584"/>
              <a:gd name="T1" fmla="*/ 0 h 21600"/>
              <a:gd name="T2" fmla="*/ 2147483647 w 21584"/>
              <a:gd name="T3" fmla="*/ 2147483647 h 21600"/>
              <a:gd name="T4" fmla="*/ 2147483647 w 21584"/>
              <a:gd name="T5" fmla="*/ 2147483647 h 21600"/>
              <a:gd name="T6" fmla="*/ 0 60000 65536"/>
              <a:gd name="T7" fmla="*/ 0 60000 65536"/>
              <a:gd name="T8" fmla="*/ 0 60000 65536"/>
              <a:gd name="T9" fmla="*/ 0 w 21584"/>
              <a:gd name="T10" fmla="*/ 0 h 21600"/>
              <a:gd name="T11" fmla="*/ 21584 w 21584"/>
              <a:gd name="T12" fmla="*/ 21600 h 21600"/>
            </a:gdLst>
            <a:ahLst/>
            <a:cxnLst>
              <a:cxn ang="T6">
                <a:pos x="T0" y="T1"/>
              </a:cxn>
              <a:cxn ang="T7">
                <a:pos x="T2" y="T3"/>
              </a:cxn>
              <a:cxn ang="T8">
                <a:pos x="T4" y="T5"/>
              </a:cxn>
            </a:cxnLst>
            <a:rect l="T9" t="T10" r="T11" b="T12"/>
            <a:pathLst>
              <a:path w="21584" h="21600" fill="none" extrusionOk="0">
                <a:moveTo>
                  <a:pt x="0" y="0"/>
                </a:moveTo>
                <a:cubicBezTo>
                  <a:pt x="5" y="0"/>
                  <a:pt x="11" y="-1"/>
                  <a:pt x="17" y="0"/>
                </a:cubicBezTo>
                <a:cubicBezTo>
                  <a:pt x="11482" y="0"/>
                  <a:pt x="20950" y="8958"/>
                  <a:pt x="21583" y="20406"/>
                </a:cubicBezTo>
              </a:path>
              <a:path w="21584" h="21600" stroke="0" extrusionOk="0">
                <a:moveTo>
                  <a:pt x="0" y="0"/>
                </a:moveTo>
                <a:cubicBezTo>
                  <a:pt x="5" y="0"/>
                  <a:pt x="11" y="-1"/>
                  <a:pt x="17" y="0"/>
                </a:cubicBezTo>
                <a:cubicBezTo>
                  <a:pt x="11482" y="0"/>
                  <a:pt x="20950" y="8958"/>
                  <a:pt x="21583" y="20406"/>
                </a:cubicBezTo>
                <a:lnTo>
                  <a:pt x="17" y="21600"/>
                </a:lnTo>
                <a:lnTo>
                  <a:pt x="0" y="0"/>
                </a:lnTo>
                <a:close/>
              </a:path>
            </a:pathLst>
          </a:custGeom>
          <a:noFill/>
          <a:ln w="38100" cap="rnd">
            <a:solidFill>
              <a:srgbClr val="00FF00"/>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rot="10800000" wrap="none" lIns="0" tIns="0" rIns="0" bIns="0" anchor="ctr"/>
          <a:lstStyle/>
          <a:p>
            <a:endParaRPr lang="en-US"/>
          </a:p>
        </p:txBody>
      </p:sp>
      <p:sp>
        <p:nvSpPr>
          <p:cNvPr id="6250528" name="Rectangle 32"/>
          <p:cNvSpPr>
            <a:spLocks noChangeArrowheads="1"/>
          </p:cNvSpPr>
          <p:nvPr/>
        </p:nvSpPr>
        <p:spPr bwMode="auto">
          <a:xfrm>
            <a:off x="2416175" y="4678363"/>
            <a:ext cx="21272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762000">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defTabSz="76200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defTabSz="7620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defTabSz="7620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defTabSz="7620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a:spcBef>
                <a:spcPct val="0"/>
              </a:spcBef>
              <a:buClrTx/>
              <a:buFontTx/>
              <a:buNone/>
            </a:pPr>
            <a:r>
              <a:rPr lang="en-GB" altLang="en-US" sz="1800">
                <a:solidFill>
                  <a:srgbClr val="00FF00"/>
                </a:solidFill>
              </a:rPr>
              <a:t>Supplier of Labor and Capital</a:t>
            </a:r>
            <a:endParaRPr lang="en-GB" altLang="en-US" sz="1800">
              <a:solidFill>
                <a:schemeClr val="folHlink"/>
              </a:solidFill>
            </a:endParaRPr>
          </a:p>
        </p:txBody>
      </p:sp>
      <p:sp>
        <p:nvSpPr>
          <p:cNvPr id="6250530" name="Text Box 34"/>
          <p:cNvSpPr txBox="1">
            <a:spLocks noChangeArrowheads="1"/>
          </p:cNvSpPr>
          <p:nvPr/>
        </p:nvSpPr>
        <p:spPr bwMode="auto">
          <a:xfrm>
            <a:off x="317500" y="3819525"/>
            <a:ext cx="1651000" cy="533400"/>
          </a:xfrm>
          <a:prstGeom prst="rect">
            <a:avLst/>
          </a:prstGeom>
          <a:solidFill>
            <a:srgbClr val="00FFFF"/>
          </a:solidFill>
          <a:ln w="9525" algn="ctr">
            <a:solidFill>
              <a:schemeClr val="bg2"/>
            </a:solidFill>
            <a:miter lim="800000"/>
            <a:headEnd type="none" w="med" len="lg"/>
            <a:tailEnd type="none" w="lg" len="me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50000"/>
              </a:spcBef>
              <a:buClrTx/>
              <a:buFontTx/>
              <a:buNone/>
            </a:pPr>
            <a:r>
              <a:rPr lang="de-DE" altLang="en-US" sz="1900">
                <a:solidFill>
                  <a:schemeClr val="bg2"/>
                </a:solidFill>
              </a:rPr>
              <a:t>Capital Market</a:t>
            </a:r>
          </a:p>
        </p:txBody>
      </p:sp>
      <p:sp>
        <p:nvSpPr>
          <p:cNvPr id="6250531" name="Text Box 35"/>
          <p:cNvSpPr txBox="1">
            <a:spLocks noChangeArrowheads="1"/>
          </p:cNvSpPr>
          <p:nvPr/>
        </p:nvSpPr>
        <p:spPr bwMode="auto">
          <a:xfrm>
            <a:off x="2108200" y="3797300"/>
            <a:ext cx="1600200" cy="558800"/>
          </a:xfrm>
          <a:prstGeom prst="rect">
            <a:avLst/>
          </a:prstGeom>
          <a:solidFill>
            <a:srgbClr val="00FFFF"/>
          </a:solidFill>
          <a:ln w="12700" algn="ctr">
            <a:solidFill>
              <a:schemeClr val="bg2"/>
            </a:solidFill>
            <a:miter lim="800000"/>
            <a:headEnd type="none" w="med" len="lg"/>
            <a:tailEnd type="none" w="lg" len="me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50000"/>
              </a:spcBef>
              <a:buClrTx/>
              <a:buFontTx/>
              <a:buNone/>
            </a:pPr>
            <a:r>
              <a:rPr lang="de-DE" altLang="en-US" sz="1900">
                <a:solidFill>
                  <a:schemeClr val="bg2"/>
                </a:solidFill>
              </a:rPr>
              <a:t>Labor Market</a:t>
            </a:r>
          </a:p>
        </p:txBody>
      </p:sp>
      <p:sp>
        <p:nvSpPr>
          <p:cNvPr id="6250532" name="Rectangle 36"/>
          <p:cNvSpPr>
            <a:spLocks noChangeArrowheads="1"/>
          </p:cNvSpPr>
          <p:nvPr/>
        </p:nvSpPr>
        <p:spPr bwMode="auto">
          <a:xfrm>
            <a:off x="955675" y="4930775"/>
            <a:ext cx="14922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762000">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defTabSz="76200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defTabSz="7620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defTabSz="7620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defTabSz="7620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a:spcBef>
                <a:spcPct val="0"/>
              </a:spcBef>
              <a:buClrTx/>
              <a:buFontTx/>
              <a:buNone/>
            </a:pPr>
            <a:r>
              <a:rPr lang="en-GB" altLang="en-US" sz="1800">
                <a:solidFill>
                  <a:srgbClr val="FF0000"/>
                </a:solidFill>
              </a:rPr>
              <a:t>Interest </a:t>
            </a:r>
          </a:p>
          <a:p>
            <a:pPr algn="ctr">
              <a:spcBef>
                <a:spcPct val="0"/>
              </a:spcBef>
              <a:buClrTx/>
              <a:buFontTx/>
              <a:buNone/>
            </a:pPr>
            <a:r>
              <a:rPr lang="en-GB" altLang="en-US" sz="1800">
                <a:solidFill>
                  <a:srgbClr val="FF0000"/>
                </a:solidFill>
              </a:rPr>
              <a:t>and</a:t>
            </a:r>
          </a:p>
        </p:txBody>
      </p:sp>
      <p:sp>
        <p:nvSpPr>
          <p:cNvPr id="6250535" name="Arc 39"/>
          <p:cNvSpPr>
            <a:spLocks/>
          </p:cNvSpPr>
          <p:nvPr/>
        </p:nvSpPr>
        <p:spPr bwMode="auto">
          <a:xfrm flipH="1">
            <a:off x="1244600" y="1879600"/>
            <a:ext cx="2339975" cy="1847850"/>
          </a:xfrm>
          <a:custGeom>
            <a:avLst/>
            <a:gdLst>
              <a:gd name="T0" fmla="*/ 0 w 21561"/>
              <a:gd name="T1" fmla="*/ 0 h 21600"/>
              <a:gd name="T2" fmla="*/ 2147483647 w 21561"/>
              <a:gd name="T3" fmla="*/ 2147483647 h 21600"/>
              <a:gd name="T4" fmla="*/ 2147483647 w 21561"/>
              <a:gd name="T5" fmla="*/ 2147483647 h 21600"/>
              <a:gd name="T6" fmla="*/ 0 60000 65536"/>
              <a:gd name="T7" fmla="*/ 0 60000 65536"/>
              <a:gd name="T8" fmla="*/ 0 60000 65536"/>
              <a:gd name="T9" fmla="*/ 0 w 21561"/>
              <a:gd name="T10" fmla="*/ 0 h 21600"/>
              <a:gd name="T11" fmla="*/ 21561 w 21561"/>
              <a:gd name="T12" fmla="*/ 21600 h 21600"/>
            </a:gdLst>
            <a:ahLst/>
            <a:cxnLst>
              <a:cxn ang="T6">
                <a:pos x="T0" y="T1"/>
              </a:cxn>
              <a:cxn ang="T7">
                <a:pos x="T2" y="T3"/>
              </a:cxn>
              <a:cxn ang="T8">
                <a:pos x="T4" y="T5"/>
              </a:cxn>
            </a:cxnLst>
            <a:rect l="T9" t="T10" r="T11" b="T12"/>
            <a:pathLst>
              <a:path w="21561" h="21600" fill="none" extrusionOk="0">
                <a:moveTo>
                  <a:pt x="0" y="0"/>
                </a:moveTo>
                <a:cubicBezTo>
                  <a:pt x="5" y="0"/>
                  <a:pt x="10" y="-1"/>
                  <a:pt x="16" y="0"/>
                </a:cubicBezTo>
                <a:cubicBezTo>
                  <a:pt x="11346" y="0"/>
                  <a:pt x="20751" y="8755"/>
                  <a:pt x="21560" y="20057"/>
                </a:cubicBezTo>
              </a:path>
              <a:path w="21561" h="21600" stroke="0" extrusionOk="0">
                <a:moveTo>
                  <a:pt x="0" y="0"/>
                </a:moveTo>
                <a:cubicBezTo>
                  <a:pt x="5" y="0"/>
                  <a:pt x="10" y="-1"/>
                  <a:pt x="16" y="0"/>
                </a:cubicBezTo>
                <a:cubicBezTo>
                  <a:pt x="11346" y="0"/>
                  <a:pt x="20751" y="8755"/>
                  <a:pt x="21560" y="20057"/>
                </a:cubicBezTo>
                <a:lnTo>
                  <a:pt x="16" y="21600"/>
                </a:lnTo>
                <a:lnTo>
                  <a:pt x="0" y="0"/>
                </a:lnTo>
                <a:close/>
              </a:path>
            </a:pathLst>
          </a:custGeom>
          <a:noFill/>
          <a:ln w="38100" cap="rnd">
            <a:solidFill>
              <a:srgbClr val="FF0000"/>
            </a:solidFill>
            <a:round/>
            <a:headEnd type="none" w="med" len="lg"/>
            <a:tailEnd type="stealth" w="med" len="lg"/>
          </a:ln>
          <a:extLst>
            <a:ext uri="{909E8E84-426E-40DD-AFC4-6F175D3DCCD1}">
              <a14:hiddenFill xmlns:a14="http://schemas.microsoft.com/office/drawing/2010/main">
                <a:solidFill>
                  <a:srgbClr val="FFFFFF"/>
                </a:solidFill>
              </a14:hiddenFill>
            </a:ext>
          </a:extLst>
        </p:spPr>
        <p:txBody>
          <a:bodyPr wrap="none" lIns="0" tIns="0" rIns="0" bIns="0" anchor="ctr"/>
          <a:lstStyle/>
          <a:p>
            <a:endParaRPr lang="en-US"/>
          </a:p>
        </p:txBody>
      </p:sp>
      <p:sp>
        <p:nvSpPr>
          <p:cNvPr id="6250536" name="Arc 40"/>
          <p:cNvSpPr>
            <a:spLocks/>
          </p:cNvSpPr>
          <p:nvPr/>
        </p:nvSpPr>
        <p:spPr bwMode="auto">
          <a:xfrm rot="10800000" flipV="1">
            <a:off x="1771650" y="2135188"/>
            <a:ext cx="2078038" cy="1457325"/>
          </a:xfrm>
          <a:custGeom>
            <a:avLst/>
            <a:gdLst>
              <a:gd name="T0" fmla="*/ 0 w 21584"/>
              <a:gd name="T1" fmla="*/ 0 h 21600"/>
              <a:gd name="T2" fmla="*/ 2147483647 w 21584"/>
              <a:gd name="T3" fmla="*/ 2147483647 h 21600"/>
              <a:gd name="T4" fmla="*/ 2147483647 w 21584"/>
              <a:gd name="T5" fmla="*/ 2147483647 h 21600"/>
              <a:gd name="T6" fmla="*/ 0 60000 65536"/>
              <a:gd name="T7" fmla="*/ 0 60000 65536"/>
              <a:gd name="T8" fmla="*/ 0 60000 65536"/>
              <a:gd name="T9" fmla="*/ 0 w 21584"/>
              <a:gd name="T10" fmla="*/ 0 h 21600"/>
              <a:gd name="T11" fmla="*/ 21584 w 21584"/>
              <a:gd name="T12" fmla="*/ 21600 h 21600"/>
            </a:gdLst>
            <a:ahLst/>
            <a:cxnLst>
              <a:cxn ang="T6">
                <a:pos x="T0" y="T1"/>
              </a:cxn>
              <a:cxn ang="T7">
                <a:pos x="T2" y="T3"/>
              </a:cxn>
              <a:cxn ang="T8">
                <a:pos x="T4" y="T5"/>
              </a:cxn>
            </a:cxnLst>
            <a:rect l="T9" t="T10" r="T11" b="T12"/>
            <a:pathLst>
              <a:path w="21584" h="21600" fill="none" extrusionOk="0">
                <a:moveTo>
                  <a:pt x="0" y="0"/>
                </a:moveTo>
                <a:cubicBezTo>
                  <a:pt x="5" y="0"/>
                  <a:pt x="11" y="-1"/>
                  <a:pt x="17" y="0"/>
                </a:cubicBezTo>
                <a:cubicBezTo>
                  <a:pt x="11482" y="0"/>
                  <a:pt x="20950" y="8958"/>
                  <a:pt x="21583" y="20406"/>
                </a:cubicBezTo>
              </a:path>
              <a:path w="21584" h="21600" stroke="0" extrusionOk="0">
                <a:moveTo>
                  <a:pt x="0" y="0"/>
                </a:moveTo>
                <a:cubicBezTo>
                  <a:pt x="5" y="0"/>
                  <a:pt x="11" y="-1"/>
                  <a:pt x="17" y="0"/>
                </a:cubicBezTo>
                <a:cubicBezTo>
                  <a:pt x="11482" y="0"/>
                  <a:pt x="20950" y="8958"/>
                  <a:pt x="21583" y="20406"/>
                </a:cubicBezTo>
                <a:lnTo>
                  <a:pt x="17" y="21600"/>
                </a:lnTo>
                <a:lnTo>
                  <a:pt x="0" y="0"/>
                </a:lnTo>
                <a:close/>
              </a:path>
            </a:pathLst>
          </a:custGeom>
          <a:noFill/>
          <a:ln w="38100" cap="rnd">
            <a:solidFill>
              <a:srgbClr val="00FF00"/>
            </a:solidFill>
            <a:round/>
            <a:headEnd type="stealth" w="med" len="lg"/>
            <a:tailEnd type="none" w="med" len="lg"/>
          </a:ln>
          <a:extLst>
            <a:ext uri="{909E8E84-426E-40DD-AFC4-6F175D3DCCD1}">
              <a14:hiddenFill xmlns:a14="http://schemas.microsoft.com/office/drawing/2010/main">
                <a:solidFill>
                  <a:srgbClr val="FFFFFF"/>
                </a:solidFill>
              </a14:hiddenFill>
            </a:ext>
          </a:extLst>
        </p:spPr>
        <p:txBody>
          <a:bodyPr wrap="none" lIns="0" tIns="0" rIns="0" bIns="0" anchor="ctr"/>
          <a:lstStyle/>
          <a:p>
            <a:endParaRPr lang="en-US"/>
          </a:p>
        </p:txBody>
      </p:sp>
      <p:sp>
        <p:nvSpPr>
          <p:cNvPr id="6250537" name="Text Box 41"/>
          <p:cNvSpPr txBox="1">
            <a:spLocks noChangeArrowheads="1"/>
          </p:cNvSpPr>
          <p:nvPr/>
        </p:nvSpPr>
        <p:spPr bwMode="auto">
          <a:xfrm>
            <a:off x="7454900" y="3633788"/>
            <a:ext cx="1536700" cy="635000"/>
          </a:xfrm>
          <a:prstGeom prst="rect">
            <a:avLst/>
          </a:prstGeom>
          <a:solidFill>
            <a:srgbClr val="00FFFF"/>
          </a:solidFill>
          <a:ln w="12700" algn="ctr">
            <a:solidFill>
              <a:schemeClr val="bg2"/>
            </a:solidFill>
            <a:miter lim="800000"/>
            <a:headEnd type="none" w="med" len="lg"/>
            <a:tailEnd type="none" w="lg" len="me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50000"/>
              </a:spcBef>
              <a:buClrTx/>
              <a:buFontTx/>
              <a:buNone/>
            </a:pPr>
            <a:r>
              <a:rPr lang="de-DE" altLang="en-US" sz="1800">
                <a:solidFill>
                  <a:schemeClr val="bg2"/>
                </a:solidFill>
              </a:rPr>
              <a:t>Consumption Goods Market</a:t>
            </a:r>
          </a:p>
        </p:txBody>
      </p:sp>
      <p:sp>
        <p:nvSpPr>
          <p:cNvPr id="6250538" name="Rectangle 42"/>
          <p:cNvSpPr>
            <a:spLocks noChangeArrowheads="1"/>
          </p:cNvSpPr>
          <p:nvPr/>
        </p:nvSpPr>
        <p:spPr bwMode="auto">
          <a:xfrm>
            <a:off x="5389563" y="4616450"/>
            <a:ext cx="21780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762000">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defTabSz="76200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defTabSz="7620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defTabSz="7620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defTabSz="7620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a:spcBef>
                <a:spcPct val="0"/>
              </a:spcBef>
              <a:buClrTx/>
              <a:buFontTx/>
              <a:buNone/>
            </a:pPr>
            <a:r>
              <a:rPr lang="en-GB" altLang="en-US" sz="1800">
                <a:solidFill>
                  <a:srgbClr val="00FF00"/>
                </a:solidFill>
              </a:rPr>
              <a:t>Buyer of Consum-ption Goods</a:t>
            </a:r>
            <a:endParaRPr lang="en-GB" altLang="en-US" sz="1800">
              <a:solidFill>
                <a:schemeClr val="folHlink"/>
              </a:solidFill>
            </a:endParaRPr>
          </a:p>
        </p:txBody>
      </p:sp>
      <p:sp>
        <p:nvSpPr>
          <p:cNvPr id="6250541" name="Rectangle 45"/>
          <p:cNvSpPr>
            <a:spLocks noChangeArrowheads="1"/>
          </p:cNvSpPr>
          <p:nvPr/>
        </p:nvSpPr>
        <p:spPr bwMode="auto">
          <a:xfrm>
            <a:off x="5949950" y="1176338"/>
            <a:ext cx="297815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762000">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defTabSz="76200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defTabSz="7620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defTabSz="7620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defTabSz="7620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a:spcBef>
                <a:spcPct val="0"/>
              </a:spcBef>
              <a:buClrTx/>
              <a:buFontTx/>
              <a:buNone/>
            </a:pPr>
            <a:r>
              <a:rPr lang="en-GB" altLang="en-US" sz="1800">
                <a:solidFill>
                  <a:srgbClr val="FF0000"/>
                </a:solidFill>
              </a:rPr>
              <a:t>Payments from Sales of Goods</a:t>
            </a:r>
          </a:p>
        </p:txBody>
      </p:sp>
      <p:sp>
        <p:nvSpPr>
          <p:cNvPr id="6250542" name="Rectangle 46"/>
          <p:cNvSpPr>
            <a:spLocks noChangeArrowheads="1"/>
          </p:cNvSpPr>
          <p:nvPr/>
        </p:nvSpPr>
        <p:spPr bwMode="auto">
          <a:xfrm>
            <a:off x="5872163" y="2559050"/>
            <a:ext cx="20764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762000">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defTabSz="76200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defTabSz="7620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defTabSz="7620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defTabSz="7620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a:spcBef>
                <a:spcPct val="0"/>
              </a:spcBef>
              <a:buClrTx/>
              <a:buFontTx/>
              <a:buNone/>
            </a:pPr>
            <a:r>
              <a:rPr lang="en-GB" altLang="en-US" sz="1800">
                <a:solidFill>
                  <a:srgbClr val="00FF00"/>
                </a:solidFill>
              </a:rPr>
              <a:t>Supplier of Invest-ment and Con-sumption Goods</a:t>
            </a:r>
            <a:endParaRPr lang="en-GB" altLang="en-US" sz="1800">
              <a:solidFill>
                <a:schemeClr val="folHlink"/>
              </a:solidFill>
            </a:endParaRPr>
          </a:p>
        </p:txBody>
      </p:sp>
      <p:sp>
        <p:nvSpPr>
          <p:cNvPr id="6250544" name="Arc 48"/>
          <p:cNvSpPr>
            <a:spLocks/>
          </p:cNvSpPr>
          <p:nvPr/>
        </p:nvSpPr>
        <p:spPr bwMode="auto">
          <a:xfrm rot="10800000" flipH="1">
            <a:off x="5607050" y="4319588"/>
            <a:ext cx="2293938" cy="1139825"/>
          </a:xfrm>
          <a:custGeom>
            <a:avLst/>
            <a:gdLst>
              <a:gd name="T0" fmla="*/ 0 w 21584"/>
              <a:gd name="T1" fmla="*/ 0 h 21600"/>
              <a:gd name="T2" fmla="*/ 2147483647 w 21584"/>
              <a:gd name="T3" fmla="*/ 2147483647 h 21600"/>
              <a:gd name="T4" fmla="*/ 2147483647 w 21584"/>
              <a:gd name="T5" fmla="*/ 2147483647 h 21600"/>
              <a:gd name="T6" fmla="*/ 0 60000 65536"/>
              <a:gd name="T7" fmla="*/ 0 60000 65536"/>
              <a:gd name="T8" fmla="*/ 0 60000 65536"/>
              <a:gd name="T9" fmla="*/ 0 w 21584"/>
              <a:gd name="T10" fmla="*/ 0 h 21600"/>
              <a:gd name="T11" fmla="*/ 21584 w 21584"/>
              <a:gd name="T12" fmla="*/ 21600 h 21600"/>
            </a:gdLst>
            <a:ahLst/>
            <a:cxnLst>
              <a:cxn ang="T6">
                <a:pos x="T0" y="T1"/>
              </a:cxn>
              <a:cxn ang="T7">
                <a:pos x="T2" y="T3"/>
              </a:cxn>
              <a:cxn ang="T8">
                <a:pos x="T4" y="T5"/>
              </a:cxn>
            </a:cxnLst>
            <a:rect l="T9" t="T10" r="T11" b="T12"/>
            <a:pathLst>
              <a:path w="21584" h="21600" fill="none" extrusionOk="0">
                <a:moveTo>
                  <a:pt x="0" y="0"/>
                </a:moveTo>
                <a:cubicBezTo>
                  <a:pt x="5" y="0"/>
                  <a:pt x="11" y="-1"/>
                  <a:pt x="17" y="0"/>
                </a:cubicBezTo>
                <a:cubicBezTo>
                  <a:pt x="11482" y="0"/>
                  <a:pt x="20950" y="8958"/>
                  <a:pt x="21583" y="20406"/>
                </a:cubicBezTo>
              </a:path>
              <a:path w="21584" h="21600" stroke="0" extrusionOk="0">
                <a:moveTo>
                  <a:pt x="0" y="0"/>
                </a:moveTo>
                <a:cubicBezTo>
                  <a:pt x="5" y="0"/>
                  <a:pt x="11" y="-1"/>
                  <a:pt x="17" y="0"/>
                </a:cubicBezTo>
                <a:cubicBezTo>
                  <a:pt x="11482" y="0"/>
                  <a:pt x="20950" y="8958"/>
                  <a:pt x="21583" y="20406"/>
                </a:cubicBezTo>
                <a:lnTo>
                  <a:pt x="17" y="21600"/>
                </a:lnTo>
                <a:lnTo>
                  <a:pt x="0" y="0"/>
                </a:lnTo>
                <a:close/>
              </a:path>
            </a:pathLst>
          </a:custGeom>
          <a:noFill/>
          <a:ln w="38100" cap="rnd">
            <a:solidFill>
              <a:srgbClr val="00FF00"/>
            </a:solidFill>
            <a:round/>
            <a:headEnd type="stealth" w="med" len="lg"/>
            <a:tailEnd type="none" w="med" len="lg"/>
          </a:ln>
          <a:extLst>
            <a:ext uri="{909E8E84-426E-40DD-AFC4-6F175D3DCCD1}">
              <a14:hiddenFill xmlns:a14="http://schemas.microsoft.com/office/drawing/2010/main">
                <a:solidFill>
                  <a:srgbClr val="FFFFFF"/>
                </a:solidFill>
              </a14:hiddenFill>
            </a:ext>
          </a:extLst>
        </p:spPr>
        <p:txBody>
          <a:bodyPr rot="10800000" wrap="none" lIns="0" tIns="0" rIns="0" bIns="0" anchor="ctr"/>
          <a:lstStyle/>
          <a:p>
            <a:endParaRPr lang="en-US"/>
          </a:p>
        </p:txBody>
      </p:sp>
      <p:sp>
        <p:nvSpPr>
          <p:cNvPr id="6250545" name="Arc 49"/>
          <p:cNvSpPr>
            <a:spLocks/>
          </p:cNvSpPr>
          <p:nvPr/>
        </p:nvSpPr>
        <p:spPr bwMode="auto">
          <a:xfrm rot="10800000" flipH="1">
            <a:off x="5537200" y="4343400"/>
            <a:ext cx="2784475" cy="1492250"/>
          </a:xfrm>
          <a:custGeom>
            <a:avLst/>
            <a:gdLst>
              <a:gd name="T0" fmla="*/ 0 w 21561"/>
              <a:gd name="T1" fmla="*/ 0 h 21600"/>
              <a:gd name="T2" fmla="*/ 2147483647 w 21561"/>
              <a:gd name="T3" fmla="*/ 2147483647 h 21600"/>
              <a:gd name="T4" fmla="*/ 2147483647 w 21561"/>
              <a:gd name="T5" fmla="*/ 2147483647 h 21600"/>
              <a:gd name="T6" fmla="*/ 0 60000 65536"/>
              <a:gd name="T7" fmla="*/ 0 60000 65536"/>
              <a:gd name="T8" fmla="*/ 0 60000 65536"/>
              <a:gd name="T9" fmla="*/ 0 w 21561"/>
              <a:gd name="T10" fmla="*/ 0 h 21600"/>
              <a:gd name="T11" fmla="*/ 21561 w 21561"/>
              <a:gd name="T12" fmla="*/ 21600 h 21600"/>
            </a:gdLst>
            <a:ahLst/>
            <a:cxnLst>
              <a:cxn ang="T6">
                <a:pos x="T0" y="T1"/>
              </a:cxn>
              <a:cxn ang="T7">
                <a:pos x="T2" y="T3"/>
              </a:cxn>
              <a:cxn ang="T8">
                <a:pos x="T4" y="T5"/>
              </a:cxn>
            </a:cxnLst>
            <a:rect l="T9" t="T10" r="T11" b="T12"/>
            <a:pathLst>
              <a:path w="21561" h="21600" fill="none" extrusionOk="0">
                <a:moveTo>
                  <a:pt x="0" y="0"/>
                </a:moveTo>
                <a:cubicBezTo>
                  <a:pt x="5" y="0"/>
                  <a:pt x="10" y="-1"/>
                  <a:pt x="16" y="0"/>
                </a:cubicBezTo>
                <a:cubicBezTo>
                  <a:pt x="11346" y="0"/>
                  <a:pt x="20751" y="8755"/>
                  <a:pt x="21560" y="20057"/>
                </a:cubicBezTo>
              </a:path>
              <a:path w="21561" h="21600" stroke="0" extrusionOk="0">
                <a:moveTo>
                  <a:pt x="0" y="0"/>
                </a:moveTo>
                <a:cubicBezTo>
                  <a:pt x="5" y="0"/>
                  <a:pt x="10" y="-1"/>
                  <a:pt x="16" y="0"/>
                </a:cubicBezTo>
                <a:cubicBezTo>
                  <a:pt x="11346" y="0"/>
                  <a:pt x="20751" y="8755"/>
                  <a:pt x="21560" y="20057"/>
                </a:cubicBezTo>
                <a:lnTo>
                  <a:pt x="16" y="21600"/>
                </a:lnTo>
                <a:lnTo>
                  <a:pt x="0" y="0"/>
                </a:lnTo>
                <a:close/>
              </a:path>
            </a:pathLst>
          </a:custGeom>
          <a:noFill/>
          <a:ln w="38100" cap="rnd">
            <a:solidFill>
              <a:srgbClr val="FF0000"/>
            </a:solidFill>
            <a:round/>
            <a:headEnd type="none" w="med" len="lg"/>
            <a:tailEnd type="stealth" w="med" len="lg"/>
          </a:ln>
          <a:extLst>
            <a:ext uri="{909E8E84-426E-40DD-AFC4-6F175D3DCCD1}">
              <a14:hiddenFill xmlns:a14="http://schemas.microsoft.com/office/drawing/2010/main">
                <a:solidFill>
                  <a:srgbClr val="FFFFFF"/>
                </a:solidFill>
              </a14:hiddenFill>
            </a:ext>
          </a:extLst>
        </p:spPr>
        <p:txBody>
          <a:bodyPr rot="10800000" wrap="none" lIns="0" tIns="0" rIns="0" bIns="0" anchor="ctr"/>
          <a:lstStyle/>
          <a:p>
            <a:endParaRPr lang="en-US"/>
          </a:p>
        </p:txBody>
      </p:sp>
      <p:sp>
        <p:nvSpPr>
          <p:cNvPr id="6250546" name="Arc 50"/>
          <p:cNvSpPr>
            <a:spLocks/>
          </p:cNvSpPr>
          <p:nvPr/>
        </p:nvSpPr>
        <p:spPr bwMode="auto">
          <a:xfrm rot="10800000" flipH="1" flipV="1">
            <a:off x="5786438" y="2035175"/>
            <a:ext cx="2535237" cy="1520825"/>
          </a:xfrm>
          <a:custGeom>
            <a:avLst/>
            <a:gdLst>
              <a:gd name="T0" fmla="*/ 0 w 21584"/>
              <a:gd name="T1" fmla="*/ 0 h 21600"/>
              <a:gd name="T2" fmla="*/ 2147483647 w 21584"/>
              <a:gd name="T3" fmla="*/ 2147483647 h 21600"/>
              <a:gd name="T4" fmla="*/ 2147483647 w 21584"/>
              <a:gd name="T5" fmla="*/ 2147483647 h 21600"/>
              <a:gd name="T6" fmla="*/ 0 60000 65536"/>
              <a:gd name="T7" fmla="*/ 0 60000 65536"/>
              <a:gd name="T8" fmla="*/ 0 60000 65536"/>
              <a:gd name="T9" fmla="*/ 0 w 21584"/>
              <a:gd name="T10" fmla="*/ 0 h 21600"/>
              <a:gd name="T11" fmla="*/ 21584 w 21584"/>
              <a:gd name="T12" fmla="*/ 21600 h 21600"/>
            </a:gdLst>
            <a:ahLst/>
            <a:cxnLst>
              <a:cxn ang="T6">
                <a:pos x="T0" y="T1"/>
              </a:cxn>
              <a:cxn ang="T7">
                <a:pos x="T2" y="T3"/>
              </a:cxn>
              <a:cxn ang="T8">
                <a:pos x="T4" y="T5"/>
              </a:cxn>
            </a:cxnLst>
            <a:rect l="T9" t="T10" r="T11" b="T12"/>
            <a:pathLst>
              <a:path w="21584" h="21600" fill="none" extrusionOk="0">
                <a:moveTo>
                  <a:pt x="0" y="0"/>
                </a:moveTo>
                <a:cubicBezTo>
                  <a:pt x="5" y="0"/>
                  <a:pt x="11" y="-1"/>
                  <a:pt x="17" y="0"/>
                </a:cubicBezTo>
                <a:cubicBezTo>
                  <a:pt x="11482" y="0"/>
                  <a:pt x="20950" y="8958"/>
                  <a:pt x="21583" y="20406"/>
                </a:cubicBezTo>
              </a:path>
              <a:path w="21584" h="21600" stroke="0" extrusionOk="0">
                <a:moveTo>
                  <a:pt x="0" y="0"/>
                </a:moveTo>
                <a:cubicBezTo>
                  <a:pt x="5" y="0"/>
                  <a:pt x="11" y="-1"/>
                  <a:pt x="17" y="0"/>
                </a:cubicBezTo>
                <a:cubicBezTo>
                  <a:pt x="11482" y="0"/>
                  <a:pt x="20950" y="8958"/>
                  <a:pt x="21583" y="20406"/>
                </a:cubicBezTo>
                <a:lnTo>
                  <a:pt x="17" y="21600"/>
                </a:lnTo>
                <a:lnTo>
                  <a:pt x="0" y="0"/>
                </a:lnTo>
                <a:close/>
              </a:path>
            </a:pathLst>
          </a:custGeom>
          <a:noFill/>
          <a:ln w="38100" cap="rnd">
            <a:solidFill>
              <a:srgbClr val="00FF00"/>
            </a:solidFill>
            <a:round/>
            <a:headEnd type="none" w="med" len="lg"/>
            <a:tailEnd type="stealth" w="med" len="lg"/>
          </a:ln>
          <a:extLst>
            <a:ext uri="{909E8E84-426E-40DD-AFC4-6F175D3DCCD1}">
              <a14:hiddenFill xmlns:a14="http://schemas.microsoft.com/office/drawing/2010/main">
                <a:solidFill>
                  <a:srgbClr val="FFFFFF"/>
                </a:solidFill>
              </a14:hiddenFill>
            </a:ext>
          </a:extLst>
        </p:spPr>
        <p:txBody>
          <a:bodyPr wrap="none" lIns="0" tIns="0" rIns="0" bIns="0" anchor="ctr"/>
          <a:lstStyle/>
          <a:p>
            <a:endParaRPr lang="en-US"/>
          </a:p>
        </p:txBody>
      </p:sp>
      <p:sp>
        <p:nvSpPr>
          <p:cNvPr id="6250549" name="Rectangle 53"/>
          <p:cNvSpPr>
            <a:spLocks noChangeArrowheads="1"/>
          </p:cNvSpPr>
          <p:nvPr/>
        </p:nvSpPr>
        <p:spPr bwMode="auto">
          <a:xfrm>
            <a:off x="2033588" y="1201738"/>
            <a:ext cx="19113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762000">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defTabSz="76200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defTabSz="7620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defTabSz="7620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defTabSz="7620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a:spcBef>
                <a:spcPct val="0"/>
              </a:spcBef>
              <a:buClrTx/>
              <a:buFontTx/>
              <a:buNone/>
            </a:pPr>
            <a:r>
              <a:rPr lang="en-GB" altLang="en-US" sz="1800">
                <a:solidFill>
                  <a:srgbClr val="FF0000"/>
                </a:solidFill>
              </a:rPr>
              <a:t>Payments for Labor and Capital</a:t>
            </a:r>
          </a:p>
        </p:txBody>
      </p:sp>
      <p:sp>
        <p:nvSpPr>
          <p:cNvPr id="6250539" name="Text Box 43"/>
          <p:cNvSpPr txBox="1">
            <a:spLocks noChangeArrowheads="1"/>
          </p:cNvSpPr>
          <p:nvPr/>
        </p:nvSpPr>
        <p:spPr bwMode="auto">
          <a:xfrm>
            <a:off x="4186238" y="2552700"/>
            <a:ext cx="1462087" cy="612775"/>
          </a:xfrm>
          <a:prstGeom prst="rect">
            <a:avLst/>
          </a:prstGeom>
          <a:solidFill>
            <a:srgbClr val="00FFFF"/>
          </a:solidFill>
          <a:ln w="12700" algn="ctr">
            <a:solidFill>
              <a:schemeClr val="bg2"/>
            </a:solidFill>
            <a:miter lim="800000"/>
            <a:headEnd type="none" w="med" len="lg"/>
            <a:tailEnd type="none" w="lg" len="med"/>
          </a:ln>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50000"/>
              </a:spcBef>
              <a:buClrTx/>
              <a:buFontTx/>
              <a:buNone/>
            </a:pPr>
            <a:r>
              <a:rPr lang="de-DE" altLang="en-US" sz="1800">
                <a:solidFill>
                  <a:schemeClr val="bg2"/>
                </a:solidFill>
              </a:rPr>
              <a:t>Investment Goods Market</a:t>
            </a:r>
          </a:p>
        </p:txBody>
      </p:sp>
      <p:sp>
        <p:nvSpPr>
          <p:cNvPr id="6250556" name="Rectangle 60"/>
          <p:cNvSpPr>
            <a:spLocks noChangeArrowheads="1"/>
          </p:cNvSpPr>
          <p:nvPr/>
        </p:nvSpPr>
        <p:spPr bwMode="auto">
          <a:xfrm>
            <a:off x="2330450" y="2573338"/>
            <a:ext cx="161925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762000">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defTabSz="76200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defTabSz="7620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defTabSz="7620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defTabSz="7620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en-GB" altLang="en-US" sz="1800">
                <a:solidFill>
                  <a:srgbClr val="00FF00"/>
                </a:solidFill>
              </a:rPr>
              <a:t>Buyer of Labor and Capital</a:t>
            </a:r>
            <a:endParaRPr lang="en-GB" altLang="en-US" sz="1800">
              <a:solidFill>
                <a:schemeClr val="folHlink"/>
              </a:solidFill>
            </a:endParaRPr>
          </a:p>
        </p:txBody>
      </p:sp>
      <p:sp>
        <p:nvSpPr>
          <p:cNvPr id="6250553" name="Arc 57"/>
          <p:cNvSpPr>
            <a:spLocks/>
          </p:cNvSpPr>
          <p:nvPr/>
        </p:nvSpPr>
        <p:spPr bwMode="auto">
          <a:xfrm rot="-5400000" flipH="1" flipV="1">
            <a:off x="5337176" y="2293937"/>
            <a:ext cx="768350" cy="219075"/>
          </a:xfrm>
          <a:custGeom>
            <a:avLst/>
            <a:gdLst>
              <a:gd name="T0" fmla="*/ 0 w 42251"/>
              <a:gd name="T1" fmla="*/ 2147483647 h 21600"/>
              <a:gd name="T2" fmla="*/ 2147483647 w 42251"/>
              <a:gd name="T3" fmla="*/ 2147483647 h 21600"/>
              <a:gd name="T4" fmla="*/ 2147483647 w 42251"/>
              <a:gd name="T5" fmla="*/ 2147483647 h 21600"/>
              <a:gd name="T6" fmla="*/ 0 60000 65536"/>
              <a:gd name="T7" fmla="*/ 0 60000 65536"/>
              <a:gd name="T8" fmla="*/ 0 60000 65536"/>
              <a:gd name="T9" fmla="*/ 0 w 42251"/>
              <a:gd name="T10" fmla="*/ 0 h 21600"/>
              <a:gd name="T11" fmla="*/ 42251 w 42251"/>
              <a:gd name="T12" fmla="*/ 21600 h 21600"/>
            </a:gdLst>
            <a:ahLst/>
            <a:cxnLst>
              <a:cxn ang="T6">
                <a:pos x="T0" y="T1"/>
              </a:cxn>
              <a:cxn ang="T7">
                <a:pos x="T2" y="T3"/>
              </a:cxn>
              <a:cxn ang="T8">
                <a:pos x="T4" y="T5"/>
              </a:cxn>
            </a:cxnLst>
            <a:rect l="T9" t="T10" r="T11" b="T12"/>
            <a:pathLst>
              <a:path w="42251" h="21600" fill="none" extrusionOk="0">
                <a:moveTo>
                  <a:pt x="0" y="15376"/>
                </a:moveTo>
                <a:cubicBezTo>
                  <a:pt x="2746" y="6248"/>
                  <a:pt x="11151" y="-1"/>
                  <a:pt x="20684" y="0"/>
                </a:cubicBezTo>
                <a:cubicBezTo>
                  <a:pt x="32149" y="0"/>
                  <a:pt x="41617" y="8958"/>
                  <a:pt x="42250" y="20406"/>
                </a:cubicBezTo>
              </a:path>
              <a:path w="42251" h="21600" stroke="0" extrusionOk="0">
                <a:moveTo>
                  <a:pt x="0" y="15376"/>
                </a:moveTo>
                <a:cubicBezTo>
                  <a:pt x="2746" y="6248"/>
                  <a:pt x="11151" y="-1"/>
                  <a:pt x="20684" y="0"/>
                </a:cubicBezTo>
                <a:cubicBezTo>
                  <a:pt x="32149" y="0"/>
                  <a:pt x="41617" y="8958"/>
                  <a:pt x="42250" y="20406"/>
                </a:cubicBezTo>
                <a:lnTo>
                  <a:pt x="20684" y="21600"/>
                </a:lnTo>
                <a:lnTo>
                  <a:pt x="0" y="15376"/>
                </a:lnTo>
                <a:close/>
              </a:path>
            </a:pathLst>
          </a:custGeom>
          <a:noFill/>
          <a:ln w="38100" cap="rnd">
            <a:solidFill>
              <a:srgbClr val="00FF00"/>
            </a:solidFill>
            <a:round/>
            <a:headEnd type="none" w="med" len="lg"/>
            <a:tailEnd type="stealth" w="med" len="lg"/>
          </a:ln>
          <a:extLst>
            <a:ext uri="{909E8E84-426E-40DD-AFC4-6F175D3DCCD1}">
              <a14:hiddenFill xmlns:a14="http://schemas.microsoft.com/office/drawing/2010/main">
                <a:solidFill>
                  <a:srgbClr val="FFFFFF"/>
                </a:solidFill>
              </a14:hiddenFill>
            </a:ext>
          </a:extLst>
        </p:spPr>
        <p:txBody>
          <a:bodyPr rot="10800000" vert="eaVert" wrap="none" lIns="0" tIns="0" rIns="0" bIns="0" anchor="ctr"/>
          <a:lstStyle/>
          <a:p>
            <a:endParaRPr lang="en-US"/>
          </a:p>
        </p:txBody>
      </p:sp>
      <p:sp>
        <p:nvSpPr>
          <p:cNvPr id="6250554" name="Arc 58"/>
          <p:cNvSpPr>
            <a:spLocks/>
          </p:cNvSpPr>
          <p:nvPr/>
        </p:nvSpPr>
        <p:spPr bwMode="auto">
          <a:xfrm rot="5400000" flipV="1">
            <a:off x="3624263" y="2260600"/>
            <a:ext cx="768350" cy="231775"/>
          </a:xfrm>
          <a:custGeom>
            <a:avLst/>
            <a:gdLst>
              <a:gd name="T0" fmla="*/ 0 w 42251"/>
              <a:gd name="T1" fmla="*/ 2147483647 h 21600"/>
              <a:gd name="T2" fmla="*/ 2147483647 w 42251"/>
              <a:gd name="T3" fmla="*/ 2147483647 h 21600"/>
              <a:gd name="T4" fmla="*/ 2147483647 w 42251"/>
              <a:gd name="T5" fmla="*/ 2147483647 h 21600"/>
              <a:gd name="T6" fmla="*/ 0 60000 65536"/>
              <a:gd name="T7" fmla="*/ 0 60000 65536"/>
              <a:gd name="T8" fmla="*/ 0 60000 65536"/>
              <a:gd name="T9" fmla="*/ 0 w 42251"/>
              <a:gd name="T10" fmla="*/ 0 h 21600"/>
              <a:gd name="T11" fmla="*/ 42251 w 42251"/>
              <a:gd name="T12" fmla="*/ 21600 h 21600"/>
            </a:gdLst>
            <a:ahLst/>
            <a:cxnLst>
              <a:cxn ang="T6">
                <a:pos x="T0" y="T1"/>
              </a:cxn>
              <a:cxn ang="T7">
                <a:pos x="T2" y="T3"/>
              </a:cxn>
              <a:cxn ang="T8">
                <a:pos x="T4" y="T5"/>
              </a:cxn>
            </a:cxnLst>
            <a:rect l="T9" t="T10" r="T11" b="T12"/>
            <a:pathLst>
              <a:path w="42251" h="21600" fill="none" extrusionOk="0">
                <a:moveTo>
                  <a:pt x="0" y="15376"/>
                </a:moveTo>
                <a:cubicBezTo>
                  <a:pt x="2746" y="6248"/>
                  <a:pt x="11151" y="-1"/>
                  <a:pt x="20684" y="0"/>
                </a:cubicBezTo>
                <a:cubicBezTo>
                  <a:pt x="32149" y="0"/>
                  <a:pt x="41617" y="8958"/>
                  <a:pt x="42250" y="20406"/>
                </a:cubicBezTo>
              </a:path>
              <a:path w="42251" h="21600" stroke="0" extrusionOk="0">
                <a:moveTo>
                  <a:pt x="0" y="15376"/>
                </a:moveTo>
                <a:cubicBezTo>
                  <a:pt x="2746" y="6248"/>
                  <a:pt x="11151" y="-1"/>
                  <a:pt x="20684" y="0"/>
                </a:cubicBezTo>
                <a:cubicBezTo>
                  <a:pt x="32149" y="0"/>
                  <a:pt x="41617" y="8958"/>
                  <a:pt x="42250" y="20406"/>
                </a:cubicBezTo>
                <a:lnTo>
                  <a:pt x="20684" y="21600"/>
                </a:lnTo>
                <a:lnTo>
                  <a:pt x="0" y="15376"/>
                </a:lnTo>
                <a:close/>
              </a:path>
            </a:pathLst>
          </a:custGeom>
          <a:noFill/>
          <a:ln w="38100" cap="rnd">
            <a:solidFill>
              <a:srgbClr val="00FF00"/>
            </a:solidFill>
            <a:round/>
            <a:headEnd type="stealth" w="med" len="lg"/>
            <a:tailEnd type="none" w="med" len="lg"/>
          </a:ln>
          <a:extLst>
            <a:ext uri="{909E8E84-426E-40DD-AFC4-6F175D3DCCD1}">
              <a14:hiddenFill xmlns:a14="http://schemas.microsoft.com/office/drawing/2010/main">
                <a:solidFill>
                  <a:srgbClr val="FFFFFF"/>
                </a:solidFill>
              </a14:hiddenFill>
            </a:ext>
          </a:extLst>
        </p:spPr>
        <p:txBody>
          <a:bodyPr vert="eaVert" wrap="none" lIns="0" tIns="0" rIns="0" bIns="0" anchor="ctr"/>
          <a:lstStyle/>
          <a:p>
            <a:endParaRPr lang="en-US"/>
          </a:p>
        </p:txBody>
      </p:sp>
      <p:sp>
        <p:nvSpPr>
          <p:cNvPr id="6250559" name="Arc 63"/>
          <p:cNvSpPr>
            <a:spLocks/>
          </p:cNvSpPr>
          <p:nvPr/>
        </p:nvSpPr>
        <p:spPr bwMode="auto">
          <a:xfrm rot="-5400000">
            <a:off x="3975101" y="2130425"/>
            <a:ext cx="361950" cy="269875"/>
          </a:xfrm>
          <a:custGeom>
            <a:avLst/>
            <a:gdLst>
              <a:gd name="T0" fmla="*/ 0 w 42251"/>
              <a:gd name="T1" fmla="*/ 2147483647 h 21600"/>
              <a:gd name="T2" fmla="*/ 2147483647 w 42251"/>
              <a:gd name="T3" fmla="*/ 2147483647 h 21600"/>
              <a:gd name="T4" fmla="*/ 2147483647 w 42251"/>
              <a:gd name="T5" fmla="*/ 2147483647 h 21600"/>
              <a:gd name="T6" fmla="*/ 0 60000 65536"/>
              <a:gd name="T7" fmla="*/ 0 60000 65536"/>
              <a:gd name="T8" fmla="*/ 0 60000 65536"/>
              <a:gd name="T9" fmla="*/ 0 w 42251"/>
              <a:gd name="T10" fmla="*/ 0 h 21600"/>
              <a:gd name="T11" fmla="*/ 42251 w 42251"/>
              <a:gd name="T12" fmla="*/ 21600 h 21600"/>
            </a:gdLst>
            <a:ahLst/>
            <a:cxnLst>
              <a:cxn ang="T6">
                <a:pos x="T0" y="T1"/>
              </a:cxn>
              <a:cxn ang="T7">
                <a:pos x="T2" y="T3"/>
              </a:cxn>
              <a:cxn ang="T8">
                <a:pos x="T4" y="T5"/>
              </a:cxn>
            </a:cxnLst>
            <a:rect l="T9" t="T10" r="T11" b="T12"/>
            <a:pathLst>
              <a:path w="42251" h="21600" fill="none" extrusionOk="0">
                <a:moveTo>
                  <a:pt x="0" y="15376"/>
                </a:moveTo>
                <a:cubicBezTo>
                  <a:pt x="2746" y="6248"/>
                  <a:pt x="11151" y="-1"/>
                  <a:pt x="20684" y="0"/>
                </a:cubicBezTo>
                <a:cubicBezTo>
                  <a:pt x="32149" y="0"/>
                  <a:pt x="41617" y="8958"/>
                  <a:pt x="42250" y="20406"/>
                </a:cubicBezTo>
              </a:path>
              <a:path w="42251" h="21600" stroke="0" extrusionOk="0">
                <a:moveTo>
                  <a:pt x="0" y="15376"/>
                </a:moveTo>
                <a:cubicBezTo>
                  <a:pt x="2746" y="6248"/>
                  <a:pt x="11151" y="-1"/>
                  <a:pt x="20684" y="0"/>
                </a:cubicBezTo>
                <a:cubicBezTo>
                  <a:pt x="32149" y="0"/>
                  <a:pt x="41617" y="8958"/>
                  <a:pt x="42250" y="20406"/>
                </a:cubicBezTo>
                <a:lnTo>
                  <a:pt x="20684" y="21600"/>
                </a:lnTo>
                <a:lnTo>
                  <a:pt x="0" y="15376"/>
                </a:lnTo>
                <a:close/>
              </a:path>
            </a:pathLst>
          </a:custGeom>
          <a:noFill/>
          <a:ln w="38100" cap="rnd">
            <a:solidFill>
              <a:srgbClr val="FF0000"/>
            </a:solidFill>
            <a:round/>
            <a:headEnd type="stealth" w="med" len="lg"/>
            <a:tailEnd type="none" w="med" len="lg"/>
          </a:ln>
          <a:extLst>
            <a:ext uri="{909E8E84-426E-40DD-AFC4-6F175D3DCCD1}">
              <a14:hiddenFill xmlns:a14="http://schemas.microsoft.com/office/drawing/2010/main">
                <a:solidFill>
                  <a:srgbClr val="FFFFFF"/>
                </a:solidFill>
              </a14:hiddenFill>
            </a:ext>
          </a:extLst>
        </p:spPr>
        <p:txBody>
          <a:bodyPr vert="eaVert" wrap="none" lIns="0" tIns="0" rIns="0" bIns="0" anchor="ctr"/>
          <a:lstStyle/>
          <a:p>
            <a:endParaRPr lang="en-US"/>
          </a:p>
        </p:txBody>
      </p:sp>
      <p:sp>
        <p:nvSpPr>
          <p:cNvPr id="6250560" name="Arc 64"/>
          <p:cNvSpPr>
            <a:spLocks/>
          </p:cNvSpPr>
          <p:nvPr/>
        </p:nvSpPr>
        <p:spPr bwMode="auto">
          <a:xfrm rot="5400000" flipH="1">
            <a:off x="5348288" y="2101850"/>
            <a:ext cx="361950" cy="269875"/>
          </a:xfrm>
          <a:custGeom>
            <a:avLst/>
            <a:gdLst>
              <a:gd name="T0" fmla="*/ 0 w 42251"/>
              <a:gd name="T1" fmla="*/ 2147483647 h 21600"/>
              <a:gd name="T2" fmla="*/ 2147483647 w 42251"/>
              <a:gd name="T3" fmla="*/ 2147483647 h 21600"/>
              <a:gd name="T4" fmla="*/ 2147483647 w 42251"/>
              <a:gd name="T5" fmla="*/ 2147483647 h 21600"/>
              <a:gd name="T6" fmla="*/ 0 60000 65536"/>
              <a:gd name="T7" fmla="*/ 0 60000 65536"/>
              <a:gd name="T8" fmla="*/ 0 60000 65536"/>
              <a:gd name="T9" fmla="*/ 0 w 42251"/>
              <a:gd name="T10" fmla="*/ 0 h 21600"/>
              <a:gd name="T11" fmla="*/ 42251 w 42251"/>
              <a:gd name="T12" fmla="*/ 21600 h 21600"/>
            </a:gdLst>
            <a:ahLst/>
            <a:cxnLst>
              <a:cxn ang="T6">
                <a:pos x="T0" y="T1"/>
              </a:cxn>
              <a:cxn ang="T7">
                <a:pos x="T2" y="T3"/>
              </a:cxn>
              <a:cxn ang="T8">
                <a:pos x="T4" y="T5"/>
              </a:cxn>
            </a:cxnLst>
            <a:rect l="T9" t="T10" r="T11" b="T12"/>
            <a:pathLst>
              <a:path w="42251" h="21600" fill="none" extrusionOk="0">
                <a:moveTo>
                  <a:pt x="0" y="15376"/>
                </a:moveTo>
                <a:cubicBezTo>
                  <a:pt x="2746" y="6248"/>
                  <a:pt x="11151" y="-1"/>
                  <a:pt x="20684" y="0"/>
                </a:cubicBezTo>
                <a:cubicBezTo>
                  <a:pt x="32149" y="0"/>
                  <a:pt x="41617" y="8958"/>
                  <a:pt x="42250" y="20406"/>
                </a:cubicBezTo>
              </a:path>
              <a:path w="42251" h="21600" stroke="0" extrusionOk="0">
                <a:moveTo>
                  <a:pt x="0" y="15376"/>
                </a:moveTo>
                <a:cubicBezTo>
                  <a:pt x="2746" y="6248"/>
                  <a:pt x="11151" y="-1"/>
                  <a:pt x="20684" y="0"/>
                </a:cubicBezTo>
                <a:cubicBezTo>
                  <a:pt x="32149" y="0"/>
                  <a:pt x="41617" y="8958"/>
                  <a:pt x="42250" y="20406"/>
                </a:cubicBezTo>
                <a:lnTo>
                  <a:pt x="20684" y="21600"/>
                </a:lnTo>
                <a:lnTo>
                  <a:pt x="0" y="15376"/>
                </a:lnTo>
                <a:close/>
              </a:path>
            </a:pathLst>
          </a:custGeom>
          <a:noFill/>
          <a:ln w="38100" cap="rnd">
            <a:solidFill>
              <a:srgbClr val="FF0000"/>
            </a:solidFill>
            <a:round/>
            <a:headEnd type="none" w="med" len="lg"/>
            <a:tailEnd type="stealth" w="med" len="lg"/>
          </a:ln>
          <a:extLst>
            <a:ext uri="{909E8E84-426E-40DD-AFC4-6F175D3DCCD1}">
              <a14:hiddenFill xmlns:a14="http://schemas.microsoft.com/office/drawing/2010/main">
                <a:solidFill>
                  <a:srgbClr val="FFFFFF"/>
                </a:solidFill>
              </a14:hiddenFill>
            </a:ext>
          </a:extLst>
        </p:spPr>
        <p:txBody>
          <a:bodyPr rot="10800000" vert="eaVert" wrap="none" lIns="0" tIns="0" rIns="0" bIns="0" anchor="ctr"/>
          <a:lstStyle/>
          <a:p>
            <a:endParaRPr lang="en-US"/>
          </a:p>
        </p:txBody>
      </p:sp>
      <p:sp>
        <p:nvSpPr>
          <p:cNvPr id="6250561" name="Rectangle 65"/>
          <p:cNvSpPr>
            <a:spLocks noChangeArrowheads="1"/>
          </p:cNvSpPr>
          <p:nvPr/>
        </p:nvSpPr>
        <p:spPr bwMode="auto">
          <a:xfrm>
            <a:off x="5553075" y="5514975"/>
            <a:ext cx="21907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762000">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defTabSz="76200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defTabSz="7620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defTabSz="7620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defTabSz="7620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a:spcBef>
                <a:spcPct val="0"/>
              </a:spcBef>
              <a:buClrTx/>
              <a:buFontTx/>
              <a:buNone/>
            </a:pPr>
            <a:r>
              <a:rPr lang="en-GB" altLang="en-US" sz="1800">
                <a:solidFill>
                  <a:srgbClr val="FF0000"/>
                </a:solidFill>
              </a:rPr>
              <a:t>Payments for Goods</a:t>
            </a:r>
          </a:p>
        </p:txBody>
      </p:sp>
      <p:sp>
        <p:nvSpPr>
          <p:cNvPr id="6250568" name="Rectangle 72"/>
          <p:cNvSpPr>
            <a:spLocks noChangeArrowheads="1"/>
          </p:cNvSpPr>
          <p:nvPr/>
        </p:nvSpPr>
        <p:spPr bwMode="auto">
          <a:xfrm>
            <a:off x="1893888" y="5519738"/>
            <a:ext cx="1733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762000">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defTabSz="76200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defTabSz="7620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defTabSz="7620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defTabSz="7620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a:spcBef>
                <a:spcPct val="0"/>
              </a:spcBef>
              <a:buClrTx/>
              <a:buFontTx/>
              <a:buNone/>
            </a:pPr>
            <a:r>
              <a:rPr lang="en-GB" altLang="en-US" sz="1800">
                <a:solidFill>
                  <a:srgbClr val="FF0000"/>
                </a:solidFill>
              </a:rPr>
              <a:t>Wage Payments</a:t>
            </a:r>
          </a:p>
        </p:txBody>
      </p:sp>
      <p:pic>
        <p:nvPicPr>
          <p:cNvPr id="6250570" name="Picture 74"/>
          <p:cNvPicPr preferRelativeResize="0">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51800" y="5475288"/>
            <a:ext cx="1028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med"/>
              </a14:hiddenLine>
            </a:ext>
          </a:extLst>
        </p:spPr>
      </p:pic>
      <p:sp>
        <p:nvSpPr>
          <p:cNvPr id="6250571" name="Arc 75"/>
          <p:cNvSpPr>
            <a:spLocks/>
          </p:cNvSpPr>
          <p:nvPr/>
        </p:nvSpPr>
        <p:spPr bwMode="auto">
          <a:xfrm rot="10800000" flipH="1">
            <a:off x="5538788" y="5907088"/>
            <a:ext cx="2466975" cy="120650"/>
          </a:xfrm>
          <a:custGeom>
            <a:avLst/>
            <a:gdLst>
              <a:gd name="T0" fmla="*/ 0 w 21561"/>
              <a:gd name="T1" fmla="*/ 0 h 21600"/>
              <a:gd name="T2" fmla="*/ 2147483647 w 21561"/>
              <a:gd name="T3" fmla="*/ 2147483647 h 21600"/>
              <a:gd name="T4" fmla="*/ 2147483647 w 21561"/>
              <a:gd name="T5" fmla="*/ 2147483647 h 21600"/>
              <a:gd name="T6" fmla="*/ 0 60000 65536"/>
              <a:gd name="T7" fmla="*/ 0 60000 65536"/>
              <a:gd name="T8" fmla="*/ 0 60000 65536"/>
              <a:gd name="T9" fmla="*/ 0 w 21561"/>
              <a:gd name="T10" fmla="*/ 0 h 21600"/>
              <a:gd name="T11" fmla="*/ 21561 w 21561"/>
              <a:gd name="T12" fmla="*/ 21600 h 21600"/>
            </a:gdLst>
            <a:ahLst/>
            <a:cxnLst>
              <a:cxn ang="T6">
                <a:pos x="T0" y="T1"/>
              </a:cxn>
              <a:cxn ang="T7">
                <a:pos x="T2" y="T3"/>
              </a:cxn>
              <a:cxn ang="T8">
                <a:pos x="T4" y="T5"/>
              </a:cxn>
            </a:cxnLst>
            <a:rect l="T9" t="T10" r="T11" b="T12"/>
            <a:pathLst>
              <a:path w="21561" h="21600" fill="none" extrusionOk="0">
                <a:moveTo>
                  <a:pt x="0" y="0"/>
                </a:moveTo>
                <a:cubicBezTo>
                  <a:pt x="5" y="0"/>
                  <a:pt x="10" y="-1"/>
                  <a:pt x="16" y="0"/>
                </a:cubicBezTo>
                <a:cubicBezTo>
                  <a:pt x="11346" y="0"/>
                  <a:pt x="20751" y="8755"/>
                  <a:pt x="21560" y="20057"/>
                </a:cubicBezTo>
              </a:path>
              <a:path w="21561" h="21600" stroke="0" extrusionOk="0">
                <a:moveTo>
                  <a:pt x="0" y="0"/>
                </a:moveTo>
                <a:cubicBezTo>
                  <a:pt x="5" y="0"/>
                  <a:pt x="10" y="-1"/>
                  <a:pt x="16" y="0"/>
                </a:cubicBezTo>
                <a:cubicBezTo>
                  <a:pt x="11346" y="0"/>
                  <a:pt x="20751" y="8755"/>
                  <a:pt x="21560" y="20057"/>
                </a:cubicBezTo>
                <a:lnTo>
                  <a:pt x="16" y="21600"/>
                </a:lnTo>
                <a:lnTo>
                  <a:pt x="0" y="0"/>
                </a:lnTo>
                <a:close/>
              </a:path>
            </a:pathLst>
          </a:custGeom>
          <a:noFill/>
          <a:ln w="38100" cap="rnd">
            <a:solidFill>
              <a:srgbClr val="FF0000"/>
            </a:solidFill>
            <a:round/>
            <a:headEnd type="none" w="med" len="lg"/>
            <a:tailEnd type="stealth" w="med" len="lg"/>
          </a:ln>
          <a:extLst>
            <a:ext uri="{909E8E84-426E-40DD-AFC4-6F175D3DCCD1}">
              <a14:hiddenFill xmlns:a14="http://schemas.microsoft.com/office/drawing/2010/main">
                <a:solidFill>
                  <a:srgbClr val="FFFFFF"/>
                </a:solidFill>
              </a14:hiddenFill>
            </a:ext>
          </a:extLst>
        </p:spPr>
        <p:txBody>
          <a:bodyPr rot="10800000" wrap="none" lIns="0" tIns="0" rIns="0" bIns="0" anchor="ctr"/>
          <a:lstStyle/>
          <a:p>
            <a:endParaRPr lang="en-US"/>
          </a:p>
        </p:txBody>
      </p:sp>
      <p:sp>
        <p:nvSpPr>
          <p:cNvPr id="6250572" name="Arc 76"/>
          <p:cNvSpPr>
            <a:spLocks/>
          </p:cNvSpPr>
          <p:nvPr/>
        </p:nvSpPr>
        <p:spPr bwMode="auto">
          <a:xfrm rot="10800000" flipH="1">
            <a:off x="8574088" y="4359275"/>
            <a:ext cx="333375" cy="1000125"/>
          </a:xfrm>
          <a:custGeom>
            <a:avLst/>
            <a:gdLst>
              <a:gd name="T0" fmla="*/ 2147483647 w 21545"/>
              <a:gd name="T1" fmla="*/ 0 h 20222"/>
              <a:gd name="T2" fmla="*/ 2147483647 w 21545"/>
              <a:gd name="T3" fmla="*/ 2147483647 h 20222"/>
              <a:gd name="T4" fmla="*/ 0 w 21545"/>
              <a:gd name="T5" fmla="*/ 2147483647 h 20222"/>
              <a:gd name="T6" fmla="*/ 0 60000 65536"/>
              <a:gd name="T7" fmla="*/ 0 60000 65536"/>
              <a:gd name="T8" fmla="*/ 0 60000 65536"/>
              <a:gd name="T9" fmla="*/ 0 w 21545"/>
              <a:gd name="T10" fmla="*/ 0 h 20222"/>
              <a:gd name="T11" fmla="*/ 21545 w 21545"/>
              <a:gd name="T12" fmla="*/ 20222 h 20222"/>
            </a:gdLst>
            <a:ahLst/>
            <a:cxnLst>
              <a:cxn ang="T6">
                <a:pos x="T0" y="T1"/>
              </a:cxn>
              <a:cxn ang="T7">
                <a:pos x="T2" y="T3"/>
              </a:cxn>
              <a:cxn ang="T8">
                <a:pos x="T4" y="T5"/>
              </a:cxn>
            </a:cxnLst>
            <a:rect l="T9" t="T10" r="T11" b="T12"/>
            <a:pathLst>
              <a:path w="21545" h="20222" fill="none" extrusionOk="0">
                <a:moveTo>
                  <a:pt x="7591" y="-1"/>
                </a:moveTo>
                <a:cubicBezTo>
                  <a:pt x="15491" y="2965"/>
                  <a:pt x="20941" y="10261"/>
                  <a:pt x="21544" y="18679"/>
                </a:cubicBezTo>
              </a:path>
              <a:path w="21545" h="20222" stroke="0" extrusionOk="0">
                <a:moveTo>
                  <a:pt x="7591" y="-1"/>
                </a:moveTo>
                <a:cubicBezTo>
                  <a:pt x="15491" y="2965"/>
                  <a:pt x="20941" y="10261"/>
                  <a:pt x="21544" y="18679"/>
                </a:cubicBezTo>
                <a:lnTo>
                  <a:pt x="0" y="20222"/>
                </a:lnTo>
                <a:lnTo>
                  <a:pt x="7591" y="-1"/>
                </a:lnTo>
                <a:close/>
              </a:path>
            </a:pathLst>
          </a:custGeom>
          <a:noFill/>
          <a:ln w="38100" cap="rnd">
            <a:solidFill>
              <a:srgbClr val="00FF00"/>
            </a:solidFill>
            <a:round/>
            <a:headEnd type="stealth" w="med" len="lg"/>
            <a:tailEnd type="none" w="med" len="lg"/>
          </a:ln>
          <a:extLst>
            <a:ext uri="{909E8E84-426E-40DD-AFC4-6F175D3DCCD1}">
              <a14:hiddenFill xmlns:a14="http://schemas.microsoft.com/office/drawing/2010/main">
                <a:solidFill>
                  <a:srgbClr val="FFFFFF"/>
                </a:solidFill>
              </a14:hiddenFill>
            </a:ext>
          </a:extLst>
        </p:spPr>
        <p:txBody>
          <a:bodyPr rot="10800000" wrap="none" lIns="0" tIns="0" rIns="0" bIns="0" anchor="ctr"/>
          <a:lstStyle/>
          <a:p>
            <a:endParaRPr lang="en-US"/>
          </a:p>
        </p:txBody>
      </p:sp>
      <p:sp>
        <p:nvSpPr>
          <p:cNvPr id="6250573" name="Rectangle 77"/>
          <p:cNvSpPr>
            <a:spLocks noChangeArrowheads="1"/>
          </p:cNvSpPr>
          <p:nvPr/>
        </p:nvSpPr>
        <p:spPr bwMode="auto">
          <a:xfrm>
            <a:off x="5995988" y="6046788"/>
            <a:ext cx="19748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762000">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defTabSz="76200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defTabSz="7620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defTabSz="7620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defTabSz="7620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a:spcBef>
                <a:spcPct val="0"/>
              </a:spcBef>
              <a:buClrTx/>
              <a:buFontTx/>
              <a:buNone/>
            </a:pPr>
            <a:r>
              <a:rPr lang="en-GB" altLang="en-US" sz="1800">
                <a:solidFill>
                  <a:srgbClr val="FF0000"/>
                </a:solidFill>
              </a:rPr>
              <a:t>Tax Payments</a:t>
            </a:r>
          </a:p>
        </p:txBody>
      </p:sp>
      <p:sp>
        <p:nvSpPr>
          <p:cNvPr id="6250574" name="Arc 78"/>
          <p:cNvSpPr>
            <a:spLocks/>
          </p:cNvSpPr>
          <p:nvPr/>
        </p:nvSpPr>
        <p:spPr bwMode="auto">
          <a:xfrm rot="10800000">
            <a:off x="330200" y="4548188"/>
            <a:ext cx="7697788" cy="2017712"/>
          </a:xfrm>
          <a:custGeom>
            <a:avLst/>
            <a:gdLst>
              <a:gd name="T0" fmla="*/ 0 w 21584"/>
              <a:gd name="T1" fmla="*/ 0 h 21600"/>
              <a:gd name="T2" fmla="*/ 2147483647 w 21584"/>
              <a:gd name="T3" fmla="*/ 2147483647 h 21600"/>
              <a:gd name="T4" fmla="*/ 2147483647 w 21584"/>
              <a:gd name="T5" fmla="*/ 2147483647 h 21600"/>
              <a:gd name="T6" fmla="*/ 0 60000 65536"/>
              <a:gd name="T7" fmla="*/ 0 60000 65536"/>
              <a:gd name="T8" fmla="*/ 0 60000 65536"/>
              <a:gd name="T9" fmla="*/ 0 w 21584"/>
              <a:gd name="T10" fmla="*/ 0 h 21600"/>
              <a:gd name="T11" fmla="*/ 21584 w 21584"/>
              <a:gd name="T12" fmla="*/ 21600 h 21600"/>
            </a:gdLst>
            <a:ahLst/>
            <a:cxnLst>
              <a:cxn ang="T6">
                <a:pos x="T0" y="T1"/>
              </a:cxn>
              <a:cxn ang="T7">
                <a:pos x="T2" y="T3"/>
              </a:cxn>
              <a:cxn ang="T8">
                <a:pos x="T4" y="T5"/>
              </a:cxn>
            </a:cxnLst>
            <a:rect l="T9" t="T10" r="T11" b="T12"/>
            <a:pathLst>
              <a:path w="21584" h="21600" fill="none" extrusionOk="0">
                <a:moveTo>
                  <a:pt x="0" y="0"/>
                </a:moveTo>
                <a:cubicBezTo>
                  <a:pt x="5" y="0"/>
                  <a:pt x="11" y="-1"/>
                  <a:pt x="17" y="0"/>
                </a:cubicBezTo>
                <a:cubicBezTo>
                  <a:pt x="11482" y="0"/>
                  <a:pt x="20950" y="8958"/>
                  <a:pt x="21583" y="20406"/>
                </a:cubicBezTo>
              </a:path>
              <a:path w="21584" h="21600" stroke="0" extrusionOk="0">
                <a:moveTo>
                  <a:pt x="0" y="0"/>
                </a:moveTo>
                <a:cubicBezTo>
                  <a:pt x="5" y="0"/>
                  <a:pt x="11" y="-1"/>
                  <a:pt x="17" y="0"/>
                </a:cubicBezTo>
                <a:cubicBezTo>
                  <a:pt x="11482" y="0"/>
                  <a:pt x="20950" y="8958"/>
                  <a:pt x="21583" y="20406"/>
                </a:cubicBezTo>
                <a:lnTo>
                  <a:pt x="17" y="21600"/>
                </a:lnTo>
                <a:lnTo>
                  <a:pt x="0" y="0"/>
                </a:lnTo>
                <a:close/>
              </a:path>
            </a:pathLst>
          </a:custGeom>
          <a:noFill/>
          <a:ln w="38100" cap="rnd">
            <a:solidFill>
              <a:srgbClr val="00FF00"/>
            </a:solidFill>
            <a:round/>
            <a:headEnd type="stealth" w="med" len="lg"/>
            <a:tailEnd type="none" w="med" len="lg"/>
          </a:ln>
          <a:extLst>
            <a:ext uri="{909E8E84-426E-40DD-AFC4-6F175D3DCCD1}">
              <a14:hiddenFill xmlns:a14="http://schemas.microsoft.com/office/drawing/2010/main">
                <a:solidFill>
                  <a:srgbClr val="FFFFFF"/>
                </a:solidFill>
              </a14:hiddenFill>
            </a:ext>
          </a:extLst>
        </p:spPr>
        <p:txBody>
          <a:bodyPr rot="10800000" wrap="none" lIns="0" tIns="0" rIns="0" bIns="0" anchor="ctr"/>
          <a:lstStyle/>
          <a:p>
            <a:endParaRPr lang="en-US"/>
          </a:p>
        </p:txBody>
      </p:sp>
      <p:sp>
        <p:nvSpPr>
          <p:cNvPr id="6250575" name="Rectangle 79"/>
          <p:cNvSpPr>
            <a:spLocks noChangeArrowheads="1"/>
          </p:cNvSpPr>
          <p:nvPr/>
        </p:nvSpPr>
        <p:spPr bwMode="auto">
          <a:xfrm>
            <a:off x="4132263" y="6491288"/>
            <a:ext cx="37528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762000">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defTabSz="76200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defTabSz="7620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defTabSz="7620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defTabSz="7620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a:spcBef>
                <a:spcPct val="0"/>
              </a:spcBef>
              <a:buClrTx/>
              <a:buFontTx/>
              <a:buNone/>
            </a:pPr>
            <a:r>
              <a:rPr lang="en-GB" altLang="en-US" sz="1800">
                <a:solidFill>
                  <a:srgbClr val="00FF00"/>
                </a:solidFill>
              </a:rPr>
              <a:t>Borrower of Capital</a:t>
            </a:r>
            <a:endParaRPr lang="en-GB" altLang="en-US" sz="1800">
              <a:solidFill>
                <a:schemeClr val="folHlink"/>
              </a:solidFill>
            </a:endParaRPr>
          </a:p>
        </p:txBody>
      </p:sp>
      <p:sp>
        <p:nvSpPr>
          <p:cNvPr id="6250576" name="Arc 80"/>
          <p:cNvSpPr>
            <a:spLocks/>
          </p:cNvSpPr>
          <p:nvPr/>
        </p:nvSpPr>
        <p:spPr bwMode="auto">
          <a:xfrm rot="10800000" flipH="1">
            <a:off x="8347075" y="4360863"/>
            <a:ext cx="333375" cy="1000125"/>
          </a:xfrm>
          <a:custGeom>
            <a:avLst/>
            <a:gdLst>
              <a:gd name="T0" fmla="*/ 2147483647 w 21545"/>
              <a:gd name="T1" fmla="*/ 0 h 20222"/>
              <a:gd name="T2" fmla="*/ 2147483647 w 21545"/>
              <a:gd name="T3" fmla="*/ 2147483647 h 20222"/>
              <a:gd name="T4" fmla="*/ 0 w 21545"/>
              <a:gd name="T5" fmla="*/ 2147483647 h 20222"/>
              <a:gd name="T6" fmla="*/ 0 60000 65536"/>
              <a:gd name="T7" fmla="*/ 0 60000 65536"/>
              <a:gd name="T8" fmla="*/ 0 60000 65536"/>
              <a:gd name="T9" fmla="*/ 0 w 21545"/>
              <a:gd name="T10" fmla="*/ 0 h 20222"/>
              <a:gd name="T11" fmla="*/ 21545 w 21545"/>
              <a:gd name="T12" fmla="*/ 20222 h 20222"/>
            </a:gdLst>
            <a:ahLst/>
            <a:cxnLst>
              <a:cxn ang="T6">
                <a:pos x="T0" y="T1"/>
              </a:cxn>
              <a:cxn ang="T7">
                <a:pos x="T2" y="T3"/>
              </a:cxn>
              <a:cxn ang="T8">
                <a:pos x="T4" y="T5"/>
              </a:cxn>
            </a:cxnLst>
            <a:rect l="T9" t="T10" r="T11" b="T12"/>
            <a:pathLst>
              <a:path w="21545" h="20222" fill="none" extrusionOk="0">
                <a:moveTo>
                  <a:pt x="7591" y="-1"/>
                </a:moveTo>
                <a:cubicBezTo>
                  <a:pt x="15491" y="2965"/>
                  <a:pt x="20941" y="10261"/>
                  <a:pt x="21544" y="18679"/>
                </a:cubicBezTo>
              </a:path>
              <a:path w="21545" h="20222" stroke="0" extrusionOk="0">
                <a:moveTo>
                  <a:pt x="7591" y="-1"/>
                </a:moveTo>
                <a:cubicBezTo>
                  <a:pt x="15491" y="2965"/>
                  <a:pt x="20941" y="10261"/>
                  <a:pt x="21544" y="18679"/>
                </a:cubicBezTo>
                <a:lnTo>
                  <a:pt x="0" y="20222"/>
                </a:lnTo>
                <a:lnTo>
                  <a:pt x="7591" y="-1"/>
                </a:lnTo>
                <a:close/>
              </a:path>
            </a:pathLst>
          </a:custGeom>
          <a:noFill/>
          <a:ln w="38100" cap="rnd">
            <a:solidFill>
              <a:srgbClr val="FF0000"/>
            </a:solidFill>
            <a:round/>
            <a:headEnd type="none" w="med" len="lg"/>
            <a:tailEnd type="stealth" w="med" len="lg"/>
          </a:ln>
          <a:extLst>
            <a:ext uri="{909E8E84-426E-40DD-AFC4-6F175D3DCCD1}">
              <a14:hiddenFill xmlns:a14="http://schemas.microsoft.com/office/drawing/2010/main">
                <a:solidFill>
                  <a:srgbClr val="FFFFFF"/>
                </a:solidFill>
              </a14:hiddenFill>
            </a:ext>
          </a:extLst>
        </p:spPr>
        <p:txBody>
          <a:bodyPr rot="10800000" wrap="none" lIns="0" tIns="0" rIns="0" bIns="0" anchor="ctr"/>
          <a:lstStyle/>
          <a:p>
            <a:endParaRPr lang="en-US"/>
          </a:p>
        </p:txBody>
      </p:sp>
      <p:grpSp>
        <p:nvGrpSpPr>
          <p:cNvPr id="2" name="Group 86"/>
          <p:cNvGrpSpPr>
            <a:grpSpLocks/>
          </p:cNvGrpSpPr>
          <p:nvPr/>
        </p:nvGrpSpPr>
        <p:grpSpPr bwMode="auto">
          <a:xfrm>
            <a:off x="425450" y="1139825"/>
            <a:ext cx="1398588" cy="928688"/>
            <a:chOff x="2131" y="2909"/>
            <a:chExt cx="1561" cy="961"/>
          </a:xfrm>
        </p:grpSpPr>
        <p:pic>
          <p:nvPicPr>
            <p:cNvPr id="10284" name="Picture 87"/>
            <p:cNvPicPr preferRelativeResize="0">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31" y="2909"/>
              <a:ext cx="1561"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pic>
        <p:pic>
          <p:nvPicPr>
            <p:cNvPr id="10285" name="Picture 88"/>
            <p:cNvPicPr preferRelativeResize="0">
              <a:picLocks noChangeAspect="1" noChangeArrowheads="1"/>
            </p:cNvPicPr>
            <p:nvPr/>
          </p:nvPicPr>
          <p:blipFill>
            <a:blip r:embed="rId10">
              <a:clrChange>
                <a:clrFrom>
                  <a:srgbClr val="CBD1D5"/>
                </a:clrFrom>
                <a:clrTo>
                  <a:srgbClr val="CBD1D5">
                    <a:alpha val="0"/>
                  </a:srgbClr>
                </a:clrTo>
              </a:clrChange>
              <a:extLst>
                <a:ext uri="{28A0092B-C50C-407E-A947-70E740481C1C}">
                  <a14:useLocalDpi xmlns:a14="http://schemas.microsoft.com/office/drawing/2010/main" val="0"/>
                </a:ext>
              </a:extLst>
            </a:blip>
            <a:srcRect/>
            <a:stretch>
              <a:fillRect/>
            </a:stretch>
          </p:blipFill>
          <p:spPr bwMode="auto">
            <a:xfrm>
              <a:off x="2174" y="2972"/>
              <a:ext cx="1470" cy="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med"/>
                </a14:hiddenLine>
              </a:ext>
            </a:extLst>
          </p:spPr>
        </p:pic>
      </p:grpSp>
      <p:sp>
        <p:nvSpPr>
          <p:cNvPr id="6250585" name="Line 89"/>
          <p:cNvSpPr>
            <a:spLocks noChangeShapeType="1"/>
          </p:cNvSpPr>
          <p:nvPr/>
        </p:nvSpPr>
        <p:spPr bwMode="auto">
          <a:xfrm>
            <a:off x="585788" y="1944688"/>
            <a:ext cx="38100" cy="1790700"/>
          </a:xfrm>
          <a:prstGeom prst="line">
            <a:avLst/>
          </a:prstGeom>
          <a:noFill/>
          <a:ln w="38100">
            <a:solidFill>
              <a:srgbClr val="00FF00"/>
            </a:solidFill>
            <a:round/>
            <a:headEnd type="none" w="med" len="lg"/>
            <a:tailEnd type="stealth" w="med" len="lg"/>
          </a:ln>
          <a:extLst>
            <a:ext uri="{909E8E84-426E-40DD-AFC4-6F175D3DCCD1}">
              <a14:hiddenFill xmlns:a14="http://schemas.microsoft.com/office/drawing/2010/main">
                <a:noFill/>
              </a14:hiddenFill>
            </a:ext>
          </a:extLst>
        </p:spPr>
        <p:txBody>
          <a:bodyPr lIns="0" tIns="0" rIns="0" bIns="0"/>
          <a:lstStyle/>
          <a:p>
            <a:endParaRPr lang="en-US"/>
          </a:p>
        </p:txBody>
      </p:sp>
      <p:sp>
        <p:nvSpPr>
          <p:cNvPr id="6250586" name="Rectangle 90"/>
          <p:cNvSpPr>
            <a:spLocks noChangeArrowheads="1"/>
          </p:cNvSpPr>
          <p:nvPr/>
        </p:nvSpPr>
        <p:spPr bwMode="auto">
          <a:xfrm>
            <a:off x="750888" y="1952625"/>
            <a:ext cx="13271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762000">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defTabSz="76200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defTabSz="7620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defTabSz="7620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defTabSz="7620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a:spcBef>
                <a:spcPct val="0"/>
              </a:spcBef>
              <a:buClrTx/>
              <a:buFontTx/>
              <a:buNone/>
            </a:pPr>
            <a:r>
              <a:rPr lang="en-GB" altLang="en-US" sz="1800">
                <a:solidFill>
                  <a:srgbClr val="00FF00"/>
                </a:solidFill>
              </a:rPr>
              <a:t>Lender of Money</a:t>
            </a:r>
          </a:p>
        </p:txBody>
      </p:sp>
      <p:sp>
        <p:nvSpPr>
          <p:cNvPr id="6250587" name="Line 91"/>
          <p:cNvSpPr>
            <a:spLocks noChangeShapeType="1"/>
          </p:cNvSpPr>
          <p:nvPr/>
        </p:nvSpPr>
        <p:spPr bwMode="auto">
          <a:xfrm>
            <a:off x="790575" y="1946275"/>
            <a:ext cx="38100" cy="1790700"/>
          </a:xfrm>
          <a:prstGeom prst="line">
            <a:avLst/>
          </a:prstGeom>
          <a:noFill/>
          <a:ln w="38100">
            <a:solidFill>
              <a:srgbClr val="FF0000"/>
            </a:solidFill>
            <a:round/>
            <a:headEnd type="stealth" w="med" len="lg"/>
            <a:tailEnd type="none" w="med" len="lg"/>
          </a:ln>
          <a:extLst>
            <a:ext uri="{909E8E84-426E-40DD-AFC4-6F175D3DCCD1}">
              <a14:hiddenFill xmlns:a14="http://schemas.microsoft.com/office/drawing/2010/main">
                <a:noFill/>
              </a14:hiddenFill>
            </a:ext>
          </a:extLst>
        </p:spPr>
        <p:txBody>
          <a:bodyPr lIns="0" tIns="0" rIns="0" bIns="0"/>
          <a:lstStyle/>
          <a:p>
            <a:endParaRPr lang="en-US"/>
          </a:p>
        </p:txBody>
      </p:sp>
      <p:sp>
        <p:nvSpPr>
          <p:cNvPr id="3" name="Interaktive Schaltfläche: Ende 2">
            <a:hlinkClick r:id="rId11" action="ppaction://hlinksldjump" highlightClick="1"/>
          </p:cNvPr>
          <p:cNvSpPr/>
          <p:nvPr/>
        </p:nvSpPr>
        <p:spPr bwMode="auto">
          <a:xfrm>
            <a:off x="425450" y="6161088"/>
            <a:ext cx="519113" cy="354012"/>
          </a:xfrm>
          <a:prstGeom prst="actionButtonEnd">
            <a:avLst/>
          </a:prstGeom>
          <a:solidFill>
            <a:schemeClr val="bg1">
              <a:lumMod val="20000"/>
              <a:lumOff val="80000"/>
            </a:schemeClr>
          </a:solidFill>
          <a:ln w="38100" cap="flat" cmpd="sng" algn="ctr">
            <a:solidFill>
              <a:schemeClr val="bg2">
                <a:lumMod val="50000"/>
                <a:lumOff val="50000"/>
              </a:schemeClr>
            </a:solidFill>
            <a:prstDash val="solid"/>
            <a:round/>
            <a:headEnd type="none" w="med" len="lg"/>
            <a:tailEnd type="none" w="lg" len="lg"/>
          </a:ln>
          <a:effectLst/>
        </p:spPr>
        <p:txBody>
          <a:bodyPr lIns="18000" tIns="10800" rIns="18000" bIns="10800" anchor="ctr" anchorCtr="1"/>
          <a:lstStyle/>
          <a:p>
            <a:pPr algn="ctr" eaLnBrk="1" hangingPunct="1">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25050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505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505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505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5054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25050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2505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5054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2505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2505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250538"/>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25055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25056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250539"/>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25055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25055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25052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25052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25051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25056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25053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25053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250530"/>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25055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2505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25053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250549"/>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nodeType="clickEffect">
                                  <p:stCondLst>
                                    <p:cond delay="0"/>
                                  </p:stCondLst>
                                  <p:childTnLst>
                                    <p:set>
                                      <p:cBhvr>
                                        <p:cTn id="76" dur="1" fill="hold">
                                          <p:stCondLst>
                                            <p:cond delay="0"/>
                                          </p:stCondLst>
                                        </p:cTn>
                                        <p:tgtEl>
                                          <p:spTgt spid="625057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25057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250576"/>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grpId="1" nodeType="clickEffect">
                                  <p:stCondLst>
                                    <p:cond delay="0"/>
                                  </p:stCondLst>
                                  <p:childTnLst>
                                    <p:set>
                                      <p:cBhvr>
                                        <p:cTn id="84" dur="1" fill="hold">
                                          <p:stCondLst>
                                            <p:cond delay="0"/>
                                          </p:stCondLst>
                                        </p:cTn>
                                        <p:tgtEl>
                                          <p:spTgt spid="6250576"/>
                                        </p:tgtEl>
                                        <p:attrNameLst>
                                          <p:attrName>style.visibility</p:attrName>
                                        </p:attrNameLst>
                                      </p:cBhvr>
                                      <p:to>
                                        <p:strVal val="visible"/>
                                      </p:to>
                                    </p:set>
                                  </p:childTnLst>
                                </p:cTn>
                              </p:par>
                              <p:par>
                                <p:cTn id="85" presetID="1" presetClass="entr" presetSubtype="0" fill="hold" grpId="1" nodeType="withEffect">
                                  <p:stCondLst>
                                    <p:cond delay="0"/>
                                  </p:stCondLst>
                                  <p:childTnLst>
                                    <p:set>
                                      <p:cBhvr>
                                        <p:cTn id="86" dur="1" fill="hold">
                                          <p:stCondLst>
                                            <p:cond delay="0"/>
                                          </p:stCondLst>
                                        </p:cTn>
                                        <p:tgtEl>
                                          <p:spTgt spid="625057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25057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6250571"/>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625057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250575"/>
                                        </p:tgtEl>
                                        <p:attrNameLst>
                                          <p:attrName>style.visibility</p:attrName>
                                        </p:attrNameLst>
                                      </p:cBhvr>
                                      <p:to>
                                        <p:strVal val="visibl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1" presetClass="entr" presetSubtype="0" fill="hold" nodeType="clickEffect">
                                  <p:stCondLst>
                                    <p:cond delay="0"/>
                                  </p:stCondLst>
                                  <p:childTnLst>
                                    <p:set>
                                      <p:cBhvr>
                                        <p:cTn id="100" dur="1" fill="hold">
                                          <p:stCondLst>
                                            <p:cond delay="0"/>
                                          </p:stCondLst>
                                        </p:cTn>
                                        <p:tgtEl>
                                          <p:spTgt spid="2"/>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625058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625058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62505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0515" grpId="0" animBg="1"/>
      <p:bldP spid="6250517" grpId="0" animBg="1"/>
      <p:bldP spid="6250521" grpId="0" animBg="1"/>
      <p:bldP spid="6250528" grpId="0"/>
      <p:bldP spid="6250530" grpId="0" animBg="1"/>
      <p:bldP spid="6250531" grpId="0" animBg="1"/>
      <p:bldP spid="6250532" grpId="0"/>
      <p:bldP spid="6250535" grpId="0" animBg="1"/>
      <p:bldP spid="6250536" grpId="0" animBg="1"/>
      <p:bldP spid="6250537" grpId="0" animBg="1"/>
      <p:bldP spid="6250538" grpId="0"/>
      <p:bldP spid="6250541" grpId="0"/>
      <p:bldP spid="6250542" grpId="0"/>
      <p:bldP spid="6250544" grpId="0" animBg="1"/>
      <p:bldP spid="6250545" grpId="0" animBg="1"/>
      <p:bldP spid="6250546" grpId="0" animBg="1"/>
      <p:bldP spid="6250549" grpId="0"/>
      <p:bldP spid="6250539" grpId="0" animBg="1"/>
      <p:bldP spid="6250556" grpId="0"/>
      <p:bldP spid="6250553" grpId="0" animBg="1"/>
      <p:bldP spid="6250554" grpId="0" animBg="1"/>
      <p:bldP spid="6250559" grpId="0" animBg="1"/>
      <p:bldP spid="6250560" grpId="0" animBg="1"/>
      <p:bldP spid="6250561" grpId="0"/>
      <p:bldP spid="6250568" grpId="0"/>
      <p:bldP spid="6250571" grpId="0" animBg="1"/>
      <p:bldP spid="6250572" grpId="0" animBg="1"/>
      <p:bldP spid="6250572" grpId="1" animBg="1"/>
      <p:bldP spid="6250573" grpId="0"/>
      <p:bldP spid="6250574" grpId="0" animBg="1"/>
      <p:bldP spid="6250575" grpId="0"/>
      <p:bldP spid="6250576" grpId="0" animBg="1"/>
      <p:bldP spid="6250576" grpId="1" animBg="1"/>
      <p:bldP spid="6250585" grpId="0" animBg="1"/>
      <p:bldP spid="6250586" grpId="0"/>
      <p:bldP spid="6250587"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Foliennummernplatzhalt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C91F34B4-3CCF-4772-935E-7CEF830568D2}" type="slidenum">
              <a:rPr lang="de-DE" altLang="en-US" sz="1600" smtClean="0"/>
              <a:pPr>
                <a:spcBef>
                  <a:spcPct val="0"/>
                </a:spcBef>
                <a:buClrTx/>
                <a:buFontTx/>
                <a:buNone/>
              </a:pPr>
              <a:t>80</a:t>
            </a:fld>
            <a:r>
              <a:rPr lang="de-DE" altLang="en-US" sz="1600"/>
              <a:t> -</a:t>
            </a:r>
          </a:p>
        </p:txBody>
      </p:sp>
      <p:sp>
        <p:nvSpPr>
          <p:cNvPr id="81923" name="Fußzeilenplatzhalter 4"/>
          <p:cNvSpPr>
            <a:spLocks noGrp="1"/>
          </p:cNvSpPr>
          <p:nvPr>
            <p:ph type="ftr" sz="quarter" idx="10"/>
          </p:nvPr>
        </p:nvSpPr>
        <p:spPr>
          <a:xfrm>
            <a:off x="0" y="6381750"/>
            <a:ext cx="5653088"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600"/>
              <a:t>Prof. Dr. Rainer Maurer</a:t>
            </a:r>
          </a:p>
        </p:txBody>
      </p:sp>
      <p:graphicFrame>
        <p:nvGraphicFramePr>
          <p:cNvPr id="81924" name="Object 2"/>
          <p:cNvGraphicFramePr>
            <a:graphicFrameLocks/>
          </p:cNvGraphicFramePr>
          <p:nvPr/>
        </p:nvGraphicFramePr>
        <p:xfrm>
          <a:off x="1250950" y="1039813"/>
          <a:ext cx="6923088" cy="5422900"/>
        </p:xfrm>
        <a:graphic>
          <a:graphicData uri="http://schemas.openxmlformats.org/presentationml/2006/ole">
            <mc:AlternateContent xmlns:mc="http://schemas.openxmlformats.org/markup-compatibility/2006">
              <mc:Choice xmlns:v="urn:schemas-microsoft-com:vml" Requires="v">
                <p:oleObj spid="_x0000_s82341" name="Diagramm" r:id="rId4" imgW="7438848" imgH="5324601" progId="MSGraph.Chart.8">
                  <p:embed followColorScheme="full"/>
                </p:oleObj>
              </mc:Choice>
              <mc:Fallback>
                <p:oleObj name="Diagramm" r:id="rId4" imgW="7438848" imgH="5324601"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0950" y="1039813"/>
                        <a:ext cx="6923088" cy="542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25" name="Line 3"/>
          <p:cNvSpPr>
            <a:spLocks noChangeShapeType="1"/>
          </p:cNvSpPr>
          <p:nvPr/>
        </p:nvSpPr>
        <p:spPr bwMode="auto">
          <a:xfrm flipH="1">
            <a:off x="1319213" y="3871913"/>
            <a:ext cx="4065587" cy="0"/>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1926" name="Text Box 5"/>
          <p:cNvSpPr txBox="1">
            <a:spLocks noChangeArrowheads="1"/>
          </p:cNvSpPr>
          <p:nvPr/>
        </p:nvSpPr>
        <p:spPr bwMode="auto">
          <a:xfrm>
            <a:off x="431800" y="3624263"/>
            <a:ext cx="850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a:solidFill>
                  <a:srgbClr val="FFFF00"/>
                </a:solidFill>
              </a:rPr>
              <a:t>i</a:t>
            </a:r>
            <a:r>
              <a:rPr lang="de-DE" altLang="en-US" baseline="-25000">
                <a:solidFill>
                  <a:srgbClr val="FFFF00"/>
                </a:solidFill>
              </a:rPr>
              <a:t>1</a:t>
            </a:r>
            <a:endParaRPr lang="de-DE" altLang="en-US" sz="1800" b="1" baseline="-25000">
              <a:solidFill>
                <a:srgbClr val="FFFF00"/>
              </a:solidFill>
            </a:endParaRPr>
          </a:p>
        </p:txBody>
      </p:sp>
      <p:sp>
        <p:nvSpPr>
          <p:cNvPr id="81927" name="Text Box 7"/>
          <p:cNvSpPr txBox="1">
            <a:spLocks noChangeArrowheads="1"/>
          </p:cNvSpPr>
          <p:nvPr/>
        </p:nvSpPr>
        <p:spPr bwMode="auto">
          <a:xfrm>
            <a:off x="782638" y="992188"/>
            <a:ext cx="476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a:t>i</a:t>
            </a:r>
            <a:r>
              <a:rPr lang="de-DE" altLang="en-US" sz="1800" b="1"/>
              <a:t>  </a:t>
            </a:r>
          </a:p>
        </p:txBody>
      </p:sp>
      <p:sp>
        <p:nvSpPr>
          <p:cNvPr id="81928" name="Text Box 8"/>
          <p:cNvSpPr txBox="1">
            <a:spLocks noChangeArrowheads="1"/>
          </p:cNvSpPr>
          <p:nvPr/>
        </p:nvSpPr>
        <p:spPr bwMode="auto">
          <a:xfrm>
            <a:off x="8107363" y="6083300"/>
            <a:ext cx="8175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2800" b="1"/>
              <a:t>I, S</a:t>
            </a:r>
            <a:r>
              <a:rPr lang="de-DE" altLang="en-US" sz="1800" b="1"/>
              <a:t>  </a:t>
            </a:r>
          </a:p>
        </p:txBody>
      </p:sp>
      <p:sp>
        <p:nvSpPr>
          <p:cNvPr id="81929" name="Text Box 9"/>
          <p:cNvSpPr txBox="1">
            <a:spLocks noChangeArrowheads="1"/>
          </p:cNvSpPr>
          <p:nvPr/>
        </p:nvSpPr>
        <p:spPr bwMode="auto">
          <a:xfrm>
            <a:off x="6197600" y="5754688"/>
            <a:ext cx="968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00FFFF"/>
                </a:solidFill>
              </a:rPr>
              <a:t>I(i,L)</a:t>
            </a:r>
            <a:endParaRPr lang="el-GR" altLang="en-US" sz="2600">
              <a:solidFill>
                <a:srgbClr val="00FFFF"/>
              </a:solidFill>
            </a:endParaRPr>
          </a:p>
        </p:txBody>
      </p:sp>
      <p:sp>
        <p:nvSpPr>
          <p:cNvPr id="81930" name="Line 10"/>
          <p:cNvSpPr>
            <a:spLocks noChangeShapeType="1"/>
          </p:cNvSpPr>
          <p:nvPr/>
        </p:nvSpPr>
        <p:spPr bwMode="auto">
          <a:xfrm flipH="1" flipV="1">
            <a:off x="1358900" y="1892300"/>
            <a:ext cx="5283200" cy="39116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1931" name="Line 11"/>
          <p:cNvSpPr>
            <a:spLocks noChangeShapeType="1"/>
          </p:cNvSpPr>
          <p:nvPr/>
        </p:nvSpPr>
        <p:spPr bwMode="auto">
          <a:xfrm>
            <a:off x="7923213" y="6188075"/>
            <a:ext cx="309562" cy="1588"/>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1932" name="Line 12"/>
          <p:cNvSpPr>
            <a:spLocks noChangeShapeType="1"/>
          </p:cNvSpPr>
          <p:nvPr/>
        </p:nvSpPr>
        <p:spPr bwMode="auto">
          <a:xfrm rot="5400000" flipH="1">
            <a:off x="1208881" y="1231107"/>
            <a:ext cx="295275" cy="1588"/>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1933" name="Line 13"/>
          <p:cNvSpPr>
            <a:spLocks noChangeShapeType="1"/>
          </p:cNvSpPr>
          <p:nvPr/>
        </p:nvSpPr>
        <p:spPr bwMode="auto">
          <a:xfrm flipV="1">
            <a:off x="1358900" y="1892300"/>
            <a:ext cx="5854700" cy="36449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1934" name="Text Box 14"/>
          <p:cNvSpPr txBox="1">
            <a:spLocks noChangeArrowheads="1"/>
          </p:cNvSpPr>
          <p:nvPr/>
        </p:nvSpPr>
        <p:spPr bwMode="auto">
          <a:xfrm>
            <a:off x="6780213" y="1390650"/>
            <a:ext cx="7016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00FFFF"/>
                </a:solidFill>
              </a:rPr>
              <a:t>S(i)</a:t>
            </a:r>
            <a:endParaRPr lang="el-GR" altLang="en-US" sz="2600">
              <a:solidFill>
                <a:srgbClr val="00FFFF"/>
              </a:solidFill>
            </a:endParaRPr>
          </a:p>
        </p:txBody>
      </p:sp>
      <p:sp>
        <p:nvSpPr>
          <p:cNvPr id="81935" name="Line 15"/>
          <p:cNvSpPr>
            <a:spLocks noChangeShapeType="1"/>
          </p:cNvSpPr>
          <p:nvPr/>
        </p:nvSpPr>
        <p:spPr bwMode="auto">
          <a:xfrm flipV="1">
            <a:off x="2695575" y="1890713"/>
            <a:ext cx="5854700" cy="36449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1936" name="Line 16"/>
          <p:cNvSpPr>
            <a:spLocks noChangeShapeType="1"/>
          </p:cNvSpPr>
          <p:nvPr/>
        </p:nvSpPr>
        <p:spPr bwMode="auto">
          <a:xfrm>
            <a:off x="2698750" y="5530850"/>
            <a:ext cx="0" cy="658813"/>
          </a:xfrm>
          <a:prstGeom prst="line">
            <a:avLst/>
          </a:prstGeom>
          <a:noFill/>
          <a:ln w="38100">
            <a:solidFill>
              <a:srgbClr val="00FFFF"/>
            </a:solidFill>
            <a:round/>
            <a:headEnd type="none" w="med" len="lg"/>
            <a:tailEnd type="none" w="lg"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1937" name="Text Box 17"/>
          <p:cNvSpPr txBox="1">
            <a:spLocks noChangeArrowheads="1"/>
          </p:cNvSpPr>
          <p:nvPr/>
        </p:nvSpPr>
        <p:spPr bwMode="auto">
          <a:xfrm>
            <a:off x="7624763" y="1392238"/>
            <a:ext cx="14747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00FFFF"/>
                </a:solidFill>
              </a:rPr>
              <a:t>S(i)+M/</a:t>
            </a:r>
            <a:r>
              <a:rPr lang="de-DE" altLang="en-US" sz="2600">
                <a:solidFill>
                  <a:srgbClr val="66FFFF"/>
                </a:solidFill>
              </a:rPr>
              <a:t>P</a:t>
            </a:r>
            <a:endParaRPr lang="el-GR" altLang="en-US" sz="2600">
              <a:solidFill>
                <a:srgbClr val="66FFFF"/>
              </a:solidFill>
            </a:endParaRPr>
          </a:p>
        </p:txBody>
      </p:sp>
      <p:sp>
        <p:nvSpPr>
          <p:cNvPr id="81938" name="Line 22"/>
          <p:cNvSpPr>
            <a:spLocks noChangeShapeType="1"/>
          </p:cNvSpPr>
          <p:nvPr/>
        </p:nvSpPr>
        <p:spPr bwMode="auto">
          <a:xfrm>
            <a:off x="5395913" y="3887788"/>
            <a:ext cx="0" cy="2286000"/>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1939" name="Text Box 23"/>
          <p:cNvSpPr txBox="1">
            <a:spLocks noChangeArrowheads="1"/>
          </p:cNvSpPr>
          <p:nvPr/>
        </p:nvSpPr>
        <p:spPr bwMode="auto">
          <a:xfrm>
            <a:off x="4953000" y="6207125"/>
            <a:ext cx="1552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a:solidFill>
                  <a:srgbClr val="FFFF00"/>
                </a:solidFill>
              </a:rPr>
              <a:t>I</a:t>
            </a:r>
            <a:r>
              <a:rPr lang="de-DE" altLang="en-US" baseline="-25000">
                <a:solidFill>
                  <a:srgbClr val="FFFF00"/>
                </a:solidFill>
              </a:rPr>
              <a:t>1</a:t>
            </a:r>
            <a:r>
              <a:rPr lang="de-DE" altLang="en-US" sz="1800" b="1">
                <a:solidFill>
                  <a:srgbClr val="FFFF00"/>
                </a:solidFill>
              </a:rPr>
              <a:t> </a:t>
            </a:r>
            <a:r>
              <a:rPr lang="de-DE" altLang="en-US">
                <a:solidFill>
                  <a:srgbClr val="FFFF00"/>
                </a:solidFill>
              </a:rPr>
              <a:t>+M/P</a:t>
            </a:r>
            <a:r>
              <a:rPr lang="de-DE" altLang="en-US" baseline="-25000">
                <a:solidFill>
                  <a:srgbClr val="FFFF00"/>
                </a:solidFill>
              </a:rPr>
              <a:t>1</a:t>
            </a:r>
          </a:p>
        </p:txBody>
      </p:sp>
      <p:sp>
        <p:nvSpPr>
          <p:cNvPr id="81940" name="Text Box 24"/>
          <p:cNvSpPr txBox="1">
            <a:spLocks noChangeArrowheads="1"/>
          </p:cNvSpPr>
          <p:nvPr/>
        </p:nvSpPr>
        <p:spPr bwMode="auto">
          <a:xfrm>
            <a:off x="7153275" y="5756275"/>
            <a:ext cx="185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00FFFF"/>
                </a:solidFill>
              </a:rPr>
              <a:t>I(i,L)+ </a:t>
            </a:r>
            <a:r>
              <a:rPr lang="de-DE" altLang="en-US" sz="2200">
                <a:solidFill>
                  <a:srgbClr val="00FFFF"/>
                </a:solidFill>
              </a:rPr>
              <a:t>R</a:t>
            </a:r>
            <a:r>
              <a:rPr lang="de-DE" altLang="en-US" sz="2200" baseline="-25000">
                <a:solidFill>
                  <a:srgbClr val="00FFFF"/>
                </a:solidFill>
              </a:rPr>
              <a:t>D</a:t>
            </a:r>
            <a:r>
              <a:rPr lang="de-DE" altLang="en-US" sz="2200">
                <a:solidFill>
                  <a:srgbClr val="00FFFF"/>
                </a:solidFill>
              </a:rPr>
              <a:t>(Y)</a:t>
            </a:r>
            <a:endParaRPr lang="el-GR" altLang="en-US" sz="2200">
              <a:solidFill>
                <a:srgbClr val="00FFFF"/>
              </a:solidFill>
            </a:endParaRPr>
          </a:p>
        </p:txBody>
      </p:sp>
      <p:grpSp>
        <p:nvGrpSpPr>
          <p:cNvPr id="81941" name="Group 25"/>
          <p:cNvGrpSpPr>
            <a:grpSpLocks/>
          </p:cNvGrpSpPr>
          <p:nvPr/>
        </p:nvGrpSpPr>
        <p:grpSpPr bwMode="auto">
          <a:xfrm>
            <a:off x="2705100" y="1346200"/>
            <a:ext cx="5283200" cy="4437063"/>
            <a:chOff x="1704" y="848"/>
            <a:chExt cx="3328" cy="2795"/>
          </a:xfrm>
        </p:grpSpPr>
        <p:sp>
          <p:nvSpPr>
            <p:cNvPr id="81943" name="Line 26"/>
            <p:cNvSpPr>
              <a:spLocks noChangeShapeType="1"/>
            </p:cNvSpPr>
            <p:nvPr/>
          </p:nvSpPr>
          <p:spPr bwMode="auto">
            <a:xfrm flipH="1" flipV="1">
              <a:off x="1704" y="1179"/>
              <a:ext cx="3328" cy="2464"/>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1944" name="Line 27"/>
            <p:cNvSpPr>
              <a:spLocks noChangeShapeType="1"/>
            </p:cNvSpPr>
            <p:nvPr/>
          </p:nvSpPr>
          <p:spPr bwMode="auto">
            <a:xfrm flipV="1">
              <a:off x="1706" y="848"/>
              <a:ext cx="4" cy="340"/>
            </a:xfrm>
            <a:prstGeom prst="line">
              <a:avLst/>
            </a:prstGeom>
            <a:noFill/>
            <a:ln w="38100">
              <a:solidFill>
                <a:srgbClr val="00FFFF"/>
              </a:solidFill>
              <a:round/>
              <a:headEnd type="none" w="med" len="lg"/>
              <a:tailEnd type="none" w="lg"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81942" name="AutoShape 28"/>
          <p:cNvSpPr>
            <a:spLocks noChangeArrowheads="1"/>
          </p:cNvSpPr>
          <p:nvPr/>
        </p:nvSpPr>
        <p:spPr bwMode="auto">
          <a:xfrm>
            <a:off x="111125" y="138113"/>
            <a:ext cx="8999538" cy="771525"/>
          </a:xfrm>
          <a:prstGeom prst="roundRect">
            <a:avLst>
              <a:gd name="adj" fmla="val 12495"/>
            </a:avLst>
          </a:prstGeom>
          <a:solidFill>
            <a:srgbClr val="FFFF99"/>
          </a:solidFill>
          <a:ln w="50800">
            <a:solidFill>
              <a:srgbClr val="FF0000"/>
            </a:solidFill>
            <a:round/>
            <a:headEnd/>
            <a:tailEnd/>
          </a:ln>
        </p:spPr>
        <p:txBody>
          <a:bodyPr lIns="18000" tIns="0" rIns="18000" bIns="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r>
              <a:rPr lang="en-US" altLang="en-US" sz="2000">
                <a:solidFill>
                  <a:srgbClr val="3333FF"/>
                </a:solidFill>
              </a:rPr>
              <a:t>What happens on the capital market, if the central bank reduces money supply M</a:t>
            </a:r>
            <a:r>
              <a:rPr lang="en-US" altLang="en-US" sz="2000">
                <a:solidFill>
                  <a:srgbClr val="3333FF"/>
                </a:solidFill>
                <a:cs typeface="Arial" pitchFamily="34" charset="0"/>
              </a:rPr>
              <a:t>↓</a:t>
            </a:r>
            <a:r>
              <a:rPr lang="en-US" altLang="en-US" sz="2000">
                <a:solidFill>
                  <a:srgbClr val="3333FF"/>
                </a:solidFill>
              </a:rPr>
              <a:t>?</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Foliennummernplatzhalter 3"/>
          <p:cNvSpPr>
            <a:spLocks noGrp="1"/>
          </p:cNvSpPr>
          <p:nvPr>
            <p:ph type="sldNum" sz="quarter" idx="11"/>
          </p:nvPr>
        </p:nvSpPr>
        <p:spPr>
          <a:xfrm>
            <a:off x="7038975" y="63769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8FF51DB7-1E02-4825-9264-CE559574A931}" type="slidenum">
              <a:rPr lang="de-DE" altLang="en-US" sz="1600" smtClean="0"/>
              <a:pPr>
                <a:spcBef>
                  <a:spcPct val="0"/>
                </a:spcBef>
                <a:buClrTx/>
                <a:buFontTx/>
                <a:buNone/>
              </a:pPr>
              <a:t>81</a:t>
            </a:fld>
            <a:r>
              <a:rPr lang="de-DE" altLang="en-US" sz="1600"/>
              <a:t> -</a:t>
            </a:r>
          </a:p>
        </p:txBody>
      </p:sp>
      <p:sp>
        <p:nvSpPr>
          <p:cNvPr id="82947" name="Fußzeilenplatzhalt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600"/>
              <a:t>Prof. Dr. Rainer Maurer</a:t>
            </a:r>
          </a:p>
        </p:txBody>
      </p:sp>
      <p:graphicFrame>
        <p:nvGraphicFramePr>
          <p:cNvPr id="82948" name="Object 2"/>
          <p:cNvGraphicFramePr>
            <a:graphicFrameLocks/>
          </p:cNvGraphicFramePr>
          <p:nvPr/>
        </p:nvGraphicFramePr>
        <p:xfrm>
          <a:off x="1250950" y="1039813"/>
          <a:ext cx="6923088" cy="5422900"/>
        </p:xfrm>
        <a:graphic>
          <a:graphicData uri="http://schemas.openxmlformats.org/presentationml/2006/ole">
            <mc:AlternateContent xmlns:mc="http://schemas.openxmlformats.org/markup-compatibility/2006">
              <mc:Choice xmlns:v="urn:schemas-microsoft-com:vml" Requires="v">
                <p:oleObj spid="_x0000_s83372" name="Diagramm" r:id="rId4" imgW="7438848" imgH="5324601" progId="MSGraph.Chart.8">
                  <p:embed followColorScheme="full"/>
                </p:oleObj>
              </mc:Choice>
              <mc:Fallback>
                <p:oleObj name="Diagramm" r:id="rId4" imgW="7438848" imgH="5324601"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0950" y="1039813"/>
                        <a:ext cx="6923088" cy="542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949" name="Line 3"/>
          <p:cNvSpPr>
            <a:spLocks noChangeShapeType="1"/>
          </p:cNvSpPr>
          <p:nvPr/>
        </p:nvSpPr>
        <p:spPr bwMode="auto">
          <a:xfrm flipH="1">
            <a:off x="1319213" y="3871913"/>
            <a:ext cx="4065587" cy="0"/>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2950" name="Text Box 5"/>
          <p:cNvSpPr txBox="1">
            <a:spLocks noChangeArrowheads="1"/>
          </p:cNvSpPr>
          <p:nvPr/>
        </p:nvSpPr>
        <p:spPr bwMode="auto">
          <a:xfrm>
            <a:off x="431800" y="3624263"/>
            <a:ext cx="850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a:solidFill>
                  <a:srgbClr val="FFFF00"/>
                </a:solidFill>
              </a:rPr>
              <a:t>i</a:t>
            </a:r>
            <a:r>
              <a:rPr lang="de-DE" altLang="en-US" baseline="-25000">
                <a:solidFill>
                  <a:srgbClr val="FFFF00"/>
                </a:solidFill>
              </a:rPr>
              <a:t>1</a:t>
            </a:r>
            <a:endParaRPr lang="de-DE" altLang="en-US" sz="1800" b="1" baseline="-25000">
              <a:solidFill>
                <a:srgbClr val="FFFF00"/>
              </a:solidFill>
            </a:endParaRPr>
          </a:p>
        </p:txBody>
      </p:sp>
      <p:sp>
        <p:nvSpPr>
          <p:cNvPr id="82951" name="Text Box 7"/>
          <p:cNvSpPr txBox="1">
            <a:spLocks noChangeArrowheads="1"/>
          </p:cNvSpPr>
          <p:nvPr/>
        </p:nvSpPr>
        <p:spPr bwMode="auto">
          <a:xfrm>
            <a:off x="782638" y="992188"/>
            <a:ext cx="476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a:t>i</a:t>
            </a:r>
            <a:r>
              <a:rPr lang="de-DE" altLang="en-US" sz="1800" b="1"/>
              <a:t>  </a:t>
            </a:r>
          </a:p>
        </p:txBody>
      </p:sp>
      <p:sp>
        <p:nvSpPr>
          <p:cNvPr id="82952" name="Text Box 8"/>
          <p:cNvSpPr txBox="1">
            <a:spLocks noChangeArrowheads="1"/>
          </p:cNvSpPr>
          <p:nvPr/>
        </p:nvSpPr>
        <p:spPr bwMode="auto">
          <a:xfrm>
            <a:off x="8107363" y="6083300"/>
            <a:ext cx="8175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2800" b="1"/>
              <a:t>I, S</a:t>
            </a:r>
            <a:r>
              <a:rPr lang="de-DE" altLang="en-US" sz="1800" b="1"/>
              <a:t>  </a:t>
            </a:r>
          </a:p>
        </p:txBody>
      </p:sp>
      <p:sp>
        <p:nvSpPr>
          <p:cNvPr id="82953" name="Text Box 9"/>
          <p:cNvSpPr txBox="1">
            <a:spLocks noChangeArrowheads="1"/>
          </p:cNvSpPr>
          <p:nvPr/>
        </p:nvSpPr>
        <p:spPr bwMode="auto">
          <a:xfrm>
            <a:off x="6197600" y="5754688"/>
            <a:ext cx="968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00FFFF"/>
                </a:solidFill>
              </a:rPr>
              <a:t>I(i,L)</a:t>
            </a:r>
            <a:endParaRPr lang="el-GR" altLang="en-US" sz="2600">
              <a:solidFill>
                <a:srgbClr val="00FFFF"/>
              </a:solidFill>
            </a:endParaRPr>
          </a:p>
        </p:txBody>
      </p:sp>
      <p:sp>
        <p:nvSpPr>
          <p:cNvPr id="82954" name="Line 10"/>
          <p:cNvSpPr>
            <a:spLocks noChangeShapeType="1"/>
          </p:cNvSpPr>
          <p:nvPr/>
        </p:nvSpPr>
        <p:spPr bwMode="auto">
          <a:xfrm flipH="1" flipV="1">
            <a:off x="1358900" y="1892300"/>
            <a:ext cx="5283200" cy="39116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2955" name="Line 11"/>
          <p:cNvSpPr>
            <a:spLocks noChangeShapeType="1"/>
          </p:cNvSpPr>
          <p:nvPr/>
        </p:nvSpPr>
        <p:spPr bwMode="auto">
          <a:xfrm>
            <a:off x="7923213" y="6188075"/>
            <a:ext cx="309562" cy="1588"/>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2956" name="Line 12"/>
          <p:cNvSpPr>
            <a:spLocks noChangeShapeType="1"/>
          </p:cNvSpPr>
          <p:nvPr/>
        </p:nvSpPr>
        <p:spPr bwMode="auto">
          <a:xfrm rot="5400000" flipH="1">
            <a:off x="1208881" y="1231107"/>
            <a:ext cx="295275" cy="1588"/>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2957" name="Line 13"/>
          <p:cNvSpPr>
            <a:spLocks noChangeShapeType="1"/>
          </p:cNvSpPr>
          <p:nvPr/>
        </p:nvSpPr>
        <p:spPr bwMode="auto">
          <a:xfrm flipV="1">
            <a:off x="1358900" y="1892300"/>
            <a:ext cx="5854700" cy="36449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2958" name="Text Box 14"/>
          <p:cNvSpPr txBox="1">
            <a:spLocks noChangeArrowheads="1"/>
          </p:cNvSpPr>
          <p:nvPr/>
        </p:nvSpPr>
        <p:spPr bwMode="auto">
          <a:xfrm>
            <a:off x="6657975" y="1401763"/>
            <a:ext cx="7016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00FFFF"/>
                </a:solidFill>
              </a:rPr>
              <a:t>S(i)</a:t>
            </a:r>
            <a:endParaRPr lang="el-GR" altLang="en-US" sz="2600">
              <a:solidFill>
                <a:srgbClr val="00FFFF"/>
              </a:solidFill>
            </a:endParaRPr>
          </a:p>
        </p:txBody>
      </p:sp>
      <p:grpSp>
        <p:nvGrpSpPr>
          <p:cNvPr id="82959" name="Group 28"/>
          <p:cNvGrpSpPr>
            <a:grpSpLocks/>
          </p:cNvGrpSpPr>
          <p:nvPr/>
        </p:nvGrpSpPr>
        <p:grpSpPr bwMode="auto">
          <a:xfrm>
            <a:off x="2695575" y="1890713"/>
            <a:ext cx="5854700" cy="4298950"/>
            <a:chOff x="1698" y="1191"/>
            <a:chExt cx="3688" cy="2708"/>
          </a:xfrm>
        </p:grpSpPr>
        <p:sp>
          <p:nvSpPr>
            <p:cNvPr id="82974" name="Line 15"/>
            <p:cNvSpPr>
              <a:spLocks noChangeShapeType="1"/>
            </p:cNvSpPr>
            <p:nvPr/>
          </p:nvSpPr>
          <p:spPr bwMode="auto">
            <a:xfrm flipV="1">
              <a:off x="1698" y="1191"/>
              <a:ext cx="3688" cy="2296"/>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2975" name="Line 16"/>
            <p:cNvSpPr>
              <a:spLocks noChangeShapeType="1"/>
            </p:cNvSpPr>
            <p:nvPr/>
          </p:nvSpPr>
          <p:spPr bwMode="auto">
            <a:xfrm>
              <a:off x="1700" y="3484"/>
              <a:ext cx="0" cy="415"/>
            </a:xfrm>
            <a:prstGeom prst="line">
              <a:avLst/>
            </a:prstGeom>
            <a:noFill/>
            <a:ln w="38100">
              <a:solidFill>
                <a:srgbClr val="00FFFF"/>
              </a:solidFill>
              <a:round/>
              <a:headEnd type="none" w="med" len="lg"/>
              <a:tailEnd type="none" w="lg"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82960" name="Text Box 17"/>
          <p:cNvSpPr txBox="1">
            <a:spLocks noChangeArrowheads="1"/>
          </p:cNvSpPr>
          <p:nvPr/>
        </p:nvSpPr>
        <p:spPr bwMode="auto">
          <a:xfrm>
            <a:off x="7232650" y="1492250"/>
            <a:ext cx="191135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2300">
                <a:solidFill>
                  <a:srgbClr val="00FFFF"/>
                </a:solidFill>
              </a:rPr>
              <a:t>S(i)+(M</a:t>
            </a:r>
            <a:r>
              <a:rPr lang="de-DE" altLang="en-US">
                <a:solidFill>
                  <a:srgbClr val="FF0000"/>
                </a:solidFill>
              </a:rPr>
              <a:t>↓</a:t>
            </a:r>
            <a:r>
              <a:rPr lang="de-DE" altLang="en-US" sz="2300">
                <a:solidFill>
                  <a:srgbClr val="66FFFF"/>
                </a:solidFill>
              </a:rPr>
              <a:t>/P</a:t>
            </a:r>
            <a:r>
              <a:rPr lang="de-DE" altLang="en-US" sz="2300">
                <a:solidFill>
                  <a:srgbClr val="66FFFF"/>
                </a:solidFill>
                <a:cs typeface="Arial" pitchFamily="34" charset="0"/>
              </a:rPr>
              <a:t>)</a:t>
            </a:r>
          </a:p>
        </p:txBody>
      </p:sp>
      <p:sp>
        <p:nvSpPr>
          <p:cNvPr id="82961" name="Line 18"/>
          <p:cNvSpPr>
            <a:spLocks noChangeShapeType="1"/>
          </p:cNvSpPr>
          <p:nvPr/>
        </p:nvSpPr>
        <p:spPr bwMode="auto">
          <a:xfrm>
            <a:off x="5395913" y="3887788"/>
            <a:ext cx="0" cy="2286000"/>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2962" name="Text Box 19"/>
          <p:cNvSpPr txBox="1">
            <a:spLocks noChangeArrowheads="1"/>
          </p:cNvSpPr>
          <p:nvPr/>
        </p:nvSpPr>
        <p:spPr bwMode="auto">
          <a:xfrm>
            <a:off x="4953000" y="6207125"/>
            <a:ext cx="1552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a:solidFill>
                  <a:srgbClr val="FFFF00"/>
                </a:solidFill>
              </a:rPr>
              <a:t>I</a:t>
            </a:r>
            <a:r>
              <a:rPr lang="de-DE" altLang="en-US" baseline="-25000">
                <a:solidFill>
                  <a:srgbClr val="FFFF00"/>
                </a:solidFill>
              </a:rPr>
              <a:t>1</a:t>
            </a:r>
            <a:r>
              <a:rPr lang="de-DE" altLang="en-US" sz="1800" b="1">
                <a:solidFill>
                  <a:srgbClr val="FFFF00"/>
                </a:solidFill>
              </a:rPr>
              <a:t> </a:t>
            </a:r>
            <a:r>
              <a:rPr lang="de-DE" altLang="en-US">
                <a:solidFill>
                  <a:srgbClr val="FFFF00"/>
                </a:solidFill>
              </a:rPr>
              <a:t>+M/P</a:t>
            </a:r>
            <a:r>
              <a:rPr lang="de-DE" altLang="en-US" baseline="-25000">
                <a:solidFill>
                  <a:srgbClr val="FFFF00"/>
                </a:solidFill>
              </a:rPr>
              <a:t>1</a:t>
            </a:r>
          </a:p>
        </p:txBody>
      </p:sp>
      <p:sp>
        <p:nvSpPr>
          <p:cNvPr id="82963" name="Text Box 20"/>
          <p:cNvSpPr txBox="1">
            <a:spLocks noChangeArrowheads="1"/>
          </p:cNvSpPr>
          <p:nvPr/>
        </p:nvSpPr>
        <p:spPr bwMode="auto">
          <a:xfrm>
            <a:off x="7286625" y="5756275"/>
            <a:ext cx="1857375"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00FFFF"/>
                </a:solidFill>
              </a:rPr>
              <a:t>I(i,L)+</a:t>
            </a:r>
            <a:r>
              <a:rPr lang="de-DE" altLang="en-US" sz="2200">
                <a:solidFill>
                  <a:srgbClr val="00FFFF"/>
                </a:solidFill>
              </a:rPr>
              <a:t>R</a:t>
            </a:r>
            <a:r>
              <a:rPr lang="de-DE" altLang="en-US" sz="2200" baseline="-25000">
                <a:solidFill>
                  <a:srgbClr val="00FFFF"/>
                </a:solidFill>
              </a:rPr>
              <a:t>D</a:t>
            </a:r>
            <a:r>
              <a:rPr lang="de-DE" altLang="en-US" sz="2200">
                <a:solidFill>
                  <a:srgbClr val="00FFFF"/>
                </a:solidFill>
              </a:rPr>
              <a:t>(Y)</a:t>
            </a:r>
            <a:endParaRPr lang="el-GR" altLang="en-US" sz="2200">
              <a:solidFill>
                <a:srgbClr val="00FFFF"/>
              </a:solidFill>
            </a:endParaRPr>
          </a:p>
          <a:p>
            <a:pPr eaLnBrk="1" hangingPunct="1">
              <a:spcBef>
                <a:spcPct val="50000"/>
              </a:spcBef>
              <a:buClrTx/>
              <a:buFontTx/>
              <a:buNone/>
            </a:pPr>
            <a:endParaRPr lang="el-GR" altLang="en-US" sz="2600">
              <a:solidFill>
                <a:srgbClr val="00FFFF"/>
              </a:solidFill>
            </a:endParaRPr>
          </a:p>
        </p:txBody>
      </p:sp>
      <p:grpSp>
        <p:nvGrpSpPr>
          <p:cNvPr id="82964" name="Group 21"/>
          <p:cNvGrpSpPr>
            <a:grpSpLocks/>
          </p:cNvGrpSpPr>
          <p:nvPr/>
        </p:nvGrpSpPr>
        <p:grpSpPr bwMode="auto">
          <a:xfrm>
            <a:off x="2705100" y="1346200"/>
            <a:ext cx="5283200" cy="4437063"/>
            <a:chOff x="1704" y="848"/>
            <a:chExt cx="3328" cy="2795"/>
          </a:xfrm>
        </p:grpSpPr>
        <p:sp>
          <p:nvSpPr>
            <p:cNvPr id="82972" name="Line 22"/>
            <p:cNvSpPr>
              <a:spLocks noChangeShapeType="1"/>
            </p:cNvSpPr>
            <p:nvPr/>
          </p:nvSpPr>
          <p:spPr bwMode="auto">
            <a:xfrm flipH="1" flipV="1">
              <a:off x="1704" y="1179"/>
              <a:ext cx="3328" cy="2464"/>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2973" name="Line 23"/>
            <p:cNvSpPr>
              <a:spLocks noChangeShapeType="1"/>
            </p:cNvSpPr>
            <p:nvPr/>
          </p:nvSpPr>
          <p:spPr bwMode="auto">
            <a:xfrm flipV="1">
              <a:off x="1706" y="848"/>
              <a:ext cx="4" cy="340"/>
            </a:xfrm>
            <a:prstGeom prst="line">
              <a:avLst/>
            </a:prstGeom>
            <a:noFill/>
            <a:ln w="38100">
              <a:solidFill>
                <a:srgbClr val="00FFFF"/>
              </a:solidFill>
              <a:round/>
              <a:headEnd type="none" w="med" len="lg"/>
              <a:tailEnd type="none" w="lg"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82965" name="AutoShape 24"/>
          <p:cNvSpPr>
            <a:spLocks noChangeArrowheads="1"/>
          </p:cNvSpPr>
          <p:nvPr/>
        </p:nvSpPr>
        <p:spPr bwMode="auto">
          <a:xfrm>
            <a:off x="111125" y="138113"/>
            <a:ext cx="8999538" cy="771525"/>
          </a:xfrm>
          <a:prstGeom prst="roundRect">
            <a:avLst>
              <a:gd name="adj" fmla="val 12495"/>
            </a:avLst>
          </a:prstGeom>
          <a:solidFill>
            <a:srgbClr val="FFFF99"/>
          </a:solidFill>
          <a:ln w="50800">
            <a:solidFill>
              <a:srgbClr val="FF0000"/>
            </a:solidFill>
            <a:round/>
            <a:headEnd/>
            <a:tailEnd/>
          </a:ln>
        </p:spPr>
        <p:txBody>
          <a:bodyPr lIns="18000" tIns="0" rIns="18000" bIns="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r>
              <a:rPr lang="en-US" altLang="en-US" sz="2000">
                <a:solidFill>
                  <a:srgbClr val="3333FF"/>
                </a:solidFill>
              </a:rPr>
              <a:t>The total real supply of credit decreases (S(i)+(M</a:t>
            </a:r>
            <a:r>
              <a:rPr lang="en-US" altLang="en-US" sz="2000">
                <a:solidFill>
                  <a:srgbClr val="FF0000"/>
                </a:solidFill>
              </a:rPr>
              <a:t>↓</a:t>
            </a:r>
            <a:r>
              <a:rPr lang="en-US" altLang="en-US" sz="2000">
                <a:solidFill>
                  <a:srgbClr val="3333FF"/>
                </a:solidFill>
              </a:rPr>
              <a:t>/P))</a:t>
            </a:r>
            <a:r>
              <a:rPr lang="en-US" altLang="en-US" sz="2000">
                <a:solidFill>
                  <a:srgbClr val="FF0000"/>
                </a:solidFill>
              </a:rPr>
              <a:t>↓</a:t>
            </a:r>
            <a:r>
              <a:rPr lang="en-US" altLang="en-US" sz="2000">
                <a:solidFill>
                  <a:srgbClr val="3333FF"/>
                </a:solidFill>
              </a:rPr>
              <a:t>.</a:t>
            </a:r>
          </a:p>
        </p:txBody>
      </p:sp>
      <p:sp>
        <p:nvSpPr>
          <p:cNvPr id="6615065" name="Line 25"/>
          <p:cNvSpPr>
            <a:spLocks noChangeShapeType="1"/>
          </p:cNvSpPr>
          <p:nvPr/>
        </p:nvSpPr>
        <p:spPr bwMode="auto">
          <a:xfrm flipH="1" flipV="1">
            <a:off x="6896100" y="2555875"/>
            <a:ext cx="534988" cy="11113"/>
          </a:xfrm>
          <a:prstGeom prst="line">
            <a:avLst/>
          </a:prstGeom>
          <a:noFill/>
          <a:ln w="3492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6615066" name="Line 26"/>
          <p:cNvSpPr>
            <a:spLocks noChangeShapeType="1"/>
          </p:cNvSpPr>
          <p:nvPr/>
        </p:nvSpPr>
        <p:spPr bwMode="auto">
          <a:xfrm flipH="1">
            <a:off x="3157538" y="4879975"/>
            <a:ext cx="534987" cy="1588"/>
          </a:xfrm>
          <a:prstGeom prst="line">
            <a:avLst/>
          </a:prstGeom>
          <a:noFill/>
          <a:ln w="3492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6615067" name="Line 27"/>
          <p:cNvSpPr>
            <a:spLocks noChangeShapeType="1"/>
          </p:cNvSpPr>
          <p:nvPr/>
        </p:nvSpPr>
        <p:spPr bwMode="auto">
          <a:xfrm flipH="1" flipV="1">
            <a:off x="2093913" y="5854700"/>
            <a:ext cx="534987" cy="11113"/>
          </a:xfrm>
          <a:prstGeom prst="line">
            <a:avLst/>
          </a:prstGeom>
          <a:noFill/>
          <a:ln w="3492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0" tIns="0" rIns="0" bIns="0" anchor="ctr" anchorCtr="1"/>
          <a:lstStyle/>
          <a:p>
            <a:endParaRPr lang="en-US"/>
          </a:p>
        </p:txBody>
      </p:sp>
      <p:grpSp>
        <p:nvGrpSpPr>
          <p:cNvPr id="4" name="Group 29"/>
          <p:cNvGrpSpPr>
            <a:grpSpLocks/>
          </p:cNvGrpSpPr>
          <p:nvPr/>
        </p:nvGrpSpPr>
        <p:grpSpPr bwMode="auto">
          <a:xfrm>
            <a:off x="2041525" y="1898650"/>
            <a:ext cx="5854700" cy="4298950"/>
            <a:chOff x="1698" y="1191"/>
            <a:chExt cx="3688" cy="2708"/>
          </a:xfrm>
        </p:grpSpPr>
        <p:sp>
          <p:nvSpPr>
            <p:cNvPr id="82970" name="Line 30"/>
            <p:cNvSpPr>
              <a:spLocks noChangeShapeType="1"/>
            </p:cNvSpPr>
            <p:nvPr/>
          </p:nvSpPr>
          <p:spPr bwMode="auto">
            <a:xfrm flipV="1">
              <a:off x="1698" y="1191"/>
              <a:ext cx="3688" cy="2296"/>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2971" name="Line 31"/>
            <p:cNvSpPr>
              <a:spLocks noChangeShapeType="1"/>
            </p:cNvSpPr>
            <p:nvPr/>
          </p:nvSpPr>
          <p:spPr bwMode="auto">
            <a:xfrm>
              <a:off x="1700" y="3484"/>
              <a:ext cx="0" cy="415"/>
            </a:xfrm>
            <a:prstGeom prst="line">
              <a:avLst/>
            </a:prstGeom>
            <a:noFill/>
            <a:ln w="38100">
              <a:solidFill>
                <a:srgbClr val="00FFFF"/>
              </a:solidFill>
              <a:round/>
              <a:headEnd type="none" w="med" len="lg"/>
              <a:tailEnd type="none" w="lg"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1506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1506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1506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15065" grpId="0" animBg="1"/>
      <p:bldP spid="6615066" grpId="0" animBg="1"/>
      <p:bldP spid="6615067"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Foliennummernplatzhalter 3"/>
          <p:cNvSpPr>
            <a:spLocks noGrp="1"/>
          </p:cNvSpPr>
          <p:nvPr>
            <p:ph type="sldNum" sz="quarter" idx="11"/>
          </p:nvPr>
        </p:nvSpPr>
        <p:spPr>
          <a:xfrm>
            <a:off x="7038975" y="63769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3811341B-2EEA-4891-9855-0F27389922B3}" type="slidenum">
              <a:rPr lang="de-DE" altLang="en-US" sz="1600" smtClean="0"/>
              <a:pPr>
                <a:spcBef>
                  <a:spcPct val="0"/>
                </a:spcBef>
                <a:buClrTx/>
                <a:buFontTx/>
                <a:buNone/>
              </a:pPr>
              <a:t>82</a:t>
            </a:fld>
            <a:r>
              <a:rPr lang="de-DE" altLang="en-US" sz="1600"/>
              <a:t> -</a:t>
            </a:r>
          </a:p>
        </p:txBody>
      </p:sp>
      <p:sp>
        <p:nvSpPr>
          <p:cNvPr id="83971" name="Fußzeilenplatzhalt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600"/>
              <a:t>Prof. Dr. Rainer Maurer</a:t>
            </a:r>
          </a:p>
        </p:txBody>
      </p:sp>
      <p:graphicFrame>
        <p:nvGraphicFramePr>
          <p:cNvPr id="83972" name="Object 2"/>
          <p:cNvGraphicFramePr>
            <a:graphicFrameLocks/>
          </p:cNvGraphicFramePr>
          <p:nvPr/>
        </p:nvGraphicFramePr>
        <p:xfrm>
          <a:off x="1250950" y="1039813"/>
          <a:ext cx="6923088" cy="5422900"/>
        </p:xfrm>
        <a:graphic>
          <a:graphicData uri="http://schemas.openxmlformats.org/presentationml/2006/ole">
            <mc:AlternateContent xmlns:mc="http://schemas.openxmlformats.org/markup-compatibility/2006">
              <mc:Choice xmlns:v="urn:schemas-microsoft-com:vml" Requires="v">
                <p:oleObj spid="_x0000_s84396" name="Diagramm" r:id="rId4" imgW="7438848" imgH="5324601" progId="MSGraph.Chart.8">
                  <p:embed followColorScheme="full"/>
                </p:oleObj>
              </mc:Choice>
              <mc:Fallback>
                <p:oleObj name="Diagramm" r:id="rId4" imgW="7438848" imgH="5324601"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0950" y="1039813"/>
                        <a:ext cx="6923088" cy="542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3973" name="Line 3"/>
          <p:cNvSpPr>
            <a:spLocks noChangeShapeType="1"/>
          </p:cNvSpPr>
          <p:nvPr/>
        </p:nvSpPr>
        <p:spPr bwMode="auto">
          <a:xfrm flipH="1">
            <a:off x="1319213" y="3871913"/>
            <a:ext cx="4065587" cy="0"/>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3974" name="Text Box 5"/>
          <p:cNvSpPr txBox="1">
            <a:spLocks noChangeArrowheads="1"/>
          </p:cNvSpPr>
          <p:nvPr/>
        </p:nvSpPr>
        <p:spPr bwMode="auto">
          <a:xfrm>
            <a:off x="431800" y="3624263"/>
            <a:ext cx="850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a:solidFill>
                  <a:srgbClr val="FFFF00"/>
                </a:solidFill>
              </a:rPr>
              <a:t>i</a:t>
            </a:r>
            <a:r>
              <a:rPr lang="de-DE" altLang="en-US" baseline="-25000">
                <a:solidFill>
                  <a:srgbClr val="FFFF00"/>
                </a:solidFill>
              </a:rPr>
              <a:t>1</a:t>
            </a:r>
            <a:endParaRPr lang="de-DE" altLang="en-US" sz="1800" b="1" baseline="-25000">
              <a:solidFill>
                <a:srgbClr val="FFFF00"/>
              </a:solidFill>
            </a:endParaRPr>
          </a:p>
        </p:txBody>
      </p:sp>
      <p:sp>
        <p:nvSpPr>
          <p:cNvPr id="83975" name="Text Box 7"/>
          <p:cNvSpPr txBox="1">
            <a:spLocks noChangeArrowheads="1"/>
          </p:cNvSpPr>
          <p:nvPr/>
        </p:nvSpPr>
        <p:spPr bwMode="auto">
          <a:xfrm>
            <a:off x="782638" y="992188"/>
            <a:ext cx="476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a:t>i</a:t>
            </a:r>
            <a:r>
              <a:rPr lang="de-DE" altLang="en-US" sz="1800" b="1"/>
              <a:t>  </a:t>
            </a:r>
          </a:p>
        </p:txBody>
      </p:sp>
      <p:sp>
        <p:nvSpPr>
          <p:cNvPr id="83976" name="Text Box 8"/>
          <p:cNvSpPr txBox="1">
            <a:spLocks noChangeArrowheads="1"/>
          </p:cNvSpPr>
          <p:nvPr/>
        </p:nvSpPr>
        <p:spPr bwMode="auto">
          <a:xfrm>
            <a:off x="8107363" y="6083300"/>
            <a:ext cx="8175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sz="2800" b="1"/>
              <a:t>I, S</a:t>
            </a:r>
            <a:r>
              <a:rPr lang="de-DE" altLang="en-US" sz="1800" b="1"/>
              <a:t>  </a:t>
            </a:r>
          </a:p>
        </p:txBody>
      </p:sp>
      <p:sp>
        <p:nvSpPr>
          <p:cNvPr id="83977" name="Text Box 9"/>
          <p:cNvSpPr txBox="1">
            <a:spLocks noChangeArrowheads="1"/>
          </p:cNvSpPr>
          <p:nvPr/>
        </p:nvSpPr>
        <p:spPr bwMode="auto">
          <a:xfrm>
            <a:off x="6197600" y="5754688"/>
            <a:ext cx="968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00FFFF"/>
                </a:solidFill>
              </a:rPr>
              <a:t>I(i,L)</a:t>
            </a:r>
            <a:endParaRPr lang="el-GR" altLang="en-US" sz="2600">
              <a:solidFill>
                <a:srgbClr val="00FFFF"/>
              </a:solidFill>
            </a:endParaRPr>
          </a:p>
        </p:txBody>
      </p:sp>
      <p:sp>
        <p:nvSpPr>
          <p:cNvPr id="83978" name="Line 10"/>
          <p:cNvSpPr>
            <a:spLocks noChangeShapeType="1"/>
          </p:cNvSpPr>
          <p:nvPr/>
        </p:nvSpPr>
        <p:spPr bwMode="auto">
          <a:xfrm flipH="1" flipV="1">
            <a:off x="1358900" y="1892300"/>
            <a:ext cx="5283200" cy="39116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3979" name="Line 11"/>
          <p:cNvSpPr>
            <a:spLocks noChangeShapeType="1"/>
          </p:cNvSpPr>
          <p:nvPr/>
        </p:nvSpPr>
        <p:spPr bwMode="auto">
          <a:xfrm>
            <a:off x="7923213" y="6188075"/>
            <a:ext cx="309562" cy="1588"/>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3980" name="Line 12"/>
          <p:cNvSpPr>
            <a:spLocks noChangeShapeType="1"/>
          </p:cNvSpPr>
          <p:nvPr/>
        </p:nvSpPr>
        <p:spPr bwMode="auto">
          <a:xfrm rot="5400000" flipH="1">
            <a:off x="1208881" y="1231107"/>
            <a:ext cx="295275" cy="1588"/>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3981" name="Line 13"/>
          <p:cNvSpPr>
            <a:spLocks noChangeShapeType="1"/>
          </p:cNvSpPr>
          <p:nvPr/>
        </p:nvSpPr>
        <p:spPr bwMode="auto">
          <a:xfrm flipV="1">
            <a:off x="1358900" y="1892300"/>
            <a:ext cx="5854700" cy="36449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3982" name="Text Box 14"/>
          <p:cNvSpPr txBox="1">
            <a:spLocks noChangeArrowheads="1"/>
          </p:cNvSpPr>
          <p:nvPr/>
        </p:nvSpPr>
        <p:spPr bwMode="auto">
          <a:xfrm>
            <a:off x="6657975" y="1401763"/>
            <a:ext cx="7016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00FFFF"/>
                </a:solidFill>
              </a:rPr>
              <a:t>S(i)</a:t>
            </a:r>
            <a:endParaRPr lang="el-GR" altLang="en-US" sz="2600">
              <a:solidFill>
                <a:srgbClr val="00FFFF"/>
              </a:solidFill>
            </a:endParaRPr>
          </a:p>
        </p:txBody>
      </p:sp>
      <p:sp>
        <p:nvSpPr>
          <p:cNvPr id="83983" name="Text Box 18"/>
          <p:cNvSpPr txBox="1">
            <a:spLocks noChangeArrowheads="1"/>
          </p:cNvSpPr>
          <p:nvPr/>
        </p:nvSpPr>
        <p:spPr bwMode="auto">
          <a:xfrm>
            <a:off x="7232650" y="1492250"/>
            <a:ext cx="191135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50000"/>
              </a:spcBef>
              <a:buClrTx/>
              <a:buFontTx/>
              <a:buNone/>
            </a:pPr>
            <a:r>
              <a:rPr lang="de-DE" altLang="en-US" sz="2300">
                <a:solidFill>
                  <a:srgbClr val="00FFFF"/>
                </a:solidFill>
              </a:rPr>
              <a:t>S(i)+(M</a:t>
            </a:r>
            <a:r>
              <a:rPr lang="de-DE" altLang="en-US">
                <a:solidFill>
                  <a:srgbClr val="FF0000"/>
                </a:solidFill>
              </a:rPr>
              <a:t>↓</a:t>
            </a:r>
            <a:r>
              <a:rPr lang="de-DE" altLang="en-US" sz="2300">
                <a:solidFill>
                  <a:srgbClr val="66FFFF"/>
                </a:solidFill>
              </a:rPr>
              <a:t>/P</a:t>
            </a:r>
            <a:r>
              <a:rPr lang="de-DE" altLang="en-US" sz="2300">
                <a:solidFill>
                  <a:srgbClr val="66FFFF"/>
                </a:solidFill>
                <a:cs typeface="Arial" pitchFamily="34" charset="0"/>
              </a:rPr>
              <a:t>)</a:t>
            </a:r>
          </a:p>
        </p:txBody>
      </p:sp>
      <p:sp>
        <p:nvSpPr>
          <p:cNvPr id="83984" name="Line 19"/>
          <p:cNvSpPr>
            <a:spLocks noChangeShapeType="1"/>
          </p:cNvSpPr>
          <p:nvPr/>
        </p:nvSpPr>
        <p:spPr bwMode="auto">
          <a:xfrm>
            <a:off x="5395913" y="3887788"/>
            <a:ext cx="0" cy="2286000"/>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3985" name="Text Box 20"/>
          <p:cNvSpPr txBox="1">
            <a:spLocks noChangeArrowheads="1"/>
          </p:cNvSpPr>
          <p:nvPr/>
        </p:nvSpPr>
        <p:spPr bwMode="auto">
          <a:xfrm>
            <a:off x="5167313" y="6232525"/>
            <a:ext cx="1338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a:solidFill>
                  <a:srgbClr val="FFFF00"/>
                </a:solidFill>
              </a:rPr>
              <a:t>I</a:t>
            </a:r>
            <a:r>
              <a:rPr lang="de-DE" altLang="en-US" baseline="-25000">
                <a:solidFill>
                  <a:srgbClr val="FFFF00"/>
                </a:solidFill>
              </a:rPr>
              <a:t>1</a:t>
            </a:r>
            <a:r>
              <a:rPr lang="de-DE" altLang="en-US" sz="1800" b="1">
                <a:solidFill>
                  <a:srgbClr val="FFFF00"/>
                </a:solidFill>
              </a:rPr>
              <a:t> </a:t>
            </a:r>
            <a:r>
              <a:rPr lang="de-DE" altLang="en-US">
                <a:solidFill>
                  <a:srgbClr val="FFFF00"/>
                </a:solidFill>
              </a:rPr>
              <a:t>+M/P</a:t>
            </a:r>
            <a:r>
              <a:rPr lang="de-DE" altLang="en-US" baseline="-25000">
                <a:solidFill>
                  <a:srgbClr val="FFFF00"/>
                </a:solidFill>
              </a:rPr>
              <a:t>1</a:t>
            </a:r>
          </a:p>
        </p:txBody>
      </p:sp>
      <p:sp>
        <p:nvSpPr>
          <p:cNvPr id="83986" name="Text Box 21"/>
          <p:cNvSpPr txBox="1">
            <a:spLocks noChangeArrowheads="1"/>
          </p:cNvSpPr>
          <p:nvPr/>
        </p:nvSpPr>
        <p:spPr bwMode="auto">
          <a:xfrm>
            <a:off x="7286625" y="5756275"/>
            <a:ext cx="185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50000"/>
              </a:spcBef>
              <a:buClrTx/>
              <a:buFontTx/>
              <a:buNone/>
            </a:pPr>
            <a:r>
              <a:rPr lang="de-DE" altLang="en-US" sz="2600">
                <a:solidFill>
                  <a:srgbClr val="00FFFF"/>
                </a:solidFill>
              </a:rPr>
              <a:t>I(i,L)+</a:t>
            </a:r>
            <a:r>
              <a:rPr lang="de-DE" altLang="en-US" sz="2200">
                <a:solidFill>
                  <a:srgbClr val="00FFFF"/>
                </a:solidFill>
              </a:rPr>
              <a:t>R</a:t>
            </a:r>
            <a:r>
              <a:rPr lang="de-DE" altLang="en-US" sz="2200" baseline="-25000">
                <a:solidFill>
                  <a:srgbClr val="00FFFF"/>
                </a:solidFill>
              </a:rPr>
              <a:t>D</a:t>
            </a:r>
            <a:r>
              <a:rPr lang="de-DE" altLang="en-US" sz="2200">
                <a:solidFill>
                  <a:srgbClr val="00FFFF"/>
                </a:solidFill>
              </a:rPr>
              <a:t>(Y)</a:t>
            </a:r>
            <a:endParaRPr lang="el-GR" altLang="en-US" sz="2200">
              <a:solidFill>
                <a:srgbClr val="00FFFF"/>
              </a:solidFill>
            </a:endParaRPr>
          </a:p>
        </p:txBody>
      </p:sp>
      <p:grpSp>
        <p:nvGrpSpPr>
          <p:cNvPr id="83987" name="Group 22"/>
          <p:cNvGrpSpPr>
            <a:grpSpLocks/>
          </p:cNvGrpSpPr>
          <p:nvPr/>
        </p:nvGrpSpPr>
        <p:grpSpPr bwMode="auto">
          <a:xfrm>
            <a:off x="2705100" y="1346200"/>
            <a:ext cx="5283200" cy="4437063"/>
            <a:chOff x="1704" y="848"/>
            <a:chExt cx="3328" cy="2795"/>
          </a:xfrm>
        </p:grpSpPr>
        <p:sp>
          <p:nvSpPr>
            <p:cNvPr id="83998" name="Line 23"/>
            <p:cNvSpPr>
              <a:spLocks noChangeShapeType="1"/>
            </p:cNvSpPr>
            <p:nvPr/>
          </p:nvSpPr>
          <p:spPr bwMode="auto">
            <a:xfrm flipH="1" flipV="1">
              <a:off x="1704" y="1179"/>
              <a:ext cx="3328" cy="2464"/>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3999" name="Line 24"/>
            <p:cNvSpPr>
              <a:spLocks noChangeShapeType="1"/>
            </p:cNvSpPr>
            <p:nvPr/>
          </p:nvSpPr>
          <p:spPr bwMode="auto">
            <a:xfrm flipV="1">
              <a:off x="1706" y="848"/>
              <a:ext cx="4" cy="340"/>
            </a:xfrm>
            <a:prstGeom prst="line">
              <a:avLst/>
            </a:prstGeom>
            <a:noFill/>
            <a:ln w="38100">
              <a:solidFill>
                <a:srgbClr val="00FFFF"/>
              </a:solidFill>
              <a:round/>
              <a:headEnd type="none" w="med" len="lg"/>
              <a:tailEnd type="none" w="lg"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83988" name="AutoShape 25"/>
          <p:cNvSpPr>
            <a:spLocks noChangeArrowheads="1"/>
          </p:cNvSpPr>
          <p:nvPr/>
        </p:nvSpPr>
        <p:spPr bwMode="auto">
          <a:xfrm>
            <a:off x="111125" y="138113"/>
            <a:ext cx="8999538" cy="771525"/>
          </a:xfrm>
          <a:prstGeom prst="roundRect">
            <a:avLst>
              <a:gd name="adj" fmla="val 12495"/>
            </a:avLst>
          </a:prstGeom>
          <a:solidFill>
            <a:srgbClr val="FFFF99"/>
          </a:solidFill>
          <a:ln w="50800">
            <a:solidFill>
              <a:srgbClr val="FF0000"/>
            </a:solidFill>
            <a:round/>
            <a:headEnd/>
            <a:tailEnd/>
          </a:ln>
        </p:spPr>
        <p:txBody>
          <a:bodyPr lIns="18000" tIns="0" rIns="18000" bIns="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r>
              <a:rPr lang="en-US" altLang="en-US" sz="2000">
                <a:solidFill>
                  <a:srgbClr val="3333FF"/>
                </a:solidFill>
              </a:rPr>
              <a:t>This decrease in</a:t>
            </a:r>
            <a:r>
              <a:rPr lang="en-US" altLang="en-US" sz="2000">
                <a:solidFill>
                  <a:srgbClr val="FF0000"/>
                </a:solidFill>
              </a:rPr>
              <a:t> </a:t>
            </a:r>
            <a:r>
              <a:rPr lang="en-US" altLang="en-US" sz="2000">
                <a:solidFill>
                  <a:srgbClr val="3333FF"/>
                </a:solidFill>
              </a:rPr>
              <a:t>credit supply (S(i)+(M</a:t>
            </a:r>
            <a:r>
              <a:rPr lang="en-US" altLang="en-US" sz="2000">
                <a:solidFill>
                  <a:srgbClr val="FF0000"/>
                </a:solidFill>
              </a:rPr>
              <a:t>↓</a:t>
            </a:r>
            <a:r>
              <a:rPr lang="en-US" altLang="en-US" sz="2000">
                <a:solidFill>
                  <a:srgbClr val="3333FF"/>
                </a:solidFill>
              </a:rPr>
              <a:t>/P))</a:t>
            </a:r>
            <a:r>
              <a:rPr lang="en-US" altLang="en-US" sz="2000">
                <a:solidFill>
                  <a:srgbClr val="FF0000"/>
                </a:solidFill>
              </a:rPr>
              <a:t>↓ </a:t>
            </a:r>
            <a:r>
              <a:rPr lang="en-US" altLang="en-US" sz="2000">
                <a:solidFill>
                  <a:srgbClr val="3333FF"/>
                </a:solidFill>
              </a:rPr>
              <a:t>causes</a:t>
            </a:r>
            <a:r>
              <a:rPr lang="en-US" altLang="en-US" sz="2000">
                <a:solidFill>
                  <a:srgbClr val="FF0000"/>
                </a:solidFill>
              </a:rPr>
              <a:t> </a:t>
            </a:r>
            <a:r>
              <a:rPr lang="en-US" altLang="en-US" sz="2000">
                <a:solidFill>
                  <a:srgbClr val="3333FF"/>
                </a:solidFill>
              </a:rPr>
              <a:t>an increase in the interest rate </a:t>
            </a:r>
            <a:r>
              <a:rPr lang="en-US" altLang="en-US" sz="2000">
                <a:solidFill>
                  <a:srgbClr val="FF0066"/>
                </a:solidFill>
              </a:rPr>
              <a:t>i</a:t>
            </a:r>
            <a:r>
              <a:rPr lang="en-US" altLang="en-US" sz="2000">
                <a:solidFill>
                  <a:srgbClr val="FF0066"/>
                </a:solidFill>
                <a:cs typeface="Arial" pitchFamily="34" charset="0"/>
              </a:rPr>
              <a:t>↑</a:t>
            </a:r>
            <a:r>
              <a:rPr lang="en-US" altLang="en-US" sz="2000">
                <a:solidFill>
                  <a:srgbClr val="3333FF"/>
                </a:solidFill>
                <a:cs typeface="Arial" pitchFamily="34" charset="0"/>
              </a:rPr>
              <a:t>.</a:t>
            </a:r>
          </a:p>
        </p:txBody>
      </p:sp>
      <p:grpSp>
        <p:nvGrpSpPr>
          <p:cNvPr id="83989" name="Group 29"/>
          <p:cNvGrpSpPr>
            <a:grpSpLocks/>
          </p:cNvGrpSpPr>
          <p:nvPr/>
        </p:nvGrpSpPr>
        <p:grpSpPr bwMode="auto">
          <a:xfrm>
            <a:off x="2041525" y="1885950"/>
            <a:ext cx="5854700" cy="4298950"/>
            <a:chOff x="1698" y="1191"/>
            <a:chExt cx="3688" cy="2708"/>
          </a:xfrm>
        </p:grpSpPr>
        <p:sp>
          <p:nvSpPr>
            <p:cNvPr id="83996" name="Line 30"/>
            <p:cNvSpPr>
              <a:spLocks noChangeShapeType="1"/>
            </p:cNvSpPr>
            <p:nvPr/>
          </p:nvSpPr>
          <p:spPr bwMode="auto">
            <a:xfrm flipV="1">
              <a:off x="1698" y="1191"/>
              <a:ext cx="3688" cy="2296"/>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3997" name="Line 31"/>
            <p:cNvSpPr>
              <a:spLocks noChangeShapeType="1"/>
            </p:cNvSpPr>
            <p:nvPr/>
          </p:nvSpPr>
          <p:spPr bwMode="auto">
            <a:xfrm>
              <a:off x="1700" y="3484"/>
              <a:ext cx="0" cy="415"/>
            </a:xfrm>
            <a:prstGeom prst="line">
              <a:avLst/>
            </a:prstGeom>
            <a:noFill/>
            <a:ln w="38100">
              <a:solidFill>
                <a:srgbClr val="00FFFF"/>
              </a:solidFill>
              <a:round/>
              <a:headEnd type="none" w="med" len="lg"/>
              <a:tailEnd type="none" w="lg"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6617120" name="Line 32"/>
          <p:cNvSpPr>
            <a:spLocks noChangeShapeType="1"/>
          </p:cNvSpPr>
          <p:nvPr/>
        </p:nvSpPr>
        <p:spPr bwMode="auto">
          <a:xfrm flipH="1">
            <a:off x="1343025" y="3606800"/>
            <a:ext cx="3717925" cy="0"/>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617121" name="Line 33"/>
          <p:cNvSpPr>
            <a:spLocks noChangeShapeType="1"/>
          </p:cNvSpPr>
          <p:nvPr/>
        </p:nvSpPr>
        <p:spPr bwMode="auto">
          <a:xfrm flipH="1">
            <a:off x="5064125" y="3609975"/>
            <a:ext cx="22225" cy="2609850"/>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617122" name="Text Box 34"/>
          <p:cNvSpPr txBox="1">
            <a:spLocks noChangeArrowheads="1"/>
          </p:cNvSpPr>
          <p:nvPr/>
        </p:nvSpPr>
        <p:spPr bwMode="auto">
          <a:xfrm>
            <a:off x="3913188" y="6242050"/>
            <a:ext cx="1338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a:solidFill>
                  <a:srgbClr val="FFFF00"/>
                </a:solidFill>
              </a:rPr>
              <a:t>I</a:t>
            </a:r>
            <a:r>
              <a:rPr lang="de-DE" altLang="en-US" baseline="-25000">
                <a:solidFill>
                  <a:srgbClr val="FFFF00"/>
                </a:solidFill>
              </a:rPr>
              <a:t>2</a:t>
            </a:r>
            <a:r>
              <a:rPr lang="de-DE" altLang="en-US" sz="1800" b="1">
                <a:solidFill>
                  <a:srgbClr val="FFFF00"/>
                </a:solidFill>
              </a:rPr>
              <a:t> </a:t>
            </a:r>
            <a:r>
              <a:rPr lang="de-DE" altLang="en-US">
                <a:solidFill>
                  <a:srgbClr val="FFFF00"/>
                </a:solidFill>
              </a:rPr>
              <a:t>+M/P</a:t>
            </a:r>
            <a:r>
              <a:rPr lang="de-DE" altLang="en-US" baseline="-25000">
                <a:solidFill>
                  <a:srgbClr val="FFFF00"/>
                </a:solidFill>
              </a:rPr>
              <a:t>2</a:t>
            </a:r>
          </a:p>
        </p:txBody>
      </p:sp>
      <p:sp>
        <p:nvSpPr>
          <p:cNvPr id="6617123" name="Line 35"/>
          <p:cNvSpPr>
            <a:spLocks noChangeShapeType="1"/>
          </p:cNvSpPr>
          <p:nvPr/>
        </p:nvSpPr>
        <p:spPr bwMode="auto">
          <a:xfrm flipH="1" flipV="1">
            <a:off x="5043488" y="6175375"/>
            <a:ext cx="320675" cy="11113"/>
          </a:xfrm>
          <a:prstGeom prst="line">
            <a:avLst/>
          </a:prstGeom>
          <a:noFill/>
          <a:ln w="3492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6617124" name="Line 36"/>
          <p:cNvSpPr>
            <a:spLocks noChangeShapeType="1"/>
          </p:cNvSpPr>
          <p:nvPr/>
        </p:nvSpPr>
        <p:spPr bwMode="auto">
          <a:xfrm flipH="1" flipV="1">
            <a:off x="1341438" y="3608388"/>
            <a:ext cx="1587" cy="215900"/>
          </a:xfrm>
          <a:prstGeom prst="line">
            <a:avLst/>
          </a:prstGeom>
          <a:noFill/>
          <a:ln w="3492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6617125" name="Text Box 37"/>
          <p:cNvSpPr txBox="1">
            <a:spLocks noChangeArrowheads="1"/>
          </p:cNvSpPr>
          <p:nvPr/>
        </p:nvSpPr>
        <p:spPr bwMode="auto">
          <a:xfrm>
            <a:off x="433388" y="3214688"/>
            <a:ext cx="850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50000"/>
              </a:spcBef>
              <a:buClrTx/>
              <a:buFontTx/>
              <a:buNone/>
            </a:pPr>
            <a:r>
              <a:rPr lang="de-DE" altLang="en-US">
                <a:solidFill>
                  <a:srgbClr val="FFFF00"/>
                </a:solidFill>
              </a:rPr>
              <a:t>i</a:t>
            </a:r>
            <a:r>
              <a:rPr lang="de-DE" altLang="en-US" baseline="-25000">
                <a:solidFill>
                  <a:srgbClr val="FFFF00"/>
                </a:solidFill>
              </a:rPr>
              <a:t>2</a:t>
            </a:r>
            <a:endParaRPr lang="de-DE" altLang="en-US" sz="1800" b="1" baseline="-2500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171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171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1712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171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61712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617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17120" grpId="0" animBg="1"/>
      <p:bldP spid="6617121" grpId="0" animBg="1"/>
      <p:bldP spid="6617122" grpId="0"/>
      <p:bldP spid="6617123" grpId="0" animBg="1"/>
      <p:bldP spid="6617124" grpId="0" animBg="1"/>
      <p:bldP spid="6617125" grpId="0"/>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0"/>
              </a:spcBef>
              <a:buClrTx/>
              <a:buFontTx/>
              <a:buNone/>
            </a:pPr>
            <a:r>
              <a:rPr lang="de-DE" altLang="en-US" sz="1600" b="1"/>
              <a:t>- </a:t>
            </a:r>
            <a:fld id="{9DB87F1D-47E7-49C4-9AEC-56A1C018CF70}" type="slidenum">
              <a:rPr lang="de-DE" altLang="en-US" sz="1600" b="1"/>
              <a:pPr algn="r" eaLnBrk="1" hangingPunct="1">
                <a:spcBef>
                  <a:spcPct val="0"/>
                </a:spcBef>
                <a:buClrTx/>
                <a:buFontTx/>
                <a:buNone/>
              </a:pPr>
              <a:t>83</a:t>
            </a:fld>
            <a:r>
              <a:rPr lang="de-DE" altLang="en-US" sz="1600" b="1"/>
              <a:t> -</a:t>
            </a:r>
          </a:p>
        </p:txBody>
      </p:sp>
      <p:sp>
        <p:nvSpPr>
          <p:cNvPr id="84995"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de-DE" altLang="en-US" sz="600"/>
              <a:t>Prof. Dr. Rainer Maurer</a:t>
            </a:r>
          </a:p>
        </p:txBody>
      </p:sp>
      <p:graphicFrame>
        <p:nvGraphicFramePr>
          <p:cNvPr id="84996" name="Object 2"/>
          <p:cNvGraphicFramePr>
            <a:graphicFrameLocks/>
          </p:cNvGraphicFramePr>
          <p:nvPr/>
        </p:nvGraphicFramePr>
        <p:xfrm>
          <a:off x="1250950" y="1039813"/>
          <a:ext cx="6923088" cy="5422900"/>
        </p:xfrm>
        <a:graphic>
          <a:graphicData uri="http://schemas.openxmlformats.org/presentationml/2006/ole">
            <mc:AlternateContent xmlns:mc="http://schemas.openxmlformats.org/markup-compatibility/2006">
              <mc:Choice xmlns:v="urn:schemas-microsoft-com:vml" Requires="v">
                <p:oleObj spid="_x0000_s85413" name="Diagramm" r:id="rId4" imgW="7438848" imgH="5324601" progId="MSGraph.Chart.8">
                  <p:embed followColorScheme="full"/>
                </p:oleObj>
              </mc:Choice>
              <mc:Fallback>
                <p:oleObj name="Diagramm" r:id="rId4" imgW="7438848" imgH="5324601"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0950" y="1039813"/>
                        <a:ext cx="6923088" cy="542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4997" name="Line 3"/>
          <p:cNvSpPr>
            <a:spLocks noChangeShapeType="1"/>
          </p:cNvSpPr>
          <p:nvPr/>
        </p:nvSpPr>
        <p:spPr bwMode="auto">
          <a:xfrm flipH="1">
            <a:off x="1319213" y="3871913"/>
            <a:ext cx="4065587" cy="0"/>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4998" name="Text Box 5"/>
          <p:cNvSpPr txBox="1">
            <a:spLocks noChangeArrowheads="1"/>
          </p:cNvSpPr>
          <p:nvPr/>
        </p:nvSpPr>
        <p:spPr bwMode="auto">
          <a:xfrm>
            <a:off x="431800" y="3624263"/>
            <a:ext cx="850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50000"/>
              </a:spcBef>
              <a:buClrTx/>
              <a:buFontTx/>
              <a:buNone/>
            </a:pPr>
            <a:r>
              <a:rPr lang="de-DE" altLang="en-US">
                <a:solidFill>
                  <a:srgbClr val="FFFF00"/>
                </a:solidFill>
              </a:rPr>
              <a:t>i</a:t>
            </a:r>
            <a:r>
              <a:rPr lang="de-DE" altLang="en-US" baseline="-25000">
                <a:solidFill>
                  <a:srgbClr val="FFFF00"/>
                </a:solidFill>
              </a:rPr>
              <a:t>1</a:t>
            </a:r>
            <a:endParaRPr lang="de-DE" altLang="en-US" sz="1800" b="1" baseline="-25000">
              <a:solidFill>
                <a:srgbClr val="FFFF00"/>
              </a:solidFill>
            </a:endParaRPr>
          </a:p>
        </p:txBody>
      </p:sp>
      <p:sp>
        <p:nvSpPr>
          <p:cNvPr id="84999" name="Text Box 7"/>
          <p:cNvSpPr txBox="1">
            <a:spLocks noChangeArrowheads="1"/>
          </p:cNvSpPr>
          <p:nvPr/>
        </p:nvSpPr>
        <p:spPr bwMode="auto">
          <a:xfrm>
            <a:off x="782638" y="992188"/>
            <a:ext cx="476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a:t>i</a:t>
            </a:r>
            <a:r>
              <a:rPr lang="de-DE" altLang="en-US" sz="1800" b="1"/>
              <a:t>  </a:t>
            </a:r>
          </a:p>
        </p:txBody>
      </p:sp>
      <p:sp>
        <p:nvSpPr>
          <p:cNvPr id="85000" name="Text Box 8"/>
          <p:cNvSpPr txBox="1">
            <a:spLocks noChangeArrowheads="1"/>
          </p:cNvSpPr>
          <p:nvPr/>
        </p:nvSpPr>
        <p:spPr bwMode="auto">
          <a:xfrm>
            <a:off x="8107363" y="6083300"/>
            <a:ext cx="8175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50000"/>
              </a:spcBef>
              <a:buClrTx/>
              <a:buFontTx/>
              <a:buNone/>
            </a:pPr>
            <a:r>
              <a:rPr lang="de-DE" altLang="en-US" sz="2800" b="1"/>
              <a:t>I, S</a:t>
            </a:r>
            <a:r>
              <a:rPr lang="de-DE" altLang="en-US" sz="1800" b="1"/>
              <a:t>  </a:t>
            </a:r>
          </a:p>
        </p:txBody>
      </p:sp>
      <p:sp>
        <p:nvSpPr>
          <p:cNvPr id="85001" name="Text Box 9"/>
          <p:cNvSpPr txBox="1">
            <a:spLocks noChangeArrowheads="1"/>
          </p:cNvSpPr>
          <p:nvPr/>
        </p:nvSpPr>
        <p:spPr bwMode="auto">
          <a:xfrm>
            <a:off x="6197600" y="5754688"/>
            <a:ext cx="968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2600">
                <a:solidFill>
                  <a:srgbClr val="00FFFF"/>
                </a:solidFill>
              </a:rPr>
              <a:t>I(i,L)</a:t>
            </a:r>
            <a:endParaRPr lang="el-GR" altLang="en-US" sz="2600">
              <a:solidFill>
                <a:srgbClr val="00FFFF"/>
              </a:solidFill>
            </a:endParaRPr>
          </a:p>
        </p:txBody>
      </p:sp>
      <p:sp>
        <p:nvSpPr>
          <p:cNvPr id="85002" name="Line 10"/>
          <p:cNvSpPr>
            <a:spLocks noChangeShapeType="1"/>
          </p:cNvSpPr>
          <p:nvPr/>
        </p:nvSpPr>
        <p:spPr bwMode="auto">
          <a:xfrm flipH="1" flipV="1">
            <a:off x="1358900" y="1892300"/>
            <a:ext cx="5283200" cy="39116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5003" name="Line 11"/>
          <p:cNvSpPr>
            <a:spLocks noChangeShapeType="1"/>
          </p:cNvSpPr>
          <p:nvPr/>
        </p:nvSpPr>
        <p:spPr bwMode="auto">
          <a:xfrm>
            <a:off x="7923213" y="6188075"/>
            <a:ext cx="309562" cy="1588"/>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5004" name="Line 12"/>
          <p:cNvSpPr>
            <a:spLocks noChangeShapeType="1"/>
          </p:cNvSpPr>
          <p:nvPr/>
        </p:nvSpPr>
        <p:spPr bwMode="auto">
          <a:xfrm rot="5400000" flipH="1">
            <a:off x="1208881" y="1231107"/>
            <a:ext cx="295275" cy="1588"/>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5005" name="Line 13"/>
          <p:cNvSpPr>
            <a:spLocks noChangeShapeType="1"/>
          </p:cNvSpPr>
          <p:nvPr/>
        </p:nvSpPr>
        <p:spPr bwMode="auto">
          <a:xfrm flipV="1">
            <a:off x="1358900" y="1892300"/>
            <a:ext cx="5854700" cy="36449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5006" name="Text Box 14"/>
          <p:cNvSpPr txBox="1">
            <a:spLocks noChangeArrowheads="1"/>
          </p:cNvSpPr>
          <p:nvPr/>
        </p:nvSpPr>
        <p:spPr bwMode="auto">
          <a:xfrm>
            <a:off x="6780213" y="1390650"/>
            <a:ext cx="7016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2600">
                <a:solidFill>
                  <a:srgbClr val="00FFFF"/>
                </a:solidFill>
              </a:rPr>
              <a:t>S(i)</a:t>
            </a:r>
            <a:endParaRPr lang="el-GR" altLang="en-US" sz="2600">
              <a:solidFill>
                <a:srgbClr val="00FFFF"/>
              </a:solidFill>
            </a:endParaRPr>
          </a:p>
        </p:txBody>
      </p:sp>
      <p:sp>
        <p:nvSpPr>
          <p:cNvPr id="85007" name="Line 15"/>
          <p:cNvSpPr>
            <a:spLocks noChangeShapeType="1"/>
          </p:cNvSpPr>
          <p:nvPr/>
        </p:nvSpPr>
        <p:spPr bwMode="auto">
          <a:xfrm flipV="1">
            <a:off x="2695575" y="1890713"/>
            <a:ext cx="5854700" cy="36449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5008" name="Line 16"/>
          <p:cNvSpPr>
            <a:spLocks noChangeShapeType="1"/>
          </p:cNvSpPr>
          <p:nvPr/>
        </p:nvSpPr>
        <p:spPr bwMode="auto">
          <a:xfrm>
            <a:off x="2698750" y="5530850"/>
            <a:ext cx="0" cy="658813"/>
          </a:xfrm>
          <a:prstGeom prst="line">
            <a:avLst/>
          </a:prstGeom>
          <a:noFill/>
          <a:ln w="38100">
            <a:solidFill>
              <a:srgbClr val="00FFFF"/>
            </a:solidFill>
            <a:round/>
            <a:headEnd type="none" w="med" len="lg"/>
            <a:tailEnd type="none" w="lg"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5009" name="Text Box 17"/>
          <p:cNvSpPr txBox="1">
            <a:spLocks noChangeArrowheads="1"/>
          </p:cNvSpPr>
          <p:nvPr/>
        </p:nvSpPr>
        <p:spPr bwMode="auto">
          <a:xfrm>
            <a:off x="7624763" y="1392238"/>
            <a:ext cx="14747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2600">
                <a:solidFill>
                  <a:srgbClr val="00FFFF"/>
                </a:solidFill>
              </a:rPr>
              <a:t>S(i)+M/</a:t>
            </a:r>
            <a:r>
              <a:rPr lang="de-DE" altLang="en-US" sz="2600">
                <a:solidFill>
                  <a:srgbClr val="66FFFF"/>
                </a:solidFill>
              </a:rPr>
              <a:t>P</a:t>
            </a:r>
            <a:endParaRPr lang="el-GR" altLang="en-US" sz="2600">
              <a:solidFill>
                <a:srgbClr val="66FFFF"/>
              </a:solidFill>
            </a:endParaRPr>
          </a:p>
        </p:txBody>
      </p:sp>
      <p:sp>
        <p:nvSpPr>
          <p:cNvPr id="85010" name="Line 22"/>
          <p:cNvSpPr>
            <a:spLocks noChangeShapeType="1"/>
          </p:cNvSpPr>
          <p:nvPr/>
        </p:nvSpPr>
        <p:spPr bwMode="auto">
          <a:xfrm>
            <a:off x="5395913" y="3887788"/>
            <a:ext cx="0" cy="2286000"/>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5011" name="Text Box 23"/>
          <p:cNvSpPr txBox="1">
            <a:spLocks noChangeArrowheads="1"/>
          </p:cNvSpPr>
          <p:nvPr/>
        </p:nvSpPr>
        <p:spPr bwMode="auto">
          <a:xfrm>
            <a:off x="4953000" y="6207125"/>
            <a:ext cx="1552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a:solidFill>
                  <a:srgbClr val="FFFF00"/>
                </a:solidFill>
              </a:rPr>
              <a:t>I</a:t>
            </a:r>
            <a:r>
              <a:rPr lang="de-DE" altLang="en-US" baseline="-25000">
                <a:solidFill>
                  <a:srgbClr val="FFFF00"/>
                </a:solidFill>
              </a:rPr>
              <a:t>1</a:t>
            </a:r>
            <a:r>
              <a:rPr lang="de-DE" altLang="en-US" sz="1800" b="1">
                <a:solidFill>
                  <a:srgbClr val="FFFF00"/>
                </a:solidFill>
              </a:rPr>
              <a:t> </a:t>
            </a:r>
            <a:r>
              <a:rPr lang="de-DE" altLang="en-US">
                <a:solidFill>
                  <a:srgbClr val="FFFF00"/>
                </a:solidFill>
              </a:rPr>
              <a:t>+M/P</a:t>
            </a:r>
            <a:r>
              <a:rPr lang="de-DE" altLang="en-US" baseline="-25000">
                <a:solidFill>
                  <a:srgbClr val="FFFF00"/>
                </a:solidFill>
              </a:rPr>
              <a:t>1</a:t>
            </a:r>
          </a:p>
        </p:txBody>
      </p:sp>
      <p:sp>
        <p:nvSpPr>
          <p:cNvPr id="85012" name="Text Box 24"/>
          <p:cNvSpPr txBox="1">
            <a:spLocks noChangeArrowheads="1"/>
          </p:cNvSpPr>
          <p:nvPr/>
        </p:nvSpPr>
        <p:spPr bwMode="auto">
          <a:xfrm>
            <a:off x="7286625" y="5756275"/>
            <a:ext cx="1857375"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2600">
                <a:solidFill>
                  <a:srgbClr val="00FFFF"/>
                </a:solidFill>
              </a:rPr>
              <a:t>I(i,L)+</a:t>
            </a:r>
            <a:r>
              <a:rPr lang="de-DE" altLang="en-US" sz="2200">
                <a:solidFill>
                  <a:srgbClr val="00FFFF"/>
                </a:solidFill>
              </a:rPr>
              <a:t>R</a:t>
            </a:r>
            <a:r>
              <a:rPr lang="de-DE" altLang="en-US" sz="2200" baseline="-25000">
                <a:solidFill>
                  <a:srgbClr val="00FFFF"/>
                </a:solidFill>
              </a:rPr>
              <a:t>D</a:t>
            </a:r>
            <a:r>
              <a:rPr lang="de-DE" altLang="en-US" sz="2200">
                <a:solidFill>
                  <a:srgbClr val="00FFFF"/>
                </a:solidFill>
              </a:rPr>
              <a:t>(Y)</a:t>
            </a:r>
            <a:endParaRPr lang="el-GR" altLang="en-US" sz="2200">
              <a:solidFill>
                <a:srgbClr val="00FFFF"/>
              </a:solidFill>
            </a:endParaRPr>
          </a:p>
          <a:p>
            <a:pPr eaLnBrk="1" hangingPunct="1">
              <a:spcBef>
                <a:spcPct val="50000"/>
              </a:spcBef>
              <a:buClrTx/>
              <a:buFontTx/>
              <a:buNone/>
            </a:pPr>
            <a:endParaRPr lang="el-GR" altLang="en-US" sz="2600">
              <a:solidFill>
                <a:srgbClr val="00FFFF"/>
              </a:solidFill>
            </a:endParaRPr>
          </a:p>
        </p:txBody>
      </p:sp>
      <p:grpSp>
        <p:nvGrpSpPr>
          <p:cNvPr id="85013" name="Group 25"/>
          <p:cNvGrpSpPr>
            <a:grpSpLocks/>
          </p:cNvGrpSpPr>
          <p:nvPr/>
        </p:nvGrpSpPr>
        <p:grpSpPr bwMode="auto">
          <a:xfrm>
            <a:off x="2705100" y="1346200"/>
            <a:ext cx="5283200" cy="4437063"/>
            <a:chOff x="1704" y="848"/>
            <a:chExt cx="3328" cy="2795"/>
          </a:xfrm>
        </p:grpSpPr>
        <p:sp>
          <p:nvSpPr>
            <p:cNvPr id="85015" name="Line 26"/>
            <p:cNvSpPr>
              <a:spLocks noChangeShapeType="1"/>
            </p:cNvSpPr>
            <p:nvPr/>
          </p:nvSpPr>
          <p:spPr bwMode="auto">
            <a:xfrm flipH="1" flipV="1">
              <a:off x="1704" y="1179"/>
              <a:ext cx="3328" cy="2464"/>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5016" name="Line 27"/>
            <p:cNvSpPr>
              <a:spLocks noChangeShapeType="1"/>
            </p:cNvSpPr>
            <p:nvPr/>
          </p:nvSpPr>
          <p:spPr bwMode="auto">
            <a:xfrm flipV="1">
              <a:off x="1706" y="848"/>
              <a:ext cx="4" cy="340"/>
            </a:xfrm>
            <a:prstGeom prst="line">
              <a:avLst/>
            </a:prstGeom>
            <a:noFill/>
            <a:ln w="38100">
              <a:solidFill>
                <a:srgbClr val="00FFFF"/>
              </a:solidFill>
              <a:round/>
              <a:headEnd type="none" w="med" len="lg"/>
              <a:tailEnd type="none" w="lg"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85014" name="AutoShape 28"/>
          <p:cNvSpPr>
            <a:spLocks noChangeArrowheads="1"/>
          </p:cNvSpPr>
          <p:nvPr/>
        </p:nvSpPr>
        <p:spPr bwMode="auto">
          <a:xfrm>
            <a:off x="111125" y="138113"/>
            <a:ext cx="8999538" cy="771525"/>
          </a:xfrm>
          <a:prstGeom prst="roundRect">
            <a:avLst>
              <a:gd name="adj" fmla="val 12495"/>
            </a:avLst>
          </a:prstGeom>
          <a:solidFill>
            <a:srgbClr val="FFFF99"/>
          </a:solidFill>
          <a:ln w="50800">
            <a:solidFill>
              <a:srgbClr val="FF0000"/>
            </a:solidFill>
            <a:round/>
            <a:headEnd/>
            <a:tailEnd/>
          </a:ln>
        </p:spPr>
        <p:txBody>
          <a:bodyPr lIns="18000" tIns="0" rIns="18000" bIns="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r>
              <a:rPr lang="en-US" altLang="en-US" sz="2000">
                <a:solidFill>
                  <a:srgbClr val="3333FF"/>
                </a:solidFill>
              </a:rPr>
              <a:t>What happens on the capital market, if the central bank raises money supply M</a:t>
            </a:r>
            <a:r>
              <a:rPr lang="en-US" altLang="en-US" sz="2000">
                <a:solidFill>
                  <a:srgbClr val="FF0000"/>
                </a:solidFill>
              </a:rPr>
              <a:t>↑</a:t>
            </a:r>
            <a:r>
              <a:rPr lang="en-US" altLang="en-US" sz="2000">
                <a:solidFill>
                  <a:srgbClr val="3333FF"/>
                </a:solidFill>
              </a:rPr>
              <a:t>?</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0"/>
              </a:spcBef>
              <a:buClrTx/>
              <a:buFontTx/>
              <a:buNone/>
            </a:pPr>
            <a:r>
              <a:rPr lang="de-DE" altLang="en-US" sz="1600" b="1"/>
              <a:t>- </a:t>
            </a:r>
            <a:fld id="{6E103505-CB9C-454A-BC4A-A1853B3FCD6A}" type="slidenum">
              <a:rPr lang="de-DE" altLang="en-US" sz="1600" b="1"/>
              <a:pPr algn="r" eaLnBrk="1" hangingPunct="1">
                <a:spcBef>
                  <a:spcPct val="0"/>
                </a:spcBef>
                <a:buClrTx/>
                <a:buFontTx/>
                <a:buNone/>
              </a:pPr>
              <a:t>84</a:t>
            </a:fld>
            <a:r>
              <a:rPr lang="de-DE" altLang="en-US" sz="1600" b="1"/>
              <a:t> -</a:t>
            </a:r>
          </a:p>
        </p:txBody>
      </p:sp>
      <p:sp>
        <p:nvSpPr>
          <p:cNvPr id="86019" name="Fußzeilenplatzhalter 4"/>
          <p:cNvSpPr txBox="1">
            <a:spLocks noGrp="1"/>
          </p:cNvSpPr>
          <p:nvPr/>
        </p:nvSpPr>
        <p:spPr bwMode="auto">
          <a:xfrm>
            <a:off x="0" y="6381750"/>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de-DE" altLang="en-US" sz="600"/>
              <a:t>Prof. Dr. Rainer Maurer</a:t>
            </a:r>
          </a:p>
        </p:txBody>
      </p:sp>
      <p:graphicFrame>
        <p:nvGraphicFramePr>
          <p:cNvPr id="86020" name="Object 2"/>
          <p:cNvGraphicFramePr>
            <a:graphicFrameLocks/>
          </p:cNvGraphicFramePr>
          <p:nvPr/>
        </p:nvGraphicFramePr>
        <p:xfrm>
          <a:off x="1250950" y="1039813"/>
          <a:ext cx="6923088" cy="5422900"/>
        </p:xfrm>
        <a:graphic>
          <a:graphicData uri="http://schemas.openxmlformats.org/presentationml/2006/ole">
            <mc:AlternateContent xmlns:mc="http://schemas.openxmlformats.org/markup-compatibility/2006">
              <mc:Choice xmlns:v="urn:schemas-microsoft-com:vml" Requires="v">
                <p:oleObj spid="_x0000_s86444" name="Diagramm" r:id="rId4" imgW="7438848" imgH="5324601" progId="MSGraph.Chart.8">
                  <p:embed followColorScheme="full"/>
                </p:oleObj>
              </mc:Choice>
              <mc:Fallback>
                <p:oleObj name="Diagramm" r:id="rId4" imgW="7438848" imgH="5324601"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0950" y="1039813"/>
                        <a:ext cx="6923088" cy="542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6021" name="Line 3"/>
          <p:cNvSpPr>
            <a:spLocks noChangeShapeType="1"/>
          </p:cNvSpPr>
          <p:nvPr/>
        </p:nvSpPr>
        <p:spPr bwMode="auto">
          <a:xfrm flipH="1">
            <a:off x="1319213" y="3871913"/>
            <a:ext cx="4065587" cy="0"/>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6022" name="Text Box 5"/>
          <p:cNvSpPr txBox="1">
            <a:spLocks noChangeArrowheads="1"/>
          </p:cNvSpPr>
          <p:nvPr/>
        </p:nvSpPr>
        <p:spPr bwMode="auto">
          <a:xfrm>
            <a:off x="431800" y="3624263"/>
            <a:ext cx="850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50000"/>
              </a:spcBef>
              <a:buClrTx/>
              <a:buFontTx/>
              <a:buNone/>
            </a:pPr>
            <a:r>
              <a:rPr lang="de-DE" altLang="en-US">
                <a:solidFill>
                  <a:srgbClr val="FFFF00"/>
                </a:solidFill>
              </a:rPr>
              <a:t>i</a:t>
            </a:r>
            <a:r>
              <a:rPr lang="de-DE" altLang="en-US" baseline="-25000">
                <a:solidFill>
                  <a:srgbClr val="FFFF00"/>
                </a:solidFill>
              </a:rPr>
              <a:t>1</a:t>
            </a:r>
            <a:endParaRPr lang="de-DE" altLang="en-US" sz="1800" b="1" baseline="-25000">
              <a:solidFill>
                <a:srgbClr val="FFFF00"/>
              </a:solidFill>
            </a:endParaRPr>
          </a:p>
        </p:txBody>
      </p:sp>
      <p:sp>
        <p:nvSpPr>
          <p:cNvPr id="86023" name="Text Box 7"/>
          <p:cNvSpPr txBox="1">
            <a:spLocks noChangeArrowheads="1"/>
          </p:cNvSpPr>
          <p:nvPr/>
        </p:nvSpPr>
        <p:spPr bwMode="auto">
          <a:xfrm>
            <a:off x="782638" y="992188"/>
            <a:ext cx="476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a:t>i</a:t>
            </a:r>
            <a:r>
              <a:rPr lang="de-DE" altLang="en-US" sz="1800" b="1"/>
              <a:t>  </a:t>
            </a:r>
          </a:p>
        </p:txBody>
      </p:sp>
      <p:sp>
        <p:nvSpPr>
          <p:cNvPr id="86024" name="Text Box 8"/>
          <p:cNvSpPr txBox="1">
            <a:spLocks noChangeArrowheads="1"/>
          </p:cNvSpPr>
          <p:nvPr/>
        </p:nvSpPr>
        <p:spPr bwMode="auto">
          <a:xfrm>
            <a:off x="8107363" y="6083300"/>
            <a:ext cx="8175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50000"/>
              </a:spcBef>
              <a:buClrTx/>
              <a:buFontTx/>
              <a:buNone/>
            </a:pPr>
            <a:r>
              <a:rPr lang="de-DE" altLang="en-US" sz="2800" b="1"/>
              <a:t>I, S</a:t>
            </a:r>
            <a:r>
              <a:rPr lang="de-DE" altLang="en-US" sz="1800" b="1"/>
              <a:t>  </a:t>
            </a:r>
          </a:p>
        </p:txBody>
      </p:sp>
      <p:sp>
        <p:nvSpPr>
          <p:cNvPr id="86025" name="Text Box 9"/>
          <p:cNvSpPr txBox="1">
            <a:spLocks noChangeArrowheads="1"/>
          </p:cNvSpPr>
          <p:nvPr/>
        </p:nvSpPr>
        <p:spPr bwMode="auto">
          <a:xfrm>
            <a:off x="6197600" y="5754688"/>
            <a:ext cx="968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2600">
                <a:solidFill>
                  <a:srgbClr val="00FFFF"/>
                </a:solidFill>
              </a:rPr>
              <a:t>I(i,L)</a:t>
            </a:r>
            <a:endParaRPr lang="el-GR" altLang="en-US" sz="2600">
              <a:solidFill>
                <a:srgbClr val="00FFFF"/>
              </a:solidFill>
            </a:endParaRPr>
          </a:p>
        </p:txBody>
      </p:sp>
      <p:sp>
        <p:nvSpPr>
          <p:cNvPr id="86026" name="Line 10"/>
          <p:cNvSpPr>
            <a:spLocks noChangeShapeType="1"/>
          </p:cNvSpPr>
          <p:nvPr/>
        </p:nvSpPr>
        <p:spPr bwMode="auto">
          <a:xfrm flipH="1" flipV="1">
            <a:off x="1358900" y="1892300"/>
            <a:ext cx="5283200" cy="39116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6027" name="Line 11"/>
          <p:cNvSpPr>
            <a:spLocks noChangeShapeType="1"/>
          </p:cNvSpPr>
          <p:nvPr/>
        </p:nvSpPr>
        <p:spPr bwMode="auto">
          <a:xfrm>
            <a:off x="7923213" y="6188075"/>
            <a:ext cx="309562" cy="1588"/>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6028" name="Line 12"/>
          <p:cNvSpPr>
            <a:spLocks noChangeShapeType="1"/>
          </p:cNvSpPr>
          <p:nvPr/>
        </p:nvSpPr>
        <p:spPr bwMode="auto">
          <a:xfrm rot="5400000" flipH="1">
            <a:off x="1208881" y="1231107"/>
            <a:ext cx="295275" cy="1588"/>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6029" name="Line 13"/>
          <p:cNvSpPr>
            <a:spLocks noChangeShapeType="1"/>
          </p:cNvSpPr>
          <p:nvPr/>
        </p:nvSpPr>
        <p:spPr bwMode="auto">
          <a:xfrm flipV="1">
            <a:off x="1358900" y="1892300"/>
            <a:ext cx="5854700" cy="36449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6030" name="Text Box 14"/>
          <p:cNvSpPr txBox="1">
            <a:spLocks noChangeArrowheads="1"/>
          </p:cNvSpPr>
          <p:nvPr/>
        </p:nvSpPr>
        <p:spPr bwMode="auto">
          <a:xfrm>
            <a:off x="6657975" y="1401763"/>
            <a:ext cx="7016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2600">
                <a:solidFill>
                  <a:srgbClr val="00FFFF"/>
                </a:solidFill>
              </a:rPr>
              <a:t>S(i)</a:t>
            </a:r>
            <a:endParaRPr lang="el-GR" altLang="en-US" sz="2600">
              <a:solidFill>
                <a:srgbClr val="00FFFF"/>
              </a:solidFill>
            </a:endParaRPr>
          </a:p>
        </p:txBody>
      </p:sp>
      <p:grpSp>
        <p:nvGrpSpPr>
          <p:cNvPr id="86031" name="Group 28"/>
          <p:cNvGrpSpPr>
            <a:grpSpLocks/>
          </p:cNvGrpSpPr>
          <p:nvPr/>
        </p:nvGrpSpPr>
        <p:grpSpPr bwMode="auto">
          <a:xfrm>
            <a:off x="2695575" y="1890713"/>
            <a:ext cx="5854700" cy="4298950"/>
            <a:chOff x="1698" y="1191"/>
            <a:chExt cx="3688" cy="2708"/>
          </a:xfrm>
        </p:grpSpPr>
        <p:sp>
          <p:nvSpPr>
            <p:cNvPr id="86046" name="Line 15"/>
            <p:cNvSpPr>
              <a:spLocks noChangeShapeType="1"/>
            </p:cNvSpPr>
            <p:nvPr/>
          </p:nvSpPr>
          <p:spPr bwMode="auto">
            <a:xfrm flipV="1">
              <a:off x="1698" y="1191"/>
              <a:ext cx="3688" cy="2296"/>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6047" name="Line 16"/>
            <p:cNvSpPr>
              <a:spLocks noChangeShapeType="1"/>
            </p:cNvSpPr>
            <p:nvPr/>
          </p:nvSpPr>
          <p:spPr bwMode="auto">
            <a:xfrm>
              <a:off x="1700" y="3484"/>
              <a:ext cx="0" cy="415"/>
            </a:xfrm>
            <a:prstGeom prst="line">
              <a:avLst/>
            </a:prstGeom>
            <a:noFill/>
            <a:ln w="38100">
              <a:solidFill>
                <a:srgbClr val="00FFFF"/>
              </a:solidFill>
              <a:round/>
              <a:headEnd type="none" w="med" len="lg"/>
              <a:tailEnd type="none" w="lg"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86032" name="Text Box 17"/>
          <p:cNvSpPr txBox="1">
            <a:spLocks noChangeArrowheads="1"/>
          </p:cNvSpPr>
          <p:nvPr/>
        </p:nvSpPr>
        <p:spPr bwMode="auto">
          <a:xfrm>
            <a:off x="7232650" y="1492250"/>
            <a:ext cx="191135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50000"/>
              </a:spcBef>
              <a:buClrTx/>
              <a:buFontTx/>
              <a:buNone/>
            </a:pPr>
            <a:r>
              <a:rPr lang="de-DE" altLang="en-US" sz="2300">
                <a:solidFill>
                  <a:srgbClr val="00FFFF"/>
                </a:solidFill>
              </a:rPr>
              <a:t>S(i)+(M</a:t>
            </a:r>
            <a:r>
              <a:rPr lang="en-US" altLang="en-US" sz="2200">
                <a:solidFill>
                  <a:srgbClr val="FF0000"/>
                </a:solidFill>
              </a:rPr>
              <a:t>↑</a:t>
            </a:r>
            <a:r>
              <a:rPr lang="de-DE" altLang="en-US" sz="2300">
                <a:solidFill>
                  <a:srgbClr val="66FFFF"/>
                </a:solidFill>
              </a:rPr>
              <a:t>/P)</a:t>
            </a:r>
          </a:p>
        </p:txBody>
      </p:sp>
      <p:sp>
        <p:nvSpPr>
          <p:cNvPr id="86033" name="Line 18"/>
          <p:cNvSpPr>
            <a:spLocks noChangeShapeType="1"/>
          </p:cNvSpPr>
          <p:nvPr/>
        </p:nvSpPr>
        <p:spPr bwMode="auto">
          <a:xfrm>
            <a:off x="5395913" y="3887788"/>
            <a:ext cx="0" cy="2286000"/>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6034" name="Text Box 19"/>
          <p:cNvSpPr txBox="1">
            <a:spLocks noChangeArrowheads="1"/>
          </p:cNvSpPr>
          <p:nvPr/>
        </p:nvSpPr>
        <p:spPr bwMode="auto">
          <a:xfrm>
            <a:off x="4953000" y="6207125"/>
            <a:ext cx="1552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a:solidFill>
                  <a:srgbClr val="FFFF00"/>
                </a:solidFill>
              </a:rPr>
              <a:t>I</a:t>
            </a:r>
            <a:r>
              <a:rPr lang="de-DE" altLang="en-US" baseline="-25000">
                <a:solidFill>
                  <a:srgbClr val="FFFF00"/>
                </a:solidFill>
              </a:rPr>
              <a:t>1</a:t>
            </a:r>
            <a:r>
              <a:rPr lang="de-DE" altLang="en-US" sz="1800" b="1">
                <a:solidFill>
                  <a:srgbClr val="FFFF00"/>
                </a:solidFill>
              </a:rPr>
              <a:t> </a:t>
            </a:r>
            <a:r>
              <a:rPr lang="de-DE" altLang="en-US">
                <a:solidFill>
                  <a:srgbClr val="FFFF00"/>
                </a:solidFill>
              </a:rPr>
              <a:t>+M/P</a:t>
            </a:r>
            <a:r>
              <a:rPr lang="de-DE" altLang="en-US" baseline="-25000">
                <a:solidFill>
                  <a:srgbClr val="FFFF00"/>
                </a:solidFill>
              </a:rPr>
              <a:t>1</a:t>
            </a:r>
          </a:p>
        </p:txBody>
      </p:sp>
      <p:sp>
        <p:nvSpPr>
          <p:cNvPr id="86035" name="Text Box 20"/>
          <p:cNvSpPr txBox="1">
            <a:spLocks noChangeArrowheads="1"/>
          </p:cNvSpPr>
          <p:nvPr/>
        </p:nvSpPr>
        <p:spPr bwMode="auto">
          <a:xfrm>
            <a:off x="7286625" y="5756275"/>
            <a:ext cx="185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2600">
                <a:solidFill>
                  <a:srgbClr val="00FFFF"/>
                </a:solidFill>
              </a:rPr>
              <a:t>I(i,L)+</a:t>
            </a:r>
            <a:r>
              <a:rPr lang="de-DE" altLang="en-US" sz="2200">
                <a:solidFill>
                  <a:srgbClr val="00FFFF"/>
                </a:solidFill>
              </a:rPr>
              <a:t>R</a:t>
            </a:r>
            <a:r>
              <a:rPr lang="de-DE" altLang="en-US" sz="2200" baseline="-25000">
                <a:solidFill>
                  <a:srgbClr val="00FFFF"/>
                </a:solidFill>
              </a:rPr>
              <a:t>D</a:t>
            </a:r>
            <a:r>
              <a:rPr lang="de-DE" altLang="en-US" sz="2200">
                <a:solidFill>
                  <a:srgbClr val="00FFFF"/>
                </a:solidFill>
              </a:rPr>
              <a:t>(Y)</a:t>
            </a:r>
            <a:endParaRPr lang="el-GR" altLang="en-US" sz="2600">
              <a:solidFill>
                <a:srgbClr val="00FFFF"/>
              </a:solidFill>
            </a:endParaRPr>
          </a:p>
        </p:txBody>
      </p:sp>
      <p:grpSp>
        <p:nvGrpSpPr>
          <p:cNvPr id="86036" name="Group 21"/>
          <p:cNvGrpSpPr>
            <a:grpSpLocks/>
          </p:cNvGrpSpPr>
          <p:nvPr/>
        </p:nvGrpSpPr>
        <p:grpSpPr bwMode="auto">
          <a:xfrm>
            <a:off x="2705100" y="1346200"/>
            <a:ext cx="5283200" cy="4437063"/>
            <a:chOff x="1704" y="848"/>
            <a:chExt cx="3328" cy="2795"/>
          </a:xfrm>
        </p:grpSpPr>
        <p:sp>
          <p:nvSpPr>
            <p:cNvPr id="86044" name="Line 22"/>
            <p:cNvSpPr>
              <a:spLocks noChangeShapeType="1"/>
            </p:cNvSpPr>
            <p:nvPr/>
          </p:nvSpPr>
          <p:spPr bwMode="auto">
            <a:xfrm flipH="1" flipV="1">
              <a:off x="1704" y="1179"/>
              <a:ext cx="3328" cy="2464"/>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6045" name="Line 23"/>
            <p:cNvSpPr>
              <a:spLocks noChangeShapeType="1"/>
            </p:cNvSpPr>
            <p:nvPr/>
          </p:nvSpPr>
          <p:spPr bwMode="auto">
            <a:xfrm flipV="1">
              <a:off x="1706" y="848"/>
              <a:ext cx="4" cy="340"/>
            </a:xfrm>
            <a:prstGeom prst="line">
              <a:avLst/>
            </a:prstGeom>
            <a:noFill/>
            <a:ln w="38100">
              <a:solidFill>
                <a:srgbClr val="00FFFF"/>
              </a:solidFill>
              <a:round/>
              <a:headEnd type="none" w="med" len="lg"/>
              <a:tailEnd type="none" w="lg"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86037" name="AutoShape 24"/>
          <p:cNvSpPr>
            <a:spLocks noChangeArrowheads="1"/>
          </p:cNvSpPr>
          <p:nvPr/>
        </p:nvSpPr>
        <p:spPr bwMode="auto">
          <a:xfrm>
            <a:off x="111125" y="138113"/>
            <a:ext cx="8999538" cy="771525"/>
          </a:xfrm>
          <a:prstGeom prst="roundRect">
            <a:avLst>
              <a:gd name="adj" fmla="val 12495"/>
            </a:avLst>
          </a:prstGeom>
          <a:solidFill>
            <a:srgbClr val="FFFF99"/>
          </a:solidFill>
          <a:ln w="50800">
            <a:solidFill>
              <a:srgbClr val="FF0000"/>
            </a:solidFill>
            <a:round/>
            <a:headEnd/>
            <a:tailEnd/>
          </a:ln>
        </p:spPr>
        <p:txBody>
          <a:bodyPr lIns="18000" tIns="0" rIns="18000" bIns="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r>
              <a:rPr lang="en-US" altLang="en-US" sz="2000">
                <a:solidFill>
                  <a:srgbClr val="3333FF"/>
                </a:solidFill>
              </a:rPr>
              <a:t>The total real supply of credit increases (S(i)+(M</a:t>
            </a:r>
            <a:r>
              <a:rPr lang="en-US" altLang="en-US" sz="2000">
                <a:solidFill>
                  <a:srgbClr val="FF0000"/>
                </a:solidFill>
              </a:rPr>
              <a:t>↑</a:t>
            </a:r>
            <a:r>
              <a:rPr lang="en-US" altLang="en-US" sz="2000">
                <a:solidFill>
                  <a:srgbClr val="3333FF"/>
                </a:solidFill>
              </a:rPr>
              <a:t>/P))</a:t>
            </a:r>
            <a:r>
              <a:rPr lang="en-US" altLang="en-US" sz="2000">
                <a:solidFill>
                  <a:srgbClr val="FF0000"/>
                </a:solidFill>
              </a:rPr>
              <a:t>↑</a:t>
            </a:r>
            <a:r>
              <a:rPr lang="en-US" altLang="en-US" sz="2000">
                <a:solidFill>
                  <a:srgbClr val="3333FF"/>
                </a:solidFill>
              </a:rPr>
              <a:t>.</a:t>
            </a:r>
          </a:p>
        </p:txBody>
      </p:sp>
      <p:sp>
        <p:nvSpPr>
          <p:cNvPr id="6615065" name="Line 25"/>
          <p:cNvSpPr>
            <a:spLocks noChangeShapeType="1"/>
          </p:cNvSpPr>
          <p:nvPr/>
        </p:nvSpPr>
        <p:spPr bwMode="auto">
          <a:xfrm flipV="1">
            <a:off x="7620000" y="2555875"/>
            <a:ext cx="534988" cy="11113"/>
          </a:xfrm>
          <a:prstGeom prst="line">
            <a:avLst/>
          </a:prstGeom>
          <a:noFill/>
          <a:ln w="3492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6615066" name="Line 26"/>
          <p:cNvSpPr>
            <a:spLocks noChangeShapeType="1"/>
          </p:cNvSpPr>
          <p:nvPr/>
        </p:nvSpPr>
        <p:spPr bwMode="auto">
          <a:xfrm flipV="1">
            <a:off x="3881438" y="4856163"/>
            <a:ext cx="534987" cy="11112"/>
          </a:xfrm>
          <a:prstGeom prst="line">
            <a:avLst/>
          </a:prstGeom>
          <a:noFill/>
          <a:ln w="3492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6615067" name="Line 27"/>
          <p:cNvSpPr>
            <a:spLocks noChangeShapeType="1"/>
          </p:cNvSpPr>
          <p:nvPr/>
        </p:nvSpPr>
        <p:spPr bwMode="auto">
          <a:xfrm flipV="1">
            <a:off x="2754313" y="5854700"/>
            <a:ext cx="534987" cy="11113"/>
          </a:xfrm>
          <a:prstGeom prst="line">
            <a:avLst/>
          </a:prstGeom>
          <a:noFill/>
          <a:ln w="3492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0" tIns="0" rIns="0" bIns="0" anchor="ctr" anchorCtr="1"/>
          <a:lstStyle/>
          <a:p>
            <a:endParaRPr lang="en-US"/>
          </a:p>
        </p:txBody>
      </p:sp>
      <p:grpSp>
        <p:nvGrpSpPr>
          <p:cNvPr id="4" name="Group 29"/>
          <p:cNvGrpSpPr>
            <a:grpSpLocks/>
          </p:cNvGrpSpPr>
          <p:nvPr/>
        </p:nvGrpSpPr>
        <p:grpSpPr bwMode="auto">
          <a:xfrm>
            <a:off x="3378200" y="1976438"/>
            <a:ext cx="5765800" cy="4233862"/>
            <a:chOff x="1698" y="1191"/>
            <a:chExt cx="3688" cy="2708"/>
          </a:xfrm>
        </p:grpSpPr>
        <p:sp>
          <p:nvSpPr>
            <p:cNvPr id="86042" name="Line 30"/>
            <p:cNvSpPr>
              <a:spLocks noChangeShapeType="1"/>
            </p:cNvSpPr>
            <p:nvPr/>
          </p:nvSpPr>
          <p:spPr bwMode="auto">
            <a:xfrm flipV="1">
              <a:off x="1698" y="1191"/>
              <a:ext cx="3688" cy="2296"/>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6043" name="Line 31"/>
            <p:cNvSpPr>
              <a:spLocks noChangeShapeType="1"/>
            </p:cNvSpPr>
            <p:nvPr/>
          </p:nvSpPr>
          <p:spPr bwMode="auto">
            <a:xfrm>
              <a:off x="1700" y="3484"/>
              <a:ext cx="0" cy="415"/>
            </a:xfrm>
            <a:prstGeom prst="line">
              <a:avLst/>
            </a:prstGeom>
            <a:noFill/>
            <a:ln w="38100">
              <a:solidFill>
                <a:srgbClr val="00FFFF"/>
              </a:solidFill>
              <a:round/>
              <a:headEnd type="none" w="med" len="lg"/>
              <a:tailEnd type="none" w="lg"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1506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1506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1506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15065" grpId="0" animBg="1"/>
      <p:bldP spid="6615066" grpId="0" animBg="1"/>
      <p:bldP spid="6615067" grpId="0" animBg="1"/>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0"/>
              </a:spcBef>
              <a:buClrTx/>
              <a:buFontTx/>
              <a:buNone/>
            </a:pPr>
            <a:r>
              <a:rPr lang="de-DE" altLang="en-US" sz="1600" b="1"/>
              <a:t>- </a:t>
            </a:r>
            <a:fld id="{34923D31-68F9-4DF2-B440-676CB89C74ED}" type="slidenum">
              <a:rPr lang="de-DE" altLang="en-US" sz="1600" b="1"/>
              <a:pPr algn="r" eaLnBrk="1" hangingPunct="1">
                <a:spcBef>
                  <a:spcPct val="0"/>
                </a:spcBef>
                <a:buClrTx/>
                <a:buFontTx/>
                <a:buNone/>
              </a:pPr>
              <a:t>85</a:t>
            </a:fld>
            <a:r>
              <a:rPr lang="de-DE" altLang="en-US" sz="1600" b="1"/>
              <a:t> -</a:t>
            </a:r>
          </a:p>
        </p:txBody>
      </p:sp>
      <p:sp>
        <p:nvSpPr>
          <p:cNvPr id="87043" name="Fußzeilenplatzhalter 4"/>
          <p:cNvSpPr txBox="1">
            <a:spLocks noGrp="1"/>
          </p:cNvSpPr>
          <p:nvPr/>
        </p:nvSpPr>
        <p:spPr bwMode="auto">
          <a:xfrm>
            <a:off x="0" y="6381750"/>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de-DE" altLang="en-US" sz="600"/>
              <a:t>Prof. Dr. Rainer Maurer</a:t>
            </a:r>
          </a:p>
        </p:txBody>
      </p:sp>
      <p:graphicFrame>
        <p:nvGraphicFramePr>
          <p:cNvPr id="87044" name="Object 2"/>
          <p:cNvGraphicFramePr>
            <a:graphicFrameLocks/>
          </p:cNvGraphicFramePr>
          <p:nvPr/>
        </p:nvGraphicFramePr>
        <p:xfrm>
          <a:off x="1250950" y="1039813"/>
          <a:ext cx="6923088" cy="5422900"/>
        </p:xfrm>
        <a:graphic>
          <a:graphicData uri="http://schemas.openxmlformats.org/presentationml/2006/ole">
            <mc:AlternateContent xmlns:mc="http://schemas.openxmlformats.org/markup-compatibility/2006">
              <mc:Choice xmlns:v="urn:schemas-microsoft-com:vml" Requires="v">
                <p:oleObj spid="_x0000_s87474" name="Diagramm" r:id="rId4" imgW="7438848" imgH="5324601" progId="MSGraph.Chart.8">
                  <p:embed followColorScheme="full"/>
                </p:oleObj>
              </mc:Choice>
              <mc:Fallback>
                <p:oleObj name="Diagramm" r:id="rId4" imgW="7438848" imgH="5324601"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0950" y="1039813"/>
                        <a:ext cx="6923088" cy="542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7045" name="Line 3"/>
          <p:cNvSpPr>
            <a:spLocks noChangeShapeType="1"/>
          </p:cNvSpPr>
          <p:nvPr/>
        </p:nvSpPr>
        <p:spPr bwMode="auto">
          <a:xfrm flipH="1">
            <a:off x="1319213" y="3871913"/>
            <a:ext cx="4065587" cy="0"/>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7046" name="Text Box 5"/>
          <p:cNvSpPr txBox="1">
            <a:spLocks noChangeArrowheads="1"/>
          </p:cNvSpPr>
          <p:nvPr/>
        </p:nvSpPr>
        <p:spPr bwMode="auto">
          <a:xfrm>
            <a:off x="431800" y="3548063"/>
            <a:ext cx="850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50000"/>
              </a:spcBef>
              <a:buClrTx/>
              <a:buFontTx/>
              <a:buNone/>
            </a:pPr>
            <a:r>
              <a:rPr lang="de-DE" altLang="en-US">
                <a:solidFill>
                  <a:srgbClr val="FFFF00"/>
                </a:solidFill>
              </a:rPr>
              <a:t>i</a:t>
            </a:r>
            <a:r>
              <a:rPr lang="de-DE" altLang="en-US" baseline="-25000">
                <a:solidFill>
                  <a:srgbClr val="FFFF00"/>
                </a:solidFill>
              </a:rPr>
              <a:t>1</a:t>
            </a:r>
            <a:endParaRPr lang="de-DE" altLang="en-US" sz="1800" b="1" baseline="-25000">
              <a:solidFill>
                <a:srgbClr val="FFFF00"/>
              </a:solidFill>
            </a:endParaRPr>
          </a:p>
        </p:txBody>
      </p:sp>
      <p:sp>
        <p:nvSpPr>
          <p:cNvPr id="87047" name="Text Box 7"/>
          <p:cNvSpPr txBox="1">
            <a:spLocks noChangeArrowheads="1"/>
          </p:cNvSpPr>
          <p:nvPr/>
        </p:nvSpPr>
        <p:spPr bwMode="auto">
          <a:xfrm>
            <a:off x="782638" y="992188"/>
            <a:ext cx="476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a:t>i</a:t>
            </a:r>
            <a:r>
              <a:rPr lang="de-DE" altLang="en-US" sz="1800" b="1"/>
              <a:t>  </a:t>
            </a:r>
          </a:p>
        </p:txBody>
      </p:sp>
      <p:sp>
        <p:nvSpPr>
          <p:cNvPr id="87048" name="Text Box 8"/>
          <p:cNvSpPr txBox="1">
            <a:spLocks noChangeArrowheads="1"/>
          </p:cNvSpPr>
          <p:nvPr/>
        </p:nvSpPr>
        <p:spPr bwMode="auto">
          <a:xfrm>
            <a:off x="8107363" y="6083300"/>
            <a:ext cx="8175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50000"/>
              </a:spcBef>
              <a:buClrTx/>
              <a:buFontTx/>
              <a:buNone/>
            </a:pPr>
            <a:r>
              <a:rPr lang="de-DE" altLang="en-US" sz="2800" b="1"/>
              <a:t>I, S</a:t>
            </a:r>
            <a:r>
              <a:rPr lang="de-DE" altLang="en-US" sz="1800" b="1"/>
              <a:t>  </a:t>
            </a:r>
          </a:p>
        </p:txBody>
      </p:sp>
      <p:sp>
        <p:nvSpPr>
          <p:cNvPr id="87049" name="Text Box 9"/>
          <p:cNvSpPr txBox="1">
            <a:spLocks noChangeArrowheads="1"/>
          </p:cNvSpPr>
          <p:nvPr/>
        </p:nvSpPr>
        <p:spPr bwMode="auto">
          <a:xfrm>
            <a:off x="6197600" y="5754688"/>
            <a:ext cx="968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2600">
                <a:solidFill>
                  <a:srgbClr val="00FFFF"/>
                </a:solidFill>
              </a:rPr>
              <a:t>I(i,L)</a:t>
            </a:r>
            <a:endParaRPr lang="el-GR" altLang="en-US" sz="2600">
              <a:solidFill>
                <a:srgbClr val="00FFFF"/>
              </a:solidFill>
            </a:endParaRPr>
          </a:p>
        </p:txBody>
      </p:sp>
      <p:sp>
        <p:nvSpPr>
          <p:cNvPr id="87050" name="Line 10"/>
          <p:cNvSpPr>
            <a:spLocks noChangeShapeType="1"/>
          </p:cNvSpPr>
          <p:nvPr/>
        </p:nvSpPr>
        <p:spPr bwMode="auto">
          <a:xfrm flipH="1" flipV="1">
            <a:off x="1358900" y="1892300"/>
            <a:ext cx="5283200" cy="39116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7051" name="Line 11"/>
          <p:cNvSpPr>
            <a:spLocks noChangeShapeType="1"/>
          </p:cNvSpPr>
          <p:nvPr/>
        </p:nvSpPr>
        <p:spPr bwMode="auto">
          <a:xfrm>
            <a:off x="7923213" y="6188075"/>
            <a:ext cx="309562" cy="1588"/>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7052" name="Line 12"/>
          <p:cNvSpPr>
            <a:spLocks noChangeShapeType="1"/>
          </p:cNvSpPr>
          <p:nvPr/>
        </p:nvSpPr>
        <p:spPr bwMode="auto">
          <a:xfrm rot="5400000" flipH="1">
            <a:off x="1208881" y="1231107"/>
            <a:ext cx="295275" cy="1588"/>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7053" name="Line 13"/>
          <p:cNvSpPr>
            <a:spLocks noChangeShapeType="1"/>
          </p:cNvSpPr>
          <p:nvPr/>
        </p:nvSpPr>
        <p:spPr bwMode="auto">
          <a:xfrm flipV="1">
            <a:off x="1358900" y="1892300"/>
            <a:ext cx="5854700" cy="36449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7054" name="Text Box 14"/>
          <p:cNvSpPr txBox="1">
            <a:spLocks noChangeArrowheads="1"/>
          </p:cNvSpPr>
          <p:nvPr/>
        </p:nvSpPr>
        <p:spPr bwMode="auto">
          <a:xfrm>
            <a:off x="6657975" y="1401763"/>
            <a:ext cx="7016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2600">
                <a:solidFill>
                  <a:srgbClr val="00FFFF"/>
                </a:solidFill>
              </a:rPr>
              <a:t>S(i)</a:t>
            </a:r>
            <a:endParaRPr lang="el-GR" altLang="en-US" sz="2600">
              <a:solidFill>
                <a:srgbClr val="00FFFF"/>
              </a:solidFill>
            </a:endParaRPr>
          </a:p>
        </p:txBody>
      </p:sp>
      <p:grpSp>
        <p:nvGrpSpPr>
          <p:cNvPr id="87055" name="Group 28"/>
          <p:cNvGrpSpPr>
            <a:grpSpLocks/>
          </p:cNvGrpSpPr>
          <p:nvPr/>
        </p:nvGrpSpPr>
        <p:grpSpPr bwMode="auto">
          <a:xfrm>
            <a:off x="2695575" y="1890713"/>
            <a:ext cx="5854700" cy="4298950"/>
            <a:chOff x="1698" y="1191"/>
            <a:chExt cx="3688" cy="2708"/>
          </a:xfrm>
        </p:grpSpPr>
        <p:sp>
          <p:nvSpPr>
            <p:cNvPr id="87076" name="Line 15"/>
            <p:cNvSpPr>
              <a:spLocks noChangeShapeType="1"/>
            </p:cNvSpPr>
            <p:nvPr/>
          </p:nvSpPr>
          <p:spPr bwMode="auto">
            <a:xfrm flipV="1">
              <a:off x="1698" y="1191"/>
              <a:ext cx="3688" cy="2296"/>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7077" name="Line 16"/>
            <p:cNvSpPr>
              <a:spLocks noChangeShapeType="1"/>
            </p:cNvSpPr>
            <p:nvPr/>
          </p:nvSpPr>
          <p:spPr bwMode="auto">
            <a:xfrm>
              <a:off x="1700" y="3484"/>
              <a:ext cx="0" cy="415"/>
            </a:xfrm>
            <a:prstGeom prst="line">
              <a:avLst/>
            </a:prstGeom>
            <a:noFill/>
            <a:ln w="38100">
              <a:solidFill>
                <a:srgbClr val="00FFFF"/>
              </a:solidFill>
              <a:round/>
              <a:headEnd type="none" w="med" len="lg"/>
              <a:tailEnd type="none" w="lg"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87056" name="Text Box 17"/>
          <p:cNvSpPr txBox="1">
            <a:spLocks noChangeArrowheads="1"/>
          </p:cNvSpPr>
          <p:nvPr/>
        </p:nvSpPr>
        <p:spPr bwMode="auto">
          <a:xfrm>
            <a:off x="7232650" y="1492250"/>
            <a:ext cx="191135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50000"/>
              </a:spcBef>
              <a:buClrTx/>
              <a:buFontTx/>
              <a:buNone/>
            </a:pPr>
            <a:r>
              <a:rPr lang="de-DE" altLang="en-US" sz="2300">
                <a:solidFill>
                  <a:srgbClr val="00FFFF"/>
                </a:solidFill>
              </a:rPr>
              <a:t>S(i)+(M</a:t>
            </a:r>
            <a:r>
              <a:rPr lang="en-US" altLang="en-US" sz="2200">
                <a:solidFill>
                  <a:srgbClr val="FF0000"/>
                </a:solidFill>
              </a:rPr>
              <a:t>↑</a:t>
            </a:r>
            <a:r>
              <a:rPr lang="de-DE" altLang="en-US" sz="2300">
                <a:solidFill>
                  <a:srgbClr val="66FFFF"/>
                </a:solidFill>
              </a:rPr>
              <a:t>/P)</a:t>
            </a:r>
          </a:p>
        </p:txBody>
      </p:sp>
      <p:sp>
        <p:nvSpPr>
          <p:cNvPr id="87057" name="Line 18"/>
          <p:cNvSpPr>
            <a:spLocks noChangeShapeType="1"/>
          </p:cNvSpPr>
          <p:nvPr/>
        </p:nvSpPr>
        <p:spPr bwMode="auto">
          <a:xfrm>
            <a:off x="5395913" y="3887788"/>
            <a:ext cx="0" cy="2286000"/>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7058" name="Text Box 19"/>
          <p:cNvSpPr txBox="1">
            <a:spLocks noChangeArrowheads="1"/>
          </p:cNvSpPr>
          <p:nvPr/>
        </p:nvSpPr>
        <p:spPr bwMode="auto">
          <a:xfrm>
            <a:off x="4216400" y="6207125"/>
            <a:ext cx="1552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a:solidFill>
                  <a:srgbClr val="FFFF00"/>
                </a:solidFill>
              </a:rPr>
              <a:t>I</a:t>
            </a:r>
            <a:r>
              <a:rPr lang="de-DE" altLang="en-US" baseline="-25000">
                <a:solidFill>
                  <a:srgbClr val="FFFF00"/>
                </a:solidFill>
              </a:rPr>
              <a:t>1</a:t>
            </a:r>
            <a:r>
              <a:rPr lang="de-DE" altLang="en-US" sz="1800" b="1">
                <a:solidFill>
                  <a:srgbClr val="FFFF00"/>
                </a:solidFill>
              </a:rPr>
              <a:t> </a:t>
            </a:r>
            <a:r>
              <a:rPr lang="de-DE" altLang="en-US">
                <a:solidFill>
                  <a:srgbClr val="FFFF00"/>
                </a:solidFill>
              </a:rPr>
              <a:t>+M/P</a:t>
            </a:r>
            <a:r>
              <a:rPr lang="de-DE" altLang="en-US" baseline="-25000">
                <a:solidFill>
                  <a:srgbClr val="FFFF00"/>
                </a:solidFill>
              </a:rPr>
              <a:t>1</a:t>
            </a:r>
          </a:p>
        </p:txBody>
      </p:sp>
      <p:sp>
        <p:nvSpPr>
          <p:cNvPr id="87059" name="Text Box 20"/>
          <p:cNvSpPr txBox="1">
            <a:spLocks noChangeArrowheads="1"/>
          </p:cNvSpPr>
          <p:nvPr/>
        </p:nvSpPr>
        <p:spPr bwMode="auto">
          <a:xfrm>
            <a:off x="7286625" y="5756275"/>
            <a:ext cx="185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2600">
                <a:solidFill>
                  <a:srgbClr val="00FFFF"/>
                </a:solidFill>
              </a:rPr>
              <a:t>I(i,L)+</a:t>
            </a:r>
            <a:r>
              <a:rPr lang="de-DE" altLang="en-US" sz="2200">
                <a:solidFill>
                  <a:srgbClr val="00FFFF"/>
                </a:solidFill>
              </a:rPr>
              <a:t>R</a:t>
            </a:r>
            <a:r>
              <a:rPr lang="de-DE" altLang="en-US" sz="2200" baseline="-25000">
                <a:solidFill>
                  <a:srgbClr val="00FFFF"/>
                </a:solidFill>
              </a:rPr>
              <a:t>D</a:t>
            </a:r>
            <a:r>
              <a:rPr lang="de-DE" altLang="en-US" sz="2200">
                <a:solidFill>
                  <a:srgbClr val="00FFFF"/>
                </a:solidFill>
              </a:rPr>
              <a:t>(Y)</a:t>
            </a:r>
            <a:endParaRPr lang="el-GR" altLang="en-US" sz="2600">
              <a:solidFill>
                <a:srgbClr val="00FFFF"/>
              </a:solidFill>
            </a:endParaRPr>
          </a:p>
        </p:txBody>
      </p:sp>
      <p:grpSp>
        <p:nvGrpSpPr>
          <p:cNvPr id="87060" name="Group 21"/>
          <p:cNvGrpSpPr>
            <a:grpSpLocks/>
          </p:cNvGrpSpPr>
          <p:nvPr/>
        </p:nvGrpSpPr>
        <p:grpSpPr bwMode="auto">
          <a:xfrm>
            <a:off x="2705100" y="1346200"/>
            <a:ext cx="5283200" cy="4437063"/>
            <a:chOff x="1704" y="848"/>
            <a:chExt cx="3328" cy="2795"/>
          </a:xfrm>
        </p:grpSpPr>
        <p:sp>
          <p:nvSpPr>
            <p:cNvPr id="87074" name="Line 22"/>
            <p:cNvSpPr>
              <a:spLocks noChangeShapeType="1"/>
            </p:cNvSpPr>
            <p:nvPr/>
          </p:nvSpPr>
          <p:spPr bwMode="auto">
            <a:xfrm flipH="1" flipV="1">
              <a:off x="1704" y="1179"/>
              <a:ext cx="3328" cy="2464"/>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7075" name="Line 23"/>
            <p:cNvSpPr>
              <a:spLocks noChangeShapeType="1"/>
            </p:cNvSpPr>
            <p:nvPr/>
          </p:nvSpPr>
          <p:spPr bwMode="auto">
            <a:xfrm flipV="1">
              <a:off x="1706" y="848"/>
              <a:ext cx="4" cy="340"/>
            </a:xfrm>
            <a:prstGeom prst="line">
              <a:avLst/>
            </a:prstGeom>
            <a:noFill/>
            <a:ln w="38100">
              <a:solidFill>
                <a:srgbClr val="00FFFF"/>
              </a:solidFill>
              <a:round/>
              <a:headEnd type="none" w="med" len="lg"/>
              <a:tailEnd type="none" w="lg"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87061" name="AutoShape 24"/>
          <p:cNvSpPr>
            <a:spLocks noChangeArrowheads="1"/>
          </p:cNvSpPr>
          <p:nvPr/>
        </p:nvSpPr>
        <p:spPr bwMode="auto">
          <a:xfrm>
            <a:off x="111125" y="138113"/>
            <a:ext cx="8999538" cy="771525"/>
          </a:xfrm>
          <a:prstGeom prst="roundRect">
            <a:avLst>
              <a:gd name="adj" fmla="val 12495"/>
            </a:avLst>
          </a:prstGeom>
          <a:solidFill>
            <a:srgbClr val="FFFF99"/>
          </a:solidFill>
          <a:ln w="50800">
            <a:solidFill>
              <a:srgbClr val="FF0000"/>
            </a:solidFill>
            <a:round/>
            <a:headEnd/>
            <a:tailEnd/>
          </a:ln>
        </p:spPr>
        <p:txBody>
          <a:bodyPr lIns="18000" tIns="0" rIns="18000" bIns="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r>
              <a:rPr lang="en-US" altLang="en-US" sz="2000">
                <a:solidFill>
                  <a:srgbClr val="3333FF"/>
                </a:solidFill>
              </a:rPr>
              <a:t>This increase in</a:t>
            </a:r>
            <a:r>
              <a:rPr lang="en-US" altLang="en-US" sz="2000">
                <a:solidFill>
                  <a:srgbClr val="FF0000"/>
                </a:solidFill>
              </a:rPr>
              <a:t> </a:t>
            </a:r>
            <a:r>
              <a:rPr lang="en-US" altLang="en-US" sz="2000">
                <a:solidFill>
                  <a:srgbClr val="3333FF"/>
                </a:solidFill>
              </a:rPr>
              <a:t>credit supply (S(i)+(M</a:t>
            </a:r>
            <a:r>
              <a:rPr lang="en-US" altLang="en-US" sz="2000">
                <a:solidFill>
                  <a:srgbClr val="FF0066"/>
                </a:solidFill>
              </a:rPr>
              <a:t>↑</a:t>
            </a:r>
            <a:r>
              <a:rPr lang="en-US" altLang="en-US" sz="2000">
                <a:solidFill>
                  <a:srgbClr val="3333FF"/>
                </a:solidFill>
              </a:rPr>
              <a:t>/P))</a:t>
            </a:r>
            <a:r>
              <a:rPr lang="en-US" altLang="en-US" sz="2000">
                <a:solidFill>
                  <a:srgbClr val="FF0066"/>
                </a:solidFill>
              </a:rPr>
              <a:t>↑</a:t>
            </a:r>
            <a:r>
              <a:rPr lang="en-US" altLang="en-US" sz="2000">
                <a:solidFill>
                  <a:srgbClr val="FF0000"/>
                </a:solidFill>
              </a:rPr>
              <a:t> </a:t>
            </a:r>
            <a:r>
              <a:rPr lang="en-US" altLang="en-US" sz="2000">
                <a:solidFill>
                  <a:srgbClr val="3333FF"/>
                </a:solidFill>
              </a:rPr>
              <a:t>causes</a:t>
            </a:r>
            <a:r>
              <a:rPr lang="en-US" altLang="en-US" sz="2000">
                <a:solidFill>
                  <a:srgbClr val="FF0000"/>
                </a:solidFill>
              </a:rPr>
              <a:t> </a:t>
            </a:r>
            <a:r>
              <a:rPr lang="en-US" altLang="en-US" sz="2000">
                <a:solidFill>
                  <a:srgbClr val="3333FF"/>
                </a:solidFill>
              </a:rPr>
              <a:t>an decrease in the interest rate </a:t>
            </a:r>
            <a:r>
              <a:rPr lang="en-US" altLang="en-US" sz="2000">
                <a:solidFill>
                  <a:srgbClr val="FF0066"/>
                </a:solidFill>
              </a:rPr>
              <a:t>i↓</a:t>
            </a:r>
            <a:r>
              <a:rPr lang="en-US" altLang="en-US" sz="2000">
                <a:solidFill>
                  <a:srgbClr val="3333FF"/>
                </a:solidFill>
              </a:rPr>
              <a:t>.</a:t>
            </a:r>
          </a:p>
        </p:txBody>
      </p:sp>
      <p:sp>
        <p:nvSpPr>
          <p:cNvPr id="87062" name="Line 25"/>
          <p:cNvSpPr>
            <a:spLocks noChangeShapeType="1"/>
          </p:cNvSpPr>
          <p:nvPr/>
        </p:nvSpPr>
        <p:spPr bwMode="auto">
          <a:xfrm flipV="1">
            <a:off x="7620000" y="2555875"/>
            <a:ext cx="534988" cy="11113"/>
          </a:xfrm>
          <a:prstGeom prst="line">
            <a:avLst/>
          </a:prstGeom>
          <a:noFill/>
          <a:ln w="3492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87063" name="Line 26"/>
          <p:cNvSpPr>
            <a:spLocks noChangeShapeType="1"/>
          </p:cNvSpPr>
          <p:nvPr/>
        </p:nvSpPr>
        <p:spPr bwMode="auto">
          <a:xfrm flipV="1">
            <a:off x="3881438" y="4856163"/>
            <a:ext cx="534987" cy="11112"/>
          </a:xfrm>
          <a:prstGeom prst="line">
            <a:avLst/>
          </a:prstGeom>
          <a:noFill/>
          <a:ln w="3492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87064" name="Line 27"/>
          <p:cNvSpPr>
            <a:spLocks noChangeShapeType="1"/>
          </p:cNvSpPr>
          <p:nvPr/>
        </p:nvSpPr>
        <p:spPr bwMode="auto">
          <a:xfrm flipV="1">
            <a:off x="2754313" y="5854700"/>
            <a:ext cx="534987" cy="11113"/>
          </a:xfrm>
          <a:prstGeom prst="line">
            <a:avLst/>
          </a:prstGeom>
          <a:noFill/>
          <a:ln w="3492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0" tIns="0" rIns="0" bIns="0" anchor="ctr" anchorCtr="1"/>
          <a:lstStyle/>
          <a:p>
            <a:endParaRPr lang="en-US"/>
          </a:p>
        </p:txBody>
      </p:sp>
      <p:grpSp>
        <p:nvGrpSpPr>
          <p:cNvPr id="87065" name="Group 29"/>
          <p:cNvGrpSpPr>
            <a:grpSpLocks/>
          </p:cNvGrpSpPr>
          <p:nvPr/>
        </p:nvGrpSpPr>
        <p:grpSpPr bwMode="auto">
          <a:xfrm>
            <a:off x="3378200" y="1976438"/>
            <a:ext cx="5765800" cy="4233862"/>
            <a:chOff x="1698" y="1191"/>
            <a:chExt cx="3688" cy="2708"/>
          </a:xfrm>
        </p:grpSpPr>
        <p:sp>
          <p:nvSpPr>
            <p:cNvPr id="87072" name="Line 30"/>
            <p:cNvSpPr>
              <a:spLocks noChangeShapeType="1"/>
            </p:cNvSpPr>
            <p:nvPr/>
          </p:nvSpPr>
          <p:spPr bwMode="auto">
            <a:xfrm flipV="1">
              <a:off x="1698" y="1191"/>
              <a:ext cx="3688" cy="2296"/>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7073" name="Line 31"/>
            <p:cNvSpPr>
              <a:spLocks noChangeShapeType="1"/>
            </p:cNvSpPr>
            <p:nvPr/>
          </p:nvSpPr>
          <p:spPr bwMode="auto">
            <a:xfrm>
              <a:off x="1700" y="3484"/>
              <a:ext cx="0" cy="415"/>
            </a:xfrm>
            <a:prstGeom prst="line">
              <a:avLst/>
            </a:prstGeom>
            <a:noFill/>
            <a:ln w="38100">
              <a:solidFill>
                <a:srgbClr val="00FFFF"/>
              </a:solidFill>
              <a:round/>
              <a:headEnd type="none" w="med" len="lg"/>
              <a:tailEnd type="none" w="lg"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6617120" name="Line 32"/>
          <p:cNvSpPr>
            <a:spLocks noChangeShapeType="1"/>
          </p:cNvSpPr>
          <p:nvPr/>
        </p:nvSpPr>
        <p:spPr bwMode="auto">
          <a:xfrm flipH="1">
            <a:off x="1355725" y="4114800"/>
            <a:ext cx="4365625" cy="0"/>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617121" name="Line 33"/>
          <p:cNvSpPr>
            <a:spLocks noChangeShapeType="1"/>
          </p:cNvSpPr>
          <p:nvPr/>
        </p:nvSpPr>
        <p:spPr bwMode="auto">
          <a:xfrm flipH="1">
            <a:off x="5716588" y="4095750"/>
            <a:ext cx="17462" cy="2097088"/>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617122" name="Text Box 34"/>
          <p:cNvSpPr txBox="1">
            <a:spLocks noChangeArrowheads="1"/>
          </p:cNvSpPr>
          <p:nvPr/>
        </p:nvSpPr>
        <p:spPr bwMode="auto">
          <a:xfrm>
            <a:off x="5513388" y="6203950"/>
            <a:ext cx="1338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50000"/>
              </a:spcBef>
              <a:buClrTx/>
              <a:buFontTx/>
              <a:buNone/>
            </a:pPr>
            <a:r>
              <a:rPr lang="de-DE" altLang="en-US">
                <a:solidFill>
                  <a:srgbClr val="FFFF00"/>
                </a:solidFill>
              </a:rPr>
              <a:t>I</a:t>
            </a:r>
            <a:r>
              <a:rPr lang="de-DE" altLang="en-US" baseline="-25000">
                <a:solidFill>
                  <a:srgbClr val="FFFF00"/>
                </a:solidFill>
              </a:rPr>
              <a:t>2</a:t>
            </a:r>
            <a:r>
              <a:rPr lang="de-DE" altLang="en-US" sz="1800" b="1">
                <a:solidFill>
                  <a:srgbClr val="FFFF00"/>
                </a:solidFill>
              </a:rPr>
              <a:t> </a:t>
            </a:r>
            <a:r>
              <a:rPr lang="de-DE" altLang="en-US">
                <a:solidFill>
                  <a:srgbClr val="FFFF00"/>
                </a:solidFill>
              </a:rPr>
              <a:t>+M/P</a:t>
            </a:r>
            <a:r>
              <a:rPr lang="de-DE" altLang="en-US" baseline="-25000">
                <a:solidFill>
                  <a:srgbClr val="FFFF00"/>
                </a:solidFill>
              </a:rPr>
              <a:t>2</a:t>
            </a:r>
          </a:p>
        </p:txBody>
      </p:sp>
      <p:sp>
        <p:nvSpPr>
          <p:cNvPr id="6617125" name="Text Box 37"/>
          <p:cNvSpPr txBox="1">
            <a:spLocks noChangeArrowheads="1"/>
          </p:cNvSpPr>
          <p:nvPr/>
        </p:nvSpPr>
        <p:spPr bwMode="auto">
          <a:xfrm>
            <a:off x="433388" y="3925888"/>
            <a:ext cx="850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50000"/>
              </a:spcBef>
              <a:buClrTx/>
              <a:buFontTx/>
              <a:buNone/>
            </a:pPr>
            <a:r>
              <a:rPr lang="de-DE" altLang="en-US">
                <a:solidFill>
                  <a:srgbClr val="FFFF00"/>
                </a:solidFill>
              </a:rPr>
              <a:t>i</a:t>
            </a:r>
            <a:r>
              <a:rPr lang="de-DE" altLang="en-US" baseline="-25000">
                <a:solidFill>
                  <a:srgbClr val="FFFF00"/>
                </a:solidFill>
              </a:rPr>
              <a:t>2</a:t>
            </a:r>
            <a:endParaRPr lang="de-DE" altLang="en-US" sz="1800" b="1" baseline="-25000">
              <a:solidFill>
                <a:srgbClr val="FFFF00"/>
              </a:solidFill>
            </a:endParaRPr>
          </a:p>
        </p:txBody>
      </p:sp>
      <p:sp>
        <p:nvSpPr>
          <p:cNvPr id="6617123" name="Line 35"/>
          <p:cNvSpPr>
            <a:spLocks noChangeShapeType="1"/>
          </p:cNvSpPr>
          <p:nvPr/>
        </p:nvSpPr>
        <p:spPr bwMode="auto">
          <a:xfrm flipV="1">
            <a:off x="5399088" y="6061075"/>
            <a:ext cx="320675" cy="11113"/>
          </a:xfrm>
          <a:prstGeom prst="line">
            <a:avLst/>
          </a:prstGeom>
          <a:noFill/>
          <a:ln w="3492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6617124" name="Line 36"/>
          <p:cNvSpPr>
            <a:spLocks noChangeShapeType="1"/>
          </p:cNvSpPr>
          <p:nvPr/>
        </p:nvSpPr>
        <p:spPr bwMode="auto">
          <a:xfrm flipH="1">
            <a:off x="1468438" y="3900488"/>
            <a:ext cx="1587" cy="215900"/>
          </a:xfrm>
          <a:prstGeom prst="line">
            <a:avLst/>
          </a:prstGeom>
          <a:noFill/>
          <a:ln w="3492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0" tIns="0" rIns="0" bIns="0" anchor="ctr" anchorCtr="1"/>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171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171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61712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61712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61712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617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17120" grpId="0" animBg="1"/>
      <p:bldP spid="6617121" grpId="0" animBg="1"/>
      <p:bldP spid="6617122" grpId="0"/>
      <p:bldP spid="6617125" grpId="0"/>
      <p:bldP spid="6617123" grpId="0" animBg="1"/>
      <p:bldP spid="6617124"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0"/>
              </a:spcBef>
              <a:buClrTx/>
              <a:buFontTx/>
              <a:buNone/>
            </a:pPr>
            <a:r>
              <a:rPr lang="de-DE" altLang="en-US" sz="1600" b="1"/>
              <a:t>- </a:t>
            </a:r>
            <a:fld id="{871C3557-6D9C-47AF-8074-BB085CF436F1}" type="slidenum">
              <a:rPr lang="de-DE" altLang="en-US" sz="1600" b="1"/>
              <a:pPr algn="r" eaLnBrk="1" hangingPunct="1">
                <a:spcBef>
                  <a:spcPct val="0"/>
                </a:spcBef>
                <a:buClrTx/>
                <a:buFontTx/>
                <a:buNone/>
              </a:pPr>
              <a:t>86</a:t>
            </a:fld>
            <a:r>
              <a:rPr lang="de-DE" altLang="en-US" sz="1600" b="1"/>
              <a:t> -</a:t>
            </a:r>
          </a:p>
        </p:txBody>
      </p:sp>
      <p:sp>
        <p:nvSpPr>
          <p:cNvPr id="89091"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de-DE" altLang="en-US" sz="600"/>
              <a:t>Prof. Dr. Rainer Maurer</a:t>
            </a:r>
          </a:p>
        </p:txBody>
      </p:sp>
      <p:sp>
        <p:nvSpPr>
          <p:cNvPr id="89092" name="Rectangle 2"/>
          <p:cNvSpPr>
            <a:spLocks noGrp="1" noChangeArrowheads="1"/>
          </p:cNvSpPr>
          <p:nvPr>
            <p:ph type="title" idx="4294967295"/>
          </p:nvPr>
        </p:nvSpPr>
        <p:spPr>
          <a:xfrm>
            <a:off x="0" y="31750"/>
            <a:ext cx="9144000" cy="1100138"/>
          </a:xfrm>
        </p:spPr>
        <p:txBody>
          <a:bodyPr/>
          <a:lstStyle/>
          <a:p>
            <a:pPr eaLnBrk="1" hangingPunct="1"/>
            <a:r>
              <a:rPr lang="de-DE" altLang="en-US" sz="2900"/>
              <a:t>3. The Neoclassical Model and its Policy Implications</a:t>
            </a:r>
            <a:br>
              <a:rPr lang="de-DE" altLang="en-US" sz="2900"/>
            </a:br>
            <a:r>
              <a:rPr lang="de-DE" altLang="en-US" sz="2600"/>
              <a:t>3.1. The Structure of the Neoclassical Model</a:t>
            </a:r>
          </a:p>
        </p:txBody>
      </p:sp>
      <p:sp>
        <p:nvSpPr>
          <p:cNvPr id="89093" name="Rectangle 3"/>
          <p:cNvSpPr>
            <a:spLocks noGrp="1" noChangeArrowheads="1"/>
          </p:cNvSpPr>
          <p:nvPr>
            <p:ph type="body" idx="4294967295"/>
          </p:nvPr>
        </p:nvSpPr>
        <p:spPr>
          <a:xfrm>
            <a:off x="457200" y="1371600"/>
            <a:ext cx="8686800" cy="5486400"/>
          </a:xfrm>
        </p:spPr>
        <p:txBody>
          <a:bodyPr/>
          <a:lstStyle/>
          <a:p>
            <a:pPr eaLnBrk="1" hangingPunct="1">
              <a:lnSpc>
                <a:spcPct val="90000"/>
              </a:lnSpc>
            </a:pPr>
            <a:r>
              <a:rPr lang="en-US" altLang="en-US" dirty="0"/>
              <a:t>This analysis shows that </a:t>
            </a:r>
            <a:r>
              <a:rPr lang="en-US" altLang="en-US" dirty="0">
                <a:solidFill>
                  <a:srgbClr val="00FF00"/>
                </a:solidFill>
              </a:rPr>
              <a:t>the central bank can</a:t>
            </a:r>
            <a:r>
              <a:rPr lang="en-US" altLang="en-US" dirty="0"/>
              <a:t> use its "monopoly to print money" to </a:t>
            </a:r>
            <a:r>
              <a:rPr lang="en-US" altLang="en-US" dirty="0">
                <a:solidFill>
                  <a:srgbClr val="00FF00"/>
                </a:solidFill>
              </a:rPr>
              <a:t>influence the interest rate</a:t>
            </a:r>
            <a:r>
              <a:rPr lang="en-US" altLang="en-US" dirty="0"/>
              <a:t> on the capital market.</a:t>
            </a:r>
          </a:p>
          <a:p>
            <a:pPr lvl="1" eaLnBrk="1" hangingPunct="1">
              <a:lnSpc>
                <a:spcPct val="90000"/>
              </a:lnSpc>
            </a:pPr>
            <a:r>
              <a:rPr lang="en-US" altLang="en-US" dirty="0"/>
              <a:t>If the central bank </a:t>
            </a:r>
            <a:r>
              <a:rPr lang="en-US" altLang="en-US" dirty="0">
                <a:solidFill>
                  <a:srgbClr val="00FF00"/>
                </a:solidFill>
              </a:rPr>
              <a:t>reduces</a:t>
            </a:r>
            <a:r>
              <a:rPr lang="en-US" altLang="en-US" dirty="0"/>
              <a:t> its </a:t>
            </a:r>
            <a:r>
              <a:rPr lang="en-US" altLang="en-US" dirty="0">
                <a:solidFill>
                  <a:srgbClr val="00FF00"/>
                </a:solidFill>
              </a:rPr>
              <a:t>money supply</a:t>
            </a:r>
            <a:r>
              <a:rPr lang="en-US" altLang="en-US" dirty="0"/>
              <a:t>, this will </a:t>
            </a:r>
            <a:r>
              <a:rPr lang="en-US" altLang="en-US" dirty="0">
                <a:solidFill>
                  <a:srgbClr val="00FF00"/>
                </a:solidFill>
              </a:rPr>
              <a:t>increase</a:t>
            </a:r>
            <a:r>
              <a:rPr lang="en-US" altLang="en-US" dirty="0"/>
              <a:t> </a:t>
            </a:r>
            <a:r>
              <a:rPr lang="en-US" altLang="en-US" dirty="0">
                <a:solidFill>
                  <a:srgbClr val="00FF00"/>
                </a:solidFill>
              </a:rPr>
              <a:t>the interest rate</a:t>
            </a:r>
            <a:r>
              <a:rPr lang="en-US" altLang="en-US" dirty="0"/>
              <a:t>.</a:t>
            </a:r>
          </a:p>
          <a:p>
            <a:pPr lvl="1" eaLnBrk="1" hangingPunct="1">
              <a:lnSpc>
                <a:spcPct val="90000"/>
              </a:lnSpc>
            </a:pPr>
            <a:r>
              <a:rPr lang="en-US" altLang="en-US" dirty="0"/>
              <a:t>If the central bank </a:t>
            </a:r>
            <a:r>
              <a:rPr lang="en-US" altLang="en-US" dirty="0">
                <a:solidFill>
                  <a:srgbClr val="00FF00"/>
                </a:solidFill>
              </a:rPr>
              <a:t>raises</a:t>
            </a:r>
            <a:r>
              <a:rPr lang="en-US" altLang="en-US" dirty="0"/>
              <a:t> its </a:t>
            </a:r>
            <a:r>
              <a:rPr lang="en-US" altLang="en-US" dirty="0">
                <a:solidFill>
                  <a:srgbClr val="00FF00"/>
                </a:solidFill>
              </a:rPr>
              <a:t>money supply</a:t>
            </a:r>
            <a:r>
              <a:rPr lang="en-US" altLang="en-US" dirty="0"/>
              <a:t>, this will </a:t>
            </a:r>
            <a:r>
              <a:rPr lang="en-US" altLang="en-US" dirty="0">
                <a:solidFill>
                  <a:srgbClr val="00FF00"/>
                </a:solidFill>
              </a:rPr>
              <a:t>decrease</a:t>
            </a:r>
            <a:r>
              <a:rPr lang="en-US" altLang="en-US" dirty="0"/>
              <a:t> </a:t>
            </a:r>
            <a:r>
              <a:rPr lang="en-US" altLang="en-US" dirty="0">
                <a:solidFill>
                  <a:srgbClr val="00FF00"/>
                </a:solidFill>
              </a:rPr>
              <a:t>the interest rate</a:t>
            </a:r>
            <a:r>
              <a:rPr lang="en-US" altLang="en-US" dirty="0"/>
              <a:t>.</a:t>
            </a:r>
          </a:p>
          <a:p>
            <a:pPr eaLnBrk="1" hangingPunct="1"/>
            <a:r>
              <a:rPr lang="en-US" altLang="en-US" dirty="0"/>
              <a:t>This reaction of the interest rate is however the immediate short-run effect – the so called "</a:t>
            </a:r>
            <a:r>
              <a:rPr lang="en-US" altLang="en-US" dirty="0">
                <a:solidFill>
                  <a:srgbClr val="00FF00"/>
                </a:solidFill>
              </a:rPr>
              <a:t>primary effect</a:t>
            </a:r>
            <a:r>
              <a:rPr lang="en-US" altLang="en-US" dirty="0"/>
              <a:t>" only.</a:t>
            </a:r>
          </a:p>
          <a:p>
            <a:pPr eaLnBrk="1" hangingPunct="1">
              <a:lnSpc>
                <a:spcPct val="90000"/>
              </a:lnSpc>
            </a:pPr>
            <a:r>
              <a:rPr lang="en-US" altLang="en-US" dirty="0"/>
              <a:t>To analyze, how such a policy intervention affects the economy as a whole in the long-run, we have to investigate the </a:t>
            </a:r>
            <a:r>
              <a:rPr lang="en-US" altLang="en-US" dirty="0">
                <a:solidFill>
                  <a:srgbClr val="00FF00"/>
                </a:solidFill>
              </a:rPr>
              <a:t>consequences</a:t>
            </a:r>
            <a:r>
              <a:rPr lang="en-US" altLang="en-US" dirty="0"/>
              <a:t> of a change in the interest rate </a:t>
            </a:r>
            <a:r>
              <a:rPr lang="en-US" altLang="en-US" dirty="0">
                <a:solidFill>
                  <a:srgbClr val="00FF00"/>
                </a:solidFill>
              </a:rPr>
              <a:t>for the other markets</a:t>
            </a:r>
            <a:r>
              <a:rPr lang="en-US" altLang="en-US" dirty="0"/>
              <a:t> of the economy.</a:t>
            </a:r>
          </a:p>
          <a:p>
            <a:pPr eaLnBrk="1" hangingPunct="1"/>
            <a:r>
              <a:rPr lang="en-US" altLang="en-US" dirty="0"/>
              <a:t>This is what we will do in the following.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09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909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909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909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909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90114" name="Object 3"/>
          <p:cNvGraphicFramePr>
            <a:graphicFrameLocks/>
          </p:cNvGraphicFramePr>
          <p:nvPr/>
        </p:nvGraphicFramePr>
        <p:xfrm>
          <a:off x="4513263" y="1411288"/>
          <a:ext cx="3776662" cy="3116262"/>
        </p:xfrm>
        <a:graphic>
          <a:graphicData uri="http://schemas.openxmlformats.org/presentationml/2006/ole">
            <mc:AlternateContent xmlns:mc="http://schemas.openxmlformats.org/markup-compatibility/2006">
              <mc:Choice xmlns:v="urn:schemas-microsoft-com:vml" Requires="v">
                <p:oleObj spid="_x0000_s90948" name="Diagramm" r:id="rId4" imgW="7438924" imgH="5314860" progId="MSGraph.Chart.8">
                  <p:embed followColorScheme="full"/>
                </p:oleObj>
              </mc:Choice>
              <mc:Fallback>
                <p:oleObj name="Diagramm" r:id="rId4" imgW="7438924" imgH="531486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263" y="1411288"/>
                        <a:ext cx="3776662" cy="311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0115" name="Object 3"/>
          <p:cNvGraphicFramePr>
            <a:graphicFrameLocks/>
          </p:cNvGraphicFramePr>
          <p:nvPr/>
        </p:nvGraphicFramePr>
        <p:xfrm>
          <a:off x="422275" y="1384300"/>
          <a:ext cx="3776663" cy="3116263"/>
        </p:xfrm>
        <a:graphic>
          <a:graphicData uri="http://schemas.openxmlformats.org/presentationml/2006/ole">
            <mc:AlternateContent xmlns:mc="http://schemas.openxmlformats.org/markup-compatibility/2006">
              <mc:Choice xmlns:v="urn:schemas-microsoft-com:vml" Requires="v">
                <p:oleObj spid="_x0000_s90949" name="Diagramm" r:id="rId6" imgW="7438924" imgH="5314860" progId="MSGraph.Chart.8">
                  <p:embed followColorScheme="full"/>
                </p:oleObj>
              </mc:Choice>
              <mc:Fallback>
                <p:oleObj name="Diagramm" r:id="rId6" imgW="7438924" imgH="531486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275" y="1384300"/>
                        <a:ext cx="3776663" cy="311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0116"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0"/>
              </a:spcBef>
              <a:buClrTx/>
              <a:buFontTx/>
              <a:buNone/>
            </a:pPr>
            <a:r>
              <a:rPr lang="de-DE" altLang="en-US" sz="1600" b="1"/>
              <a:t>- </a:t>
            </a:r>
            <a:fld id="{E2C5C40B-558B-4837-BC8E-5AC0B2232707}" type="slidenum">
              <a:rPr lang="de-DE" altLang="en-US" sz="1600" b="1"/>
              <a:pPr algn="r" eaLnBrk="1" hangingPunct="1">
                <a:spcBef>
                  <a:spcPct val="0"/>
                </a:spcBef>
                <a:buClrTx/>
                <a:buFontTx/>
                <a:buNone/>
              </a:pPr>
              <a:t>87</a:t>
            </a:fld>
            <a:r>
              <a:rPr lang="de-DE" altLang="en-US" sz="1600" b="1"/>
              <a:t> -</a:t>
            </a:r>
          </a:p>
        </p:txBody>
      </p:sp>
      <p:sp>
        <p:nvSpPr>
          <p:cNvPr id="90117"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de-DE" altLang="en-US" sz="600"/>
              <a:t>Prof. Dr. Rainer Maurer</a:t>
            </a:r>
          </a:p>
        </p:txBody>
      </p:sp>
      <p:sp>
        <p:nvSpPr>
          <p:cNvPr id="90118" name="Text Box 5"/>
          <p:cNvSpPr txBox="1">
            <a:spLocks noChangeArrowheads="1"/>
          </p:cNvSpPr>
          <p:nvPr/>
        </p:nvSpPr>
        <p:spPr bwMode="auto">
          <a:xfrm>
            <a:off x="4919663" y="1239838"/>
            <a:ext cx="293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t>i</a:t>
            </a:r>
          </a:p>
        </p:txBody>
      </p:sp>
      <p:sp>
        <p:nvSpPr>
          <p:cNvPr id="90119" name="Text Box 7"/>
          <p:cNvSpPr txBox="1">
            <a:spLocks noChangeArrowheads="1"/>
          </p:cNvSpPr>
          <p:nvPr/>
        </p:nvSpPr>
        <p:spPr bwMode="auto">
          <a:xfrm>
            <a:off x="3694113" y="4257675"/>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50000"/>
              </a:spcBef>
              <a:buClrTx/>
              <a:buFontTx/>
              <a:buNone/>
            </a:pPr>
            <a:r>
              <a:rPr lang="de-DE" altLang="en-US" sz="1800"/>
              <a:t>I,S</a:t>
            </a:r>
          </a:p>
        </p:txBody>
      </p:sp>
      <p:sp>
        <p:nvSpPr>
          <p:cNvPr id="90120" name="Text Box 8"/>
          <p:cNvSpPr txBox="1">
            <a:spLocks noChangeArrowheads="1"/>
          </p:cNvSpPr>
          <p:nvPr/>
        </p:nvSpPr>
        <p:spPr bwMode="auto">
          <a:xfrm>
            <a:off x="825500" y="1233488"/>
            <a:ext cx="331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t>i</a:t>
            </a:r>
          </a:p>
        </p:txBody>
      </p:sp>
      <p:sp>
        <p:nvSpPr>
          <p:cNvPr id="90121" name="Line 9"/>
          <p:cNvSpPr>
            <a:spLocks noChangeShapeType="1"/>
          </p:cNvSpPr>
          <p:nvPr/>
        </p:nvSpPr>
        <p:spPr bwMode="auto">
          <a:xfrm>
            <a:off x="4044950" y="395922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90122" name="Line 10"/>
          <p:cNvSpPr>
            <a:spLocks noChangeShapeType="1"/>
          </p:cNvSpPr>
          <p:nvPr/>
        </p:nvSpPr>
        <p:spPr bwMode="auto">
          <a:xfrm rot="5400000" flipH="1">
            <a:off x="716757" y="15501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90123" name="Line 12"/>
          <p:cNvSpPr>
            <a:spLocks noChangeShapeType="1"/>
          </p:cNvSpPr>
          <p:nvPr/>
        </p:nvSpPr>
        <p:spPr bwMode="auto">
          <a:xfrm>
            <a:off x="8129588" y="399097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90124" name="Line 13"/>
          <p:cNvSpPr>
            <a:spLocks noChangeShapeType="1"/>
          </p:cNvSpPr>
          <p:nvPr/>
        </p:nvSpPr>
        <p:spPr bwMode="auto">
          <a:xfrm rot="5400000" flipH="1">
            <a:off x="4822032" y="15755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90125" name="Text Box 14"/>
          <p:cNvSpPr txBox="1">
            <a:spLocks noChangeArrowheads="1"/>
          </p:cNvSpPr>
          <p:nvPr/>
        </p:nvSpPr>
        <p:spPr bwMode="auto">
          <a:xfrm>
            <a:off x="222250" y="2733675"/>
            <a:ext cx="52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i</a:t>
            </a:r>
            <a:r>
              <a:rPr lang="de-DE" altLang="en-US" sz="1800" baseline="-25000">
                <a:solidFill>
                  <a:srgbClr val="66FFFF"/>
                </a:solidFill>
              </a:rPr>
              <a:t>1</a:t>
            </a:r>
            <a:endParaRPr lang="el-GR" altLang="en-US" sz="1800" baseline="-25000">
              <a:solidFill>
                <a:srgbClr val="66FFFF"/>
              </a:solidFill>
            </a:endParaRPr>
          </a:p>
        </p:txBody>
      </p:sp>
      <p:sp>
        <p:nvSpPr>
          <p:cNvPr id="90126" name="Text Box 15"/>
          <p:cNvSpPr txBox="1">
            <a:spLocks noChangeArrowheads="1"/>
          </p:cNvSpPr>
          <p:nvPr/>
        </p:nvSpPr>
        <p:spPr bwMode="auto">
          <a:xfrm>
            <a:off x="7296150" y="3576638"/>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C(i)</a:t>
            </a:r>
            <a:endParaRPr lang="el-GR" altLang="en-US" sz="1800">
              <a:solidFill>
                <a:srgbClr val="00FFFF"/>
              </a:solidFill>
            </a:endParaRPr>
          </a:p>
        </p:txBody>
      </p:sp>
      <p:sp>
        <p:nvSpPr>
          <p:cNvPr id="90127" name="Text Box 18"/>
          <p:cNvSpPr txBox="1">
            <a:spLocks noChangeArrowheads="1"/>
          </p:cNvSpPr>
          <p:nvPr/>
        </p:nvSpPr>
        <p:spPr bwMode="auto">
          <a:xfrm>
            <a:off x="6367463" y="4257675"/>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50000"/>
              </a:spcBef>
              <a:buClrTx/>
              <a:buFontTx/>
              <a:buNone/>
            </a:pPr>
            <a:r>
              <a:rPr lang="de-DE" altLang="en-US" sz="1800"/>
              <a:t>Y</a:t>
            </a:r>
          </a:p>
        </p:txBody>
      </p:sp>
      <p:sp>
        <p:nvSpPr>
          <p:cNvPr id="90128" name="Line 20"/>
          <p:cNvSpPr>
            <a:spLocks noChangeShapeType="1"/>
          </p:cNvSpPr>
          <p:nvPr/>
        </p:nvSpPr>
        <p:spPr bwMode="auto">
          <a:xfrm>
            <a:off x="900113" y="2039938"/>
            <a:ext cx="1749425" cy="1846262"/>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90129" name="Text Box 21"/>
          <p:cNvSpPr txBox="1">
            <a:spLocks noChangeArrowheads="1"/>
          </p:cNvSpPr>
          <p:nvPr/>
        </p:nvSpPr>
        <p:spPr bwMode="auto">
          <a:xfrm>
            <a:off x="7000875" y="424656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Y</a:t>
            </a:r>
            <a:r>
              <a:rPr lang="de-DE" altLang="en-US" sz="1800" baseline="-25000">
                <a:solidFill>
                  <a:srgbClr val="66FFFF"/>
                </a:solidFill>
              </a:rPr>
              <a:t>D,1</a:t>
            </a:r>
            <a:endParaRPr lang="el-GR" altLang="en-US" sz="1800" baseline="-25000">
              <a:solidFill>
                <a:srgbClr val="66FFFF"/>
              </a:solidFill>
            </a:endParaRPr>
          </a:p>
        </p:txBody>
      </p:sp>
      <p:sp>
        <p:nvSpPr>
          <p:cNvPr id="90130" name="Line 23"/>
          <p:cNvSpPr>
            <a:spLocks noChangeShapeType="1"/>
          </p:cNvSpPr>
          <p:nvPr/>
        </p:nvSpPr>
        <p:spPr bwMode="auto">
          <a:xfrm>
            <a:off x="4895850" y="2943225"/>
            <a:ext cx="2289175"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90131" name="Line 24"/>
          <p:cNvSpPr>
            <a:spLocks noChangeShapeType="1"/>
          </p:cNvSpPr>
          <p:nvPr/>
        </p:nvSpPr>
        <p:spPr bwMode="auto">
          <a:xfrm rot="5400000" flipH="1">
            <a:off x="6685756" y="3463132"/>
            <a:ext cx="1011237"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90132" name="AutoShape 29"/>
          <p:cNvSpPr>
            <a:spLocks noChangeArrowheads="1"/>
          </p:cNvSpPr>
          <p:nvPr/>
        </p:nvSpPr>
        <p:spPr bwMode="auto">
          <a:xfrm>
            <a:off x="0" y="4636365"/>
            <a:ext cx="9144000" cy="2193925"/>
          </a:xfrm>
          <a:prstGeom prst="roundRect">
            <a:avLst>
              <a:gd name="adj" fmla="val 12495"/>
            </a:avLst>
          </a:prstGeom>
          <a:solidFill>
            <a:srgbClr val="FFFF99"/>
          </a:solidFill>
          <a:ln w="50800">
            <a:solidFill>
              <a:srgbClr val="FF0000"/>
            </a:solidFill>
            <a:round/>
            <a:headEnd/>
            <a:tailEnd/>
          </a:ln>
        </p:spPr>
        <p:txBody>
          <a:bodyPr lIns="0" tIns="0" rIns="0" bIns="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just" eaLnBrk="1" hangingPunct="1">
              <a:lnSpc>
                <a:spcPct val="90000"/>
              </a:lnSpc>
              <a:spcBef>
                <a:spcPct val="0"/>
              </a:spcBef>
              <a:buClrTx/>
              <a:buFontTx/>
              <a:buNone/>
            </a:pPr>
            <a:r>
              <a:rPr lang="en-US" altLang="en-US" sz="2000" dirty="0">
                <a:solidFill>
                  <a:schemeClr val="bg1"/>
                </a:solidFill>
              </a:rPr>
              <a:t>In this graphical exposition, the assumption is made that real money supply by the central bank M/P equals real money demand of firms </a:t>
            </a:r>
            <a:r>
              <a:rPr lang="en-US" altLang="en-US" sz="2000" dirty="0">
                <a:solidFill>
                  <a:srgbClr val="FF0000"/>
                </a:solidFill>
              </a:rPr>
              <a:t>R</a:t>
            </a:r>
            <a:r>
              <a:rPr lang="en-US" altLang="en-US" sz="2000" baseline="-25000" dirty="0">
                <a:solidFill>
                  <a:srgbClr val="FF0000"/>
                </a:solidFill>
              </a:rPr>
              <a:t>D</a:t>
            </a:r>
            <a:r>
              <a:rPr lang="en-US" altLang="en-US" sz="2000" dirty="0">
                <a:solidFill>
                  <a:srgbClr val="FF0000"/>
                </a:solidFill>
              </a:rPr>
              <a:t>(Y) = M/P</a:t>
            </a:r>
            <a:r>
              <a:rPr lang="en-US" altLang="en-US" sz="2000" dirty="0">
                <a:solidFill>
                  <a:schemeClr val="bg1"/>
                </a:solidFill>
              </a:rPr>
              <a:t>. Therefore, </a:t>
            </a:r>
            <a:r>
              <a:rPr lang="en-US" altLang="en-US" sz="2000" dirty="0">
                <a:solidFill>
                  <a:srgbClr val="FF0000"/>
                </a:solidFill>
              </a:rPr>
              <a:t>the interest rate equals the "natural interest rate"</a:t>
            </a:r>
            <a:r>
              <a:rPr lang="en-US" altLang="en-US" sz="2000" dirty="0">
                <a:solidFill>
                  <a:schemeClr val="bg1"/>
                </a:solidFill>
              </a:rPr>
              <a:t>. </a:t>
            </a:r>
          </a:p>
          <a:p>
            <a:pPr algn="just" eaLnBrk="1" hangingPunct="1">
              <a:lnSpc>
                <a:spcPct val="90000"/>
              </a:lnSpc>
              <a:spcBef>
                <a:spcPct val="0"/>
              </a:spcBef>
              <a:buClrTx/>
              <a:buFontTx/>
              <a:buNone/>
            </a:pPr>
            <a:r>
              <a:rPr lang="en-US" altLang="en-US" sz="2000" dirty="0">
                <a:solidFill>
                  <a:schemeClr val="bg1"/>
                </a:solidFill>
              </a:rPr>
              <a:t>In section 3.2.1., where we will analyze the impact of monetary policy on the economy, we will consider the case, where money supply is larger than money demand.</a:t>
            </a:r>
          </a:p>
        </p:txBody>
      </p:sp>
      <p:sp>
        <p:nvSpPr>
          <p:cNvPr id="90133" name="Line 30"/>
          <p:cNvSpPr>
            <a:spLocks noChangeShapeType="1"/>
          </p:cNvSpPr>
          <p:nvPr/>
        </p:nvSpPr>
        <p:spPr bwMode="auto">
          <a:xfrm flipV="1">
            <a:off x="1795463" y="2936875"/>
            <a:ext cx="3130550" cy="3175"/>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90134" name="Rectangle 5"/>
          <p:cNvSpPr>
            <a:spLocks noChangeArrowheads="1"/>
          </p:cNvSpPr>
          <p:nvPr/>
        </p:nvSpPr>
        <p:spPr bwMode="auto">
          <a:xfrm>
            <a:off x="457200" y="31750"/>
            <a:ext cx="82296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r>
              <a:rPr lang="en-US" altLang="en-US" sz="2600">
                <a:solidFill>
                  <a:srgbClr val="FFFF00"/>
                </a:solidFill>
              </a:rPr>
              <a:t>3. The Neoclassical Model and its Policy Implications </a:t>
            </a:r>
            <a:br>
              <a:rPr lang="en-US" altLang="en-US" sz="2600">
                <a:solidFill>
                  <a:srgbClr val="FFFF00"/>
                </a:solidFill>
              </a:rPr>
            </a:br>
            <a:r>
              <a:rPr lang="en-US" altLang="en-US" sz="2600">
                <a:solidFill>
                  <a:srgbClr val="FFFF00"/>
                </a:solidFill>
              </a:rPr>
              <a:t>3.1. The Structure of the Neoclassical Model</a:t>
            </a:r>
          </a:p>
        </p:txBody>
      </p:sp>
      <p:sp>
        <p:nvSpPr>
          <p:cNvPr id="90135" name="Line 11"/>
          <p:cNvSpPr>
            <a:spLocks noChangeShapeType="1"/>
          </p:cNvSpPr>
          <p:nvPr/>
        </p:nvSpPr>
        <p:spPr bwMode="auto">
          <a:xfrm rot="5400000" flipV="1">
            <a:off x="5957094" y="1434307"/>
            <a:ext cx="1004887" cy="2419350"/>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90136" name="Line 11"/>
          <p:cNvSpPr>
            <a:spLocks noChangeShapeType="1"/>
          </p:cNvSpPr>
          <p:nvPr/>
        </p:nvSpPr>
        <p:spPr bwMode="auto">
          <a:xfrm rot="5400000" flipV="1">
            <a:off x="5298281" y="1732757"/>
            <a:ext cx="1717675" cy="2376488"/>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90137" name="Line 11"/>
          <p:cNvSpPr>
            <a:spLocks noChangeShapeType="1"/>
          </p:cNvSpPr>
          <p:nvPr/>
        </p:nvSpPr>
        <p:spPr bwMode="auto">
          <a:xfrm rot="10800000" flipV="1">
            <a:off x="782638" y="1958975"/>
            <a:ext cx="2417762" cy="165576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90138" name="Oval 25"/>
          <p:cNvSpPr>
            <a:spLocks noChangeArrowheads="1"/>
          </p:cNvSpPr>
          <p:nvPr/>
        </p:nvSpPr>
        <p:spPr bwMode="auto">
          <a:xfrm>
            <a:off x="7143750" y="28844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90139" name="Line 30"/>
          <p:cNvSpPr>
            <a:spLocks noChangeShapeType="1"/>
          </p:cNvSpPr>
          <p:nvPr/>
        </p:nvSpPr>
        <p:spPr bwMode="auto">
          <a:xfrm flipV="1">
            <a:off x="792163" y="2940050"/>
            <a:ext cx="984250"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90140" name="Line 24"/>
          <p:cNvSpPr>
            <a:spLocks noChangeShapeType="1"/>
          </p:cNvSpPr>
          <p:nvPr/>
        </p:nvSpPr>
        <p:spPr bwMode="auto">
          <a:xfrm rot="5400000" flipH="1">
            <a:off x="1277144" y="3426619"/>
            <a:ext cx="1011238"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90141" name="Oval 31"/>
          <p:cNvSpPr>
            <a:spLocks noChangeArrowheads="1"/>
          </p:cNvSpPr>
          <p:nvPr/>
        </p:nvSpPr>
        <p:spPr bwMode="auto">
          <a:xfrm>
            <a:off x="1720850" y="2882900"/>
            <a:ext cx="101600" cy="103188"/>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90142" name="Text Box 19"/>
          <p:cNvSpPr txBox="1">
            <a:spLocks noChangeArrowheads="1"/>
          </p:cNvSpPr>
          <p:nvPr/>
        </p:nvSpPr>
        <p:spPr bwMode="auto">
          <a:xfrm>
            <a:off x="2563813" y="3606800"/>
            <a:ext cx="76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I(i,L</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p:txBody>
      </p:sp>
      <p:sp>
        <p:nvSpPr>
          <p:cNvPr id="90143" name="Text Box 15"/>
          <p:cNvSpPr txBox="1">
            <a:spLocks noChangeArrowheads="1"/>
          </p:cNvSpPr>
          <p:nvPr/>
        </p:nvSpPr>
        <p:spPr bwMode="auto">
          <a:xfrm>
            <a:off x="2789238" y="1558925"/>
            <a:ext cx="641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S(i)</a:t>
            </a:r>
            <a:endParaRPr lang="el-GR" altLang="en-US" sz="1800">
              <a:solidFill>
                <a:srgbClr val="00FFFF"/>
              </a:solidFill>
            </a:endParaRPr>
          </a:p>
        </p:txBody>
      </p:sp>
      <p:sp>
        <p:nvSpPr>
          <p:cNvPr id="90144" name="Text Box 15"/>
          <p:cNvSpPr txBox="1">
            <a:spLocks noChangeArrowheads="1"/>
          </p:cNvSpPr>
          <p:nvPr/>
        </p:nvSpPr>
        <p:spPr bwMode="auto">
          <a:xfrm>
            <a:off x="7462838" y="3121025"/>
            <a:ext cx="159226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Y</a:t>
            </a:r>
            <a:r>
              <a:rPr lang="de-DE" altLang="en-US" sz="1800" baseline="-25000">
                <a:solidFill>
                  <a:srgbClr val="66FFFF"/>
                </a:solidFill>
              </a:rPr>
              <a:t>D</a:t>
            </a:r>
            <a:r>
              <a:rPr lang="de-DE" altLang="en-US" sz="1800">
                <a:solidFill>
                  <a:srgbClr val="66FFFF"/>
                </a:solidFill>
              </a:rPr>
              <a:t>=C(i)+ </a:t>
            </a:r>
            <a:r>
              <a:rPr lang="de-DE" altLang="en-US" sz="2000">
                <a:solidFill>
                  <a:srgbClr val="66FFFF"/>
                </a:solidFill>
              </a:rPr>
              <a:t>I(i,L</a:t>
            </a:r>
            <a:r>
              <a:rPr lang="de-DE" altLang="en-US" sz="2000" baseline="-25000">
                <a:solidFill>
                  <a:srgbClr val="66FFFF"/>
                </a:solidFill>
              </a:rPr>
              <a:t>1</a:t>
            </a:r>
            <a:r>
              <a:rPr lang="de-DE" altLang="en-US" sz="2000">
                <a:solidFill>
                  <a:srgbClr val="66FFFF"/>
                </a:solidFill>
              </a:rPr>
              <a:t>)</a:t>
            </a:r>
            <a:endParaRPr lang="el-GR" altLang="en-US" sz="2000">
              <a:solidFill>
                <a:srgbClr val="66FFFF"/>
              </a:solidFill>
            </a:endParaRPr>
          </a:p>
        </p:txBody>
      </p:sp>
      <p:grpSp>
        <p:nvGrpSpPr>
          <p:cNvPr id="2" name="Group 39"/>
          <p:cNvGrpSpPr>
            <a:grpSpLocks/>
          </p:cNvGrpSpPr>
          <p:nvPr/>
        </p:nvGrpSpPr>
        <p:grpSpPr bwMode="auto">
          <a:xfrm>
            <a:off x="1431925" y="1947863"/>
            <a:ext cx="2417763" cy="2027237"/>
            <a:chOff x="902" y="1227"/>
            <a:chExt cx="1523" cy="1277"/>
          </a:xfrm>
        </p:grpSpPr>
        <p:sp>
          <p:nvSpPr>
            <p:cNvPr id="90152" name="Line 11"/>
            <p:cNvSpPr>
              <a:spLocks noChangeShapeType="1"/>
            </p:cNvSpPr>
            <p:nvPr/>
          </p:nvSpPr>
          <p:spPr bwMode="auto">
            <a:xfrm rot="10800000" flipV="1">
              <a:off x="902" y="1227"/>
              <a:ext cx="1523" cy="104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90153" name="Line 38"/>
            <p:cNvSpPr>
              <a:spLocks noChangeShapeType="1"/>
            </p:cNvSpPr>
            <p:nvPr/>
          </p:nvSpPr>
          <p:spPr bwMode="auto">
            <a:xfrm>
              <a:off x="912" y="2256"/>
              <a:ext cx="0" cy="248"/>
            </a:xfrm>
            <a:prstGeom prst="line">
              <a:avLst/>
            </a:prstGeom>
            <a:noFill/>
            <a:ln w="38100">
              <a:solidFill>
                <a:srgbClr val="33CCCC"/>
              </a:solidFill>
              <a:round/>
              <a:headEnd type="none" w="med" len="lg"/>
              <a:tailEnd type="non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grpSp>
      <p:sp>
        <p:nvSpPr>
          <p:cNvPr id="586792" name="Text Box 15"/>
          <p:cNvSpPr txBox="1">
            <a:spLocks noChangeArrowheads="1"/>
          </p:cNvSpPr>
          <p:nvPr/>
        </p:nvSpPr>
        <p:spPr bwMode="auto">
          <a:xfrm>
            <a:off x="3387725" y="1573213"/>
            <a:ext cx="1174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S(i)+M/P</a:t>
            </a:r>
            <a:endParaRPr lang="el-GR" altLang="en-US" sz="1800">
              <a:solidFill>
                <a:srgbClr val="00FFFF"/>
              </a:solidFill>
            </a:endParaRPr>
          </a:p>
        </p:txBody>
      </p:sp>
      <p:sp>
        <p:nvSpPr>
          <p:cNvPr id="586793" name="Line 20"/>
          <p:cNvSpPr>
            <a:spLocks noChangeShapeType="1"/>
          </p:cNvSpPr>
          <p:nvPr/>
        </p:nvSpPr>
        <p:spPr bwMode="auto">
          <a:xfrm>
            <a:off x="1587500" y="2041525"/>
            <a:ext cx="1749425" cy="184626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586794" name="Text Box 19"/>
          <p:cNvSpPr txBox="1">
            <a:spLocks noChangeArrowheads="1"/>
          </p:cNvSpPr>
          <p:nvPr/>
        </p:nvSpPr>
        <p:spPr bwMode="auto">
          <a:xfrm>
            <a:off x="3314700" y="3608388"/>
            <a:ext cx="1466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I(i,L</a:t>
            </a:r>
            <a:r>
              <a:rPr lang="de-DE" altLang="en-US" sz="1800" baseline="-25000">
                <a:solidFill>
                  <a:srgbClr val="66FFFF"/>
                </a:solidFill>
              </a:rPr>
              <a:t>1</a:t>
            </a:r>
            <a:r>
              <a:rPr lang="de-DE" altLang="en-US" sz="1800">
                <a:solidFill>
                  <a:srgbClr val="66FFFF"/>
                </a:solidFill>
              </a:rPr>
              <a:t>)+R</a:t>
            </a:r>
            <a:r>
              <a:rPr lang="de-DE" altLang="en-US" sz="1800" baseline="-25000">
                <a:solidFill>
                  <a:srgbClr val="66FFFF"/>
                </a:solidFill>
              </a:rPr>
              <a:t>D</a:t>
            </a:r>
            <a:r>
              <a:rPr lang="de-DE" altLang="en-US" sz="1800">
                <a:solidFill>
                  <a:srgbClr val="66FFFF"/>
                </a:solidFill>
              </a:rPr>
              <a:t>(Y)</a:t>
            </a:r>
            <a:endParaRPr lang="el-GR" altLang="en-US" sz="1800">
              <a:solidFill>
                <a:srgbClr val="66FFFF"/>
              </a:solidFill>
            </a:endParaRPr>
          </a:p>
        </p:txBody>
      </p:sp>
      <p:sp>
        <p:nvSpPr>
          <p:cNvPr id="586795" name="Oval 31"/>
          <p:cNvSpPr>
            <a:spLocks noChangeArrowheads="1"/>
          </p:cNvSpPr>
          <p:nvPr/>
        </p:nvSpPr>
        <p:spPr bwMode="auto">
          <a:xfrm>
            <a:off x="2370138" y="28844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90150" name="AutoShape 64"/>
          <p:cNvSpPr>
            <a:spLocks noChangeArrowheads="1"/>
          </p:cNvSpPr>
          <p:nvPr/>
        </p:nvSpPr>
        <p:spPr bwMode="auto">
          <a:xfrm>
            <a:off x="1331913" y="987425"/>
            <a:ext cx="1973262"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en-US" altLang="en-US" sz="2000">
                <a:solidFill>
                  <a:srgbClr val="3333FF"/>
                </a:solidFill>
              </a:rPr>
              <a:t>Capital Market</a:t>
            </a:r>
          </a:p>
        </p:txBody>
      </p:sp>
      <p:sp>
        <p:nvSpPr>
          <p:cNvPr id="90151" name="AutoShape 64"/>
          <p:cNvSpPr>
            <a:spLocks noChangeArrowheads="1"/>
          </p:cNvSpPr>
          <p:nvPr/>
        </p:nvSpPr>
        <p:spPr bwMode="auto">
          <a:xfrm>
            <a:off x="5410200" y="989013"/>
            <a:ext cx="2278063"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en-US" altLang="en-US" sz="2000" dirty="0">
                <a:solidFill>
                  <a:srgbClr val="3333FF"/>
                </a:solidFill>
              </a:rPr>
              <a:t>Goods Market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679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8679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679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867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792" grpId="0"/>
      <p:bldP spid="586793" grpId="0" animBg="1"/>
      <p:bldP spid="586794" grpId="0"/>
      <p:bldP spid="586795"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0"/>
              </a:spcBef>
              <a:buClrTx/>
              <a:buFontTx/>
              <a:buNone/>
            </a:pPr>
            <a:r>
              <a:rPr lang="de-DE" altLang="en-US" sz="1600" b="1"/>
              <a:t>- </a:t>
            </a:r>
            <a:fld id="{F140438A-6D3D-401E-8941-CF3D836F16BE}" type="slidenum">
              <a:rPr lang="de-DE" altLang="en-US" sz="1600" b="1"/>
              <a:pPr algn="r" eaLnBrk="1" hangingPunct="1">
                <a:spcBef>
                  <a:spcPct val="0"/>
                </a:spcBef>
                <a:buClrTx/>
                <a:buFontTx/>
                <a:buNone/>
              </a:pPr>
              <a:t>88</a:t>
            </a:fld>
            <a:r>
              <a:rPr lang="de-DE" altLang="en-US" sz="1600" b="1"/>
              <a:t> -</a:t>
            </a:r>
          </a:p>
        </p:txBody>
      </p:sp>
      <p:sp>
        <p:nvSpPr>
          <p:cNvPr id="91139"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de-DE" altLang="en-US" sz="600"/>
              <a:t>Prof. Dr. Rainer Maurer</a:t>
            </a:r>
          </a:p>
        </p:txBody>
      </p:sp>
      <p:sp>
        <p:nvSpPr>
          <p:cNvPr id="91140" name="Rectangle 2"/>
          <p:cNvSpPr>
            <a:spLocks noGrp="1" noChangeArrowheads="1"/>
          </p:cNvSpPr>
          <p:nvPr>
            <p:ph type="title" idx="4294967295"/>
          </p:nvPr>
        </p:nvSpPr>
        <p:spPr>
          <a:xfrm>
            <a:off x="0" y="31750"/>
            <a:ext cx="9144000" cy="1100138"/>
          </a:xfrm>
        </p:spPr>
        <p:txBody>
          <a:bodyPr/>
          <a:lstStyle/>
          <a:p>
            <a:pPr eaLnBrk="1" hangingPunct="1"/>
            <a:r>
              <a:rPr lang="en-US" altLang="en-US" sz="2900"/>
              <a:t>3. The Neoclassical Model and its Policy Implications</a:t>
            </a:r>
            <a:br>
              <a:rPr lang="en-US" altLang="en-US" sz="2900"/>
            </a:br>
            <a:r>
              <a:rPr lang="en-US" altLang="en-US" sz="2600"/>
              <a:t>3.1. The Structure of the Neoclassical Model</a:t>
            </a:r>
          </a:p>
        </p:txBody>
      </p:sp>
      <p:sp>
        <p:nvSpPr>
          <p:cNvPr id="5630979" name="Rectangle 3"/>
          <p:cNvSpPr>
            <a:spLocks noGrp="1" noChangeArrowheads="1"/>
          </p:cNvSpPr>
          <p:nvPr>
            <p:ph type="body" idx="4294967295"/>
          </p:nvPr>
        </p:nvSpPr>
        <p:spPr>
          <a:xfrm>
            <a:off x="457200" y="1085850"/>
            <a:ext cx="8229600" cy="5626100"/>
          </a:xfrm>
          <a:noFill/>
        </p:spPr>
        <p:txBody>
          <a:bodyPr/>
          <a:lstStyle/>
          <a:p>
            <a:pPr marL="571500" indent="-571500" eaLnBrk="1" hangingPunct="1"/>
            <a:r>
              <a:rPr lang="en-US" altLang="en-US" sz="2300" dirty="0"/>
              <a:t>Now the neoclassical model is complete!</a:t>
            </a:r>
          </a:p>
          <a:p>
            <a:pPr marL="952500" lvl="1" indent="-495300" eaLnBrk="1" hangingPunct="1"/>
            <a:r>
              <a:rPr lang="en-US" altLang="en-US" sz="2000" dirty="0"/>
              <a:t>Demand Module (previous diagram):</a:t>
            </a:r>
          </a:p>
          <a:p>
            <a:pPr marL="1371600" lvl="2" indent="-457200" eaLnBrk="1" hangingPunct="1">
              <a:buFont typeface="Wingdings" pitchFamily="2" charset="2"/>
              <a:buChar char="w"/>
            </a:pPr>
            <a:r>
              <a:rPr lang="en-US" altLang="en-US" sz="2000" dirty="0"/>
              <a:t>The equilibrium level of the </a:t>
            </a:r>
            <a:r>
              <a:rPr lang="en-US" altLang="en-US" sz="2000" dirty="0">
                <a:solidFill>
                  <a:srgbClr val="00FF00"/>
                </a:solidFill>
              </a:rPr>
              <a:t>interest rate</a:t>
            </a:r>
            <a:r>
              <a:rPr lang="en-US" altLang="en-US" sz="2000" dirty="0"/>
              <a:t> </a:t>
            </a:r>
            <a:r>
              <a:rPr lang="en-US" altLang="en-US" sz="2000" dirty="0" err="1"/>
              <a:t>i</a:t>
            </a:r>
            <a:r>
              <a:rPr lang="en-US" altLang="en-US" sz="2000" baseline="-25000" dirty="0" err="1"/>
              <a:t>1</a:t>
            </a:r>
            <a:r>
              <a:rPr lang="en-US" altLang="en-US" sz="2000" dirty="0"/>
              <a:t> is determined on the </a:t>
            </a:r>
            <a:r>
              <a:rPr lang="en-US" altLang="en-US" sz="2000" dirty="0">
                <a:solidFill>
                  <a:srgbClr val="00FF00"/>
                </a:solidFill>
              </a:rPr>
              <a:t>capital market</a:t>
            </a:r>
            <a:r>
              <a:rPr lang="en-US" altLang="en-US" sz="2000" dirty="0"/>
              <a:t>. </a:t>
            </a:r>
          </a:p>
          <a:p>
            <a:pPr marL="1371600" lvl="2" indent="-457200" eaLnBrk="1" hangingPunct="1">
              <a:buFont typeface="Wingdings" pitchFamily="2" charset="2"/>
              <a:buChar char="w"/>
            </a:pPr>
            <a:r>
              <a:rPr lang="en-US" altLang="en-US" sz="2000" dirty="0"/>
              <a:t>The </a:t>
            </a:r>
            <a:r>
              <a:rPr lang="en-US" altLang="en-US" sz="2000" dirty="0">
                <a:solidFill>
                  <a:srgbClr val="00FF00"/>
                </a:solidFill>
              </a:rPr>
              <a:t>interest rate</a:t>
            </a:r>
            <a:r>
              <a:rPr lang="en-US" altLang="en-US" sz="2000" dirty="0"/>
              <a:t> determines the level of investment demand I(</a:t>
            </a:r>
            <a:r>
              <a:rPr lang="en-US" altLang="en-US" sz="2000" dirty="0" err="1"/>
              <a:t>i</a:t>
            </a:r>
            <a:r>
              <a:rPr lang="en-US" altLang="en-US" sz="2000" baseline="-25000" dirty="0" err="1"/>
              <a:t>1</a:t>
            </a:r>
            <a:r>
              <a:rPr lang="en-US" altLang="en-US" sz="2000" dirty="0"/>
              <a:t>) and consumption demand C(</a:t>
            </a:r>
            <a:r>
              <a:rPr lang="en-US" altLang="en-US" sz="2000" dirty="0" err="1"/>
              <a:t>i</a:t>
            </a:r>
            <a:r>
              <a:rPr lang="en-US" altLang="en-US" sz="2000" baseline="-25000" dirty="0" err="1"/>
              <a:t>1</a:t>
            </a:r>
            <a:r>
              <a:rPr lang="en-US" altLang="en-US" sz="2000" dirty="0"/>
              <a:t>), which add up to the </a:t>
            </a:r>
            <a:r>
              <a:rPr lang="en-US" altLang="en-US" sz="2000" dirty="0">
                <a:solidFill>
                  <a:srgbClr val="00FF00"/>
                </a:solidFill>
              </a:rPr>
              <a:t>total demand for goods</a:t>
            </a:r>
            <a:r>
              <a:rPr lang="en-US" altLang="en-US" sz="2000" dirty="0"/>
              <a:t> Y</a:t>
            </a:r>
            <a:r>
              <a:rPr lang="en-US" altLang="en-US" sz="2000" baseline="-25000" dirty="0"/>
              <a:t>D</a:t>
            </a:r>
            <a:r>
              <a:rPr lang="en-US" altLang="en-US" sz="2000" dirty="0"/>
              <a:t>(</a:t>
            </a:r>
            <a:r>
              <a:rPr lang="en-US" altLang="en-US" sz="2000" dirty="0" err="1"/>
              <a:t>i</a:t>
            </a:r>
            <a:r>
              <a:rPr lang="en-US" altLang="en-US" sz="2000" baseline="-25000" dirty="0" err="1"/>
              <a:t>1</a:t>
            </a:r>
            <a:r>
              <a:rPr lang="en-US" altLang="en-US" sz="2000" dirty="0"/>
              <a:t>) = I(</a:t>
            </a:r>
            <a:r>
              <a:rPr lang="en-US" altLang="en-US" sz="2000" dirty="0" err="1"/>
              <a:t>i</a:t>
            </a:r>
            <a:r>
              <a:rPr lang="en-US" altLang="en-US" sz="2000" baseline="-25000" dirty="0" err="1"/>
              <a:t>1</a:t>
            </a:r>
            <a:r>
              <a:rPr lang="en-US" altLang="en-US" sz="2000" dirty="0"/>
              <a:t>)+C(</a:t>
            </a:r>
            <a:r>
              <a:rPr lang="en-US" altLang="en-US" sz="2000" dirty="0" err="1"/>
              <a:t>i</a:t>
            </a:r>
            <a:r>
              <a:rPr lang="en-US" altLang="en-US" sz="2000" baseline="-25000" dirty="0" err="1"/>
              <a:t>1</a:t>
            </a:r>
            <a:r>
              <a:rPr lang="en-US" altLang="en-US" sz="2000" dirty="0"/>
              <a:t>).</a:t>
            </a:r>
          </a:p>
          <a:p>
            <a:pPr marL="952500" lvl="1" indent="-495300" eaLnBrk="1" hangingPunct="1"/>
            <a:r>
              <a:rPr lang="en-US" altLang="en-US" sz="2000" dirty="0"/>
              <a:t>Production Module (next diagram):</a:t>
            </a:r>
          </a:p>
          <a:p>
            <a:pPr marL="1371600" lvl="2" indent="-457200" eaLnBrk="1" hangingPunct="1">
              <a:buFont typeface="Wingdings" pitchFamily="2" charset="2"/>
              <a:buChar char="w"/>
            </a:pPr>
            <a:r>
              <a:rPr lang="en-US" altLang="en-US" sz="2000" dirty="0"/>
              <a:t>The level of </a:t>
            </a:r>
            <a:r>
              <a:rPr lang="en-US" altLang="en-US" sz="2000" dirty="0">
                <a:solidFill>
                  <a:srgbClr val="00FF00"/>
                </a:solidFill>
              </a:rPr>
              <a:t>real wages</a:t>
            </a:r>
            <a:r>
              <a:rPr lang="en-US" altLang="en-US" sz="2000" dirty="0"/>
              <a:t> </a:t>
            </a:r>
            <a:r>
              <a:rPr lang="en-US" altLang="en-US" sz="2000" dirty="0" err="1"/>
              <a:t>w</a:t>
            </a:r>
            <a:r>
              <a:rPr lang="en-US" altLang="en-US" sz="2000" baseline="-25000" dirty="0" err="1"/>
              <a:t>1</a:t>
            </a:r>
            <a:r>
              <a:rPr lang="en-US" altLang="en-US" sz="2000" dirty="0"/>
              <a:t>/</a:t>
            </a:r>
            <a:r>
              <a:rPr lang="en-US" altLang="en-US" sz="2000" dirty="0" err="1"/>
              <a:t>P</a:t>
            </a:r>
            <a:r>
              <a:rPr lang="en-US" altLang="en-US" sz="2000" baseline="-25000" dirty="0" err="1"/>
              <a:t>1</a:t>
            </a:r>
            <a:r>
              <a:rPr lang="en-US" altLang="en-US" sz="2000" dirty="0"/>
              <a:t> and labor input </a:t>
            </a:r>
            <a:r>
              <a:rPr lang="en-US" altLang="en-US" sz="2000" dirty="0" err="1"/>
              <a:t>L</a:t>
            </a:r>
            <a:r>
              <a:rPr lang="en-US" altLang="en-US" sz="2000" baseline="-25000" dirty="0" err="1"/>
              <a:t>1</a:t>
            </a:r>
            <a:r>
              <a:rPr lang="en-US" altLang="en-US" sz="2000" dirty="0"/>
              <a:t> is determined on the </a:t>
            </a:r>
            <a:r>
              <a:rPr lang="en-US" altLang="en-US" sz="2000" dirty="0">
                <a:solidFill>
                  <a:srgbClr val="00FF00"/>
                </a:solidFill>
              </a:rPr>
              <a:t>labor market</a:t>
            </a:r>
            <a:r>
              <a:rPr lang="en-US" altLang="en-US" sz="2000" dirty="0"/>
              <a:t>.</a:t>
            </a:r>
          </a:p>
          <a:p>
            <a:pPr marL="1371600" lvl="2" indent="-457200" eaLnBrk="1" hangingPunct="1">
              <a:buFont typeface="Wingdings" pitchFamily="2" charset="2"/>
              <a:buChar char="w"/>
            </a:pPr>
            <a:r>
              <a:rPr lang="en-US" altLang="en-US" sz="2000" dirty="0"/>
              <a:t>Labor input </a:t>
            </a:r>
            <a:r>
              <a:rPr lang="en-US" altLang="en-US" sz="2000" dirty="0" err="1"/>
              <a:t>L</a:t>
            </a:r>
            <a:r>
              <a:rPr lang="en-US" altLang="en-US" sz="2000" baseline="-25000" dirty="0" err="1"/>
              <a:t>1</a:t>
            </a:r>
            <a:r>
              <a:rPr lang="en-US" altLang="en-US" sz="2000" dirty="0"/>
              <a:t> and the capital stock </a:t>
            </a:r>
            <a:r>
              <a:rPr lang="en-US" altLang="en-US" sz="2000" dirty="0" err="1"/>
              <a:t>K</a:t>
            </a:r>
            <a:r>
              <a:rPr lang="en-US" altLang="en-US" sz="2000" baseline="-25000" dirty="0" err="1"/>
              <a:t>1</a:t>
            </a:r>
            <a:r>
              <a:rPr lang="en-US" altLang="en-US" sz="2000" dirty="0"/>
              <a:t> are inserted in the </a:t>
            </a:r>
            <a:r>
              <a:rPr lang="en-US" altLang="en-US" sz="2000" dirty="0">
                <a:solidFill>
                  <a:srgbClr val="00FF00"/>
                </a:solidFill>
              </a:rPr>
              <a:t>production function</a:t>
            </a:r>
            <a:r>
              <a:rPr lang="en-US" altLang="en-US" sz="2000" dirty="0"/>
              <a:t> of firms Y(L</a:t>
            </a:r>
            <a:r>
              <a:rPr lang="en-US" altLang="en-US" sz="2000" baseline="-25000" dirty="0"/>
              <a:t>1</a:t>
            </a:r>
            <a:r>
              <a:rPr lang="en-US" altLang="en-US" sz="2000" dirty="0"/>
              <a:t>,K</a:t>
            </a:r>
            <a:r>
              <a:rPr lang="en-US" altLang="en-US" sz="2000" baseline="-25000" dirty="0"/>
              <a:t>1</a:t>
            </a:r>
            <a:r>
              <a:rPr lang="en-US" altLang="en-US" sz="2000" dirty="0"/>
              <a:t>) and yield goods supply.</a:t>
            </a:r>
          </a:p>
          <a:p>
            <a:pPr marL="1371600" lvl="2" indent="-457200" eaLnBrk="1" hangingPunct="1">
              <a:buFont typeface="Wingdings" pitchFamily="2" charset="2"/>
              <a:buChar char="w"/>
            </a:pPr>
            <a:r>
              <a:rPr lang="en-US" altLang="en-US" sz="2000" dirty="0"/>
              <a:t>Firms offer this goods supply on the goods market Y(L</a:t>
            </a:r>
            <a:r>
              <a:rPr lang="en-US" altLang="en-US" sz="2000" baseline="-25000" dirty="0"/>
              <a:t>1</a:t>
            </a:r>
            <a:r>
              <a:rPr lang="en-US" altLang="en-US" sz="2000" dirty="0"/>
              <a:t>,K</a:t>
            </a:r>
            <a:r>
              <a:rPr lang="en-US" altLang="en-US" sz="2000" baseline="-25000" dirty="0"/>
              <a:t>1</a:t>
            </a:r>
            <a:r>
              <a:rPr lang="en-US" altLang="en-US" sz="2000" dirty="0"/>
              <a:t>) = Y</a:t>
            </a:r>
            <a:r>
              <a:rPr lang="en-US" altLang="en-US" sz="2000" baseline="-25000" dirty="0"/>
              <a:t>s</a:t>
            </a:r>
            <a:r>
              <a:rPr lang="en-US" altLang="en-US" sz="2000" dirty="0"/>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3097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3097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3097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309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92162" name="Object 2"/>
          <p:cNvGraphicFramePr>
            <a:graphicFrameLocks/>
          </p:cNvGraphicFramePr>
          <p:nvPr/>
        </p:nvGraphicFramePr>
        <p:xfrm>
          <a:off x="403225" y="3346450"/>
          <a:ext cx="4448175" cy="3219450"/>
        </p:xfrm>
        <a:graphic>
          <a:graphicData uri="http://schemas.openxmlformats.org/presentationml/2006/ole">
            <mc:AlternateContent xmlns:mc="http://schemas.openxmlformats.org/markup-compatibility/2006">
              <mc:Choice xmlns:v="urn:schemas-microsoft-com:vml" Requires="v">
                <p:oleObj spid="_x0000_s92984" name="Diagramm" r:id="rId4" imgW="7438924" imgH="5324610" progId="MSGraph.Chart.8">
                  <p:embed followColorScheme="full"/>
                </p:oleObj>
              </mc:Choice>
              <mc:Fallback>
                <p:oleObj name="Diagramm" r:id="rId4" imgW="7438924" imgH="5324610"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225" y="3346450"/>
                        <a:ext cx="4448175"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163" name="Rectangle 2"/>
          <p:cNvSpPr>
            <a:spLocks noGrp="1" noChangeArrowheads="1"/>
          </p:cNvSpPr>
          <p:nvPr>
            <p:ph type="title" idx="4294967295"/>
          </p:nvPr>
        </p:nvSpPr>
        <p:spPr>
          <a:xfrm>
            <a:off x="5003800" y="0"/>
            <a:ext cx="4140200" cy="573088"/>
          </a:xfrm>
          <a:noFill/>
        </p:spPr>
        <p:txBody>
          <a:bodyPr/>
          <a:lstStyle/>
          <a:p>
            <a:pPr eaLnBrk="1" hangingPunct="1"/>
            <a:r>
              <a:rPr lang="de-DE" altLang="en-US" sz="2400"/>
              <a:t>Determination of GDP</a:t>
            </a:r>
          </a:p>
        </p:txBody>
      </p:sp>
      <p:graphicFrame>
        <p:nvGraphicFramePr>
          <p:cNvPr id="92164" name="Object 3"/>
          <p:cNvGraphicFramePr>
            <a:graphicFrameLocks/>
          </p:cNvGraphicFramePr>
          <p:nvPr/>
        </p:nvGraphicFramePr>
        <p:xfrm>
          <a:off x="401638" y="0"/>
          <a:ext cx="4448175" cy="3219450"/>
        </p:xfrm>
        <a:graphic>
          <a:graphicData uri="http://schemas.openxmlformats.org/presentationml/2006/ole">
            <mc:AlternateContent xmlns:mc="http://schemas.openxmlformats.org/markup-compatibility/2006">
              <mc:Choice xmlns:v="urn:schemas-microsoft-com:vml" Requires="v">
                <p:oleObj spid="_x0000_s92985" name="Diagramm" r:id="rId6" imgW="7438924" imgH="5324610" progId="MSGraph.Chart.8">
                  <p:embed followColorScheme="full"/>
                </p:oleObj>
              </mc:Choice>
              <mc:Fallback>
                <p:oleObj name="Diagramm" r:id="rId6" imgW="7438924" imgH="532461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638" y="0"/>
                        <a:ext cx="4448175"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165" name="Text Box 15"/>
          <p:cNvSpPr txBox="1">
            <a:spLocks noChangeArrowheads="1"/>
          </p:cNvSpPr>
          <p:nvPr/>
        </p:nvSpPr>
        <p:spPr bwMode="auto">
          <a:xfrm>
            <a:off x="4673600" y="3005138"/>
            <a:ext cx="4254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50000"/>
              </a:spcBef>
              <a:buClrTx/>
              <a:buFontTx/>
              <a:buNone/>
            </a:pPr>
            <a:r>
              <a:rPr lang="de-DE" altLang="en-US" sz="2200" b="1"/>
              <a:t>L  </a:t>
            </a:r>
          </a:p>
        </p:txBody>
      </p:sp>
      <p:sp>
        <p:nvSpPr>
          <p:cNvPr id="92166" name="Arc 16"/>
          <p:cNvSpPr>
            <a:spLocks/>
          </p:cNvSpPr>
          <p:nvPr/>
        </p:nvSpPr>
        <p:spPr bwMode="auto">
          <a:xfrm flipH="1">
            <a:off x="527050" y="339725"/>
            <a:ext cx="4492625" cy="3082925"/>
          </a:xfrm>
          <a:custGeom>
            <a:avLst/>
            <a:gdLst>
              <a:gd name="T0" fmla="*/ 2147483647 w 21450"/>
              <a:gd name="T1" fmla="*/ 0 h 21034"/>
              <a:gd name="T2" fmla="*/ 2147483647 w 21450"/>
              <a:gd name="T3" fmla="*/ 2147483647 h 21034"/>
              <a:gd name="T4" fmla="*/ 0 w 21450"/>
              <a:gd name="T5" fmla="*/ 2147483647 h 21034"/>
              <a:gd name="T6" fmla="*/ 0 60000 65536"/>
              <a:gd name="T7" fmla="*/ 0 60000 65536"/>
              <a:gd name="T8" fmla="*/ 0 60000 65536"/>
              <a:gd name="T9" fmla="*/ 0 w 21450"/>
              <a:gd name="T10" fmla="*/ 0 h 21034"/>
              <a:gd name="T11" fmla="*/ 21450 w 21450"/>
              <a:gd name="T12" fmla="*/ 21034 h 21034"/>
            </a:gdLst>
            <a:ahLst/>
            <a:cxnLst>
              <a:cxn ang="T6">
                <a:pos x="T0" y="T1"/>
              </a:cxn>
              <a:cxn ang="T7">
                <a:pos x="T2" y="T3"/>
              </a:cxn>
              <a:cxn ang="T8">
                <a:pos x="T4" y="T5"/>
              </a:cxn>
            </a:cxnLst>
            <a:rect l="T9" t="T10" r="T11" b="T12"/>
            <a:pathLst>
              <a:path w="21450" h="21034" fill="none" extrusionOk="0">
                <a:moveTo>
                  <a:pt x="4912" y="0"/>
                </a:moveTo>
                <a:cubicBezTo>
                  <a:pt x="13770" y="2068"/>
                  <a:pt x="20382" y="9464"/>
                  <a:pt x="21450" y="18496"/>
                </a:cubicBezTo>
              </a:path>
              <a:path w="21450" h="21034" stroke="0" extrusionOk="0">
                <a:moveTo>
                  <a:pt x="4912" y="0"/>
                </a:moveTo>
                <a:cubicBezTo>
                  <a:pt x="13770" y="2068"/>
                  <a:pt x="20382" y="9464"/>
                  <a:pt x="21450" y="18496"/>
                </a:cubicBezTo>
                <a:lnTo>
                  <a:pt x="0" y="21034"/>
                </a:lnTo>
                <a:lnTo>
                  <a:pt x="4912" y="0"/>
                </a:lnTo>
                <a:close/>
              </a:path>
            </a:pathLst>
          </a:custGeom>
          <a:noFill/>
          <a:ln w="38100">
            <a:solidFill>
              <a:srgbClr val="00FFFF"/>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lstStyle/>
          <a:p>
            <a:endParaRPr lang="en-US"/>
          </a:p>
        </p:txBody>
      </p:sp>
      <p:sp>
        <p:nvSpPr>
          <p:cNvPr id="92167" name="Text Box 18"/>
          <p:cNvSpPr txBox="1">
            <a:spLocks noChangeArrowheads="1"/>
          </p:cNvSpPr>
          <p:nvPr/>
        </p:nvSpPr>
        <p:spPr bwMode="auto">
          <a:xfrm>
            <a:off x="106363" y="55563"/>
            <a:ext cx="722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b="1"/>
              <a:t>Y</a:t>
            </a:r>
            <a:r>
              <a:rPr lang="de-DE" altLang="en-US" sz="1800" b="1"/>
              <a:t>  </a:t>
            </a:r>
          </a:p>
        </p:txBody>
      </p:sp>
      <p:sp>
        <p:nvSpPr>
          <p:cNvPr id="590857" name="Line 16"/>
          <p:cNvSpPr>
            <a:spLocks noChangeShapeType="1"/>
          </p:cNvSpPr>
          <p:nvPr/>
        </p:nvSpPr>
        <p:spPr bwMode="auto">
          <a:xfrm rot="5400000" flipH="1">
            <a:off x="444501" y="2925762"/>
            <a:ext cx="4476750" cy="22225"/>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92169" name="Text Box 15"/>
          <p:cNvSpPr txBox="1">
            <a:spLocks noChangeArrowheads="1"/>
          </p:cNvSpPr>
          <p:nvPr/>
        </p:nvSpPr>
        <p:spPr bwMode="auto">
          <a:xfrm>
            <a:off x="4700588" y="6338888"/>
            <a:ext cx="4254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50000"/>
              </a:spcBef>
              <a:buClrTx/>
              <a:buFontTx/>
              <a:buNone/>
            </a:pPr>
            <a:r>
              <a:rPr lang="de-DE" altLang="en-US" sz="2200" b="1"/>
              <a:t>L  </a:t>
            </a:r>
          </a:p>
        </p:txBody>
      </p:sp>
      <p:sp>
        <p:nvSpPr>
          <p:cNvPr id="590859" name="Line 16"/>
          <p:cNvSpPr>
            <a:spLocks noChangeShapeType="1"/>
          </p:cNvSpPr>
          <p:nvPr/>
        </p:nvSpPr>
        <p:spPr bwMode="auto">
          <a:xfrm flipH="1">
            <a:off x="476250" y="735013"/>
            <a:ext cx="2203450"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90860" name="Text Box 10"/>
          <p:cNvSpPr txBox="1">
            <a:spLocks noChangeArrowheads="1"/>
          </p:cNvSpPr>
          <p:nvPr/>
        </p:nvSpPr>
        <p:spPr bwMode="auto">
          <a:xfrm>
            <a:off x="0" y="527050"/>
            <a:ext cx="5969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2200">
                <a:solidFill>
                  <a:srgbClr val="66FFFF"/>
                </a:solidFill>
              </a:rPr>
              <a:t>Y</a:t>
            </a:r>
            <a:r>
              <a:rPr lang="de-DE" altLang="en-US" sz="2200" baseline="-25000">
                <a:solidFill>
                  <a:srgbClr val="66FFFF"/>
                </a:solidFill>
              </a:rPr>
              <a:t>1</a:t>
            </a:r>
            <a:endParaRPr lang="el-GR" altLang="en-US" sz="2200" baseline="-25000">
              <a:solidFill>
                <a:srgbClr val="66FFFF"/>
              </a:solidFill>
            </a:endParaRPr>
          </a:p>
        </p:txBody>
      </p:sp>
      <p:sp>
        <p:nvSpPr>
          <p:cNvPr id="590861" name="Text Box 10"/>
          <p:cNvSpPr txBox="1">
            <a:spLocks noChangeArrowheads="1"/>
          </p:cNvSpPr>
          <p:nvPr/>
        </p:nvSpPr>
        <p:spPr bwMode="auto">
          <a:xfrm>
            <a:off x="2530475" y="6430963"/>
            <a:ext cx="3683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1</a:t>
            </a:r>
            <a:endParaRPr lang="el-GR" altLang="en-US" sz="2200" baseline="-25000">
              <a:solidFill>
                <a:srgbClr val="66FFFF"/>
              </a:solidFill>
            </a:endParaRPr>
          </a:p>
        </p:txBody>
      </p:sp>
      <p:sp>
        <p:nvSpPr>
          <p:cNvPr id="92173" name="Line 32"/>
          <p:cNvSpPr>
            <a:spLocks noChangeShapeType="1"/>
          </p:cNvSpPr>
          <p:nvPr/>
        </p:nvSpPr>
        <p:spPr bwMode="auto">
          <a:xfrm flipV="1">
            <a:off x="1292225" y="4098925"/>
            <a:ext cx="2743200" cy="21590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90863" name="Line 16"/>
          <p:cNvSpPr>
            <a:spLocks noChangeShapeType="1"/>
          </p:cNvSpPr>
          <p:nvPr/>
        </p:nvSpPr>
        <p:spPr bwMode="auto">
          <a:xfrm rot="10800000">
            <a:off x="487363" y="5219700"/>
            <a:ext cx="2165350"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90864" name="Line 16"/>
          <p:cNvSpPr>
            <a:spLocks noChangeShapeType="1"/>
          </p:cNvSpPr>
          <p:nvPr/>
        </p:nvSpPr>
        <p:spPr bwMode="auto">
          <a:xfrm rot="5400000" flipH="1">
            <a:off x="2041525" y="5856288"/>
            <a:ext cx="1225550" cy="0"/>
          </a:xfrm>
          <a:prstGeom prst="line">
            <a:avLst/>
          </a:prstGeom>
          <a:noFill/>
          <a:ln w="28575">
            <a:solidFill>
              <a:srgbClr val="FFFF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90865" name="Text Box 10"/>
          <p:cNvSpPr txBox="1">
            <a:spLocks noChangeArrowheads="1"/>
          </p:cNvSpPr>
          <p:nvPr/>
        </p:nvSpPr>
        <p:spPr bwMode="auto">
          <a:xfrm>
            <a:off x="2452688" y="3003550"/>
            <a:ext cx="5969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1</a:t>
            </a:r>
            <a:endParaRPr lang="el-GR" altLang="en-US" sz="2200" baseline="-25000">
              <a:solidFill>
                <a:srgbClr val="66FFFF"/>
              </a:solidFill>
            </a:endParaRPr>
          </a:p>
        </p:txBody>
      </p:sp>
      <p:sp>
        <p:nvSpPr>
          <p:cNvPr id="92177" name="Text Box 10"/>
          <p:cNvSpPr txBox="1">
            <a:spLocks noChangeArrowheads="1"/>
          </p:cNvSpPr>
          <p:nvPr/>
        </p:nvSpPr>
        <p:spPr bwMode="auto">
          <a:xfrm>
            <a:off x="4038600" y="211138"/>
            <a:ext cx="11557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2200">
                <a:solidFill>
                  <a:srgbClr val="66FFFF"/>
                </a:solidFill>
              </a:rPr>
              <a:t>Y(L,K</a:t>
            </a:r>
            <a:r>
              <a:rPr lang="de-DE" altLang="en-US" sz="2200" baseline="-25000">
                <a:solidFill>
                  <a:srgbClr val="66FFFF"/>
                </a:solidFill>
              </a:rPr>
              <a:t>1</a:t>
            </a:r>
            <a:r>
              <a:rPr lang="de-DE" altLang="en-US" sz="2200">
                <a:solidFill>
                  <a:srgbClr val="66FFFF"/>
                </a:solidFill>
              </a:rPr>
              <a:t>)</a:t>
            </a:r>
            <a:endParaRPr lang="el-GR" altLang="en-US" sz="2200">
              <a:solidFill>
                <a:srgbClr val="66FFFF"/>
              </a:solidFill>
            </a:endParaRPr>
          </a:p>
        </p:txBody>
      </p:sp>
      <p:sp>
        <p:nvSpPr>
          <p:cNvPr id="92178" name="Text Box 13"/>
          <p:cNvSpPr txBox="1">
            <a:spLocks noChangeArrowheads="1"/>
          </p:cNvSpPr>
          <p:nvPr/>
        </p:nvSpPr>
        <p:spPr bwMode="auto">
          <a:xfrm>
            <a:off x="4111625" y="3916363"/>
            <a:ext cx="99377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S</a:t>
            </a:r>
            <a:r>
              <a:rPr lang="de-DE" altLang="en-US" sz="2200">
                <a:solidFill>
                  <a:srgbClr val="66FFFF"/>
                </a:solidFill>
              </a:rPr>
              <a:t>(w/p)</a:t>
            </a:r>
            <a:endParaRPr lang="el-GR" altLang="en-US" sz="2200">
              <a:solidFill>
                <a:srgbClr val="66FFFF"/>
              </a:solidFill>
            </a:endParaRPr>
          </a:p>
        </p:txBody>
      </p:sp>
      <p:sp>
        <p:nvSpPr>
          <p:cNvPr id="92179" name="AutoShape 64"/>
          <p:cNvSpPr>
            <a:spLocks noChangeArrowheads="1"/>
          </p:cNvSpPr>
          <p:nvPr/>
        </p:nvSpPr>
        <p:spPr bwMode="auto">
          <a:xfrm>
            <a:off x="593725" y="68263"/>
            <a:ext cx="1973263"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en-US" altLang="en-US" sz="2000">
                <a:solidFill>
                  <a:srgbClr val="3333FF"/>
                </a:solidFill>
              </a:rPr>
              <a:t>GDP Supply</a:t>
            </a:r>
          </a:p>
        </p:txBody>
      </p:sp>
      <p:sp>
        <p:nvSpPr>
          <p:cNvPr id="92180" name="Line 32"/>
          <p:cNvSpPr>
            <a:spLocks noChangeShapeType="1"/>
          </p:cNvSpPr>
          <p:nvPr/>
        </p:nvSpPr>
        <p:spPr bwMode="auto">
          <a:xfrm rot="5400000" flipV="1">
            <a:off x="1303338" y="3919538"/>
            <a:ext cx="2425700" cy="22987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92181" name="Text Box 9"/>
          <p:cNvSpPr txBox="1">
            <a:spLocks noChangeArrowheads="1"/>
          </p:cNvSpPr>
          <p:nvPr/>
        </p:nvSpPr>
        <p:spPr bwMode="auto">
          <a:xfrm>
            <a:off x="3562350" y="5749925"/>
            <a:ext cx="14239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2200">
                <a:solidFill>
                  <a:srgbClr val="66FFFF"/>
                </a:solidFill>
              </a:rPr>
              <a:t>L</a:t>
            </a:r>
            <a:r>
              <a:rPr lang="de-DE" altLang="en-US" sz="2200" baseline="-25000">
                <a:solidFill>
                  <a:srgbClr val="66FFFF"/>
                </a:solidFill>
              </a:rPr>
              <a:t>D </a:t>
            </a:r>
            <a:r>
              <a:rPr lang="de-DE" altLang="en-US" sz="2200">
                <a:solidFill>
                  <a:srgbClr val="66FFFF"/>
                </a:solidFill>
              </a:rPr>
              <a:t>(w/p,K</a:t>
            </a:r>
            <a:r>
              <a:rPr lang="de-DE" altLang="en-US" sz="2200" baseline="-25000">
                <a:solidFill>
                  <a:srgbClr val="66FFFF"/>
                </a:solidFill>
              </a:rPr>
              <a:t>1</a:t>
            </a:r>
            <a:r>
              <a:rPr lang="de-DE" altLang="en-US" sz="2200">
                <a:solidFill>
                  <a:srgbClr val="66FFFF"/>
                </a:solidFill>
              </a:rPr>
              <a:t>)</a:t>
            </a:r>
            <a:endParaRPr lang="el-GR" altLang="en-US" sz="2200">
              <a:solidFill>
                <a:srgbClr val="66FFFF"/>
              </a:solidFill>
            </a:endParaRPr>
          </a:p>
        </p:txBody>
      </p:sp>
      <p:sp>
        <p:nvSpPr>
          <p:cNvPr id="92182" name="AutoShape 64"/>
          <p:cNvSpPr>
            <a:spLocks noChangeArrowheads="1"/>
          </p:cNvSpPr>
          <p:nvPr/>
        </p:nvSpPr>
        <p:spPr bwMode="auto">
          <a:xfrm>
            <a:off x="557213" y="3540125"/>
            <a:ext cx="1973262"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en-US" altLang="en-US" sz="2000">
                <a:solidFill>
                  <a:srgbClr val="3333FF"/>
                </a:solidFill>
              </a:rPr>
              <a:t>Labor Market</a:t>
            </a:r>
          </a:p>
        </p:txBody>
      </p:sp>
      <p:sp>
        <p:nvSpPr>
          <p:cNvPr id="92183" name="AutoShape 64"/>
          <p:cNvSpPr>
            <a:spLocks noChangeArrowheads="1"/>
          </p:cNvSpPr>
          <p:nvPr/>
        </p:nvSpPr>
        <p:spPr bwMode="auto">
          <a:xfrm>
            <a:off x="5329238" y="514350"/>
            <a:ext cx="3814762" cy="6045200"/>
          </a:xfrm>
          <a:prstGeom prst="roundRect">
            <a:avLst>
              <a:gd name="adj" fmla="val 12495"/>
            </a:avLst>
          </a:prstGeom>
          <a:solidFill>
            <a:srgbClr val="FFFF99"/>
          </a:solidFill>
          <a:ln w="50800">
            <a:solidFill>
              <a:srgbClr val="FF0000"/>
            </a:solidFill>
            <a:round/>
            <a:headEnd/>
            <a:tailEnd/>
          </a:ln>
        </p:spPr>
        <p:txBody>
          <a:bodyPr lIns="0" tIns="0" rIns="0" bIns="0" anchorCtr="1"/>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just" eaLnBrk="1" hangingPunct="1">
              <a:spcBef>
                <a:spcPct val="0"/>
              </a:spcBef>
              <a:buClrTx/>
              <a:buFontTx/>
              <a:buNone/>
            </a:pPr>
            <a:r>
              <a:rPr lang="en-US" altLang="en-US" sz="2000" dirty="0">
                <a:solidFill>
                  <a:srgbClr val="3333FF"/>
                </a:solidFill>
              </a:rPr>
              <a:t>The equilibrium input of labor </a:t>
            </a:r>
            <a:r>
              <a:rPr lang="en-US" altLang="en-US" sz="2000" dirty="0" err="1">
                <a:solidFill>
                  <a:srgbClr val="3333FF"/>
                </a:solidFill>
              </a:rPr>
              <a:t>L</a:t>
            </a:r>
            <a:r>
              <a:rPr lang="en-US" altLang="en-US" sz="2000" baseline="-25000" dirty="0" err="1">
                <a:solidFill>
                  <a:srgbClr val="3333FF"/>
                </a:solidFill>
              </a:rPr>
              <a:t>1</a:t>
            </a:r>
            <a:r>
              <a:rPr lang="en-US" altLang="en-US" sz="2000" dirty="0">
                <a:solidFill>
                  <a:srgbClr val="3333FF"/>
                </a:solidFill>
              </a:rPr>
              <a:t> is determined on the labor market and then used to determine the supply of goods </a:t>
            </a:r>
            <a:r>
              <a:rPr lang="en-US" altLang="en-US" sz="2000" dirty="0" err="1">
                <a:solidFill>
                  <a:srgbClr val="3333FF"/>
                </a:solidFill>
              </a:rPr>
              <a:t>Y</a:t>
            </a:r>
            <a:r>
              <a:rPr lang="en-US" altLang="en-US" sz="2000" baseline="-25000" dirty="0" err="1">
                <a:solidFill>
                  <a:srgbClr val="3333FF"/>
                </a:solidFill>
              </a:rPr>
              <a:t>1</a:t>
            </a:r>
            <a:r>
              <a:rPr lang="en-US" altLang="en-US" sz="2000" dirty="0">
                <a:solidFill>
                  <a:srgbClr val="3333FF"/>
                </a:solidFill>
              </a:rPr>
              <a:t>=Y(L</a:t>
            </a:r>
            <a:r>
              <a:rPr lang="en-US" altLang="en-US" sz="2000" baseline="-25000" dirty="0">
                <a:solidFill>
                  <a:srgbClr val="3333FF"/>
                </a:solidFill>
              </a:rPr>
              <a:t>1</a:t>
            </a:r>
            <a:r>
              <a:rPr lang="en-US" altLang="en-US" sz="2000" dirty="0">
                <a:solidFill>
                  <a:srgbClr val="3333FF"/>
                </a:solidFill>
              </a:rPr>
              <a:t>,K).</a:t>
            </a:r>
          </a:p>
        </p:txBody>
      </p:sp>
      <p:grpSp>
        <p:nvGrpSpPr>
          <p:cNvPr id="2" name="Group 26"/>
          <p:cNvGrpSpPr>
            <a:grpSpLocks/>
          </p:cNvGrpSpPr>
          <p:nvPr/>
        </p:nvGrpSpPr>
        <p:grpSpPr bwMode="auto">
          <a:xfrm>
            <a:off x="0" y="4665663"/>
            <a:ext cx="544513" cy="946150"/>
            <a:chOff x="0" y="2947"/>
            <a:chExt cx="343" cy="596"/>
          </a:xfrm>
        </p:grpSpPr>
        <p:grpSp>
          <p:nvGrpSpPr>
            <p:cNvPr id="92188" name="Group 27"/>
            <p:cNvGrpSpPr>
              <a:grpSpLocks/>
            </p:cNvGrpSpPr>
            <p:nvPr/>
          </p:nvGrpSpPr>
          <p:grpSpPr bwMode="auto">
            <a:xfrm>
              <a:off x="0" y="3017"/>
              <a:ext cx="336" cy="526"/>
              <a:chOff x="8" y="3017"/>
              <a:chExt cx="336" cy="526"/>
            </a:xfrm>
          </p:grpSpPr>
          <p:sp>
            <p:nvSpPr>
              <p:cNvPr id="92190" name="Text Box 10"/>
              <p:cNvSpPr txBox="1">
                <a:spLocks noChangeArrowheads="1"/>
              </p:cNvSpPr>
              <p:nvPr/>
            </p:nvSpPr>
            <p:spPr bwMode="auto">
              <a:xfrm>
                <a:off x="8" y="3274"/>
                <a:ext cx="33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2200">
                    <a:solidFill>
                      <a:srgbClr val="66FFFF"/>
                    </a:solidFill>
                  </a:rPr>
                  <a:t>P</a:t>
                </a:r>
                <a:r>
                  <a:rPr lang="de-DE" altLang="en-US" sz="2200" baseline="-25000">
                    <a:solidFill>
                      <a:srgbClr val="66FFFF"/>
                    </a:solidFill>
                  </a:rPr>
                  <a:t>1</a:t>
                </a:r>
                <a:endParaRPr lang="el-GR" altLang="en-US" sz="2200" baseline="-25000">
                  <a:solidFill>
                    <a:srgbClr val="66FFFF"/>
                  </a:solidFill>
                </a:endParaRPr>
              </a:p>
            </p:txBody>
          </p:sp>
          <p:sp>
            <p:nvSpPr>
              <p:cNvPr id="92191" name="Text Box 10"/>
              <p:cNvSpPr txBox="1">
                <a:spLocks noChangeArrowheads="1"/>
              </p:cNvSpPr>
              <p:nvPr/>
            </p:nvSpPr>
            <p:spPr bwMode="auto">
              <a:xfrm>
                <a:off x="8" y="3017"/>
                <a:ext cx="33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2200">
                    <a:solidFill>
                      <a:srgbClr val="66FFFF"/>
                    </a:solidFill>
                  </a:rPr>
                  <a:t>w</a:t>
                </a:r>
                <a:r>
                  <a:rPr lang="de-DE" altLang="en-US" sz="2200" baseline="-25000">
                    <a:solidFill>
                      <a:srgbClr val="66FFFF"/>
                    </a:solidFill>
                  </a:rPr>
                  <a:t>1</a:t>
                </a:r>
                <a:endParaRPr lang="el-GR" altLang="en-US" sz="2200" baseline="-25000">
                  <a:solidFill>
                    <a:srgbClr val="66FFFF"/>
                  </a:solidFill>
                </a:endParaRPr>
              </a:p>
            </p:txBody>
          </p:sp>
        </p:grpSp>
        <p:sp>
          <p:nvSpPr>
            <p:cNvPr id="92189" name="Text Box 10"/>
            <p:cNvSpPr txBox="1">
              <a:spLocks noChangeArrowheads="1"/>
            </p:cNvSpPr>
            <p:nvPr/>
          </p:nvSpPr>
          <p:spPr bwMode="auto">
            <a:xfrm>
              <a:off x="79" y="2947"/>
              <a:ext cx="264"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4400" baseline="-25000">
                  <a:solidFill>
                    <a:srgbClr val="66FFFF"/>
                  </a:solidFill>
                </a:rPr>
                <a:t>_</a:t>
              </a:r>
              <a:endParaRPr lang="el-GR" altLang="en-US" sz="4400" baseline="-25000">
                <a:solidFill>
                  <a:srgbClr val="66FFFF"/>
                </a:solidFill>
              </a:endParaRPr>
            </a:p>
          </p:txBody>
        </p:sp>
      </p:grpSp>
      <p:sp>
        <p:nvSpPr>
          <p:cNvPr id="53279" name="Line 31"/>
          <p:cNvSpPr>
            <a:spLocks noChangeShapeType="1"/>
          </p:cNvSpPr>
          <p:nvPr/>
        </p:nvSpPr>
        <p:spPr bwMode="auto">
          <a:xfrm flipV="1">
            <a:off x="509588" y="747713"/>
            <a:ext cx="0" cy="2305050"/>
          </a:xfrm>
          <a:prstGeom prst="line">
            <a:avLst/>
          </a:prstGeom>
          <a:noFill/>
          <a:ln w="38100">
            <a:solidFill>
              <a:srgbClr val="FF0000"/>
            </a:solidFill>
            <a:round/>
            <a:headEnd type="none" w="med" len="lg"/>
            <a:tailEnd type="none" w="lg" len="med"/>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3" name="Geschweifte Klammer rechts 2"/>
          <p:cNvSpPr/>
          <p:nvPr/>
        </p:nvSpPr>
        <p:spPr>
          <a:xfrm>
            <a:off x="544513" y="747713"/>
            <a:ext cx="684212" cy="2305050"/>
          </a:xfrm>
          <a:prstGeom prst="rightBrace">
            <a:avLst>
              <a:gd name="adj1" fmla="val 8333"/>
              <a:gd name="adj2" fmla="val 49225"/>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31" name="Text Box 19"/>
          <p:cNvSpPr txBox="1">
            <a:spLocks noChangeArrowheads="1"/>
          </p:cNvSpPr>
          <p:nvPr/>
        </p:nvSpPr>
        <p:spPr bwMode="auto">
          <a:xfrm>
            <a:off x="1174750" y="1636713"/>
            <a:ext cx="23129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2000">
                <a:solidFill>
                  <a:srgbClr val="00FFFF"/>
                </a:solidFill>
              </a:rPr>
              <a:t>GDP Supply</a:t>
            </a:r>
            <a:endParaRPr lang="el-GR" altLang="en-US" sz="200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086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9086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086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085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086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9085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9086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27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857" grpId="0" animBg="1"/>
      <p:bldP spid="590859" grpId="0" animBg="1"/>
      <p:bldP spid="590860" grpId="0"/>
      <p:bldP spid="590861" grpId="0"/>
      <p:bldP spid="590863" grpId="0" animBg="1"/>
      <p:bldP spid="590864" grpId="0" animBg="1"/>
      <p:bldP spid="590865" grpId="0"/>
      <p:bldP spid="53279" grpId="0" animBg="1"/>
      <p:bldP spid="3" grpId="0" animBg="1"/>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266" name="Foliennummernplatzhalter 3"/>
          <p:cNvSpPr>
            <a:spLocks noGrp="1"/>
          </p:cNvSpPr>
          <p:nvPr>
            <p:ph type="sldNum" sz="quarter" idx="11"/>
          </p:nvPr>
        </p:nvSpPr>
        <p:spPr>
          <a:xfrm>
            <a:off x="7038975" y="63769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6964EB65-0DF1-443F-BC0B-749D1B427953}" type="slidenum">
              <a:rPr lang="de-DE" altLang="en-US" sz="1600" smtClean="0"/>
              <a:pPr>
                <a:spcBef>
                  <a:spcPct val="0"/>
                </a:spcBef>
                <a:buClrTx/>
                <a:buFontTx/>
                <a:buNone/>
              </a:pPr>
              <a:t>9</a:t>
            </a:fld>
            <a:r>
              <a:rPr lang="de-DE" altLang="en-US" sz="1600"/>
              <a:t> -</a:t>
            </a:r>
          </a:p>
        </p:txBody>
      </p:sp>
      <p:sp>
        <p:nvSpPr>
          <p:cNvPr id="11267" name="Fußzeilenplatzhalt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600"/>
              <a:t>Prof. Dr. Rainer Maurer</a:t>
            </a:r>
          </a:p>
        </p:txBody>
      </p:sp>
      <p:sp>
        <p:nvSpPr>
          <p:cNvPr id="11268" name="Rectangle 3"/>
          <p:cNvSpPr>
            <a:spLocks noGrp="1" noChangeArrowheads="1"/>
          </p:cNvSpPr>
          <p:nvPr>
            <p:ph type="body" idx="1"/>
          </p:nvPr>
        </p:nvSpPr>
        <p:spPr>
          <a:xfrm>
            <a:off x="185738" y="1128713"/>
            <a:ext cx="8958262" cy="5486400"/>
          </a:xfrm>
          <a:noFill/>
        </p:spPr>
        <p:txBody>
          <a:bodyPr/>
          <a:lstStyle/>
          <a:p>
            <a:pPr marL="1333500" lvl="2" indent="-419100" eaLnBrk="1" hangingPunct="1">
              <a:lnSpc>
                <a:spcPct val="0"/>
              </a:lnSpc>
              <a:buFont typeface="Arial Unicode MS" pitchFamily="34" charset="-128"/>
              <a:buNone/>
            </a:pPr>
            <a:endParaRPr lang="en-US" altLang="en-US" sz="1800"/>
          </a:p>
          <a:p>
            <a:pPr marL="457200" indent="-457200" eaLnBrk="1" hangingPunct="1">
              <a:lnSpc>
                <a:spcPct val="60000"/>
              </a:lnSpc>
            </a:pPr>
            <a:r>
              <a:rPr lang="en-US" altLang="en-US" sz="2500"/>
              <a:t>The Four </a:t>
            </a:r>
            <a:r>
              <a:rPr lang="en-US" altLang="en-US" sz="2500">
                <a:solidFill>
                  <a:srgbClr val="00FF00"/>
                </a:solidFill>
              </a:rPr>
              <a:t>Agents </a:t>
            </a:r>
            <a:r>
              <a:rPr lang="en-US" altLang="en-US" sz="2500"/>
              <a:t>of the Neoclassical Model:</a:t>
            </a:r>
            <a:endParaRPr lang="en-US" altLang="en-US"/>
          </a:p>
          <a:p>
            <a:pPr marL="457200" indent="-457200" eaLnBrk="1" hangingPunct="1">
              <a:lnSpc>
                <a:spcPct val="20000"/>
              </a:lnSpc>
            </a:pPr>
            <a:endParaRPr lang="en-US" altLang="en-US"/>
          </a:p>
          <a:p>
            <a:pPr marL="895350" lvl="1" indent="-438150" eaLnBrk="1" hangingPunct="1">
              <a:buFont typeface="Arial Unicode MS" pitchFamily="34" charset="-128"/>
              <a:buAutoNum type="arabicPeriod"/>
            </a:pPr>
            <a:r>
              <a:rPr lang="en-US" altLang="en-US" sz="2400">
                <a:solidFill>
                  <a:srgbClr val="FF0000"/>
                </a:solidFill>
              </a:rPr>
              <a:t>“</a:t>
            </a:r>
            <a:r>
              <a:rPr lang="en-US" altLang="en-US" sz="2400"/>
              <a:t>Large“ number of </a:t>
            </a:r>
            <a:r>
              <a:rPr lang="en-US" altLang="en-US" sz="2400">
                <a:solidFill>
                  <a:srgbClr val="00FF00"/>
                </a:solidFill>
              </a:rPr>
              <a:t>representative</a:t>
            </a:r>
            <a:r>
              <a:rPr lang="en-US" altLang="en-US" sz="2400"/>
              <a:t> households</a:t>
            </a:r>
          </a:p>
          <a:p>
            <a:pPr marL="457200" indent="-457200" eaLnBrk="1" hangingPunct="1">
              <a:lnSpc>
                <a:spcPct val="10000"/>
              </a:lnSpc>
              <a:buFont typeface="Arial Unicode MS" pitchFamily="34" charset="-128"/>
              <a:buNone/>
            </a:pPr>
            <a:endParaRPr lang="en-US" altLang="en-US" sz="2500">
              <a:solidFill>
                <a:srgbClr val="00FF00"/>
              </a:solidFill>
            </a:endParaRPr>
          </a:p>
          <a:p>
            <a:pPr marL="1333500" lvl="2" indent="-419100" eaLnBrk="1" hangingPunct="1"/>
            <a:r>
              <a:rPr lang="en-US" altLang="en-US"/>
              <a:t>…</a:t>
            </a:r>
            <a:r>
              <a:rPr lang="en-US" altLang="en-US">
                <a:solidFill>
                  <a:srgbClr val="00FF00"/>
                </a:solidFill>
              </a:rPr>
              <a:t>supply labor </a:t>
            </a:r>
            <a:r>
              <a:rPr lang="en-US" altLang="en-US"/>
              <a:t>dependent on the level of wages.</a:t>
            </a:r>
          </a:p>
          <a:p>
            <a:pPr marL="1333500" lvl="2" indent="-419100" eaLnBrk="1" hangingPunct="1"/>
            <a:r>
              <a:rPr lang="en-US" altLang="en-US"/>
              <a:t>…</a:t>
            </a:r>
            <a:r>
              <a:rPr lang="en-US" altLang="en-US">
                <a:solidFill>
                  <a:srgbClr val="00FF00"/>
                </a:solidFill>
              </a:rPr>
              <a:t>divide </a:t>
            </a:r>
            <a:r>
              <a:rPr lang="en-US" altLang="en-US"/>
              <a:t>their </a:t>
            </a:r>
            <a:r>
              <a:rPr lang="en-US" altLang="en-US">
                <a:solidFill>
                  <a:srgbClr val="00FF00"/>
                </a:solidFill>
              </a:rPr>
              <a:t>income </a:t>
            </a:r>
            <a:r>
              <a:rPr lang="en-US" altLang="en-US"/>
              <a:t>dependent on the interest rate between:</a:t>
            </a:r>
          </a:p>
          <a:p>
            <a:pPr marL="1752600" lvl="3" indent="-381000" eaLnBrk="1" hangingPunct="1"/>
            <a:r>
              <a:rPr lang="en-US" altLang="en-US"/>
              <a:t>…</a:t>
            </a:r>
            <a:r>
              <a:rPr lang="en-US" altLang="en-US">
                <a:solidFill>
                  <a:srgbClr val="00FF00"/>
                </a:solidFill>
              </a:rPr>
              <a:t>consumption</a:t>
            </a:r>
            <a:r>
              <a:rPr lang="en-US" altLang="en-US"/>
              <a:t> and</a:t>
            </a:r>
            <a:endParaRPr lang="en-US" altLang="en-US">
              <a:solidFill>
                <a:srgbClr val="00FF00"/>
              </a:solidFill>
            </a:endParaRPr>
          </a:p>
          <a:p>
            <a:pPr marL="1752600" lvl="3" indent="-381000" eaLnBrk="1" hangingPunct="1"/>
            <a:r>
              <a:rPr lang="en-US" altLang="en-US"/>
              <a:t>…</a:t>
            </a:r>
            <a:r>
              <a:rPr lang="en-US" altLang="en-US">
                <a:solidFill>
                  <a:srgbClr val="00FF00"/>
                </a:solidFill>
              </a:rPr>
              <a:t>savings </a:t>
            </a:r>
            <a:r>
              <a:rPr lang="en-US" altLang="en-US"/>
              <a:t>(= supply of capital)</a:t>
            </a:r>
            <a:r>
              <a:rPr lang="en-US" altLang="en-US">
                <a:solidFill>
                  <a:srgbClr val="00FF00"/>
                </a:solidFill>
              </a:rPr>
              <a:t> </a:t>
            </a:r>
            <a:r>
              <a:rPr lang="en-US" altLang="en-US"/>
              <a:t>and</a:t>
            </a:r>
          </a:p>
          <a:p>
            <a:pPr marL="1333500" lvl="2" indent="-419100" eaLnBrk="1" hangingPunct="1"/>
            <a:r>
              <a:rPr lang="en-US" altLang="en-US"/>
              <a:t>…are exposed to </a:t>
            </a:r>
            <a:r>
              <a:rPr lang="en-US" altLang="en-US">
                <a:solidFill>
                  <a:srgbClr val="00FF00"/>
                </a:solidFill>
              </a:rPr>
              <a:t>perfect competition</a:t>
            </a:r>
            <a:r>
              <a:rPr lang="en-US" altLang="en-US"/>
              <a:t> as supplier of labor and capital.</a:t>
            </a:r>
          </a:p>
          <a:p>
            <a:pPr marL="1333500" lvl="2" indent="-419100" eaLnBrk="1" hangingPunct="1"/>
            <a:r>
              <a:rPr lang="en-US" altLang="en-US"/>
              <a:t>…</a:t>
            </a:r>
            <a:r>
              <a:rPr lang="en-US" altLang="en-US">
                <a:solidFill>
                  <a:srgbClr val="00FF00"/>
                </a:solidFill>
              </a:rPr>
              <a:t>receive wage- and interest payments</a:t>
            </a:r>
            <a:r>
              <a:rPr lang="en-US" altLang="en-US"/>
              <a:t> from firms for their supply of labor and capital.</a:t>
            </a:r>
          </a:p>
        </p:txBody>
      </p:sp>
      <p:graphicFrame>
        <p:nvGraphicFramePr>
          <p:cNvPr id="11269" name="Object 5"/>
          <p:cNvGraphicFramePr>
            <a:graphicFrameLocks noChangeAspect="1"/>
          </p:cNvGraphicFramePr>
          <p:nvPr/>
        </p:nvGraphicFramePr>
        <p:xfrm>
          <a:off x="76200" y="1651000"/>
          <a:ext cx="666750" cy="458788"/>
        </p:xfrm>
        <a:graphic>
          <a:graphicData uri="http://schemas.openxmlformats.org/presentationml/2006/ole">
            <mc:AlternateContent xmlns:mc="http://schemas.openxmlformats.org/markup-compatibility/2006">
              <mc:Choice xmlns:v="urn:schemas-microsoft-com:vml" Requires="v">
                <p:oleObj spid="_x0000_s11666" name="Clip" r:id="rId4" imgW="2278063" imgH="3421063" progId="MS_ClipArt_Gallery.2">
                  <p:embed/>
                </p:oleObj>
              </mc:Choice>
              <mc:Fallback>
                <p:oleObj name="Clip" r:id="rId4" imgW="2278063" imgH="3421063" progId="MS_ClipArt_Gallery.2">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1651000"/>
                        <a:ext cx="666750"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0" name="Rectangle 9"/>
          <p:cNvSpPr>
            <a:spLocks noGrp="1" noChangeArrowheads="1"/>
          </p:cNvSpPr>
          <p:nvPr>
            <p:ph type="title"/>
          </p:nvPr>
        </p:nvSpPr>
        <p:spPr>
          <a:xfrm>
            <a:off x="0" y="31750"/>
            <a:ext cx="9144000" cy="1100138"/>
          </a:xfrm>
          <a:noFill/>
        </p:spPr>
        <p:txBody>
          <a:bodyPr/>
          <a:lstStyle/>
          <a:p>
            <a:pPr eaLnBrk="1" hangingPunct="1"/>
            <a:r>
              <a:rPr lang="en-US" altLang="en-US" sz="2900"/>
              <a:t>3. The Neoclassical Model and its Policy Implications </a:t>
            </a:r>
            <a:br>
              <a:rPr lang="en-US" altLang="en-US" sz="2900"/>
            </a:br>
            <a:r>
              <a:rPr lang="en-US" altLang="en-US" sz="2600"/>
              <a:t>3.1. The Structure of the Neoclassical Model</a:t>
            </a:r>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93186" name="Object 3"/>
          <p:cNvGraphicFramePr>
            <a:graphicFrameLocks/>
          </p:cNvGraphicFramePr>
          <p:nvPr/>
        </p:nvGraphicFramePr>
        <p:xfrm>
          <a:off x="4513263" y="1411288"/>
          <a:ext cx="3776662" cy="3116262"/>
        </p:xfrm>
        <a:graphic>
          <a:graphicData uri="http://schemas.openxmlformats.org/presentationml/2006/ole">
            <mc:AlternateContent xmlns:mc="http://schemas.openxmlformats.org/markup-compatibility/2006">
              <mc:Choice xmlns:v="urn:schemas-microsoft-com:vml" Requires="v">
                <p:oleObj spid="_x0000_s94024" name="Diagramm" r:id="rId4" imgW="7438924" imgH="5314860" progId="MSGraph.Chart.8">
                  <p:embed followColorScheme="full"/>
                </p:oleObj>
              </mc:Choice>
              <mc:Fallback>
                <p:oleObj name="Diagramm" r:id="rId4" imgW="7438924" imgH="531486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263" y="1411288"/>
                        <a:ext cx="3776662" cy="311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187" name="Object 3"/>
          <p:cNvGraphicFramePr>
            <a:graphicFrameLocks/>
          </p:cNvGraphicFramePr>
          <p:nvPr/>
        </p:nvGraphicFramePr>
        <p:xfrm>
          <a:off x="422275" y="1384300"/>
          <a:ext cx="3776663" cy="3116263"/>
        </p:xfrm>
        <a:graphic>
          <a:graphicData uri="http://schemas.openxmlformats.org/presentationml/2006/ole">
            <mc:AlternateContent xmlns:mc="http://schemas.openxmlformats.org/markup-compatibility/2006">
              <mc:Choice xmlns:v="urn:schemas-microsoft-com:vml" Requires="v">
                <p:oleObj spid="_x0000_s94025" name="Diagramm" r:id="rId6" imgW="7438924" imgH="5314860" progId="MSGraph.Chart.8">
                  <p:embed followColorScheme="full"/>
                </p:oleObj>
              </mc:Choice>
              <mc:Fallback>
                <p:oleObj name="Diagramm" r:id="rId6" imgW="7438924" imgH="531486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275" y="1384300"/>
                        <a:ext cx="3776663" cy="311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188"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0"/>
              </a:spcBef>
              <a:buClrTx/>
              <a:buFontTx/>
              <a:buNone/>
            </a:pPr>
            <a:r>
              <a:rPr lang="de-DE" altLang="en-US" sz="1600" b="1"/>
              <a:t>- </a:t>
            </a:r>
            <a:fld id="{A5D328FF-A970-4D1A-B114-67CD9C20107E}" type="slidenum">
              <a:rPr lang="de-DE" altLang="en-US" sz="1600" b="1"/>
              <a:pPr algn="r" eaLnBrk="1" hangingPunct="1">
                <a:spcBef>
                  <a:spcPct val="0"/>
                </a:spcBef>
                <a:buClrTx/>
                <a:buFontTx/>
                <a:buNone/>
              </a:pPr>
              <a:t>90</a:t>
            </a:fld>
            <a:r>
              <a:rPr lang="de-DE" altLang="en-US" sz="1600" b="1"/>
              <a:t> -</a:t>
            </a:r>
          </a:p>
        </p:txBody>
      </p:sp>
      <p:sp>
        <p:nvSpPr>
          <p:cNvPr id="93189"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de-DE" altLang="en-US" sz="600"/>
              <a:t>Prof. Dr. Rainer Maurer</a:t>
            </a:r>
          </a:p>
        </p:txBody>
      </p:sp>
      <p:sp>
        <p:nvSpPr>
          <p:cNvPr id="93190" name="Text Box 5"/>
          <p:cNvSpPr txBox="1">
            <a:spLocks noChangeArrowheads="1"/>
          </p:cNvSpPr>
          <p:nvPr/>
        </p:nvSpPr>
        <p:spPr bwMode="auto">
          <a:xfrm>
            <a:off x="4919663" y="1239838"/>
            <a:ext cx="293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t>i</a:t>
            </a:r>
          </a:p>
        </p:txBody>
      </p:sp>
      <p:sp>
        <p:nvSpPr>
          <p:cNvPr id="93191" name="Text Box 7"/>
          <p:cNvSpPr txBox="1">
            <a:spLocks noChangeArrowheads="1"/>
          </p:cNvSpPr>
          <p:nvPr/>
        </p:nvSpPr>
        <p:spPr bwMode="auto">
          <a:xfrm>
            <a:off x="3694113" y="4257675"/>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50000"/>
              </a:spcBef>
              <a:buClrTx/>
              <a:buFontTx/>
              <a:buNone/>
            </a:pPr>
            <a:r>
              <a:rPr lang="de-DE" altLang="en-US" sz="1800"/>
              <a:t>I,S</a:t>
            </a:r>
          </a:p>
        </p:txBody>
      </p:sp>
      <p:sp>
        <p:nvSpPr>
          <p:cNvPr id="93192" name="Text Box 8"/>
          <p:cNvSpPr txBox="1">
            <a:spLocks noChangeArrowheads="1"/>
          </p:cNvSpPr>
          <p:nvPr/>
        </p:nvSpPr>
        <p:spPr bwMode="auto">
          <a:xfrm>
            <a:off x="825500" y="1233488"/>
            <a:ext cx="331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t>i</a:t>
            </a:r>
          </a:p>
        </p:txBody>
      </p:sp>
      <p:sp>
        <p:nvSpPr>
          <p:cNvPr id="93193" name="Line 9"/>
          <p:cNvSpPr>
            <a:spLocks noChangeShapeType="1"/>
          </p:cNvSpPr>
          <p:nvPr/>
        </p:nvSpPr>
        <p:spPr bwMode="auto">
          <a:xfrm>
            <a:off x="4044950" y="395922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93194" name="Line 10"/>
          <p:cNvSpPr>
            <a:spLocks noChangeShapeType="1"/>
          </p:cNvSpPr>
          <p:nvPr/>
        </p:nvSpPr>
        <p:spPr bwMode="auto">
          <a:xfrm rot="5400000" flipH="1">
            <a:off x="716757" y="15501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93195" name="Line 12"/>
          <p:cNvSpPr>
            <a:spLocks noChangeShapeType="1"/>
          </p:cNvSpPr>
          <p:nvPr/>
        </p:nvSpPr>
        <p:spPr bwMode="auto">
          <a:xfrm>
            <a:off x="8129588" y="399097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93196" name="Line 13"/>
          <p:cNvSpPr>
            <a:spLocks noChangeShapeType="1"/>
          </p:cNvSpPr>
          <p:nvPr/>
        </p:nvSpPr>
        <p:spPr bwMode="auto">
          <a:xfrm rot="5400000" flipH="1">
            <a:off x="4822032" y="15755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93197" name="Text Box 14"/>
          <p:cNvSpPr txBox="1">
            <a:spLocks noChangeArrowheads="1"/>
          </p:cNvSpPr>
          <p:nvPr/>
        </p:nvSpPr>
        <p:spPr bwMode="auto">
          <a:xfrm>
            <a:off x="222250" y="2733675"/>
            <a:ext cx="52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i</a:t>
            </a:r>
            <a:r>
              <a:rPr lang="de-DE" altLang="en-US" sz="1800" baseline="-25000">
                <a:solidFill>
                  <a:srgbClr val="66FFFF"/>
                </a:solidFill>
              </a:rPr>
              <a:t>1</a:t>
            </a:r>
            <a:endParaRPr lang="el-GR" altLang="en-US" sz="1800" baseline="-25000">
              <a:solidFill>
                <a:srgbClr val="66FFFF"/>
              </a:solidFill>
            </a:endParaRPr>
          </a:p>
        </p:txBody>
      </p:sp>
      <p:sp>
        <p:nvSpPr>
          <p:cNvPr id="93198" name="Text Box 15"/>
          <p:cNvSpPr txBox="1">
            <a:spLocks noChangeArrowheads="1"/>
          </p:cNvSpPr>
          <p:nvPr/>
        </p:nvSpPr>
        <p:spPr bwMode="auto">
          <a:xfrm>
            <a:off x="7296150" y="3576638"/>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C(i)</a:t>
            </a:r>
            <a:endParaRPr lang="el-GR" altLang="en-US" sz="1800">
              <a:solidFill>
                <a:srgbClr val="00FFFF"/>
              </a:solidFill>
            </a:endParaRPr>
          </a:p>
        </p:txBody>
      </p:sp>
      <p:sp>
        <p:nvSpPr>
          <p:cNvPr id="93199" name="Text Box 18"/>
          <p:cNvSpPr txBox="1">
            <a:spLocks noChangeArrowheads="1"/>
          </p:cNvSpPr>
          <p:nvPr/>
        </p:nvSpPr>
        <p:spPr bwMode="auto">
          <a:xfrm>
            <a:off x="6367463" y="4257675"/>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50000"/>
              </a:spcBef>
              <a:buClrTx/>
              <a:buFontTx/>
              <a:buNone/>
            </a:pPr>
            <a:r>
              <a:rPr lang="de-DE" altLang="en-US" sz="1800"/>
              <a:t>Y</a:t>
            </a:r>
          </a:p>
        </p:txBody>
      </p:sp>
      <p:sp>
        <p:nvSpPr>
          <p:cNvPr id="93200" name="Line 20"/>
          <p:cNvSpPr>
            <a:spLocks noChangeShapeType="1"/>
          </p:cNvSpPr>
          <p:nvPr/>
        </p:nvSpPr>
        <p:spPr bwMode="auto">
          <a:xfrm>
            <a:off x="900113" y="2039938"/>
            <a:ext cx="1749425" cy="1846262"/>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93201" name="Text Box 21"/>
          <p:cNvSpPr txBox="1">
            <a:spLocks noChangeArrowheads="1"/>
          </p:cNvSpPr>
          <p:nvPr/>
        </p:nvSpPr>
        <p:spPr bwMode="auto">
          <a:xfrm>
            <a:off x="7000875" y="424656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Y</a:t>
            </a:r>
            <a:r>
              <a:rPr lang="de-DE" altLang="en-US" sz="1800" baseline="-25000">
                <a:solidFill>
                  <a:srgbClr val="66FFFF"/>
                </a:solidFill>
              </a:rPr>
              <a:t>D,1</a:t>
            </a:r>
            <a:endParaRPr lang="el-GR" altLang="en-US" sz="1800" baseline="-25000">
              <a:solidFill>
                <a:srgbClr val="66FFFF"/>
              </a:solidFill>
            </a:endParaRPr>
          </a:p>
        </p:txBody>
      </p:sp>
      <p:sp>
        <p:nvSpPr>
          <p:cNvPr id="93202" name="Line 23"/>
          <p:cNvSpPr>
            <a:spLocks noChangeShapeType="1"/>
          </p:cNvSpPr>
          <p:nvPr/>
        </p:nvSpPr>
        <p:spPr bwMode="auto">
          <a:xfrm>
            <a:off x="4895850" y="2943225"/>
            <a:ext cx="2289175"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93203" name="Line 24"/>
          <p:cNvSpPr>
            <a:spLocks noChangeShapeType="1"/>
          </p:cNvSpPr>
          <p:nvPr/>
        </p:nvSpPr>
        <p:spPr bwMode="auto">
          <a:xfrm rot="5400000" flipH="1">
            <a:off x="6685756" y="3463132"/>
            <a:ext cx="1011237"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93204" name="AutoShape 29"/>
          <p:cNvSpPr>
            <a:spLocks noChangeArrowheads="1"/>
          </p:cNvSpPr>
          <p:nvPr/>
        </p:nvSpPr>
        <p:spPr bwMode="auto">
          <a:xfrm>
            <a:off x="0" y="4664075"/>
            <a:ext cx="9144000" cy="2193925"/>
          </a:xfrm>
          <a:prstGeom prst="roundRect">
            <a:avLst>
              <a:gd name="adj" fmla="val 12495"/>
            </a:avLst>
          </a:prstGeom>
          <a:solidFill>
            <a:srgbClr val="FFFF99"/>
          </a:solidFill>
          <a:ln w="50800">
            <a:solidFill>
              <a:srgbClr val="FF0000"/>
            </a:solidFill>
            <a:round/>
            <a:headEnd/>
            <a:tailEnd/>
          </a:ln>
        </p:spPr>
        <p:txBody>
          <a:bodyPr lIns="0" tIns="0" rIns="0" bIns="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just" eaLnBrk="1" hangingPunct="1">
              <a:lnSpc>
                <a:spcPct val="90000"/>
              </a:lnSpc>
              <a:spcBef>
                <a:spcPct val="0"/>
              </a:spcBef>
              <a:buClrTx/>
              <a:buFontTx/>
              <a:buNone/>
            </a:pPr>
            <a:r>
              <a:rPr lang="en-US" altLang="en-US" sz="2000">
                <a:solidFill>
                  <a:schemeClr val="bg1"/>
                </a:solidFill>
              </a:rPr>
              <a:t>In this graphical exposition, the assumption is made that real money supply by the central bank M/P equals real money demand of firms </a:t>
            </a:r>
            <a:r>
              <a:rPr lang="en-US" altLang="en-US" sz="2000">
                <a:solidFill>
                  <a:srgbClr val="FF0000"/>
                </a:solidFill>
              </a:rPr>
              <a:t>R</a:t>
            </a:r>
            <a:r>
              <a:rPr lang="en-US" altLang="en-US" sz="2000" baseline="-25000">
                <a:solidFill>
                  <a:srgbClr val="FF0000"/>
                </a:solidFill>
              </a:rPr>
              <a:t>D</a:t>
            </a:r>
            <a:r>
              <a:rPr lang="en-US" altLang="en-US" sz="2000">
                <a:solidFill>
                  <a:srgbClr val="FF0000"/>
                </a:solidFill>
              </a:rPr>
              <a:t>(Y) = M/P</a:t>
            </a:r>
            <a:r>
              <a:rPr lang="en-US" altLang="en-US" sz="2000">
                <a:solidFill>
                  <a:schemeClr val="bg1"/>
                </a:solidFill>
              </a:rPr>
              <a:t>. Therefore, </a:t>
            </a:r>
            <a:r>
              <a:rPr lang="en-US" altLang="en-US" sz="2000">
                <a:solidFill>
                  <a:srgbClr val="FF0000"/>
                </a:solidFill>
              </a:rPr>
              <a:t>the interest rate equals the "natural interest rate"</a:t>
            </a:r>
            <a:r>
              <a:rPr lang="en-US" altLang="en-US" sz="2000">
                <a:solidFill>
                  <a:schemeClr val="bg1"/>
                </a:solidFill>
              </a:rPr>
              <a:t>. In section 2.2.1., where we will analyze the impact of monetary policy on the economy, we will consider the case, where money supply is larger than money demand.</a:t>
            </a:r>
          </a:p>
        </p:txBody>
      </p:sp>
      <p:sp>
        <p:nvSpPr>
          <p:cNvPr id="93205" name="Line 30"/>
          <p:cNvSpPr>
            <a:spLocks noChangeShapeType="1"/>
          </p:cNvSpPr>
          <p:nvPr/>
        </p:nvSpPr>
        <p:spPr bwMode="auto">
          <a:xfrm flipV="1">
            <a:off x="1795463" y="2936875"/>
            <a:ext cx="3130550" cy="3175"/>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93206" name="Rectangle 5"/>
          <p:cNvSpPr>
            <a:spLocks noChangeArrowheads="1"/>
          </p:cNvSpPr>
          <p:nvPr/>
        </p:nvSpPr>
        <p:spPr bwMode="auto">
          <a:xfrm>
            <a:off x="457200" y="31750"/>
            <a:ext cx="82296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r>
              <a:rPr lang="en-US" altLang="en-US" sz="2600">
                <a:solidFill>
                  <a:srgbClr val="FFFF00"/>
                </a:solidFill>
              </a:rPr>
              <a:t>3. The Neoclassical Model and its Policy Implications </a:t>
            </a:r>
            <a:br>
              <a:rPr lang="en-US" altLang="en-US" sz="2600">
                <a:solidFill>
                  <a:srgbClr val="FFFF00"/>
                </a:solidFill>
              </a:rPr>
            </a:br>
            <a:r>
              <a:rPr lang="en-US" altLang="en-US" sz="2600">
                <a:solidFill>
                  <a:srgbClr val="FFFF00"/>
                </a:solidFill>
              </a:rPr>
              <a:t>3.1. The Structure of the Neoclassical Model</a:t>
            </a:r>
          </a:p>
        </p:txBody>
      </p:sp>
      <p:sp>
        <p:nvSpPr>
          <p:cNvPr id="93207" name="Line 11"/>
          <p:cNvSpPr>
            <a:spLocks noChangeShapeType="1"/>
          </p:cNvSpPr>
          <p:nvPr/>
        </p:nvSpPr>
        <p:spPr bwMode="auto">
          <a:xfrm rot="5400000" flipV="1">
            <a:off x="5957094" y="1434307"/>
            <a:ext cx="1004887" cy="2419350"/>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93208" name="Line 11"/>
          <p:cNvSpPr>
            <a:spLocks noChangeShapeType="1"/>
          </p:cNvSpPr>
          <p:nvPr/>
        </p:nvSpPr>
        <p:spPr bwMode="auto">
          <a:xfrm rot="5400000" flipV="1">
            <a:off x="5298281" y="1732757"/>
            <a:ext cx="1717675" cy="2376488"/>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93209" name="Line 11"/>
          <p:cNvSpPr>
            <a:spLocks noChangeShapeType="1"/>
          </p:cNvSpPr>
          <p:nvPr/>
        </p:nvSpPr>
        <p:spPr bwMode="auto">
          <a:xfrm rot="10800000" flipV="1">
            <a:off x="782638" y="1958975"/>
            <a:ext cx="2417762" cy="165576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93210" name="Oval 25"/>
          <p:cNvSpPr>
            <a:spLocks noChangeArrowheads="1"/>
          </p:cNvSpPr>
          <p:nvPr/>
        </p:nvSpPr>
        <p:spPr bwMode="auto">
          <a:xfrm>
            <a:off x="7143750" y="28844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93211" name="Line 30"/>
          <p:cNvSpPr>
            <a:spLocks noChangeShapeType="1"/>
          </p:cNvSpPr>
          <p:nvPr/>
        </p:nvSpPr>
        <p:spPr bwMode="auto">
          <a:xfrm flipV="1">
            <a:off x="792163" y="2940050"/>
            <a:ext cx="984250"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93212" name="Line 24"/>
          <p:cNvSpPr>
            <a:spLocks noChangeShapeType="1"/>
          </p:cNvSpPr>
          <p:nvPr/>
        </p:nvSpPr>
        <p:spPr bwMode="auto">
          <a:xfrm rot="5400000" flipH="1">
            <a:off x="1277144" y="3426619"/>
            <a:ext cx="1011238"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93213" name="Oval 31"/>
          <p:cNvSpPr>
            <a:spLocks noChangeArrowheads="1"/>
          </p:cNvSpPr>
          <p:nvPr/>
        </p:nvSpPr>
        <p:spPr bwMode="auto">
          <a:xfrm>
            <a:off x="1720850" y="2882900"/>
            <a:ext cx="101600" cy="103188"/>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93214" name="Text Box 19"/>
          <p:cNvSpPr txBox="1">
            <a:spLocks noChangeArrowheads="1"/>
          </p:cNvSpPr>
          <p:nvPr/>
        </p:nvSpPr>
        <p:spPr bwMode="auto">
          <a:xfrm>
            <a:off x="2563813" y="3606800"/>
            <a:ext cx="76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I(i,L</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p:txBody>
      </p:sp>
      <p:sp>
        <p:nvSpPr>
          <p:cNvPr id="93215" name="Text Box 15"/>
          <p:cNvSpPr txBox="1">
            <a:spLocks noChangeArrowheads="1"/>
          </p:cNvSpPr>
          <p:nvPr/>
        </p:nvSpPr>
        <p:spPr bwMode="auto">
          <a:xfrm>
            <a:off x="2789238" y="1558925"/>
            <a:ext cx="641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S(i)</a:t>
            </a:r>
            <a:endParaRPr lang="el-GR" altLang="en-US" sz="1800">
              <a:solidFill>
                <a:srgbClr val="00FFFF"/>
              </a:solidFill>
            </a:endParaRPr>
          </a:p>
        </p:txBody>
      </p:sp>
      <p:sp>
        <p:nvSpPr>
          <p:cNvPr id="93216" name="Text Box 15"/>
          <p:cNvSpPr txBox="1">
            <a:spLocks noChangeArrowheads="1"/>
          </p:cNvSpPr>
          <p:nvPr/>
        </p:nvSpPr>
        <p:spPr bwMode="auto">
          <a:xfrm>
            <a:off x="7462838" y="3121025"/>
            <a:ext cx="159226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Y</a:t>
            </a:r>
            <a:r>
              <a:rPr lang="de-DE" altLang="en-US" sz="1800" baseline="-25000">
                <a:solidFill>
                  <a:srgbClr val="66FFFF"/>
                </a:solidFill>
              </a:rPr>
              <a:t>D</a:t>
            </a:r>
            <a:r>
              <a:rPr lang="de-DE" altLang="en-US" sz="1800">
                <a:solidFill>
                  <a:srgbClr val="66FFFF"/>
                </a:solidFill>
              </a:rPr>
              <a:t>=C(i)+ </a:t>
            </a:r>
            <a:r>
              <a:rPr lang="de-DE" altLang="en-US" sz="2000">
                <a:solidFill>
                  <a:srgbClr val="66FFFF"/>
                </a:solidFill>
              </a:rPr>
              <a:t>I(i,L</a:t>
            </a:r>
            <a:r>
              <a:rPr lang="de-DE" altLang="en-US" sz="2000" baseline="-25000">
                <a:solidFill>
                  <a:srgbClr val="66FFFF"/>
                </a:solidFill>
              </a:rPr>
              <a:t>1</a:t>
            </a:r>
            <a:r>
              <a:rPr lang="de-DE" altLang="en-US" sz="2000">
                <a:solidFill>
                  <a:srgbClr val="66FFFF"/>
                </a:solidFill>
              </a:rPr>
              <a:t>)</a:t>
            </a:r>
            <a:endParaRPr lang="el-GR" altLang="en-US" sz="2000">
              <a:solidFill>
                <a:srgbClr val="66FFFF"/>
              </a:solidFill>
            </a:endParaRPr>
          </a:p>
        </p:txBody>
      </p:sp>
      <p:grpSp>
        <p:nvGrpSpPr>
          <p:cNvPr id="93217" name="Group 39"/>
          <p:cNvGrpSpPr>
            <a:grpSpLocks/>
          </p:cNvGrpSpPr>
          <p:nvPr/>
        </p:nvGrpSpPr>
        <p:grpSpPr bwMode="auto">
          <a:xfrm>
            <a:off x="1431925" y="1947863"/>
            <a:ext cx="2417763" cy="2027237"/>
            <a:chOff x="902" y="1227"/>
            <a:chExt cx="1523" cy="1277"/>
          </a:xfrm>
        </p:grpSpPr>
        <p:sp>
          <p:nvSpPr>
            <p:cNvPr id="93230" name="Line 11"/>
            <p:cNvSpPr>
              <a:spLocks noChangeShapeType="1"/>
            </p:cNvSpPr>
            <p:nvPr/>
          </p:nvSpPr>
          <p:spPr bwMode="auto">
            <a:xfrm rot="10800000" flipV="1">
              <a:off x="902" y="1227"/>
              <a:ext cx="1523" cy="104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93231" name="Line 38"/>
            <p:cNvSpPr>
              <a:spLocks noChangeShapeType="1"/>
            </p:cNvSpPr>
            <p:nvPr/>
          </p:nvSpPr>
          <p:spPr bwMode="auto">
            <a:xfrm>
              <a:off x="912" y="2256"/>
              <a:ext cx="0" cy="248"/>
            </a:xfrm>
            <a:prstGeom prst="line">
              <a:avLst/>
            </a:prstGeom>
            <a:noFill/>
            <a:ln w="38100">
              <a:solidFill>
                <a:srgbClr val="33CCCC"/>
              </a:solidFill>
              <a:round/>
              <a:headEnd type="none" w="med" len="lg"/>
              <a:tailEnd type="non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grpSp>
      <p:sp>
        <p:nvSpPr>
          <p:cNvPr id="93218" name="Text Box 15"/>
          <p:cNvSpPr txBox="1">
            <a:spLocks noChangeArrowheads="1"/>
          </p:cNvSpPr>
          <p:nvPr/>
        </p:nvSpPr>
        <p:spPr bwMode="auto">
          <a:xfrm>
            <a:off x="3387725" y="1573213"/>
            <a:ext cx="1174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S(i)+M/P</a:t>
            </a:r>
            <a:endParaRPr lang="el-GR" altLang="en-US" sz="1800">
              <a:solidFill>
                <a:srgbClr val="00FFFF"/>
              </a:solidFill>
            </a:endParaRPr>
          </a:p>
        </p:txBody>
      </p:sp>
      <p:sp>
        <p:nvSpPr>
          <p:cNvPr id="93219" name="Line 20"/>
          <p:cNvSpPr>
            <a:spLocks noChangeShapeType="1"/>
          </p:cNvSpPr>
          <p:nvPr/>
        </p:nvSpPr>
        <p:spPr bwMode="auto">
          <a:xfrm>
            <a:off x="1587500" y="2041525"/>
            <a:ext cx="1749425" cy="184626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93220" name="Text Box 19"/>
          <p:cNvSpPr txBox="1">
            <a:spLocks noChangeArrowheads="1"/>
          </p:cNvSpPr>
          <p:nvPr/>
        </p:nvSpPr>
        <p:spPr bwMode="auto">
          <a:xfrm>
            <a:off x="3314700" y="3608388"/>
            <a:ext cx="1466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I(i,L</a:t>
            </a:r>
            <a:r>
              <a:rPr lang="de-DE" altLang="en-US" sz="1800" baseline="-25000">
                <a:solidFill>
                  <a:srgbClr val="66FFFF"/>
                </a:solidFill>
              </a:rPr>
              <a:t>1</a:t>
            </a:r>
            <a:r>
              <a:rPr lang="de-DE" altLang="en-US" sz="1800">
                <a:solidFill>
                  <a:srgbClr val="66FFFF"/>
                </a:solidFill>
              </a:rPr>
              <a:t>)+R</a:t>
            </a:r>
            <a:r>
              <a:rPr lang="de-DE" altLang="en-US" sz="1800" baseline="-25000">
                <a:solidFill>
                  <a:srgbClr val="66FFFF"/>
                </a:solidFill>
              </a:rPr>
              <a:t>D</a:t>
            </a:r>
            <a:r>
              <a:rPr lang="de-DE" altLang="en-US" sz="1800">
                <a:solidFill>
                  <a:srgbClr val="66FFFF"/>
                </a:solidFill>
              </a:rPr>
              <a:t>(Y)</a:t>
            </a:r>
            <a:endParaRPr lang="el-GR" altLang="en-US" sz="1800">
              <a:solidFill>
                <a:srgbClr val="66FFFF"/>
              </a:solidFill>
            </a:endParaRPr>
          </a:p>
        </p:txBody>
      </p:sp>
      <p:sp>
        <p:nvSpPr>
          <p:cNvPr id="93221" name="Oval 31"/>
          <p:cNvSpPr>
            <a:spLocks noChangeArrowheads="1"/>
          </p:cNvSpPr>
          <p:nvPr/>
        </p:nvSpPr>
        <p:spPr bwMode="auto">
          <a:xfrm>
            <a:off x="2370138" y="28844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93222" name="AutoShape 64"/>
          <p:cNvSpPr>
            <a:spLocks noChangeArrowheads="1"/>
          </p:cNvSpPr>
          <p:nvPr/>
        </p:nvSpPr>
        <p:spPr bwMode="auto">
          <a:xfrm>
            <a:off x="1331913" y="987425"/>
            <a:ext cx="1973262"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en-US" altLang="en-US" sz="2000">
                <a:solidFill>
                  <a:srgbClr val="3333FF"/>
                </a:solidFill>
              </a:rPr>
              <a:t>Capital Market</a:t>
            </a:r>
          </a:p>
        </p:txBody>
      </p:sp>
      <p:sp>
        <p:nvSpPr>
          <p:cNvPr id="93223" name="AutoShape 64"/>
          <p:cNvSpPr>
            <a:spLocks noChangeArrowheads="1"/>
          </p:cNvSpPr>
          <p:nvPr/>
        </p:nvSpPr>
        <p:spPr bwMode="auto">
          <a:xfrm>
            <a:off x="5410200" y="989013"/>
            <a:ext cx="2278063"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en-US" altLang="en-US" sz="2000">
                <a:solidFill>
                  <a:srgbClr val="3333FF"/>
                </a:solidFill>
              </a:rPr>
              <a:t>Goods Market</a:t>
            </a:r>
          </a:p>
        </p:txBody>
      </p:sp>
      <p:sp>
        <p:nvSpPr>
          <p:cNvPr id="338986" name="Line 42"/>
          <p:cNvSpPr>
            <a:spLocks noChangeShapeType="1"/>
          </p:cNvSpPr>
          <p:nvPr/>
        </p:nvSpPr>
        <p:spPr bwMode="auto">
          <a:xfrm rot="5400000" flipV="1">
            <a:off x="6024563" y="2814638"/>
            <a:ext cx="0" cy="2305050"/>
          </a:xfrm>
          <a:prstGeom prst="line">
            <a:avLst/>
          </a:prstGeom>
          <a:noFill/>
          <a:ln w="38100">
            <a:solidFill>
              <a:srgbClr val="FF0000"/>
            </a:solidFill>
            <a:round/>
            <a:headEnd type="none" w="med" len="lg"/>
            <a:tailEnd type="none" w="lg" len="med"/>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338987" name="Text Box 21"/>
          <p:cNvSpPr txBox="1">
            <a:spLocks noChangeArrowheads="1"/>
          </p:cNvSpPr>
          <p:nvPr/>
        </p:nvSpPr>
        <p:spPr bwMode="auto">
          <a:xfrm>
            <a:off x="6673850" y="2112963"/>
            <a:ext cx="1047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50000"/>
              </a:spcBef>
              <a:buClrTx/>
              <a:buFontTx/>
              <a:buNone/>
            </a:pPr>
            <a:r>
              <a:rPr lang="de-DE" altLang="en-US" sz="1800">
                <a:solidFill>
                  <a:srgbClr val="F96DA6"/>
                </a:solidFill>
              </a:rPr>
              <a:t>Y(L</a:t>
            </a:r>
            <a:r>
              <a:rPr lang="de-DE" altLang="en-US" sz="1800" baseline="-25000">
                <a:solidFill>
                  <a:srgbClr val="F96DA6"/>
                </a:solidFill>
              </a:rPr>
              <a:t>1</a:t>
            </a:r>
            <a:r>
              <a:rPr lang="de-DE" altLang="en-US" sz="1800">
                <a:solidFill>
                  <a:srgbClr val="F96DA6"/>
                </a:solidFill>
              </a:rPr>
              <a:t>,K</a:t>
            </a:r>
            <a:r>
              <a:rPr lang="de-DE" altLang="en-US" sz="1800" baseline="-25000">
                <a:solidFill>
                  <a:srgbClr val="F96DA6"/>
                </a:solidFill>
              </a:rPr>
              <a:t>1</a:t>
            </a:r>
            <a:r>
              <a:rPr lang="de-DE" altLang="en-US" sz="1800">
                <a:solidFill>
                  <a:srgbClr val="F96DA6"/>
                </a:solidFill>
              </a:rPr>
              <a:t>)</a:t>
            </a:r>
            <a:endParaRPr lang="el-GR" altLang="en-US" sz="1800">
              <a:solidFill>
                <a:srgbClr val="F96DA6"/>
              </a:solidFill>
            </a:endParaRPr>
          </a:p>
        </p:txBody>
      </p:sp>
      <p:sp>
        <p:nvSpPr>
          <p:cNvPr id="338988" name="Line 57"/>
          <p:cNvSpPr>
            <a:spLocks noChangeShapeType="1"/>
          </p:cNvSpPr>
          <p:nvPr/>
        </p:nvSpPr>
        <p:spPr bwMode="auto">
          <a:xfrm flipV="1">
            <a:off x="7189788" y="2506663"/>
            <a:ext cx="4762" cy="1476375"/>
          </a:xfrm>
          <a:prstGeom prst="line">
            <a:avLst/>
          </a:prstGeom>
          <a:noFill/>
          <a:ln w="38100">
            <a:solidFill>
              <a:srgbClr val="FF00FF"/>
            </a:solidFill>
            <a:round/>
            <a:headEnd type="none" w="med" len="lg"/>
            <a:tailEnd type="non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45" name="Geschweifte Klammer rechts 44"/>
          <p:cNvSpPr/>
          <p:nvPr/>
        </p:nvSpPr>
        <p:spPr>
          <a:xfrm rot="16200000">
            <a:off x="5908676" y="2682875"/>
            <a:ext cx="233362" cy="2236787"/>
          </a:xfrm>
          <a:prstGeom prst="rightBrace">
            <a:avLst>
              <a:gd name="adj1" fmla="val 8333"/>
              <a:gd name="adj2" fmla="val 46892"/>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46" name="Text Box 19"/>
          <p:cNvSpPr txBox="1">
            <a:spLocks noChangeArrowheads="1"/>
          </p:cNvSpPr>
          <p:nvPr/>
        </p:nvSpPr>
        <p:spPr bwMode="auto">
          <a:xfrm>
            <a:off x="5008563" y="3225800"/>
            <a:ext cx="17176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2000">
                <a:solidFill>
                  <a:srgbClr val="00FFFF"/>
                </a:solidFill>
              </a:rPr>
              <a:t>GDP Supply</a:t>
            </a:r>
            <a:endParaRPr lang="el-GR" altLang="en-US" sz="2000">
              <a:solidFill>
                <a:srgbClr val="00FFFF"/>
              </a:solidFill>
            </a:endParaRPr>
          </a:p>
        </p:txBody>
      </p:sp>
      <p:sp>
        <p:nvSpPr>
          <p:cNvPr id="47" name="Interaktive Schaltfläche: Ende 46">
            <a:hlinkClick r:id="rId7" action="ppaction://hlinksldjump" highlightClick="1"/>
          </p:cNvPr>
          <p:cNvSpPr/>
          <p:nvPr/>
        </p:nvSpPr>
        <p:spPr bwMode="auto">
          <a:xfrm>
            <a:off x="8523288" y="4137025"/>
            <a:ext cx="519112" cy="354013"/>
          </a:xfrm>
          <a:prstGeom prst="actionButtonEnd">
            <a:avLst/>
          </a:prstGeom>
          <a:solidFill>
            <a:schemeClr val="bg1">
              <a:lumMod val="20000"/>
              <a:lumOff val="80000"/>
            </a:schemeClr>
          </a:solidFill>
          <a:ln w="38100" cap="flat" cmpd="sng" algn="ctr">
            <a:solidFill>
              <a:schemeClr val="bg2">
                <a:lumMod val="50000"/>
                <a:lumOff val="50000"/>
              </a:schemeClr>
            </a:solidFill>
            <a:prstDash val="solid"/>
            <a:round/>
            <a:headEnd type="none" w="med" len="lg"/>
            <a:tailEnd type="none" w="lg" len="lg"/>
          </a:ln>
          <a:effectLst/>
        </p:spPr>
        <p:txBody>
          <a:bodyPr lIns="18000" tIns="10800" rIns="18000" bIns="10800" anchor="ctr" anchorCtr="1"/>
          <a:lstStyle/>
          <a:p>
            <a:pPr algn="ctr" eaLnBrk="1" hangingPunct="1">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9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898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89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86" grpId="0" animBg="1"/>
      <p:bldP spid="338987" grpId="0"/>
      <p:bldP spid="338988" grpId="0" animBg="1"/>
      <p:bldP spid="45" grpId="0" animBg="1"/>
      <p:bldP spid="46" grpId="0"/>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4210" name="Foliennummernplatzhalter 3"/>
          <p:cNvSpPr>
            <a:spLocks noGrp="1"/>
          </p:cNvSpPr>
          <p:nvPr>
            <p:ph type="sldNum" sz="quarter" idx="11"/>
          </p:nvPr>
        </p:nvSpPr>
        <p:spPr>
          <a:xfrm>
            <a:off x="7038975" y="63769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4F7DC7D2-591D-4B3E-AE7D-10720138FBBC}" type="slidenum">
              <a:rPr lang="de-DE" altLang="en-US" sz="1600" smtClean="0"/>
              <a:pPr>
                <a:spcBef>
                  <a:spcPct val="0"/>
                </a:spcBef>
                <a:buClrTx/>
                <a:buFontTx/>
                <a:buNone/>
              </a:pPr>
              <a:t>91</a:t>
            </a:fld>
            <a:r>
              <a:rPr lang="de-DE" altLang="en-US" sz="1600"/>
              <a:t> -</a:t>
            </a:r>
          </a:p>
        </p:txBody>
      </p:sp>
      <p:sp>
        <p:nvSpPr>
          <p:cNvPr id="94211" name="Fußzeilenplatzhalt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600"/>
              <a:t>Prof. Dr. Rainer Maurer</a:t>
            </a:r>
          </a:p>
        </p:txBody>
      </p:sp>
      <p:sp>
        <p:nvSpPr>
          <p:cNvPr id="133124" name="Rectangle 2"/>
          <p:cNvSpPr>
            <a:spLocks noGrp="1" noChangeArrowheads="1"/>
          </p:cNvSpPr>
          <p:nvPr>
            <p:ph type="body" idx="1"/>
          </p:nvPr>
        </p:nvSpPr>
        <p:spPr>
          <a:xfrm>
            <a:off x="0" y="0"/>
            <a:ext cx="9144000" cy="6858000"/>
          </a:xfrm>
          <a:solidFill>
            <a:srgbClr val="FFFF99"/>
          </a:solidFill>
          <a:ln w="12700">
            <a:solidFill>
              <a:srgbClr val="FF0000"/>
            </a:solidFill>
            <a:miter lim="800000"/>
            <a:headEnd/>
            <a:tailEnd/>
          </a:ln>
        </p:spPr>
        <p:txBody>
          <a:bodyPr/>
          <a:lstStyle/>
          <a:p>
            <a:pPr marL="0" indent="0" eaLnBrk="1" hangingPunct="1">
              <a:buFont typeface="Arial Unicode MS" pitchFamily="34" charset="-128"/>
              <a:buNone/>
            </a:pPr>
            <a:r>
              <a:rPr lang="en-US" altLang="en-US" sz="2000" b="1" u="sng">
                <a:solidFill>
                  <a:srgbClr val="3333FF"/>
                </a:solidFill>
              </a:rPr>
              <a:t>Digression:</a:t>
            </a:r>
            <a:endParaRPr lang="en-US" altLang="en-US" sz="2000" b="1">
              <a:solidFill>
                <a:srgbClr val="3333FF"/>
              </a:solidFill>
            </a:endParaRPr>
          </a:p>
          <a:p>
            <a:pPr marL="0" indent="0" algn="just" eaLnBrk="1" hangingPunct="1">
              <a:buFont typeface="Arial Unicode MS" pitchFamily="34" charset="-128"/>
              <a:buNone/>
            </a:pPr>
            <a:r>
              <a:rPr lang="en-US" altLang="en-US" sz="2000" b="1">
                <a:solidFill>
                  <a:srgbClr val="3333FF"/>
                </a:solidFill>
              </a:rPr>
              <a:t>The Mathematical Structure of the Neoclassical Model</a:t>
            </a:r>
          </a:p>
          <a:p>
            <a:pPr marL="0" indent="0" algn="just" eaLnBrk="1" hangingPunct="1">
              <a:buFont typeface="Arial Unicode MS" pitchFamily="34" charset="-128"/>
              <a:buNone/>
            </a:pPr>
            <a:r>
              <a:rPr lang="en-US" altLang="en-US" sz="2000">
                <a:solidFill>
                  <a:srgbClr val="3333FF"/>
                </a:solidFill>
              </a:rPr>
              <a:t>We will use the graphical model in the following, to analyze and simulate the consequences of different economic policies. Instead of the graphical exposition, we could also use the following mathematical exposition of the model to analyze economic policy:</a:t>
            </a:r>
          </a:p>
          <a:p>
            <a:pPr marL="0" indent="0" algn="just" eaLnBrk="1" hangingPunct="1">
              <a:buFont typeface="Arial Unicode MS" pitchFamily="34" charset="-128"/>
              <a:buNone/>
            </a:pPr>
            <a:endParaRPr lang="en-US" altLang="en-US" sz="2000">
              <a:solidFill>
                <a:srgbClr val="3333FF"/>
              </a:solidFill>
            </a:endParaRPr>
          </a:p>
          <a:p>
            <a:pPr marL="0" indent="0" algn="just" eaLnBrk="1" hangingPunct="1">
              <a:buFont typeface="Arial Unicode MS" pitchFamily="34" charset="-128"/>
              <a:buNone/>
            </a:pPr>
            <a:r>
              <a:rPr lang="en-US" altLang="en-US" sz="2000">
                <a:solidFill>
                  <a:srgbClr val="3333FF"/>
                </a:solidFill>
              </a:rPr>
              <a:t>Labor Market:</a:t>
            </a:r>
          </a:p>
          <a:p>
            <a:pPr marL="0" indent="0" algn="just" eaLnBrk="1" hangingPunct="1">
              <a:buFont typeface="Arial Unicode MS" pitchFamily="34" charset="-128"/>
              <a:buNone/>
            </a:pPr>
            <a:r>
              <a:rPr lang="en-US" altLang="en-US" sz="2000">
                <a:solidFill>
                  <a:srgbClr val="3333FF"/>
                </a:solidFill>
              </a:rPr>
              <a:t>                            L</a:t>
            </a:r>
            <a:r>
              <a:rPr lang="en-US" altLang="en-US" sz="2000" baseline="-25000">
                <a:solidFill>
                  <a:srgbClr val="3333FF"/>
                </a:solidFill>
              </a:rPr>
              <a:t>S</a:t>
            </a:r>
            <a:r>
              <a:rPr lang="en-US" altLang="en-US" sz="2000">
                <a:solidFill>
                  <a:srgbClr val="3333FF"/>
                </a:solidFill>
              </a:rPr>
              <a:t>(w/P)  =  L</a:t>
            </a:r>
            <a:r>
              <a:rPr lang="en-US" altLang="en-US" sz="2000" baseline="-25000">
                <a:solidFill>
                  <a:srgbClr val="3333FF"/>
                </a:solidFill>
              </a:rPr>
              <a:t>D</a:t>
            </a:r>
            <a:r>
              <a:rPr lang="en-US" altLang="en-US" sz="2000">
                <a:solidFill>
                  <a:srgbClr val="3333FF"/>
                </a:solidFill>
              </a:rPr>
              <a:t>(w/P, K)</a:t>
            </a:r>
          </a:p>
          <a:p>
            <a:pPr marL="0" indent="0" algn="just" eaLnBrk="1" hangingPunct="1">
              <a:buFont typeface="Arial Unicode MS" pitchFamily="34" charset="-128"/>
              <a:buNone/>
            </a:pPr>
            <a:r>
              <a:rPr lang="en-US" altLang="en-US" sz="2000">
                <a:solidFill>
                  <a:srgbClr val="3333FF"/>
                </a:solidFill>
              </a:rPr>
              <a:t>Capital Market:</a:t>
            </a:r>
          </a:p>
          <a:p>
            <a:pPr marL="0" indent="0" algn="just" eaLnBrk="1" hangingPunct="1">
              <a:buFont typeface="Arial Unicode MS" pitchFamily="34" charset="-128"/>
              <a:buNone/>
            </a:pPr>
            <a:r>
              <a:rPr lang="en-US" altLang="en-US" sz="2000">
                <a:solidFill>
                  <a:srgbClr val="3333FF"/>
                </a:solidFill>
              </a:rPr>
              <a:t>                            S(i) + M/P = I(i) + </a:t>
            </a:r>
            <a:r>
              <a:rPr lang="de-DE" altLang="en-US" sz="2000">
                <a:solidFill>
                  <a:srgbClr val="3333FF"/>
                </a:solidFill>
              </a:rPr>
              <a:t>R</a:t>
            </a:r>
            <a:r>
              <a:rPr lang="de-DE" altLang="en-US" sz="2000" baseline="-25000">
                <a:solidFill>
                  <a:srgbClr val="3333FF"/>
                </a:solidFill>
              </a:rPr>
              <a:t>D</a:t>
            </a:r>
            <a:r>
              <a:rPr lang="de-DE" altLang="en-US" sz="2000">
                <a:solidFill>
                  <a:srgbClr val="3333FF"/>
                </a:solidFill>
              </a:rPr>
              <a:t>(Y)</a:t>
            </a:r>
            <a:endParaRPr lang="en-US" altLang="en-US" sz="2000">
              <a:solidFill>
                <a:srgbClr val="3333FF"/>
              </a:solidFill>
            </a:endParaRPr>
          </a:p>
          <a:p>
            <a:pPr marL="0" indent="0" algn="just" eaLnBrk="1" hangingPunct="1">
              <a:buFont typeface="Arial Unicode MS" pitchFamily="34" charset="-128"/>
              <a:buNone/>
            </a:pPr>
            <a:r>
              <a:rPr lang="en-US" altLang="en-US" sz="2000">
                <a:solidFill>
                  <a:srgbClr val="3333FF"/>
                </a:solidFill>
              </a:rPr>
              <a:t>Goods Market:</a:t>
            </a:r>
          </a:p>
          <a:p>
            <a:pPr marL="0" indent="0" algn="just" eaLnBrk="1" hangingPunct="1">
              <a:buFont typeface="Arial Unicode MS" pitchFamily="34" charset="-128"/>
              <a:buNone/>
            </a:pPr>
            <a:r>
              <a:rPr lang="en-US" altLang="en-US" sz="2000">
                <a:solidFill>
                  <a:srgbClr val="3333FF"/>
                </a:solidFill>
              </a:rPr>
              <a:t>                            Y</a:t>
            </a:r>
            <a:r>
              <a:rPr lang="en-US" altLang="en-US" sz="2000" baseline="-25000">
                <a:solidFill>
                  <a:srgbClr val="3333FF"/>
                </a:solidFill>
              </a:rPr>
              <a:t>S</a:t>
            </a:r>
            <a:r>
              <a:rPr lang="en-US" altLang="en-US" sz="2000">
                <a:solidFill>
                  <a:srgbClr val="3333FF"/>
                </a:solidFill>
              </a:rPr>
              <a:t>(L</a:t>
            </a:r>
            <a:r>
              <a:rPr lang="en-US" altLang="en-US" sz="2000" baseline="-25000">
                <a:solidFill>
                  <a:srgbClr val="3333FF"/>
                </a:solidFill>
              </a:rPr>
              <a:t>D</a:t>
            </a:r>
            <a:r>
              <a:rPr lang="en-US" altLang="en-US" sz="2000">
                <a:solidFill>
                  <a:srgbClr val="3333FF"/>
                </a:solidFill>
              </a:rPr>
              <a:t>*, K)  =  Y</a:t>
            </a:r>
            <a:r>
              <a:rPr lang="en-US" altLang="en-US" sz="2000" baseline="-25000">
                <a:solidFill>
                  <a:srgbClr val="3333FF"/>
                </a:solidFill>
              </a:rPr>
              <a:t>D</a:t>
            </a:r>
            <a:r>
              <a:rPr lang="en-US" altLang="en-US" sz="2000">
                <a:solidFill>
                  <a:srgbClr val="3333FF"/>
                </a:solidFill>
              </a:rPr>
              <a:t>(i)</a:t>
            </a:r>
          </a:p>
          <a:p>
            <a:pPr marL="0" indent="0" algn="just" eaLnBrk="1" hangingPunct="1">
              <a:buFont typeface="Arial Unicode MS" pitchFamily="34" charset="-128"/>
              <a:buNone/>
            </a:pPr>
            <a:endParaRPr lang="en-US" altLang="en-US" sz="2000">
              <a:solidFill>
                <a:srgbClr val="3333FF"/>
              </a:solidFill>
            </a:endParaRPr>
          </a:p>
          <a:p>
            <a:pPr marL="0" indent="0" algn="just" eaLnBrk="1" hangingPunct="1">
              <a:buFont typeface="Arial Unicode MS" pitchFamily="34" charset="-128"/>
              <a:buNone/>
            </a:pPr>
            <a:r>
              <a:rPr lang="en-US" altLang="en-US" sz="2000">
                <a:solidFill>
                  <a:srgbClr val="3333FF"/>
                </a:solidFill>
              </a:rPr>
              <a:t>While the equilibrium level of real wages (w/P)* is independently determined on the labor market only, the equilibrium level of the real interest rate (i*) and the equilibrium price level (P*) is simultaneously determined on the capital and goods market.</a:t>
            </a:r>
          </a:p>
        </p:txBody>
      </p:sp>
      <p:sp>
        <p:nvSpPr>
          <p:cNvPr id="133125" name="Text Box 3"/>
          <p:cNvSpPr txBox="1">
            <a:spLocks noChangeArrowheads="1"/>
          </p:cNvSpPr>
          <p:nvPr/>
        </p:nvSpPr>
        <p:spPr bwMode="auto">
          <a:xfrm>
            <a:off x="5537200" y="3898900"/>
            <a:ext cx="1308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lgn="ctr">
                <a:solidFill>
                  <a:srgbClr val="000000"/>
                </a:solidFill>
                <a:miter lim="800000"/>
                <a:headEnd type="none" w="med" len="lg"/>
                <a:tailEnd type="none" w="lg" len="lg"/>
              </a14:hiddenLine>
            </a:ext>
          </a:extLst>
        </p:spPr>
        <p:txBody>
          <a:bodyPr lIns="0" tIns="0" rIns="0" bIns="0" anchorCtr="1">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50000"/>
              </a:spcBef>
              <a:buClrTx/>
              <a:buFontTx/>
              <a:buNone/>
            </a:pPr>
            <a:r>
              <a:rPr lang="en-US" altLang="en-US" sz="2000">
                <a:solidFill>
                  <a:srgbClr val="3333FF"/>
                </a:solidFill>
              </a:rPr>
              <a:t>i* und P*</a:t>
            </a:r>
          </a:p>
        </p:txBody>
      </p:sp>
      <p:sp>
        <p:nvSpPr>
          <p:cNvPr id="133126" name="AutoShape 4"/>
          <p:cNvSpPr>
            <a:spLocks/>
          </p:cNvSpPr>
          <p:nvPr/>
        </p:nvSpPr>
        <p:spPr bwMode="auto">
          <a:xfrm>
            <a:off x="5245100" y="3467100"/>
            <a:ext cx="241300" cy="1193800"/>
          </a:xfrm>
          <a:prstGeom prst="rightBrace">
            <a:avLst>
              <a:gd name="adj1" fmla="val 41228"/>
              <a:gd name="adj2" fmla="val 50000"/>
            </a:avLst>
          </a:prstGeom>
          <a:noFill/>
          <a:ln w="34925">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none" lIns="0" tIns="0" rIns="0" bIns="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a:p>
        </p:txBody>
      </p:sp>
      <p:sp>
        <p:nvSpPr>
          <p:cNvPr id="133128" name="Text Box 8"/>
          <p:cNvSpPr txBox="1">
            <a:spLocks noChangeArrowheads="1"/>
          </p:cNvSpPr>
          <p:nvPr/>
        </p:nvSpPr>
        <p:spPr bwMode="auto">
          <a:xfrm>
            <a:off x="4700588" y="2744788"/>
            <a:ext cx="13763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med"/>
              </a14:hiddenLine>
            </a:ext>
          </a:extLst>
        </p:spPr>
        <p:txBody>
          <a:bodyPr wrap="none"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en-US" altLang="en-US" sz="2000">
                <a:solidFill>
                  <a:srgbClr val="3333FF"/>
                </a:solidFill>
              </a:rPr>
              <a:t>=&gt;   (w/P)*</a:t>
            </a:r>
            <a:endParaRPr lang="de-DE" altLang="en-US" sz="2000">
              <a:solidFill>
                <a:srgbClr val="3333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2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24">
                                            <p:txEl>
                                              <p:pRg st="5" end="5"/>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312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3312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3124">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312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3124">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31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3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5" grpId="0"/>
      <p:bldP spid="133126" grpId="0" animBg="1"/>
      <p:bldP spid="133128" grpId="0"/>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5234"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9430554B-EE58-45B8-BE09-C52D87C750D7}" type="slidenum">
              <a:rPr lang="de-DE" altLang="en-US" sz="1600" b="1"/>
              <a:pPr algn="r" eaLnBrk="1" hangingPunct="1">
                <a:spcBef>
                  <a:spcPct val="0"/>
                </a:spcBef>
                <a:buClrTx/>
                <a:buFontTx/>
                <a:buNone/>
              </a:pPr>
              <a:t>92</a:t>
            </a:fld>
            <a:r>
              <a:rPr lang="de-DE" altLang="en-US" sz="1600" b="1"/>
              <a:t> -</a:t>
            </a:r>
          </a:p>
        </p:txBody>
      </p:sp>
      <p:sp>
        <p:nvSpPr>
          <p:cNvPr id="95235"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sp>
        <p:nvSpPr>
          <p:cNvPr id="6619138" name="Rectangle 2"/>
          <p:cNvSpPr>
            <a:spLocks noGrp="1" noChangeArrowheads="1"/>
          </p:cNvSpPr>
          <p:nvPr>
            <p:ph type="body" idx="4294967295"/>
          </p:nvPr>
        </p:nvSpPr>
        <p:spPr>
          <a:xfrm>
            <a:off x="0" y="0"/>
            <a:ext cx="9144000" cy="6858000"/>
          </a:xfrm>
          <a:solidFill>
            <a:srgbClr val="FFFF99"/>
          </a:solidFill>
          <a:ln w="12700">
            <a:solidFill>
              <a:srgbClr val="FF0000"/>
            </a:solidFill>
            <a:miter lim="800000"/>
            <a:headEnd/>
            <a:tailEnd/>
          </a:ln>
        </p:spPr>
        <p:txBody>
          <a:bodyPr/>
          <a:lstStyle/>
          <a:p>
            <a:pPr marL="0" indent="0">
              <a:lnSpc>
                <a:spcPct val="90000"/>
              </a:lnSpc>
              <a:buFont typeface="Arial Unicode MS" pitchFamily="34" charset="-128"/>
              <a:buNone/>
            </a:pPr>
            <a:r>
              <a:rPr lang="en-US" altLang="en-US" sz="2000" b="1" u="sng">
                <a:solidFill>
                  <a:srgbClr val="FF0000"/>
                </a:solidFill>
              </a:rPr>
              <a:t>Digression:</a:t>
            </a:r>
            <a:r>
              <a:rPr lang="en-US" altLang="en-US" sz="2000" b="1">
                <a:solidFill>
                  <a:srgbClr val="3333FF"/>
                </a:solidFill>
              </a:rPr>
              <a:t> Nominal vs. Real Analysis of the Capital Market</a:t>
            </a:r>
          </a:p>
          <a:p>
            <a:pPr marL="0" indent="0" algn="just">
              <a:lnSpc>
                <a:spcPct val="90000"/>
              </a:lnSpc>
              <a:buFont typeface="Arial Unicode MS" pitchFamily="34" charset="-128"/>
              <a:buNone/>
            </a:pPr>
            <a:endParaRPr lang="en-US" altLang="en-US" sz="2000">
              <a:solidFill>
                <a:srgbClr val="3333FF"/>
              </a:solidFill>
            </a:endParaRPr>
          </a:p>
          <a:p>
            <a:pPr marL="0" indent="0" algn="just">
              <a:lnSpc>
                <a:spcPct val="90000"/>
              </a:lnSpc>
              <a:buFont typeface="Arial Unicode MS" pitchFamily="34" charset="-128"/>
              <a:buNone/>
            </a:pPr>
            <a:r>
              <a:rPr lang="en-US" altLang="en-US" sz="2000">
                <a:solidFill>
                  <a:srgbClr val="3333FF"/>
                </a:solidFill>
              </a:rPr>
              <a:t>For the graphical exposition of the capital market we have chosen its representation in real terms:</a:t>
            </a:r>
          </a:p>
          <a:p>
            <a:pPr marL="0" indent="0" algn="just">
              <a:lnSpc>
                <a:spcPct val="30000"/>
              </a:lnSpc>
              <a:buFont typeface="Arial Unicode MS" pitchFamily="34" charset="-128"/>
              <a:buNone/>
            </a:pPr>
            <a:endParaRPr lang="en-US" altLang="en-US" sz="2000">
              <a:solidFill>
                <a:srgbClr val="3333FF"/>
              </a:solidFill>
            </a:endParaRPr>
          </a:p>
          <a:p>
            <a:pPr marL="0" indent="0" algn="ctr">
              <a:lnSpc>
                <a:spcPct val="90000"/>
              </a:lnSpc>
              <a:buFont typeface="Arial Unicode MS" pitchFamily="34" charset="-128"/>
              <a:buNone/>
            </a:pPr>
            <a:r>
              <a:rPr lang="en-US" altLang="en-US" sz="2200">
                <a:solidFill>
                  <a:srgbClr val="3333FF"/>
                </a:solidFill>
              </a:rPr>
              <a:t>I(i,L) + R</a:t>
            </a:r>
            <a:r>
              <a:rPr lang="en-US" altLang="en-US" sz="2200" baseline="-25000">
                <a:solidFill>
                  <a:srgbClr val="3333FF"/>
                </a:solidFill>
              </a:rPr>
              <a:t>D</a:t>
            </a:r>
            <a:r>
              <a:rPr lang="en-US" altLang="en-US" sz="2200">
                <a:solidFill>
                  <a:srgbClr val="3333FF"/>
                </a:solidFill>
              </a:rPr>
              <a:t>(Y)  = S(i) + M/P</a:t>
            </a:r>
          </a:p>
          <a:p>
            <a:pPr marL="0" indent="0" algn="just">
              <a:lnSpc>
                <a:spcPct val="90000"/>
              </a:lnSpc>
              <a:buFont typeface="Arial Unicode MS" pitchFamily="34" charset="-128"/>
              <a:buNone/>
            </a:pPr>
            <a:endParaRPr lang="en-US" altLang="en-US" sz="2000">
              <a:solidFill>
                <a:srgbClr val="3333FF"/>
              </a:solidFill>
            </a:endParaRPr>
          </a:p>
          <a:p>
            <a:pPr marL="0" indent="0" algn="just">
              <a:lnSpc>
                <a:spcPct val="90000"/>
              </a:lnSpc>
              <a:buFont typeface="Arial Unicode MS" pitchFamily="34" charset="-128"/>
              <a:buNone/>
            </a:pPr>
            <a:endParaRPr lang="en-US" altLang="en-US" sz="2000">
              <a:solidFill>
                <a:srgbClr val="3333FF"/>
              </a:solidFill>
            </a:endParaRPr>
          </a:p>
          <a:p>
            <a:pPr marL="0" indent="0" algn="just">
              <a:lnSpc>
                <a:spcPct val="90000"/>
              </a:lnSpc>
              <a:buFont typeface="Arial Unicode MS" pitchFamily="34" charset="-128"/>
              <a:buNone/>
            </a:pPr>
            <a:endParaRPr lang="en-US" altLang="en-US" sz="2000">
              <a:solidFill>
                <a:srgbClr val="3333FF"/>
              </a:solidFill>
            </a:endParaRPr>
          </a:p>
          <a:p>
            <a:pPr marL="0" indent="0" algn="just">
              <a:lnSpc>
                <a:spcPct val="60000"/>
              </a:lnSpc>
              <a:buFont typeface="Arial Unicode MS" pitchFamily="34" charset="-128"/>
              <a:buNone/>
            </a:pPr>
            <a:endParaRPr lang="en-US" altLang="en-US" sz="2000">
              <a:solidFill>
                <a:srgbClr val="3333FF"/>
              </a:solidFill>
            </a:endParaRPr>
          </a:p>
          <a:p>
            <a:pPr marL="0" indent="0" algn="just">
              <a:lnSpc>
                <a:spcPct val="90000"/>
              </a:lnSpc>
              <a:buFont typeface="Arial Unicode MS" pitchFamily="34" charset="-128"/>
              <a:buNone/>
            </a:pPr>
            <a:endParaRPr lang="en-US" altLang="en-US" sz="2000">
              <a:solidFill>
                <a:srgbClr val="3333FF"/>
              </a:solidFill>
            </a:endParaRPr>
          </a:p>
          <a:p>
            <a:pPr marL="0" indent="0" algn="just">
              <a:lnSpc>
                <a:spcPct val="90000"/>
              </a:lnSpc>
              <a:buFont typeface="Arial Unicode MS" pitchFamily="34" charset="-128"/>
              <a:buNone/>
            </a:pPr>
            <a:r>
              <a:rPr lang="en-US" altLang="en-US" sz="2000">
                <a:solidFill>
                  <a:srgbClr val="3333FF"/>
                </a:solidFill>
              </a:rPr>
              <a:t>By multiplication of this equation with the price level, we receive the capital market in </a:t>
            </a:r>
            <a:r>
              <a:rPr lang="en-US" altLang="en-US" sz="2000">
                <a:solidFill>
                  <a:srgbClr val="FF0000"/>
                </a:solidFill>
              </a:rPr>
              <a:t>nominal representation</a:t>
            </a:r>
            <a:r>
              <a:rPr lang="en-US" altLang="en-US" sz="2000">
                <a:solidFill>
                  <a:srgbClr val="3333FF"/>
                </a:solidFill>
              </a:rPr>
              <a:t>:</a:t>
            </a:r>
          </a:p>
          <a:p>
            <a:pPr marL="0" indent="0" algn="just">
              <a:lnSpc>
                <a:spcPct val="0"/>
              </a:lnSpc>
              <a:buFont typeface="Arial Unicode MS" pitchFamily="34" charset="-128"/>
              <a:buNone/>
            </a:pPr>
            <a:endParaRPr lang="en-US" altLang="en-US" sz="2000">
              <a:solidFill>
                <a:srgbClr val="3333FF"/>
              </a:solidFill>
            </a:endParaRPr>
          </a:p>
          <a:p>
            <a:pPr marL="0" indent="0" algn="ctr">
              <a:lnSpc>
                <a:spcPct val="90000"/>
              </a:lnSpc>
              <a:buFont typeface="Arial Unicode MS" pitchFamily="34" charset="-128"/>
              <a:buNone/>
            </a:pPr>
            <a:r>
              <a:rPr lang="en-US" altLang="en-US" sz="2200">
                <a:solidFill>
                  <a:srgbClr val="3333FF"/>
                </a:solidFill>
              </a:rPr>
              <a:t>I(i,L)</a:t>
            </a:r>
            <a:r>
              <a:rPr lang="en-US" altLang="en-US" sz="2200">
                <a:solidFill>
                  <a:srgbClr val="FF0066"/>
                </a:solidFill>
              </a:rPr>
              <a:t>*P</a:t>
            </a:r>
            <a:r>
              <a:rPr lang="en-US" altLang="en-US" sz="2200">
                <a:solidFill>
                  <a:srgbClr val="3333FF"/>
                </a:solidFill>
              </a:rPr>
              <a:t> + R</a:t>
            </a:r>
            <a:r>
              <a:rPr lang="en-US" altLang="en-US" sz="2200" baseline="-25000">
                <a:solidFill>
                  <a:srgbClr val="3333FF"/>
                </a:solidFill>
              </a:rPr>
              <a:t>D</a:t>
            </a:r>
            <a:r>
              <a:rPr lang="en-US" altLang="en-US" sz="2200">
                <a:solidFill>
                  <a:srgbClr val="3333FF"/>
                </a:solidFill>
              </a:rPr>
              <a:t>(Y) </a:t>
            </a:r>
            <a:r>
              <a:rPr lang="en-US" altLang="en-US" sz="2200">
                <a:solidFill>
                  <a:srgbClr val="FF0066"/>
                </a:solidFill>
              </a:rPr>
              <a:t>*P</a:t>
            </a:r>
            <a:r>
              <a:rPr lang="en-US" altLang="en-US" sz="2200">
                <a:solidFill>
                  <a:srgbClr val="3333FF"/>
                </a:solidFill>
              </a:rPr>
              <a:t>  = S(i)</a:t>
            </a:r>
            <a:r>
              <a:rPr lang="en-US" altLang="en-US" sz="2200">
                <a:solidFill>
                  <a:srgbClr val="FF0066"/>
                </a:solidFill>
              </a:rPr>
              <a:t>*P</a:t>
            </a:r>
            <a:r>
              <a:rPr lang="en-US" altLang="en-US" sz="2200">
                <a:solidFill>
                  <a:srgbClr val="3333FF"/>
                </a:solidFill>
              </a:rPr>
              <a:t> + M</a:t>
            </a:r>
          </a:p>
          <a:p>
            <a:pPr marL="0" indent="0">
              <a:lnSpc>
                <a:spcPct val="90000"/>
              </a:lnSpc>
              <a:buFont typeface="Arial Unicode MS" pitchFamily="34" charset="-128"/>
              <a:buNone/>
            </a:pPr>
            <a:r>
              <a:rPr lang="en-US" altLang="en-US" sz="2000">
                <a:solidFill>
                  <a:srgbClr val="3333FF"/>
                </a:solidFill>
              </a:rPr>
              <a:t>However, the kind of representation in nominal or real terms does not change the consequences of an increase in</a:t>
            </a:r>
            <a:r>
              <a:rPr lang="en-US" altLang="en-US" sz="2000">
                <a:solidFill>
                  <a:srgbClr val="FF0000"/>
                </a:solidFill>
              </a:rPr>
              <a:t> </a:t>
            </a:r>
            <a:r>
              <a:rPr lang="en-US" altLang="en-US" sz="2000">
                <a:solidFill>
                  <a:srgbClr val="3333FF"/>
                </a:solidFill>
              </a:rPr>
              <a:t>prices! When the </a:t>
            </a:r>
            <a:r>
              <a:rPr lang="en-US" altLang="en-US" sz="2000">
                <a:solidFill>
                  <a:srgbClr val="FF0000"/>
                </a:solidFill>
              </a:rPr>
              <a:t>price level increases</a:t>
            </a:r>
            <a:r>
              <a:rPr lang="en-US" altLang="en-US" sz="2000">
                <a:solidFill>
                  <a:srgbClr val="3333FF"/>
                </a:solidFill>
              </a:rPr>
              <a:t>, in both equations </a:t>
            </a:r>
            <a:r>
              <a:rPr lang="en-US" altLang="en-US" sz="2000">
                <a:solidFill>
                  <a:srgbClr val="FF0000"/>
                </a:solidFill>
              </a:rPr>
              <a:t>excess demand for capital</a:t>
            </a:r>
            <a:r>
              <a:rPr lang="en-US" altLang="en-US" sz="2000">
                <a:solidFill>
                  <a:srgbClr val="3333FF"/>
                </a:solidFill>
              </a:rPr>
              <a:t> results, so that the interest rate increases:</a:t>
            </a:r>
          </a:p>
          <a:p>
            <a:pPr marL="0" indent="0" algn="ctr">
              <a:lnSpc>
                <a:spcPct val="90000"/>
              </a:lnSpc>
              <a:buFont typeface="Arial Unicode MS" pitchFamily="34" charset="-128"/>
              <a:buNone/>
            </a:pPr>
            <a:r>
              <a:rPr lang="en-US" altLang="en-US" sz="2200">
                <a:solidFill>
                  <a:srgbClr val="3333FF"/>
                </a:solidFill>
              </a:rPr>
              <a:t>                I(i,L) + R</a:t>
            </a:r>
            <a:r>
              <a:rPr lang="en-US" altLang="en-US" sz="2200" baseline="-25000">
                <a:solidFill>
                  <a:srgbClr val="3333FF"/>
                </a:solidFill>
              </a:rPr>
              <a:t>D</a:t>
            </a:r>
            <a:r>
              <a:rPr lang="en-US" altLang="en-US" sz="2200">
                <a:solidFill>
                  <a:srgbClr val="3333FF"/>
                </a:solidFill>
              </a:rPr>
              <a:t>(Y)  </a:t>
            </a:r>
            <a:r>
              <a:rPr lang="en-US" altLang="en-US" sz="2600" b="1">
                <a:solidFill>
                  <a:srgbClr val="00FF00"/>
                </a:solidFill>
              </a:rPr>
              <a:t>&gt;</a:t>
            </a:r>
            <a:r>
              <a:rPr lang="en-US" altLang="en-US" sz="2200">
                <a:solidFill>
                  <a:srgbClr val="3333FF"/>
                </a:solidFill>
              </a:rPr>
              <a:t> S(i) + (M/</a:t>
            </a:r>
            <a:r>
              <a:rPr lang="en-US" altLang="en-US" sz="2200">
                <a:solidFill>
                  <a:srgbClr val="FF0066"/>
                </a:solidFill>
              </a:rPr>
              <a:t>P↑</a:t>
            </a:r>
            <a:r>
              <a:rPr lang="en-US" altLang="en-US" sz="2200">
                <a:solidFill>
                  <a:srgbClr val="3333FF"/>
                </a:solidFill>
              </a:rPr>
              <a:t>)</a:t>
            </a:r>
            <a:r>
              <a:rPr lang="en-US" altLang="en-US" sz="2200">
                <a:solidFill>
                  <a:srgbClr val="FF0000"/>
                </a:solidFill>
              </a:rPr>
              <a:t>↓</a:t>
            </a:r>
          </a:p>
          <a:p>
            <a:pPr marL="0" indent="0" algn="ctr">
              <a:lnSpc>
                <a:spcPct val="90000"/>
              </a:lnSpc>
              <a:buFont typeface="Arial Unicode MS" pitchFamily="34" charset="-128"/>
              <a:buNone/>
            </a:pPr>
            <a:r>
              <a:rPr lang="en-US" altLang="en-US" sz="2200">
                <a:solidFill>
                  <a:srgbClr val="3333FF"/>
                </a:solidFill>
              </a:rPr>
              <a:t>I(i,L)</a:t>
            </a:r>
            <a:r>
              <a:rPr lang="en-US" altLang="en-US" sz="2200">
                <a:solidFill>
                  <a:srgbClr val="FF0066"/>
                </a:solidFill>
              </a:rPr>
              <a:t>*P↑</a:t>
            </a:r>
            <a:r>
              <a:rPr lang="en-US" altLang="en-US" sz="2200">
                <a:solidFill>
                  <a:srgbClr val="3333FF"/>
                </a:solidFill>
              </a:rPr>
              <a:t> + R</a:t>
            </a:r>
            <a:r>
              <a:rPr lang="en-US" altLang="en-US" sz="2200" baseline="-25000">
                <a:solidFill>
                  <a:srgbClr val="3333FF"/>
                </a:solidFill>
              </a:rPr>
              <a:t>D</a:t>
            </a:r>
            <a:r>
              <a:rPr lang="en-US" altLang="en-US" sz="2200">
                <a:solidFill>
                  <a:srgbClr val="3333FF"/>
                </a:solidFill>
              </a:rPr>
              <a:t>(Y) </a:t>
            </a:r>
            <a:r>
              <a:rPr lang="en-US" altLang="en-US" sz="2200">
                <a:solidFill>
                  <a:srgbClr val="FF0066"/>
                </a:solidFill>
              </a:rPr>
              <a:t>*P↑</a:t>
            </a:r>
            <a:r>
              <a:rPr lang="en-US" altLang="en-US" sz="2200">
                <a:solidFill>
                  <a:srgbClr val="3333FF"/>
                </a:solidFill>
              </a:rPr>
              <a:t>  </a:t>
            </a:r>
            <a:r>
              <a:rPr lang="en-US" altLang="en-US" sz="2600" b="1">
                <a:solidFill>
                  <a:srgbClr val="00FF00"/>
                </a:solidFill>
              </a:rPr>
              <a:t>&gt;</a:t>
            </a:r>
            <a:r>
              <a:rPr lang="en-US" altLang="en-US" sz="2200">
                <a:solidFill>
                  <a:srgbClr val="3333FF"/>
                </a:solidFill>
              </a:rPr>
              <a:t> S(i)</a:t>
            </a:r>
            <a:r>
              <a:rPr lang="en-US" altLang="en-US" sz="2200">
                <a:solidFill>
                  <a:srgbClr val="FF0066"/>
                </a:solidFill>
              </a:rPr>
              <a:t>*P↑</a:t>
            </a:r>
            <a:r>
              <a:rPr lang="en-US" altLang="en-US" sz="2200">
                <a:solidFill>
                  <a:srgbClr val="3333FF"/>
                </a:solidFill>
              </a:rPr>
              <a:t> + M</a:t>
            </a:r>
          </a:p>
          <a:p>
            <a:pPr marL="0" indent="0" algn="ctr">
              <a:lnSpc>
                <a:spcPct val="90000"/>
              </a:lnSpc>
              <a:buFont typeface="Arial Unicode MS" pitchFamily="34" charset="-128"/>
              <a:buNone/>
            </a:pPr>
            <a:r>
              <a:rPr lang="en-US" altLang="en-US" sz="2200">
                <a:solidFill>
                  <a:srgbClr val="3333FF"/>
                </a:solidFill>
              </a:rPr>
              <a:t>            </a:t>
            </a:r>
          </a:p>
        </p:txBody>
      </p:sp>
      <p:sp>
        <p:nvSpPr>
          <p:cNvPr id="6619142" name="Text Box 6"/>
          <p:cNvSpPr txBox="1">
            <a:spLocks noChangeArrowheads="1"/>
          </p:cNvSpPr>
          <p:nvPr/>
        </p:nvSpPr>
        <p:spPr bwMode="auto">
          <a:xfrm>
            <a:off x="1981200" y="2287588"/>
            <a:ext cx="13414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lgn="ctr">
                <a:solidFill>
                  <a:srgbClr val="000000"/>
                </a:solidFill>
                <a:miter lim="800000"/>
                <a:headEnd type="none" w="med" len="lg"/>
                <a:tailEnd type="none" w="lg" len="lg"/>
              </a14:hiddenLine>
            </a:ext>
          </a:extLst>
        </p:spPr>
        <p:txBody>
          <a:bodyPr lIns="0" tIns="0" rIns="0" bIns="0" anchorCtr="1">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50000"/>
              </a:spcBef>
              <a:buClrTx/>
              <a:buFontTx/>
              <a:buNone/>
            </a:pPr>
            <a:r>
              <a:rPr lang="de-DE" altLang="en-US" sz="2000">
                <a:solidFill>
                  <a:srgbClr val="3333FF"/>
                </a:solidFill>
              </a:rPr>
              <a:t>Real Credit Demand</a:t>
            </a:r>
          </a:p>
        </p:txBody>
      </p:sp>
      <p:sp>
        <p:nvSpPr>
          <p:cNvPr id="6619143" name="Text Box 7"/>
          <p:cNvSpPr txBox="1">
            <a:spLocks noChangeArrowheads="1"/>
          </p:cNvSpPr>
          <p:nvPr/>
        </p:nvSpPr>
        <p:spPr bwMode="auto">
          <a:xfrm>
            <a:off x="3376613" y="2262188"/>
            <a:ext cx="13414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lgn="ctr">
                <a:solidFill>
                  <a:srgbClr val="000000"/>
                </a:solidFill>
                <a:miter lim="800000"/>
                <a:headEnd type="none" w="med" len="lg"/>
                <a:tailEnd type="none" w="lg" len="lg"/>
              </a14:hiddenLine>
            </a:ext>
          </a:extLst>
        </p:spPr>
        <p:txBody>
          <a:bodyPr lIns="0" tIns="0" rIns="0" bIns="0" anchorCtr="1">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50000"/>
              </a:spcBef>
              <a:buClrTx/>
              <a:buFontTx/>
              <a:buNone/>
            </a:pPr>
            <a:r>
              <a:rPr lang="de-DE" altLang="en-US" sz="2000">
                <a:solidFill>
                  <a:srgbClr val="3333FF"/>
                </a:solidFill>
              </a:rPr>
              <a:t>Real Money Demand</a:t>
            </a:r>
          </a:p>
        </p:txBody>
      </p:sp>
      <p:sp>
        <p:nvSpPr>
          <p:cNvPr id="6619144" name="Line 8"/>
          <p:cNvSpPr>
            <a:spLocks noChangeShapeType="1"/>
          </p:cNvSpPr>
          <p:nvPr/>
        </p:nvSpPr>
        <p:spPr bwMode="auto">
          <a:xfrm flipV="1">
            <a:off x="2687638" y="1990725"/>
            <a:ext cx="474662" cy="320675"/>
          </a:xfrm>
          <a:prstGeom prst="line">
            <a:avLst/>
          </a:prstGeom>
          <a:noFill/>
          <a:ln w="3492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6619145" name="Line 9"/>
          <p:cNvSpPr>
            <a:spLocks noChangeShapeType="1"/>
          </p:cNvSpPr>
          <p:nvPr/>
        </p:nvSpPr>
        <p:spPr bwMode="auto">
          <a:xfrm flipV="1">
            <a:off x="4073525" y="1924050"/>
            <a:ext cx="12700" cy="330200"/>
          </a:xfrm>
          <a:prstGeom prst="line">
            <a:avLst/>
          </a:prstGeom>
          <a:noFill/>
          <a:ln w="3492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6619146" name="Text Box 10"/>
          <p:cNvSpPr txBox="1">
            <a:spLocks noChangeArrowheads="1"/>
          </p:cNvSpPr>
          <p:nvPr/>
        </p:nvSpPr>
        <p:spPr bwMode="auto">
          <a:xfrm>
            <a:off x="4645025" y="2263775"/>
            <a:ext cx="13414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lgn="ctr">
                <a:solidFill>
                  <a:srgbClr val="000000"/>
                </a:solidFill>
                <a:miter lim="800000"/>
                <a:headEnd type="none" w="med" len="lg"/>
                <a:tailEnd type="none" w="lg" len="lg"/>
              </a14:hiddenLine>
            </a:ext>
          </a:extLst>
        </p:spPr>
        <p:txBody>
          <a:bodyPr lIns="0" tIns="0" rIns="0" bIns="0" anchorCtr="1">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50000"/>
              </a:spcBef>
              <a:buClrTx/>
              <a:buFontTx/>
              <a:buNone/>
            </a:pPr>
            <a:r>
              <a:rPr lang="de-DE" altLang="en-US" sz="2000">
                <a:solidFill>
                  <a:srgbClr val="3333FF"/>
                </a:solidFill>
              </a:rPr>
              <a:t>Real Savings</a:t>
            </a:r>
          </a:p>
        </p:txBody>
      </p:sp>
      <p:sp>
        <p:nvSpPr>
          <p:cNvPr id="6619147" name="Line 11"/>
          <p:cNvSpPr>
            <a:spLocks noChangeShapeType="1"/>
          </p:cNvSpPr>
          <p:nvPr/>
        </p:nvSpPr>
        <p:spPr bwMode="auto">
          <a:xfrm flipH="1" flipV="1">
            <a:off x="4929188" y="1993900"/>
            <a:ext cx="261937" cy="274638"/>
          </a:xfrm>
          <a:prstGeom prst="line">
            <a:avLst/>
          </a:prstGeom>
          <a:noFill/>
          <a:ln w="3492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6619148" name="Text Box 12"/>
          <p:cNvSpPr txBox="1">
            <a:spLocks noChangeArrowheads="1"/>
          </p:cNvSpPr>
          <p:nvPr/>
        </p:nvSpPr>
        <p:spPr bwMode="auto">
          <a:xfrm>
            <a:off x="6038850" y="2244725"/>
            <a:ext cx="14843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lgn="ctr">
                <a:solidFill>
                  <a:srgbClr val="000000"/>
                </a:solidFill>
                <a:miter lim="800000"/>
                <a:headEnd type="none" w="med" len="lg"/>
                <a:tailEnd type="none" w="lg" len="lg"/>
              </a14:hiddenLine>
            </a:ext>
          </a:extLst>
        </p:spPr>
        <p:txBody>
          <a:bodyPr lIns="0" tIns="0" rIns="0" bIns="0" anchorCtr="1">
            <a:spAutoFit/>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50000"/>
              </a:spcBef>
              <a:buClrTx/>
              <a:buFontTx/>
              <a:buNone/>
            </a:pPr>
            <a:r>
              <a:rPr lang="de-DE" altLang="en-US" sz="2000">
                <a:solidFill>
                  <a:srgbClr val="3333FF"/>
                </a:solidFill>
              </a:rPr>
              <a:t>Real  Money Supply</a:t>
            </a:r>
          </a:p>
        </p:txBody>
      </p:sp>
      <p:sp>
        <p:nvSpPr>
          <p:cNvPr id="6619149" name="Line 13"/>
          <p:cNvSpPr>
            <a:spLocks noChangeShapeType="1"/>
          </p:cNvSpPr>
          <p:nvPr/>
        </p:nvSpPr>
        <p:spPr bwMode="auto">
          <a:xfrm flipH="1" flipV="1">
            <a:off x="5834063" y="1912938"/>
            <a:ext cx="747712" cy="333375"/>
          </a:xfrm>
          <a:prstGeom prst="line">
            <a:avLst/>
          </a:prstGeom>
          <a:noFill/>
          <a:ln w="3492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6619150" name="Oval 14"/>
          <p:cNvSpPr>
            <a:spLocks noChangeArrowheads="1"/>
          </p:cNvSpPr>
          <p:nvPr/>
        </p:nvSpPr>
        <p:spPr bwMode="auto">
          <a:xfrm>
            <a:off x="4965700" y="5626100"/>
            <a:ext cx="342900" cy="381000"/>
          </a:xfrm>
          <a:prstGeom prst="ellipse">
            <a:avLst/>
          </a:prstGeom>
          <a:noFill/>
          <a:ln w="34925" algn="ctr">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none" lIns="0" tIns="0" rIns="0" bIns="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a:p>
        </p:txBody>
      </p:sp>
      <p:sp>
        <p:nvSpPr>
          <p:cNvPr id="6619151" name="Oval 15"/>
          <p:cNvSpPr>
            <a:spLocks noChangeArrowheads="1"/>
          </p:cNvSpPr>
          <p:nvPr/>
        </p:nvSpPr>
        <p:spPr bwMode="auto">
          <a:xfrm>
            <a:off x="4986338" y="6084888"/>
            <a:ext cx="342900" cy="381000"/>
          </a:xfrm>
          <a:prstGeom prst="ellipse">
            <a:avLst/>
          </a:prstGeom>
          <a:noFill/>
          <a:ln w="34925" algn="ctr">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none" lIns="0" tIns="0" rIns="0" bIns="0" anchor="ct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ctr" eaLnBrk="1" hangingPunct="1">
              <a:spcBef>
                <a:spcPct val="0"/>
              </a:spcBef>
              <a:buClrTx/>
              <a:buFontTx/>
              <a:buNone/>
            </a:pPr>
            <a:endParaRPr lang="en-US" altLang="en-US" sz="20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191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1914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6191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61914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191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61914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61914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61914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619138">
                                            <p:txEl>
                                              <p:pRg st="14" end="14"/>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619138">
                                            <p:txEl>
                                              <p:pRg st="14" end="14"/>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61915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6619138">
                                            <p:txEl>
                                              <p:pRg st="15" end="15"/>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6619138">
                                            <p:txEl>
                                              <p:pRg st="15" end="15"/>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6619138">
                                            <p:txEl>
                                              <p:pRg st="15" end="15"/>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619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19142" grpId="0"/>
      <p:bldP spid="6619143" grpId="0"/>
      <p:bldP spid="6619144" grpId="0" animBg="1"/>
      <p:bldP spid="6619145" grpId="0" animBg="1"/>
      <p:bldP spid="6619146" grpId="0"/>
      <p:bldP spid="6619147" grpId="0" animBg="1"/>
      <p:bldP spid="6619148" grpId="0"/>
      <p:bldP spid="6619149" grpId="0" animBg="1"/>
      <p:bldP spid="6619150" grpId="0" animBg="1"/>
      <p:bldP spid="6619151" grpId="0" animBg="1"/>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6258"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0BF6EFC0-D0AC-40C5-B668-55A70F530C3E}" type="slidenum">
              <a:rPr lang="de-DE" altLang="en-US" sz="1600" b="1"/>
              <a:pPr algn="r" eaLnBrk="1" hangingPunct="1">
                <a:spcBef>
                  <a:spcPct val="0"/>
                </a:spcBef>
                <a:buClrTx/>
                <a:buFontTx/>
                <a:buNone/>
              </a:pPr>
              <a:t>93</a:t>
            </a:fld>
            <a:r>
              <a:rPr lang="de-DE" altLang="en-US" sz="1600" b="1"/>
              <a:t> -</a:t>
            </a:r>
          </a:p>
        </p:txBody>
      </p:sp>
      <p:sp>
        <p:nvSpPr>
          <p:cNvPr id="96259"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sp>
        <p:nvSpPr>
          <p:cNvPr id="96260" name="Rectangle 2"/>
          <p:cNvSpPr>
            <a:spLocks noGrp="1" noChangeArrowheads="1"/>
          </p:cNvSpPr>
          <p:nvPr>
            <p:ph type="body" idx="4294967295"/>
          </p:nvPr>
        </p:nvSpPr>
        <p:spPr>
          <a:xfrm>
            <a:off x="0" y="0"/>
            <a:ext cx="9144000" cy="6858000"/>
          </a:xfrm>
          <a:solidFill>
            <a:srgbClr val="FFFF99"/>
          </a:solidFill>
          <a:ln w="12700">
            <a:solidFill>
              <a:srgbClr val="FF0000"/>
            </a:solidFill>
            <a:miter lim="800000"/>
            <a:headEnd/>
            <a:tailEnd/>
          </a:ln>
        </p:spPr>
        <p:txBody>
          <a:bodyPr/>
          <a:lstStyle/>
          <a:p>
            <a:pPr marL="0" indent="0">
              <a:buFont typeface="Arial Unicode MS" pitchFamily="34" charset="-128"/>
              <a:buNone/>
            </a:pPr>
            <a:r>
              <a:rPr lang="en-US" altLang="en-US" sz="2000" b="1" u="sng">
                <a:solidFill>
                  <a:srgbClr val="FF0000"/>
                </a:solidFill>
              </a:rPr>
              <a:t>Digression</a:t>
            </a:r>
            <a:r>
              <a:rPr lang="en-US" altLang="en-US" sz="2000" b="1" u="sng">
                <a:solidFill>
                  <a:srgbClr val="3333FF"/>
                </a:solidFill>
              </a:rPr>
              <a:t>:</a:t>
            </a:r>
            <a:r>
              <a:rPr lang="en-US" altLang="en-US" sz="2000" b="1">
                <a:solidFill>
                  <a:srgbClr val="3333FF"/>
                </a:solidFill>
              </a:rPr>
              <a:t> Nominal vs. Real Analysis of the Capital Market</a:t>
            </a:r>
          </a:p>
          <a:p>
            <a:pPr marL="0" indent="0" algn="just">
              <a:lnSpc>
                <a:spcPct val="30000"/>
              </a:lnSpc>
              <a:buFont typeface="Arial Unicode MS" pitchFamily="34" charset="-128"/>
              <a:buNone/>
            </a:pPr>
            <a:endParaRPr lang="en-US" altLang="en-US" sz="2000" b="1">
              <a:solidFill>
                <a:srgbClr val="3333FF"/>
              </a:solidFill>
            </a:endParaRPr>
          </a:p>
          <a:p>
            <a:pPr marL="0" indent="0" algn="just">
              <a:buFont typeface="Arial Unicode MS" pitchFamily="34" charset="-128"/>
              <a:buNone/>
            </a:pPr>
            <a:r>
              <a:rPr lang="en-US" altLang="en-US" sz="2000">
                <a:solidFill>
                  <a:srgbClr val="3333FF"/>
                </a:solidFill>
              </a:rPr>
              <a:t>The only difference between both kinds of representations is that in the </a:t>
            </a:r>
            <a:r>
              <a:rPr lang="en-US" altLang="en-US" sz="2000">
                <a:solidFill>
                  <a:srgbClr val="FF0000"/>
                </a:solidFill>
              </a:rPr>
              <a:t>real representation</a:t>
            </a:r>
            <a:r>
              <a:rPr lang="en-US" altLang="en-US" sz="2000">
                <a:solidFill>
                  <a:srgbClr val="3333FF"/>
                </a:solidFill>
              </a:rPr>
              <a:t> the excess demand results from a reduction in the real value of money M/</a:t>
            </a:r>
            <a:r>
              <a:rPr lang="en-US" altLang="en-US" sz="2000">
                <a:solidFill>
                  <a:srgbClr val="FF0066"/>
                </a:solidFill>
              </a:rPr>
              <a:t>P↑</a:t>
            </a:r>
            <a:r>
              <a:rPr lang="en-US" altLang="en-US" sz="2000">
                <a:solidFill>
                  <a:srgbClr val="3333FF"/>
                </a:solidFill>
              </a:rPr>
              <a:t>, while in the </a:t>
            </a:r>
            <a:r>
              <a:rPr lang="en-US" altLang="en-US" sz="2000">
                <a:solidFill>
                  <a:srgbClr val="FF0000"/>
                </a:solidFill>
              </a:rPr>
              <a:t>nominal representation</a:t>
            </a:r>
            <a:r>
              <a:rPr lang="en-US" altLang="en-US" sz="2000">
                <a:solidFill>
                  <a:srgbClr val="3333FF"/>
                </a:solidFill>
              </a:rPr>
              <a:t> the excess demand results from a nominal increase in</a:t>
            </a:r>
            <a:r>
              <a:rPr lang="en-US" altLang="en-US" sz="2000">
                <a:solidFill>
                  <a:srgbClr val="FF0000"/>
                </a:solidFill>
              </a:rPr>
              <a:t> </a:t>
            </a:r>
            <a:r>
              <a:rPr lang="en-US" altLang="en-US" sz="2000">
                <a:solidFill>
                  <a:srgbClr val="3333FF"/>
                </a:solidFill>
              </a:rPr>
              <a:t>demand I(i,L)</a:t>
            </a:r>
            <a:r>
              <a:rPr lang="en-US" altLang="en-US" sz="2000">
                <a:solidFill>
                  <a:srgbClr val="FF0066"/>
                </a:solidFill>
              </a:rPr>
              <a:t>*P↑</a:t>
            </a:r>
            <a:r>
              <a:rPr lang="en-US" altLang="en-US" sz="2000">
                <a:solidFill>
                  <a:srgbClr val="3333FF"/>
                </a:solidFill>
              </a:rPr>
              <a:t> + R</a:t>
            </a:r>
            <a:r>
              <a:rPr lang="en-US" altLang="en-US" sz="2000" baseline="-25000">
                <a:solidFill>
                  <a:srgbClr val="3333FF"/>
                </a:solidFill>
              </a:rPr>
              <a:t>D</a:t>
            </a:r>
            <a:r>
              <a:rPr lang="en-US" altLang="en-US" sz="2000">
                <a:solidFill>
                  <a:srgbClr val="3333FF"/>
                </a:solidFill>
              </a:rPr>
              <a:t>(Y)</a:t>
            </a:r>
            <a:r>
              <a:rPr lang="en-US" altLang="en-US" sz="2000">
                <a:solidFill>
                  <a:srgbClr val="FF0066"/>
                </a:solidFill>
              </a:rPr>
              <a:t>*P↑</a:t>
            </a:r>
            <a:r>
              <a:rPr lang="en-US" altLang="en-US" sz="2000">
                <a:solidFill>
                  <a:srgbClr val="3333FF"/>
                </a:solidFill>
              </a:rPr>
              <a:t>, which is larger that the nominal increase in</a:t>
            </a:r>
            <a:r>
              <a:rPr lang="en-US" altLang="en-US" sz="2000">
                <a:solidFill>
                  <a:srgbClr val="FF0000"/>
                </a:solidFill>
              </a:rPr>
              <a:t> </a:t>
            </a:r>
            <a:r>
              <a:rPr lang="en-US" altLang="en-US" sz="2000">
                <a:solidFill>
                  <a:srgbClr val="3333FF"/>
                </a:solidFill>
              </a:rPr>
              <a:t>supply S(i)</a:t>
            </a:r>
            <a:r>
              <a:rPr lang="en-US" altLang="en-US" sz="2000">
                <a:solidFill>
                  <a:srgbClr val="FF0066"/>
                </a:solidFill>
              </a:rPr>
              <a:t>*P↑</a:t>
            </a:r>
            <a:r>
              <a:rPr lang="en-US" altLang="en-US" sz="2000">
                <a:solidFill>
                  <a:srgbClr val="3333FF"/>
                </a:solidFill>
              </a:rPr>
              <a:t> + M, because the nominal value of money stays the same when the price level grows.</a:t>
            </a:r>
          </a:p>
          <a:p>
            <a:pPr marL="0" indent="0" algn="just">
              <a:buFont typeface="Arial Unicode MS" pitchFamily="34" charset="-128"/>
              <a:buNone/>
            </a:pPr>
            <a:endParaRPr lang="en-US" altLang="en-US" sz="2000">
              <a:solidFill>
                <a:srgbClr val="3333FF"/>
              </a:solidFill>
            </a:endParaRPr>
          </a:p>
          <a:p>
            <a:pPr marL="0" indent="0" algn="just">
              <a:buFont typeface="Arial Unicode MS" pitchFamily="34" charset="-128"/>
              <a:buNone/>
            </a:pPr>
            <a:r>
              <a:rPr lang="en-US" altLang="en-US" sz="2000">
                <a:solidFill>
                  <a:srgbClr val="3333FF"/>
                </a:solidFill>
              </a:rPr>
              <a:t>However, the </a:t>
            </a:r>
            <a:r>
              <a:rPr lang="en-US" altLang="en-US" sz="2000">
                <a:solidFill>
                  <a:srgbClr val="FF0000"/>
                </a:solidFill>
              </a:rPr>
              <a:t>nominal representation</a:t>
            </a:r>
            <a:r>
              <a:rPr lang="en-US" altLang="en-US" sz="2000">
                <a:solidFill>
                  <a:srgbClr val="3333FF"/>
                </a:solidFill>
              </a:rPr>
              <a:t> of the capital market would make the </a:t>
            </a:r>
            <a:r>
              <a:rPr lang="en-US" altLang="en-US" sz="2000">
                <a:solidFill>
                  <a:srgbClr val="FF0000"/>
                </a:solidFill>
              </a:rPr>
              <a:t>graphical analysis quite cumbersome</a:t>
            </a:r>
            <a:r>
              <a:rPr lang="en-US" altLang="en-US" sz="2000">
                <a:solidFill>
                  <a:srgbClr val="3333FF"/>
                </a:solidFill>
              </a:rPr>
              <a:t>, since every change in the price level would imply a shift in</a:t>
            </a:r>
            <a:r>
              <a:rPr lang="en-US" altLang="en-US" sz="2000">
                <a:solidFill>
                  <a:srgbClr val="FF0000"/>
                </a:solidFill>
              </a:rPr>
              <a:t> </a:t>
            </a:r>
            <a:r>
              <a:rPr lang="en-US" altLang="en-US" sz="2000">
                <a:solidFill>
                  <a:srgbClr val="3333FF"/>
                </a:solidFill>
              </a:rPr>
              <a:t>three curves (nominal credit demand, nominal money demand, nominal savings), while the real representation of the capital market necessitates only the shift in one curve (real money supply).</a:t>
            </a:r>
          </a:p>
          <a:p>
            <a:pPr marL="0" indent="0" algn="just">
              <a:buFont typeface="Arial Unicode MS" pitchFamily="34" charset="-128"/>
              <a:buNone/>
            </a:pPr>
            <a:endParaRPr lang="en-US" altLang="en-US" sz="2000">
              <a:solidFill>
                <a:srgbClr val="3333FF"/>
              </a:solidFill>
            </a:endParaRPr>
          </a:p>
          <a:p>
            <a:pPr marL="0" indent="0" algn="just">
              <a:buFont typeface="Arial Unicode MS" pitchFamily="34" charset="-128"/>
              <a:buNone/>
            </a:pPr>
            <a:r>
              <a:rPr lang="en-US" altLang="en-US" sz="2000">
                <a:solidFill>
                  <a:srgbClr val="3333FF"/>
                </a:solidFill>
              </a:rPr>
              <a:t>For this reason and only for this reason, we will base our </a:t>
            </a:r>
            <a:r>
              <a:rPr lang="en-US" altLang="en-US" sz="2000">
                <a:solidFill>
                  <a:srgbClr val="FF0000"/>
                </a:solidFill>
              </a:rPr>
              <a:t>graphical analysis</a:t>
            </a:r>
            <a:r>
              <a:rPr lang="en-US" altLang="en-US" sz="2000">
                <a:solidFill>
                  <a:srgbClr val="3333FF"/>
                </a:solidFill>
              </a:rPr>
              <a:t> of the capital market on the </a:t>
            </a:r>
            <a:r>
              <a:rPr lang="en-US" altLang="en-US" sz="2000">
                <a:solidFill>
                  <a:srgbClr val="FF0000"/>
                </a:solidFill>
              </a:rPr>
              <a:t>real representation</a:t>
            </a:r>
            <a:r>
              <a:rPr lang="en-US" altLang="en-US" sz="2000">
                <a:solidFill>
                  <a:srgbClr val="3333FF"/>
                </a:solidFill>
              </a:rPr>
              <a:t> only.</a:t>
            </a:r>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Foliennummernplatzhalter 3"/>
          <p:cNvSpPr>
            <a:spLocks noGrp="1"/>
          </p:cNvSpPr>
          <p:nvPr>
            <p:ph type="sldNum" sz="quarter" idx="11"/>
          </p:nvPr>
        </p:nvSpPr>
        <p:spPr>
          <a:xfrm>
            <a:off x="7038975" y="63769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1600"/>
              <a:t>- </a:t>
            </a:r>
            <a:fld id="{2458CD8D-441B-47F9-A1E8-4A55ABBDCF2C}" type="slidenum">
              <a:rPr lang="de-DE" altLang="en-US" sz="1600" smtClean="0"/>
              <a:pPr>
                <a:spcBef>
                  <a:spcPct val="0"/>
                </a:spcBef>
                <a:buClrTx/>
                <a:buFontTx/>
                <a:buNone/>
              </a:pPr>
              <a:t>94</a:t>
            </a:fld>
            <a:r>
              <a:rPr lang="de-DE" altLang="en-US" sz="1600"/>
              <a:t> -</a:t>
            </a:r>
          </a:p>
        </p:txBody>
      </p:sp>
      <p:sp>
        <p:nvSpPr>
          <p:cNvPr id="97283" name="Fußzeilenplatzhalt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spcBef>
                <a:spcPct val="0"/>
              </a:spcBef>
              <a:buClrTx/>
              <a:buFontTx/>
              <a:buNone/>
            </a:pPr>
            <a:r>
              <a:rPr lang="de-DE" altLang="en-US" sz="600"/>
              <a:t>Prof. Dr. Rainer Maurer</a:t>
            </a:r>
          </a:p>
        </p:txBody>
      </p:sp>
      <p:sp>
        <p:nvSpPr>
          <p:cNvPr id="97284" name="Rectangle 2"/>
          <p:cNvSpPr>
            <a:spLocks noGrp="1" noChangeArrowheads="1"/>
          </p:cNvSpPr>
          <p:nvPr>
            <p:ph type="title"/>
          </p:nvPr>
        </p:nvSpPr>
        <p:spPr>
          <a:xfrm>
            <a:off x="254000" y="131763"/>
            <a:ext cx="8666163" cy="1143000"/>
          </a:xfrm>
        </p:spPr>
        <p:txBody>
          <a:bodyPr/>
          <a:lstStyle/>
          <a:p>
            <a:pPr eaLnBrk="1" hangingPunct="1"/>
            <a:r>
              <a:rPr lang="en-US" altLang="en-US"/>
              <a:t>Macroeconomics</a:t>
            </a:r>
          </a:p>
        </p:txBody>
      </p:sp>
      <p:sp>
        <p:nvSpPr>
          <p:cNvPr id="97285" name="Rectangle 3"/>
          <p:cNvSpPr>
            <a:spLocks noGrp="1" noChangeArrowheads="1"/>
          </p:cNvSpPr>
          <p:nvPr>
            <p:ph type="body" idx="1"/>
          </p:nvPr>
        </p:nvSpPr>
        <p:spPr>
          <a:xfrm>
            <a:off x="477838" y="1347788"/>
            <a:ext cx="8318500" cy="5213350"/>
          </a:xfrm>
        </p:spPr>
        <p:txBody>
          <a:bodyPr/>
          <a:lstStyle/>
          <a:p>
            <a:pPr marL="571500" indent="-571500" eaLnBrk="1" hangingPunct="1">
              <a:lnSpc>
                <a:spcPct val="90000"/>
              </a:lnSpc>
              <a:buFont typeface="Arial Unicode MS" pitchFamily="34" charset="-128"/>
              <a:buNone/>
            </a:pPr>
            <a:r>
              <a:rPr lang="en-US" altLang="en-US" sz="2200">
                <a:solidFill>
                  <a:srgbClr val="FFFF00"/>
                </a:solidFill>
              </a:rPr>
              <a:t>3. The Neoclassical Model and its Policy Implications</a:t>
            </a:r>
          </a:p>
          <a:p>
            <a:pPr marL="571500" indent="-571500" eaLnBrk="1" hangingPunct="1">
              <a:lnSpc>
                <a:spcPct val="90000"/>
              </a:lnSpc>
              <a:buFont typeface="Arial Unicode MS" pitchFamily="34" charset="-128"/>
              <a:buNone/>
            </a:pPr>
            <a:r>
              <a:rPr lang="en-US" altLang="en-US" sz="2200">
                <a:solidFill>
                  <a:srgbClr val="FFFF00"/>
                </a:solidFill>
              </a:rPr>
              <a:t>	3.1. The Structure of the Neoclassical Model</a:t>
            </a:r>
          </a:p>
          <a:p>
            <a:pPr marL="571500" indent="-571500" eaLnBrk="1" hangingPunct="1">
              <a:lnSpc>
                <a:spcPct val="90000"/>
              </a:lnSpc>
              <a:buFont typeface="Arial Unicode MS" pitchFamily="34" charset="-128"/>
              <a:buNone/>
            </a:pPr>
            <a:r>
              <a:rPr lang="en-US" altLang="en-US" sz="2200">
                <a:solidFill>
                  <a:srgbClr val="FFFF00"/>
                </a:solidFill>
              </a:rPr>
              <a:t>	3.2. The Policy Implications of the Neoclassical Model</a:t>
            </a:r>
          </a:p>
          <a:p>
            <a:pPr marL="571500" indent="-571500" eaLnBrk="1" hangingPunct="1">
              <a:lnSpc>
                <a:spcPct val="90000"/>
              </a:lnSpc>
              <a:buFont typeface="Arial Unicode MS" pitchFamily="34" charset="-128"/>
              <a:buNone/>
            </a:pPr>
            <a:r>
              <a:rPr lang="en-US" altLang="en-US" sz="2200">
                <a:solidFill>
                  <a:srgbClr val="FFFF00"/>
                </a:solidFill>
              </a:rPr>
              <a:t>		3.2.1. Monetary Policy</a:t>
            </a:r>
          </a:p>
          <a:p>
            <a:pPr marL="571500" indent="-571500" eaLnBrk="1" hangingPunct="1">
              <a:lnSpc>
                <a:spcPct val="90000"/>
              </a:lnSpc>
              <a:buFont typeface="Arial Unicode MS" pitchFamily="34" charset="-128"/>
              <a:buNone/>
            </a:pPr>
            <a:endParaRPr lang="en-US" altLang="en-US" sz="2200">
              <a:solidFill>
                <a:srgbClr val="FFFF00"/>
              </a:solidFill>
            </a:endParaRPr>
          </a:p>
          <a:p>
            <a:pPr marL="571500" indent="-571500" eaLnBrk="1" hangingPunct="1">
              <a:lnSpc>
                <a:spcPct val="90000"/>
              </a:lnSpc>
              <a:buFont typeface="Arial Unicode MS" pitchFamily="34" charset="-128"/>
              <a:buNone/>
            </a:pPr>
            <a:endParaRPr lang="en-US" altLang="en-US" sz="2200">
              <a:solidFill>
                <a:srgbClr val="FFFF00"/>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de-DE" altLang="en-US" sz="1600" b="1"/>
              <a:t>- </a:t>
            </a:r>
            <a:fld id="{B4FFA8B5-5986-49FF-9C6F-725DAFAB5FA2}" type="slidenum">
              <a:rPr lang="de-DE" altLang="en-US" sz="1600" b="1"/>
              <a:pPr algn="r" eaLnBrk="1" hangingPunct="1">
                <a:spcBef>
                  <a:spcPct val="0"/>
                </a:spcBef>
                <a:buClrTx/>
                <a:buFontTx/>
                <a:buNone/>
              </a:pPr>
              <a:t>95</a:t>
            </a:fld>
            <a:r>
              <a:rPr lang="de-DE" altLang="en-US" sz="1600" b="1"/>
              <a:t> -</a:t>
            </a:r>
          </a:p>
        </p:txBody>
      </p:sp>
      <p:sp>
        <p:nvSpPr>
          <p:cNvPr id="98307"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de-DE" altLang="en-US" sz="600"/>
              <a:t>Prof. Dr. Rainer Maurer</a:t>
            </a:r>
          </a:p>
        </p:txBody>
      </p:sp>
      <p:sp>
        <p:nvSpPr>
          <p:cNvPr id="98308" name="Rectangle 2"/>
          <p:cNvSpPr>
            <a:spLocks noGrp="1" noChangeArrowheads="1"/>
          </p:cNvSpPr>
          <p:nvPr>
            <p:ph type="title" idx="4294967295"/>
          </p:nvPr>
        </p:nvSpPr>
        <p:spPr>
          <a:xfrm>
            <a:off x="0" y="31750"/>
            <a:ext cx="9144000" cy="1100138"/>
          </a:xfrm>
        </p:spPr>
        <p:txBody>
          <a:bodyPr/>
          <a:lstStyle/>
          <a:p>
            <a:r>
              <a:rPr lang="en-US" altLang="en-US" sz="2900"/>
              <a:t>3. The Neoclassical Model and its Policy Implications</a:t>
            </a:r>
            <a:br>
              <a:rPr lang="en-US" altLang="en-US" sz="2900"/>
            </a:br>
            <a:r>
              <a:rPr lang="en-US" altLang="en-US" sz="2900"/>
              <a:t>3.2.1. Monetary Policy</a:t>
            </a:r>
          </a:p>
        </p:txBody>
      </p:sp>
      <p:sp>
        <p:nvSpPr>
          <p:cNvPr id="98309" name="Rectangle 3"/>
          <p:cNvSpPr>
            <a:spLocks noGrp="1" noChangeArrowheads="1"/>
          </p:cNvSpPr>
          <p:nvPr>
            <p:ph type="body" idx="4294967295"/>
          </p:nvPr>
        </p:nvSpPr>
        <p:spPr>
          <a:xfrm>
            <a:off x="457200" y="1162050"/>
            <a:ext cx="8686800" cy="5549900"/>
          </a:xfrm>
          <a:noFill/>
        </p:spPr>
        <p:txBody>
          <a:bodyPr/>
          <a:lstStyle/>
          <a:p>
            <a:pPr marL="571500" indent="-571500"/>
            <a:r>
              <a:rPr lang="en-US" altLang="en-US" sz="2300" dirty="0"/>
              <a:t>In the following we will analyze the consequences of monetary policy by the central bank:</a:t>
            </a:r>
          </a:p>
          <a:p>
            <a:pPr marL="571500" indent="-571500"/>
            <a:endParaRPr lang="en-US" altLang="en-US" sz="2300" dirty="0"/>
          </a:p>
          <a:p>
            <a:pPr marL="952500" lvl="1" indent="-495300"/>
            <a:r>
              <a:rPr lang="en-US" altLang="en-US" sz="2000" dirty="0"/>
              <a:t>Starting point is a situation, where all markets are in equilibrium   (= "</a:t>
            </a:r>
            <a:r>
              <a:rPr lang="en-US" altLang="en-US" sz="2000" dirty="0">
                <a:solidFill>
                  <a:srgbClr val="00FF00"/>
                </a:solidFill>
              </a:rPr>
              <a:t>general market equilibrium</a:t>
            </a:r>
            <a:r>
              <a:rPr lang="en-US" altLang="en-US" sz="2000" dirty="0"/>
              <a:t>"):</a:t>
            </a:r>
          </a:p>
          <a:p>
            <a:pPr marL="952500" lvl="1" indent="-495300">
              <a:lnSpc>
                <a:spcPct val="0"/>
              </a:lnSpc>
            </a:pPr>
            <a:endParaRPr lang="en-US" altLang="en-US" sz="2000" dirty="0"/>
          </a:p>
          <a:p>
            <a:pPr marL="1428750" lvl="2" indent="-296863">
              <a:buFont typeface="Arial Unicode MS" pitchFamily="34" charset="-128"/>
              <a:buNone/>
            </a:pPr>
            <a:r>
              <a:rPr lang="en-US" altLang="en-US" dirty="0"/>
              <a:t>Labor Supply = Labor Demand:      L</a:t>
            </a:r>
            <a:r>
              <a:rPr lang="en-US" altLang="en-US" baseline="-25000" dirty="0"/>
              <a:t>S</a:t>
            </a:r>
            <a:r>
              <a:rPr lang="en-US" altLang="en-US" dirty="0"/>
              <a:t>(</a:t>
            </a:r>
            <a:r>
              <a:rPr lang="en-US" altLang="en-US" dirty="0" err="1"/>
              <a:t>w</a:t>
            </a:r>
            <a:r>
              <a:rPr lang="en-US" altLang="en-US" baseline="-25000" dirty="0" err="1"/>
              <a:t>1</a:t>
            </a:r>
            <a:r>
              <a:rPr lang="en-US" altLang="en-US" dirty="0"/>
              <a:t>/</a:t>
            </a:r>
            <a:r>
              <a:rPr lang="en-US" altLang="en-US" dirty="0" err="1"/>
              <a:t>P</a:t>
            </a:r>
            <a:r>
              <a:rPr lang="en-US" altLang="en-US" baseline="-25000" dirty="0" err="1"/>
              <a:t>1</a:t>
            </a:r>
            <a:r>
              <a:rPr lang="en-US" altLang="en-US" dirty="0"/>
              <a:t>) = L</a:t>
            </a:r>
            <a:r>
              <a:rPr lang="en-US" altLang="en-US" baseline="-25000" dirty="0"/>
              <a:t>D</a:t>
            </a:r>
            <a:r>
              <a:rPr lang="en-US" altLang="en-US" dirty="0"/>
              <a:t>(</a:t>
            </a:r>
            <a:r>
              <a:rPr lang="en-US" altLang="en-US" dirty="0" err="1"/>
              <a:t>w</a:t>
            </a:r>
            <a:r>
              <a:rPr lang="en-US" altLang="en-US" baseline="-25000" dirty="0" err="1"/>
              <a:t>1</a:t>
            </a:r>
            <a:r>
              <a:rPr lang="en-US" altLang="en-US" dirty="0"/>
              <a:t>/</a:t>
            </a:r>
            <a:r>
              <a:rPr lang="en-US" altLang="en-US" dirty="0" err="1"/>
              <a:t>P</a:t>
            </a:r>
            <a:r>
              <a:rPr lang="en-US" altLang="en-US" baseline="-25000" dirty="0" err="1"/>
              <a:t>1</a:t>
            </a:r>
            <a:r>
              <a:rPr lang="en-US" altLang="en-US" dirty="0"/>
              <a:t>, K)</a:t>
            </a:r>
          </a:p>
          <a:p>
            <a:pPr marL="1428750" lvl="2" indent="-296863">
              <a:buFont typeface="Arial Unicode MS" pitchFamily="34" charset="-128"/>
              <a:buNone/>
            </a:pPr>
            <a:r>
              <a:rPr lang="en-US" altLang="en-US" dirty="0"/>
              <a:t>Supply of Goods = Demand for Goods:          Y</a:t>
            </a:r>
            <a:r>
              <a:rPr lang="en-US" altLang="en-US" baseline="-25000" dirty="0"/>
              <a:t>D</a:t>
            </a:r>
            <a:r>
              <a:rPr lang="en-US" altLang="en-US" dirty="0"/>
              <a:t>(</a:t>
            </a:r>
            <a:r>
              <a:rPr lang="en-US" altLang="en-US" dirty="0" err="1"/>
              <a:t>i</a:t>
            </a:r>
            <a:r>
              <a:rPr lang="en-US" altLang="en-US" dirty="0"/>
              <a:t>)= Y</a:t>
            </a:r>
            <a:r>
              <a:rPr lang="en-US" altLang="en-US" baseline="-25000" dirty="0"/>
              <a:t>S</a:t>
            </a:r>
            <a:r>
              <a:rPr lang="en-US" altLang="en-US" dirty="0"/>
              <a:t>(L,K)</a:t>
            </a:r>
          </a:p>
          <a:p>
            <a:pPr marL="1428750" lvl="2" indent="-296863">
              <a:buFont typeface="Arial Unicode MS" pitchFamily="34" charset="-128"/>
              <a:buNone/>
            </a:pPr>
            <a:r>
              <a:rPr lang="en-US" altLang="en-US" dirty="0"/>
              <a:t>Credit Supply = Credit Demand:       S(</a:t>
            </a:r>
            <a:r>
              <a:rPr lang="en-US" altLang="en-US" dirty="0" err="1"/>
              <a:t>i</a:t>
            </a:r>
            <a:r>
              <a:rPr lang="en-US" altLang="en-US" dirty="0"/>
              <a:t>)+</a:t>
            </a:r>
            <a:r>
              <a:rPr lang="en-US" altLang="en-US" dirty="0" err="1"/>
              <a:t>M</a:t>
            </a:r>
            <a:r>
              <a:rPr lang="en-US" altLang="en-US" baseline="-25000" dirty="0" err="1"/>
              <a:t>1</a:t>
            </a:r>
            <a:r>
              <a:rPr lang="en-US" altLang="en-US" dirty="0"/>
              <a:t>/</a:t>
            </a:r>
            <a:r>
              <a:rPr lang="en-US" altLang="en-US" dirty="0" err="1"/>
              <a:t>P</a:t>
            </a:r>
            <a:r>
              <a:rPr lang="en-US" altLang="en-US" baseline="-25000" dirty="0" err="1"/>
              <a:t>1</a:t>
            </a:r>
            <a:r>
              <a:rPr lang="en-US" altLang="en-US" dirty="0"/>
              <a:t> = I(</a:t>
            </a:r>
            <a:r>
              <a:rPr lang="en-US" altLang="en-US" dirty="0" err="1"/>
              <a:t>i</a:t>
            </a:r>
            <a:r>
              <a:rPr lang="en-US" altLang="en-US" dirty="0"/>
              <a:t>)+R</a:t>
            </a:r>
            <a:r>
              <a:rPr lang="en-US" altLang="en-US" baseline="-25000" dirty="0"/>
              <a:t>D</a:t>
            </a:r>
            <a:r>
              <a:rPr lang="en-US" altLang="en-US" dirty="0"/>
              <a:t>(Y)</a:t>
            </a:r>
          </a:p>
          <a:p>
            <a:pPr marL="1885950" lvl="3" indent="-277813">
              <a:lnSpc>
                <a:spcPct val="30000"/>
              </a:lnSpc>
            </a:pPr>
            <a:endParaRPr lang="en-US" altLang="en-US" dirty="0"/>
          </a:p>
          <a:p>
            <a:pPr marL="952500" lvl="1" indent="-495300"/>
            <a:r>
              <a:rPr lang="en-US" altLang="en-US" sz="2100" dirty="0"/>
              <a:t>What happens on these markets now, if the central bank </a:t>
            </a:r>
            <a:r>
              <a:rPr lang="en-US" altLang="en-US" sz="2100" dirty="0">
                <a:solidFill>
                  <a:srgbClr val="00FF00"/>
                </a:solidFill>
              </a:rPr>
              <a:t>increases its supply of money</a:t>
            </a:r>
            <a:r>
              <a:rPr lang="en-US" altLang="en-US" sz="2100" dirty="0"/>
              <a:t> from </a:t>
            </a:r>
            <a:r>
              <a:rPr lang="en-US" altLang="en-US" sz="2100" dirty="0" err="1"/>
              <a:t>M</a:t>
            </a:r>
            <a:r>
              <a:rPr lang="en-US" altLang="en-US" sz="2100" baseline="-25000" dirty="0" err="1"/>
              <a:t>1</a:t>
            </a:r>
            <a:r>
              <a:rPr lang="en-US" altLang="en-US" sz="2100" dirty="0"/>
              <a:t> to </a:t>
            </a:r>
            <a:r>
              <a:rPr lang="en-US" altLang="en-US" sz="2100" dirty="0" err="1"/>
              <a:t>M</a:t>
            </a:r>
            <a:r>
              <a:rPr lang="en-US" altLang="en-US" sz="2100" baseline="-25000" dirty="0" err="1"/>
              <a:t>2</a:t>
            </a:r>
            <a:r>
              <a:rPr lang="en-US" altLang="en-US" sz="2100" dirty="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30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30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30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830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830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99330" name="Object 3"/>
          <p:cNvGraphicFramePr>
            <a:graphicFrameLocks/>
          </p:cNvGraphicFramePr>
          <p:nvPr/>
        </p:nvGraphicFramePr>
        <p:xfrm>
          <a:off x="4513263" y="1411288"/>
          <a:ext cx="3776662" cy="3116262"/>
        </p:xfrm>
        <a:graphic>
          <a:graphicData uri="http://schemas.openxmlformats.org/presentationml/2006/ole">
            <mc:AlternateContent xmlns:mc="http://schemas.openxmlformats.org/markup-compatibility/2006">
              <mc:Choice xmlns:v="urn:schemas-microsoft-com:vml" Requires="v">
                <p:oleObj spid="_x0000_s100169" name="Diagramm" r:id="rId4" imgW="7438924" imgH="5314860" progId="MSGraph.Chart.8">
                  <p:embed followColorScheme="full"/>
                </p:oleObj>
              </mc:Choice>
              <mc:Fallback>
                <p:oleObj name="Diagramm" r:id="rId4" imgW="7438924" imgH="531486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263" y="1411288"/>
                        <a:ext cx="3776662" cy="311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9331" name="Object 3"/>
          <p:cNvGraphicFramePr>
            <a:graphicFrameLocks/>
          </p:cNvGraphicFramePr>
          <p:nvPr/>
        </p:nvGraphicFramePr>
        <p:xfrm>
          <a:off x="422275" y="1384300"/>
          <a:ext cx="3776663" cy="3116263"/>
        </p:xfrm>
        <a:graphic>
          <a:graphicData uri="http://schemas.openxmlformats.org/presentationml/2006/ole">
            <mc:AlternateContent xmlns:mc="http://schemas.openxmlformats.org/markup-compatibility/2006">
              <mc:Choice xmlns:v="urn:schemas-microsoft-com:vml" Requires="v">
                <p:oleObj spid="_x0000_s100170" name="Diagramm" r:id="rId6" imgW="7438924" imgH="5314860" progId="MSGraph.Chart.8">
                  <p:embed followColorScheme="full"/>
                </p:oleObj>
              </mc:Choice>
              <mc:Fallback>
                <p:oleObj name="Diagramm" r:id="rId6" imgW="7438924" imgH="531486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275" y="1384300"/>
                        <a:ext cx="3776663" cy="311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9332"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0"/>
              </a:spcBef>
              <a:buClrTx/>
              <a:buFontTx/>
              <a:buNone/>
            </a:pPr>
            <a:r>
              <a:rPr lang="de-DE" altLang="en-US" sz="1600" b="1"/>
              <a:t>- </a:t>
            </a:r>
            <a:fld id="{EBA1657D-A602-4ED5-908A-DA786755986E}" type="slidenum">
              <a:rPr lang="de-DE" altLang="en-US" sz="1600" b="1"/>
              <a:pPr algn="r" eaLnBrk="1" hangingPunct="1">
                <a:spcBef>
                  <a:spcPct val="0"/>
                </a:spcBef>
                <a:buClrTx/>
                <a:buFontTx/>
                <a:buNone/>
              </a:pPr>
              <a:t>96</a:t>
            </a:fld>
            <a:r>
              <a:rPr lang="de-DE" altLang="en-US" sz="1600" b="1"/>
              <a:t> -</a:t>
            </a:r>
          </a:p>
        </p:txBody>
      </p:sp>
      <p:sp>
        <p:nvSpPr>
          <p:cNvPr id="99333"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de-DE" altLang="en-US" sz="600"/>
              <a:t>Prof. Dr. Rainer Maurer</a:t>
            </a:r>
          </a:p>
        </p:txBody>
      </p:sp>
      <p:sp>
        <p:nvSpPr>
          <p:cNvPr id="99334" name="Text Box 5"/>
          <p:cNvSpPr txBox="1">
            <a:spLocks noChangeArrowheads="1"/>
          </p:cNvSpPr>
          <p:nvPr/>
        </p:nvSpPr>
        <p:spPr bwMode="auto">
          <a:xfrm>
            <a:off x="4919663" y="1239838"/>
            <a:ext cx="293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t>i</a:t>
            </a:r>
          </a:p>
        </p:txBody>
      </p:sp>
      <p:sp>
        <p:nvSpPr>
          <p:cNvPr id="99335" name="Text Box 7"/>
          <p:cNvSpPr txBox="1">
            <a:spLocks noChangeArrowheads="1"/>
          </p:cNvSpPr>
          <p:nvPr/>
        </p:nvSpPr>
        <p:spPr bwMode="auto">
          <a:xfrm>
            <a:off x="3694113" y="4257675"/>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50000"/>
              </a:spcBef>
              <a:buClrTx/>
              <a:buFontTx/>
              <a:buNone/>
            </a:pPr>
            <a:r>
              <a:rPr lang="de-DE" altLang="en-US" sz="1800"/>
              <a:t>I,S</a:t>
            </a:r>
          </a:p>
        </p:txBody>
      </p:sp>
      <p:sp>
        <p:nvSpPr>
          <p:cNvPr id="99336" name="Text Box 8"/>
          <p:cNvSpPr txBox="1">
            <a:spLocks noChangeArrowheads="1"/>
          </p:cNvSpPr>
          <p:nvPr/>
        </p:nvSpPr>
        <p:spPr bwMode="auto">
          <a:xfrm>
            <a:off x="825500" y="1233488"/>
            <a:ext cx="331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t>i</a:t>
            </a:r>
          </a:p>
        </p:txBody>
      </p:sp>
      <p:sp>
        <p:nvSpPr>
          <p:cNvPr id="99337" name="Line 9"/>
          <p:cNvSpPr>
            <a:spLocks noChangeShapeType="1"/>
          </p:cNvSpPr>
          <p:nvPr/>
        </p:nvSpPr>
        <p:spPr bwMode="auto">
          <a:xfrm>
            <a:off x="4044950" y="395922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99338" name="Line 10"/>
          <p:cNvSpPr>
            <a:spLocks noChangeShapeType="1"/>
          </p:cNvSpPr>
          <p:nvPr/>
        </p:nvSpPr>
        <p:spPr bwMode="auto">
          <a:xfrm rot="5400000" flipH="1">
            <a:off x="716757" y="15501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99339" name="Line 12"/>
          <p:cNvSpPr>
            <a:spLocks noChangeShapeType="1"/>
          </p:cNvSpPr>
          <p:nvPr/>
        </p:nvSpPr>
        <p:spPr bwMode="auto">
          <a:xfrm>
            <a:off x="8129588" y="399097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99340" name="Line 13"/>
          <p:cNvSpPr>
            <a:spLocks noChangeShapeType="1"/>
          </p:cNvSpPr>
          <p:nvPr/>
        </p:nvSpPr>
        <p:spPr bwMode="auto">
          <a:xfrm rot="5400000" flipH="1">
            <a:off x="4822032" y="15755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99341" name="Text Box 14"/>
          <p:cNvSpPr txBox="1">
            <a:spLocks noChangeArrowheads="1"/>
          </p:cNvSpPr>
          <p:nvPr/>
        </p:nvSpPr>
        <p:spPr bwMode="auto">
          <a:xfrm>
            <a:off x="222250" y="2733675"/>
            <a:ext cx="52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i</a:t>
            </a:r>
            <a:r>
              <a:rPr lang="de-DE" altLang="en-US" sz="1800" baseline="-25000">
                <a:solidFill>
                  <a:srgbClr val="66FFFF"/>
                </a:solidFill>
              </a:rPr>
              <a:t>1</a:t>
            </a:r>
            <a:endParaRPr lang="el-GR" altLang="en-US" sz="1800" baseline="-25000">
              <a:solidFill>
                <a:srgbClr val="66FFFF"/>
              </a:solidFill>
            </a:endParaRPr>
          </a:p>
        </p:txBody>
      </p:sp>
      <p:sp>
        <p:nvSpPr>
          <p:cNvPr id="99342" name="Text Box 15"/>
          <p:cNvSpPr txBox="1">
            <a:spLocks noChangeArrowheads="1"/>
          </p:cNvSpPr>
          <p:nvPr/>
        </p:nvSpPr>
        <p:spPr bwMode="auto">
          <a:xfrm>
            <a:off x="7296150" y="3576638"/>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C(i)</a:t>
            </a:r>
            <a:endParaRPr lang="el-GR" altLang="en-US" sz="1800">
              <a:solidFill>
                <a:srgbClr val="00FFFF"/>
              </a:solidFill>
            </a:endParaRPr>
          </a:p>
        </p:txBody>
      </p:sp>
      <p:sp>
        <p:nvSpPr>
          <p:cNvPr id="99343" name="Text Box 18"/>
          <p:cNvSpPr txBox="1">
            <a:spLocks noChangeArrowheads="1"/>
          </p:cNvSpPr>
          <p:nvPr/>
        </p:nvSpPr>
        <p:spPr bwMode="auto">
          <a:xfrm>
            <a:off x="6367463" y="4257675"/>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50000"/>
              </a:spcBef>
              <a:buClrTx/>
              <a:buFontTx/>
              <a:buNone/>
            </a:pPr>
            <a:r>
              <a:rPr lang="de-DE" altLang="en-US" sz="1800"/>
              <a:t>Y</a:t>
            </a:r>
          </a:p>
        </p:txBody>
      </p:sp>
      <p:sp>
        <p:nvSpPr>
          <p:cNvPr id="99344" name="Line 20"/>
          <p:cNvSpPr>
            <a:spLocks noChangeShapeType="1"/>
          </p:cNvSpPr>
          <p:nvPr/>
        </p:nvSpPr>
        <p:spPr bwMode="auto">
          <a:xfrm>
            <a:off x="900113" y="2039938"/>
            <a:ext cx="1749425" cy="1846262"/>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99345" name="Line 23"/>
          <p:cNvSpPr>
            <a:spLocks noChangeShapeType="1"/>
          </p:cNvSpPr>
          <p:nvPr/>
        </p:nvSpPr>
        <p:spPr bwMode="auto">
          <a:xfrm>
            <a:off x="4895850" y="2943225"/>
            <a:ext cx="2289175"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99346" name="Line 24"/>
          <p:cNvSpPr>
            <a:spLocks noChangeShapeType="1"/>
          </p:cNvSpPr>
          <p:nvPr/>
        </p:nvSpPr>
        <p:spPr bwMode="auto">
          <a:xfrm rot="5400000" flipH="1">
            <a:off x="6685756" y="3463132"/>
            <a:ext cx="1011237"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99347" name="AutoShape 29"/>
          <p:cNvSpPr>
            <a:spLocks noChangeArrowheads="1"/>
          </p:cNvSpPr>
          <p:nvPr/>
        </p:nvSpPr>
        <p:spPr bwMode="auto">
          <a:xfrm>
            <a:off x="0" y="4664075"/>
            <a:ext cx="9144000" cy="2193925"/>
          </a:xfrm>
          <a:prstGeom prst="roundRect">
            <a:avLst>
              <a:gd name="adj" fmla="val 12495"/>
            </a:avLst>
          </a:prstGeom>
          <a:solidFill>
            <a:srgbClr val="FFFF99"/>
          </a:solidFill>
          <a:ln w="50800">
            <a:solidFill>
              <a:srgbClr val="FF0000"/>
            </a:solidFill>
            <a:round/>
            <a:headEnd/>
            <a:tailEnd/>
          </a:ln>
        </p:spPr>
        <p:txBody>
          <a:bodyPr lIns="0" tIns="0" rIns="0" bIns="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lnSpc>
                <a:spcPct val="90000"/>
              </a:lnSpc>
              <a:spcBef>
                <a:spcPct val="0"/>
              </a:spcBef>
              <a:buClrTx/>
              <a:buFontTx/>
              <a:buNone/>
            </a:pPr>
            <a:r>
              <a:rPr lang="en-US" altLang="en-US" sz="2000" dirty="0">
                <a:solidFill>
                  <a:schemeClr val="bg1"/>
                </a:solidFill>
              </a:rPr>
              <a:t>An increase in money supply from </a:t>
            </a:r>
            <a:r>
              <a:rPr lang="en-US" altLang="en-US" sz="2000" dirty="0" err="1">
                <a:solidFill>
                  <a:schemeClr val="bg1"/>
                </a:solidFill>
              </a:rPr>
              <a:t>M</a:t>
            </a:r>
            <a:r>
              <a:rPr lang="en-US" altLang="en-US" sz="2000" baseline="-25000" dirty="0" err="1">
                <a:solidFill>
                  <a:schemeClr val="bg1"/>
                </a:solidFill>
              </a:rPr>
              <a:t>1</a:t>
            </a:r>
            <a:r>
              <a:rPr lang="en-US" altLang="en-US" sz="2000" dirty="0">
                <a:solidFill>
                  <a:schemeClr val="bg1"/>
                </a:solidFill>
              </a:rPr>
              <a:t> to </a:t>
            </a:r>
            <a:r>
              <a:rPr lang="en-US" altLang="en-US" sz="2000" dirty="0" err="1">
                <a:solidFill>
                  <a:schemeClr val="bg1"/>
                </a:solidFill>
              </a:rPr>
              <a:t>M</a:t>
            </a:r>
            <a:r>
              <a:rPr lang="en-US" altLang="en-US" sz="2000" baseline="-25000" dirty="0" err="1">
                <a:solidFill>
                  <a:schemeClr val="bg1"/>
                </a:solidFill>
              </a:rPr>
              <a:t>2</a:t>
            </a:r>
            <a:r>
              <a:rPr lang="en-US" altLang="en-US" sz="2000" dirty="0">
                <a:solidFill>
                  <a:schemeClr val="bg1"/>
                </a:solidFill>
              </a:rPr>
              <a:t> shifts the credit supply curve to the right. As a consequence, at the old interest rate </a:t>
            </a:r>
            <a:r>
              <a:rPr lang="en-US" altLang="en-US" sz="2000" dirty="0" err="1">
                <a:solidFill>
                  <a:schemeClr val="bg1"/>
                </a:solidFill>
              </a:rPr>
              <a:t>i</a:t>
            </a:r>
            <a:r>
              <a:rPr lang="en-US" altLang="en-US" sz="2000" baseline="-25000" dirty="0" err="1">
                <a:solidFill>
                  <a:schemeClr val="bg1"/>
                </a:solidFill>
              </a:rPr>
              <a:t>1</a:t>
            </a:r>
            <a:r>
              <a:rPr lang="en-US" altLang="en-US" sz="2000" dirty="0">
                <a:solidFill>
                  <a:schemeClr val="bg1"/>
                </a:solidFill>
              </a:rPr>
              <a:t>, excess supply results.</a:t>
            </a:r>
          </a:p>
        </p:txBody>
      </p:sp>
      <p:sp>
        <p:nvSpPr>
          <p:cNvPr id="99348" name="Line 30"/>
          <p:cNvSpPr>
            <a:spLocks noChangeShapeType="1"/>
          </p:cNvSpPr>
          <p:nvPr/>
        </p:nvSpPr>
        <p:spPr bwMode="auto">
          <a:xfrm flipV="1">
            <a:off x="1795463" y="2936875"/>
            <a:ext cx="3130550" cy="3175"/>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99349" name="Rectangle 5"/>
          <p:cNvSpPr>
            <a:spLocks noChangeArrowheads="1"/>
          </p:cNvSpPr>
          <p:nvPr/>
        </p:nvSpPr>
        <p:spPr bwMode="auto">
          <a:xfrm>
            <a:off x="457200" y="31750"/>
            <a:ext cx="82296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r>
              <a:rPr lang="en-US" altLang="en-US" sz="2600">
                <a:solidFill>
                  <a:srgbClr val="FFFF00"/>
                </a:solidFill>
              </a:rPr>
              <a:t>3. The Neoclassical Model and its Policy Implications </a:t>
            </a:r>
            <a:br>
              <a:rPr lang="en-US" altLang="en-US" sz="2600">
                <a:solidFill>
                  <a:srgbClr val="FFFF00"/>
                </a:solidFill>
              </a:rPr>
            </a:br>
            <a:r>
              <a:rPr lang="en-US" altLang="en-US" sz="2200">
                <a:solidFill>
                  <a:srgbClr val="FFFF00"/>
                </a:solidFill>
              </a:rPr>
              <a:t>3.2.1. Monetary Policy</a:t>
            </a:r>
          </a:p>
        </p:txBody>
      </p:sp>
      <p:sp>
        <p:nvSpPr>
          <p:cNvPr id="99350" name="Line 11"/>
          <p:cNvSpPr>
            <a:spLocks noChangeShapeType="1"/>
          </p:cNvSpPr>
          <p:nvPr/>
        </p:nvSpPr>
        <p:spPr bwMode="auto">
          <a:xfrm rot="5400000" flipV="1">
            <a:off x="5298281" y="1732757"/>
            <a:ext cx="1717675" cy="2376488"/>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99351" name="Line 11"/>
          <p:cNvSpPr>
            <a:spLocks noChangeShapeType="1"/>
          </p:cNvSpPr>
          <p:nvPr/>
        </p:nvSpPr>
        <p:spPr bwMode="auto">
          <a:xfrm rot="10800000" flipV="1">
            <a:off x="782638" y="1958975"/>
            <a:ext cx="2417762" cy="165576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99352" name="Line 30"/>
          <p:cNvSpPr>
            <a:spLocks noChangeShapeType="1"/>
          </p:cNvSpPr>
          <p:nvPr/>
        </p:nvSpPr>
        <p:spPr bwMode="auto">
          <a:xfrm flipV="1">
            <a:off x="792163" y="2940050"/>
            <a:ext cx="984250"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99353" name="Line 24"/>
          <p:cNvSpPr>
            <a:spLocks noChangeShapeType="1"/>
          </p:cNvSpPr>
          <p:nvPr/>
        </p:nvSpPr>
        <p:spPr bwMode="auto">
          <a:xfrm rot="5400000" flipH="1">
            <a:off x="1277144" y="3426619"/>
            <a:ext cx="1011238"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99354" name="Oval 31"/>
          <p:cNvSpPr>
            <a:spLocks noChangeArrowheads="1"/>
          </p:cNvSpPr>
          <p:nvPr/>
        </p:nvSpPr>
        <p:spPr bwMode="auto">
          <a:xfrm>
            <a:off x="1720850" y="2882900"/>
            <a:ext cx="101600" cy="103188"/>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99355" name="Text Box 19"/>
          <p:cNvSpPr txBox="1">
            <a:spLocks noChangeArrowheads="1"/>
          </p:cNvSpPr>
          <p:nvPr/>
        </p:nvSpPr>
        <p:spPr bwMode="auto">
          <a:xfrm>
            <a:off x="1852613" y="3606800"/>
            <a:ext cx="76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I(i,L</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p:txBody>
      </p:sp>
      <p:sp>
        <p:nvSpPr>
          <p:cNvPr id="99356" name="Text Box 15"/>
          <p:cNvSpPr txBox="1">
            <a:spLocks noChangeArrowheads="1"/>
          </p:cNvSpPr>
          <p:nvPr/>
        </p:nvSpPr>
        <p:spPr bwMode="auto">
          <a:xfrm>
            <a:off x="2725738" y="1558925"/>
            <a:ext cx="539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S(i)</a:t>
            </a:r>
            <a:endParaRPr lang="el-GR" altLang="en-US" sz="1800">
              <a:solidFill>
                <a:srgbClr val="00FFFF"/>
              </a:solidFill>
            </a:endParaRPr>
          </a:p>
        </p:txBody>
      </p:sp>
      <p:grpSp>
        <p:nvGrpSpPr>
          <p:cNvPr id="99357" name="Group 33"/>
          <p:cNvGrpSpPr>
            <a:grpSpLocks/>
          </p:cNvGrpSpPr>
          <p:nvPr/>
        </p:nvGrpSpPr>
        <p:grpSpPr bwMode="auto">
          <a:xfrm>
            <a:off x="1114425" y="1947863"/>
            <a:ext cx="2417763" cy="2027237"/>
            <a:chOff x="902" y="1227"/>
            <a:chExt cx="1523" cy="1277"/>
          </a:xfrm>
        </p:grpSpPr>
        <p:sp>
          <p:nvSpPr>
            <p:cNvPr id="99377" name="Line 11"/>
            <p:cNvSpPr>
              <a:spLocks noChangeShapeType="1"/>
            </p:cNvSpPr>
            <p:nvPr/>
          </p:nvSpPr>
          <p:spPr bwMode="auto">
            <a:xfrm rot="10800000" flipV="1">
              <a:off x="902" y="1227"/>
              <a:ext cx="1523" cy="104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99378" name="Line 35"/>
            <p:cNvSpPr>
              <a:spLocks noChangeShapeType="1"/>
            </p:cNvSpPr>
            <p:nvPr/>
          </p:nvSpPr>
          <p:spPr bwMode="auto">
            <a:xfrm>
              <a:off x="912" y="2256"/>
              <a:ext cx="0" cy="248"/>
            </a:xfrm>
            <a:prstGeom prst="line">
              <a:avLst/>
            </a:prstGeom>
            <a:noFill/>
            <a:ln w="38100">
              <a:solidFill>
                <a:srgbClr val="33CCCC"/>
              </a:solidFill>
              <a:round/>
              <a:headEnd type="none" w="med" len="lg"/>
              <a:tailEnd type="non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grpSp>
      <p:sp>
        <p:nvSpPr>
          <p:cNvPr id="99358" name="Text Box 15"/>
          <p:cNvSpPr txBox="1">
            <a:spLocks noChangeArrowheads="1"/>
          </p:cNvSpPr>
          <p:nvPr/>
        </p:nvSpPr>
        <p:spPr bwMode="auto">
          <a:xfrm>
            <a:off x="3171825" y="1547813"/>
            <a:ext cx="1250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S(i)+M</a:t>
            </a:r>
            <a:r>
              <a:rPr lang="de-DE" altLang="en-US" sz="1800" baseline="-25000">
                <a:solidFill>
                  <a:srgbClr val="66FFFF"/>
                </a:solidFill>
              </a:rPr>
              <a:t>1</a:t>
            </a:r>
            <a:r>
              <a:rPr lang="de-DE" altLang="en-US" sz="1800">
                <a:solidFill>
                  <a:srgbClr val="66FFFF"/>
                </a:solidFill>
              </a:rPr>
              <a:t>/P</a:t>
            </a:r>
            <a:r>
              <a:rPr lang="de-DE" altLang="en-US" sz="1800" baseline="-25000">
                <a:solidFill>
                  <a:srgbClr val="66FFFF"/>
                </a:solidFill>
              </a:rPr>
              <a:t>1</a:t>
            </a:r>
            <a:endParaRPr lang="el-GR" altLang="en-US" sz="1800" baseline="-25000">
              <a:solidFill>
                <a:srgbClr val="00FFFF"/>
              </a:solidFill>
            </a:endParaRPr>
          </a:p>
        </p:txBody>
      </p:sp>
      <p:sp>
        <p:nvSpPr>
          <p:cNvPr id="99359" name="Line 20"/>
          <p:cNvSpPr>
            <a:spLocks noChangeShapeType="1"/>
          </p:cNvSpPr>
          <p:nvPr/>
        </p:nvSpPr>
        <p:spPr bwMode="auto">
          <a:xfrm>
            <a:off x="1257300" y="2041525"/>
            <a:ext cx="1749425" cy="184626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99360" name="Oval 31"/>
          <p:cNvSpPr>
            <a:spLocks noChangeArrowheads="1"/>
          </p:cNvSpPr>
          <p:nvPr/>
        </p:nvSpPr>
        <p:spPr bwMode="auto">
          <a:xfrm>
            <a:off x="2065338" y="28844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99361" name="AutoShape 64"/>
          <p:cNvSpPr>
            <a:spLocks noChangeArrowheads="1"/>
          </p:cNvSpPr>
          <p:nvPr/>
        </p:nvSpPr>
        <p:spPr bwMode="auto">
          <a:xfrm>
            <a:off x="1331913" y="987425"/>
            <a:ext cx="1973262"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en-US" altLang="en-US" sz="2000">
                <a:solidFill>
                  <a:srgbClr val="3333FF"/>
                </a:solidFill>
              </a:rPr>
              <a:t>Capital Market</a:t>
            </a:r>
          </a:p>
        </p:txBody>
      </p:sp>
      <p:sp>
        <p:nvSpPr>
          <p:cNvPr id="99362" name="AutoShape 64"/>
          <p:cNvSpPr>
            <a:spLocks noChangeArrowheads="1"/>
          </p:cNvSpPr>
          <p:nvPr/>
        </p:nvSpPr>
        <p:spPr bwMode="auto">
          <a:xfrm>
            <a:off x="5410200" y="989013"/>
            <a:ext cx="2278063"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en-US" altLang="en-US" sz="2000">
                <a:solidFill>
                  <a:srgbClr val="3333FF"/>
                </a:solidFill>
              </a:rPr>
              <a:t>Demand for Goods</a:t>
            </a:r>
          </a:p>
        </p:txBody>
      </p:sp>
      <p:grpSp>
        <p:nvGrpSpPr>
          <p:cNvPr id="3" name="Group 42"/>
          <p:cNvGrpSpPr>
            <a:grpSpLocks/>
          </p:cNvGrpSpPr>
          <p:nvPr/>
        </p:nvGrpSpPr>
        <p:grpSpPr bwMode="auto">
          <a:xfrm>
            <a:off x="1763713" y="1949450"/>
            <a:ext cx="2417762" cy="2027238"/>
            <a:chOff x="902" y="1227"/>
            <a:chExt cx="1523" cy="1277"/>
          </a:xfrm>
        </p:grpSpPr>
        <p:sp>
          <p:nvSpPr>
            <p:cNvPr id="99375" name="Line 11"/>
            <p:cNvSpPr>
              <a:spLocks noChangeShapeType="1"/>
            </p:cNvSpPr>
            <p:nvPr/>
          </p:nvSpPr>
          <p:spPr bwMode="auto">
            <a:xfrm rot="10800000" flipV="1">
              <a:off x="902" y="1227"/>
              <a:ext cx="1523" cy="104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99376" name="Line 44"/>
            <p:cNvSpPr>
              <a:spLocks noChangeShapeType="1"/>
            </p:cNvSpPr>
            <p:nvPr/>
          </p:nvSpPr>
          <p:spPr bwMode="auto">
            <a:xfrm>
              <a:off x="912" y="2256"/>
              <a:ext cx="0" cy="248"/>
            </a:xfrm>
            <a:prstGeom prst="line">
              <a:avLst/>
            </a:prstGeom>
            <a:noFill/>
            <a:ln w="38100">
              <a:solidFill>
                <a:srgbClr val="33CCCC"/>
              </a:solidFill>
              <a:round/>
              <a:headEnd type="none" w="med" len="lg"/>
              <a:tailEnd type="non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grpSp>
      <p:sp>
        <p:nvSpPr>
          <p:cNvPr id="599085" name="Line 45"/>
          <p:cNvSpPr>
            <a:spLocks noChangeShapeType="1"/>
          </p:cNvSpPr>
          <p:nvPr/>
        </p:nvSpPr>
        <p:spPr bwMode="auto">
          <a:xfrm>
            <a:off x="3200400" y="2260600"/>
            <a:ext cx="431800" cy="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599086" name="Line 46"/>
          <p:cNvSpPr>
            <a:spLocks noChangeShapeType="1"/>
          </p:cNvSpPr>
          <p:nvPr/>
        </p:nvSpPr>
        <p:spPr bwMode="auto">
          <a:xfrm>
            <a:off x="1246188" y="3786188"/>
            <a:ext cx="431800" cy="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599087" name="Text Box 15"/>
          <p:cNvSpPr txBox="1">
            <a:spLocks noChangeArrowheads="1"/>
          </p:cNvSpPr>
          <p:nvPr/>
        </p:nvSpPr>
        <p:spPr bwMode="auto">
          <a:xfrm>
            <a:off x="3503613" y="2311400"/>
            <a:ext cx="1250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S(i)+</a:t>
            </a:r>
            <a:r>
              <a:rPr lang="de-DE" altLang="en-US" sz="1800">
                <a:solidFill>
                  <a:srgbClr val="FF0000"/>
                </a:solidFill>
              </a:rPr>
              <a:t>M</a:t>
            </a:r>
            <a:r>
              <a:rPr lang="de-DE" altLang="en-US" sz="1800" baseline="-25000">
                <a:solidFill>
                  <a:srgbClr val="FF0000"/>
                </a:solidFill>
              </a:rPr>
              <a:t>2</a:t>
            </a:r>
            <a:r>
              <a:rPr lang="de-DE" altLang="en-US" sz="1800">
                <a:solidFill>
                  <a:srgbClr val="66FFFF"/>
                </a:solidFill>
              </a:rPr>
              <a:t>/P</a:t>
            </a:r>
            <a:r>
              <a:rPr lang="de-DE" altLang="en-US" sz="1800" baseline="-25000">
                <a:solidFill>
                  <a:srgbClr val="66FFFF"/>
                </a:solidFill>
              </a:rPr>
              <a:t>1</a:t>
            </a:r>
            <a:endParaRPr lang="el-GR" altLang="en-US" sz="1800" baseline="-25000">
              <a:solidFill>
                <a:srgbClr val="66FFFF"/>
              </a:solidFill>
            </a:endParaRPr>
          </a:p>
        </p:txBody>
      </p:sp>
      <p:sp>
        <p:nvSpPr>
          <p:cNvPr id="599090" name="AutoShape 50"/>
          <p:cNvSpPr>
            <a:spLocks/>
          </p:cNvSpPr>
          <p:nvPr/>
        </p:nvSpPr>
        <p:spPr bwMode="auto">
          <a:xfrm rot="5400000">
            <a:off x="2336800" y="2743200"/>
            <a:ext cx="190500" cy="635000"/>
          </a:xfrm>
          <a:prstGeom prst="rightBrace">
            <a:avLst>
              <a:gd name="adj1" fmla="val 27778"/>
              <a:gd name="adj2" fmla="val 24000"/>
            </a:avLst>
          </a:prstGeom>
          <a:noFill/>
          <a:ln w="3810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vert="eaVert"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endParaRPr lang="de-DE" altLang="en-US" sz="2000"/>
          </a:p>
        </p:txBody>
      </p:sp>
      <p:sp>
        <p:nvSpPr>
          <p:cNvPr id="599091" name="Text Box 15"/>
          <p:cNvSpPr txBox="1">
            <a:spLocks noChangeArrowheads="1"/>
          </p:cNvSpPr>
          <p:nvPr/>
        </p:nvSpPr>
        <p:spPr bwMode="auto">
          <a:xfrm>
            <a:off x="2513013" y="3111500"/>
            <a:ext cx="1758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Excess Supply</a:t>
            </a:r>
            <a:endParaRPr lang="el-GR" altLang="en-US" sz="1800" baseline="-25000">
              <a:solidFill>
                <a:srgbClr val="00FFFF"/>
              </a:solidFill>
            </a:endParaRPr>
          </a:p>
        </p:txBody>
      </p:sp>
      <p:sp>
        <p:nvSpPr>
          <p:cNvPr id="99369" name="Line 11"/>
          <p:cNvSpPr>
            <a:spLocks noChangeShapeType="1"/>
          </p:cNvSpPr>
          <p:nvPr/>
        </p:nvSpPr>
        <p:spPr bwMode="auto">
          <a:xfrm rot="5400000" flipV="1">
            <a:off x="6249194" y="1142207"/>
            <a:ext cx="1411287" cy="3409950"/>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99370" name="Text Box 15"/>
          <p:cNvSpPr txBox="1">
            <a:spLocks noChangeArrowheads="1"/>
          </p:cNvSpPr>
          <p:nvPr/>
        </p:nvSpPr>
        <p:spPr bwMode="auto">
          <a:xfrm>
            <a:off x="5811838" y="2092325"/>
            <a:ext cx="1592262"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Y</a:t>
            </a:r>
            <a:r>
              <a:rPr lang="de-DE" altLang="en-US" sz="1800" baseline="-25000">
                <a:solidFill>
                  <a:srgbClr val="66FFFF"/>
                </a:solidFill>
              </a:rPr>
              <a:t>D</a:t>
            </a:r>
            <a:r>
              <a:rPr lang="de-DE" altLang="en-US" sz="1800">
                <a:solidFill>
                  <a:srgbClr val="66FFFF"/>
                </a:solidFill>
              </a:rPr>
              <a:t>=C(i)+ I(i,L</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p:txBody>
      </p:sp>
      <p:sp>
        <p:nvSpPr>
          <p:cNvPr id="99371" name="Text Box 21"/>
          <p:cNvSpPr txBox="1">
            <a:spLocks noChangeArrowheads="1"/>
          </p:cNvSpPr>
          <p:nvPr/>
        </p:nvSpPr>
        <p:spPr bwMode="auto">
          <a:xfrm>
            <a:off x="6645275" y="4246563"/>
            <a:ext cx="1047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50000"/>
              </a:spcBef>
              <a:buClrTx/>
              <a:buFontTx/>
              <a:buNone/>
            </a:pPr>
            <a:r>
              <a:rPr lang="de-DE" altLang="en-US" sz="1800">
                <a:solidFill>
                  <a:srgbClr val="F96DA6"/>
                </a:solidFill>
              </a:rPr>
              <a:t>Y(L</a:t>
            </a:r>
            <a:r>
              <a:rPr lang="de-DE" altLang="en-US" sz="1800" baseline="-25000">
                <a:solidFill>
                  <a:srgbClr val="F96DA6"/>
                </a:solidFill>
              </a:rPr>
              <a:t>1</a:t>
            </a:r>
            <a:r>
              <a:rPr lang="de-DE" altLang="en-US" sz="1800">
                <a:solidFill>
                  <a:srgbClr val="F96DA6"/>
                </a:solidFill>
              </a:rPr>
              <a:t>,K</a:t>
            </a:r>
            <a:r>
              <a:rPr lang="de-DE" altLang="en-US" sz="1800" baseline="-25000">
                <a:solidFill>
                  <a:srgbClr val="F96DA6"/>
                </a:solidFill>
              </a:rPr>
              <a:t>1</a:t>
            </a:r>
            <a:r>
              <a:rPr lang="de-DE" altLang="en-US" sz="1800">
                <a:solidFill>
                  <a:srgbClr val="F96DA6"/>
                </a:solidFill>
              </a:rPr>
              <a:t>)</a:t>
            </a:r>
            <a:endParaRPr lang="el-GR" altLang="en-US" sz="1800">
              <a:solidFill>
                <a:srgbClr val="F96DA6"/>
              </a:solidFill>
            </a:endParaRPr>
          </a:p>
        </p:txBody>
      </p:sp>
      <p:sp>
        <p:nvSpPr>
          <p:cNvPr id="99372" name="Text Box 19"/>
          <p:cNvSpPr txBox="1">
            <a:spLocks noChangeArrowheads="1"/>
          </p:cNvSpPr>
          <p:nvPr/>
        </p:nvSpPr>
        <p:spPr bwMode="auto">
          <a:xfrm>
            <a:off x="2997200" y="3608388"/>
            <a:ext cx="158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I(i,L</a:t>
            </a:r>
            <a:r>
              <a:rPr lang="de-DE" altLang="en-US" sz="1800" baseline="-25000">
                <a:solidFill>
                  <a:srgbClr val="66FFFF"/>
                </a:solidFill>
              </a:rPr>
              <a:t>1</a:t>
            </a:r>
            <a:r>
              <a:rPr lang="de-DE" altLang="en-US" sz="1800">
                <a:solidFill>
                  <a:srgbClr val="66FFFF"/>
                </a:solidFill>
              </a:rPr>
              <a:t>)+R</a:t>
            </a:r>
            <a:r>
              <a:rPr lang="de-DE" altLang="en-US" sz="1800" baseline="-25000">
                <a:solidFill>
                  <a:srgbClr val="66FFFF"/>
                </a:solidFill>
              </a:rPr>
              <a:t>D</a:t>
            </a:r>
            <a:r>
              <a:rPr lang="de-DE" altLang="en-US" sz="1800">
                <a:solidFill>
                  <a:srgbClr val="66FFFF"/>
                </a:solidFill>
              </a:rPr>
              <a:t>(Y</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p:txBody>
      </p:sp>
      <p:sp>
        <p:nvSpPr>
          <p:cNvPr id="99373" name="Line 57"/>
          <p:cNvSpPr>
            <a:spLocks noChangeShapeType="1"/>
          </p:cNvSpPr>
          <p:nvPr/>
        </p:nvSpPr>
        <p:spPr bwMode="auto">
          <a:xfrm flipV="1">
            <a:off x="7189788" y="2506663"/>
            <a:ext cx="4762" cy="1533525"/>
          </a:xfrm>
          <a:prstGeom prst="line">
            <a:avLst/>
          </a:prstGeom>
          <a:noFill/>
          <a:ln w="38100">
            <a:solidFill>
              <a:srgbClr val="FF00FF"/>
            </a:solidFill>
            <a:round/>
            <a:headEnd type="none" w="med" len="lg"/>
            <a:tailEnd type="non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99374" name="Oval 25"/>
          <p:cNvSpPr>
            <a:spLocks noChangeArrowheads="1"/>
          </p:cNvSpPr>
          <p:nvPr/>
        </p:nvSpPr>
        <p:spPr bwMode="auto">
          <a:xfrm>
            <a:off x="7143750" y="28844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90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908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9908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909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90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085" grpId="0" animBg="1"/>
      <p:bldP spid="599086" grpId="0" animBg="1"/>
      <p:bldP spid="599087" grpId="0"/>
      <p:bldP spid="599090" grpId="0" animBg="1"/>
      <p:bldP spid="599091" grpId="0"/>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00354" name="Object 3"/>
          <p:cNvGraphicFramePr>
            <a:graphicFrameLocks/>
          </p:cNvGraphicFramePr>
          <p:nvPr/>
        </p:nvGraphicFramePr>
        <p:xfrm>
          <a:off x="4513263" y="1411288"/>
          <a:ext cx="3776662" cy="3116262"/>
        </p:xfrm>
        <a:graphic>
          <a:graphicData uri="http://schemas.openxmlformats.org/presentationml/2006/ole">
            <mc:AlternateContent xmlns:mc="http://schemas.openxmlformats.org/markup-compatibility/2006">
              <mc:Choice xmlns:v="urn:schemas-microsoft-com:vml" Requires="v">
                <p:oleObj spid="_x0000_s101204" name="Diagramm" r:id="rId4" imgW="7438924" imgH="5314860" progId="MSGraph.Chart.8">
                  <p:embed followColorScheme="full"/>
                </p:oleObj>
              </mc:Choice>
              <mc:Fallback>
                <p:oleObj name="Diagramm" r:id="rId4" imgW="7438924" imgH="531486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263" y="1411288"/>
                        <a:ext cx="3776662" cy="311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0355" name="Object 3"/>
          <p:cNvGraphicFramePr>
            <a:graphicFrameLocks/>
          </p:cNvGraphicFramePr>
          <p:nvPr/>
        </p:nvGraphicFramePr>
        <p:xfrm>
          <a:off x="422275" y="1384300"/>
          <a:ext cx="3776663" cy="3116263"/>
        </p:xfrm>
        <a:graphic>
          <a:graphicData uri="http://schemas.openxmlformats.org/presentationml/2006/ole">
            <mc:AlternateContent xmlns:mc="http://schemas.openxmlformats.org/markup-compatibility/2006">
              <mc:Choice xmlns:v="urn:schemas-microsoft-com:vml" Requires="v">
                <p:oleObj spid="_x0000_s101205" name="Diagramm" r:id="rId6" imgW="7439008" imgH="5315085" progId="MSGraph.Chart.8">
                  <p:embed followColorScheme="full"/>
                </p:oleObj>
              </mc:Choice>
              <mc:Fallback>
                <p:oleObj name="Diagramm" r:id="rId6" imgW="7439008" imgH="5315085" progId="MSGraph.Chart.8">
                  <p:embed followColorScheme="full"/>
                  <p:pic>
                    <p:nvPicPr>
                      <p:cNvPr id="0" name="Object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275" y="1384300"/>
                        <a:ext cx="3776663" cy="311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0356"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0"/>
              </a:spcBef>
              <a:buClrTx/>
              <a:buFontTx/>
              <a:buNone/>
            </a:pPr>
            <a:r>
              <a:rPr lang="de-DE" altLang="en-US" sz="1600" b="1"/>
              <a:t>- </a:t>
            </a:r>
            <a:fld id="{294919AE-6DAE-42E1-ABCE-8C89441C995B}" type="slidenum">
              <a:rPr lang="de-DE" altLang="en-US" sz="1600" b="1"/>
              <a:pPr algn="r" eaLnBrk="1" hangingPunct="1">
                <a:spcBef>
                  <a:spcPct val="0"/>
                </a:spcBef>
                <a:buClrTx/>
                <a:buFontTx/>
                <a:buNone/>
              </a:pPr>
              <a:t>97</a:t>
            </a:fld>
            <a:r>
              <a:rPr lang="de-DE" altLang="en-US" sz="1600" b="1"/>
              <a:t> -</a:t>
            </a:r>
          </a:p>
        </p:txBody>
      </p:sp>
      <p:sp>
        <p:nvSpPr>
          <p:cNvPr id="100357"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de-DE" altLang="en-US" sz="600"/>
              <a:t>Prof. Dr. Rainer Maurer</a:t>
            </a:r>
          </a:p>
        </p:txBody>
      </p:sp>
      <p:sp>
        <p:nvSpPr>
          <p:cNvPr id="100358" name="Text Box 5"/>
          <p:cNvSpPr txBox="1">
            <a:spLocks noChangeArrowheads="1"/>
          </p:cNvSpPr>
          <p:nvPr/>
        </p:nvSpPr>
        <p:spPr bwMode="auto">
          <a:xfrm>
            <a:off x="4919663" y="1239838"/>
            <a:ext cx="293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t>i</a:t>
            </a:r>
          </a:p>
        </p:txBody>
      </p:sp>
      <p:sp>
        <p:nvSpPr>
          <p:cNvPr id="100359" name="Text Box 7"/>
          <p:cNvSpPr txBox="1">
            <a:spLocks noChangeArrowheads="1"/>
          </p:cNvSpPr>
          <p:nvPr/>
        </p:nvSpPr>
        <p:spPr bwMode="auto">
          <a:xfrm>
            <a:off x="3694113" y="4257675"/>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50000"/>
              </a:spcBef>
              <a:buClrTx/>
              <a:buFontTx/>
              <a:buNone/>
            </a:pPr>
            <a:r>
              <a:rPr lang="de-DE" altLang="en-US" sz="1800"/>
              <a:t>I,S</a:t>
            </a:r>
          </a:p>
        </p:txBody>
      </p:sp>
      <p:sp>
        <p:nvSpPr>
          <p:cNvPr id="100360" name="Text Box 8"/>
          <p:cNvSpPr txBox="1">
            <a:spLocks noChangeArrowheads="1"/>
          </p:cNvSpPr>
          <p:nvPr/>
        </p:nvSpPr>
        <p:spPr bwMode="auto">
          <a:xfrm>
            <a:off x="825500" y="1233488"/>
            <a:ext cx="331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t>i</a:t>
            </a:r>
          </a:p>
        </p:txBody>
      </p:sp>
      <p:sp>
        <p:nvSpPr>
          <p:cNvPr id="100361" name="Line 9"/>
          <p:cNvSpPr>
            <a:spLocks noChangeShapeType="1"/>
          </p:cNvSpPr>
          <p:nvPr/>
        </p:nvSpPr>
        <p:spPr bwMode="auto">
          <a:xfrm>
            <a:off x="4044950" y="395922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00362" name="Line 10"/>
          <p:cNvSpPr>
            <a:spLocks noChangeShapeType="1"/>
          </p:cNvSpPr>
          <p:nvPr/>
        </p:nvSpPr>
        <p:spPr bwMode="auto">
          <a:xfrm rot="5400000" flipH="1">
            <a:off x="716757" y="15501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00363" name="Line 12"/>
          <p:cNvSpPr>
            <a:spLocks noChangeShapeType="1"/>
          </p:cNvSpPr>
          <p:nvPr/>
        </p:nvSpPr>
        <p:spPr bwMode="auto">
          <a:xfrm>
            <a:off x="8129588" y="399097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00364" name="Line 13"/>
          <p:cNvSpPr>
            <a:spLocks noChangeShapeType="1"/>
          </p:cNvSpPr>
          <p:nvPr/>
        </p:nvSpPr>
        <p:spPr bwMode="auto">
          <a:xfrm rot="5400000" flipH="1">
            <a:off x="4822032" y="15755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00365" name="Text Box 14"/>
          <p:cNvSpPr txBox="1">
            <a:spLocks noChangeArrowheads="1"/>
          </p:cNvSpPr>
          <p:nvPr/>
        </p:nvSpPr>
        <p:spPr bwMode="auto">
          <a:xfrm>
            <a:off x="222250" y="2733675"/>
            <a:ext cx="52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i</a:t>
            </a:r>
            <a:r>
              <a:rPr lang="de-DE" altLang="en-US" sz="1800" baseline="-25000">
                <a:solidFill>
                  <a:srgbClr val="66FFFF"/>
                </a:solidFill>
              </a:rPr>
              <a:t>1</a:t>
            </a:r>
            <a:endParaRPr lang="el-GR" altLang="en-US" sz="1800" baseline="-25000">
              <a:solidFill>
                <a:srgbClr val="66FFFF"/>
              </a:solidFill>
            </a:endParaRPr>
          </a:p>
        </p:txBody>
      </p:sp>
      <p:sp>
        <p:nvSpPr>
          <p:cNvPr id="100366" name="Text Box 15"/>
          <p:cNvSpPr txBox="1">
            <a:spLocks noChangeArrowheads="1"/>
          </p:cNvSpPr>
          <p:nvPr/>
        </p:nvSpPr>
        <p:spPr bwMode="auto">
          <a:xfrm>
            <a:off x="7296150" y="3576638"/>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C(i)</a:t>
            </a:r>
            <a:endParaRPr lang="el-GR" altLang="en-US" sz="1800">
              <a:solidFill>
                <a:srgbClr val="00FFFF"/>
              </a:solidFill>
            </a:endParaRPr>
          </a:p>
        </p:txBody>
      </p:sp>
      <p:sp>
        <p:nvSpPr>
          <p:cNvPr id="100367" name="Text Box 18"/>
          <p:cNvSpPr txBox="1">
            <a:spLocks noChangeArrowheads="1"/>
          </p:cNvSpPr>
          <p:nvPr/>
        </p:nvSpPr>
        <p:spPr bwMode="auto">
          <a:xfrm>
            <a:off x="6367463" y="4257675"/>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50000"/>
              </a:spcBef>
              <a:buClrTx/>
              <a:buFontTx/>
              <a:buNone/>
            </a:pPr>
            <a:r>
              <a:rPr lang="de-DE" altLang="en-US" sz="1800"/>
              <a:t>Y</a:t>
            </a:r>
          </a:p>
        </p:txBody>
      </p:sp>
      <p:sp>
        <p:nvSpPr>
          <p:cNvPr id="100368" name="Line 20"/>
          <p:cNvSpPr>
            <a:spLocks noChangeShapeType="1"/>
          </p:cNvSpPr>
          <p:nvPr/>
        </p:nvSpPr>
        <p:spPr bwMode="auto">
          <a:xfrm>
            <a:off x="900113" y="2039938"/>
            <a:ext cx="1749425" cy="1846262"/>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0369" name="Line 23"/>
          <p:cNvSpPr>
            <a:spLocks noChangeShapeType="1"/>
          </p:cNvSpPr>
          <p:nvPr/>
        </p:nvSpPr>
        <p:spPr bwMode="auto">
          <a:xfrm>
            <a:off x="4895850" y="2943225"/>
            <a:ext cx="2289175"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0370" name="Line 24"/>
          <p:cNvSpPr>
            <a:spLocks noChangeShapeType="1"/>
          </p:cNvSpPr>
          <p:nvPr/>
        </p:nvSpPr>
        <p:spPr bwMode="auto">
          <a:xfrm rot="5400000" flipH="1">
            <a:off x="6685756" y="3463132"/>
            <a:ext cx="1011237"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0371" name="AutoShape 29"/>
          <p:cNvSpPr>
            <a:spLocks noChangeArrowheads="1"/>
          </p:cNvSpPr>
          <p:nvPr/>
        </p:nvSpPr>
        <p:spPr bwMode="auto">
          <a:xfrm>
            <a:off x="0" y="4664075"/>
            <a:ext cx="9144000" cy="2193925"/>
          </a:xfrm>
          <a:prstGeom prst="roundRect">
            <a:avLst>
              <a:gd name="adj" fmla="val 12495"/>
            </a:avLst>
          </a:prstGeom>
          <a:solidFill>
            <a:srgbClr val="FFFF99"/>
          </a:solidFill>
          <a:ln w="50800">
            <a:solidFill>
              <a:srgbClr val="FF0000"/>
            </a:solidFill>
            <a:round/>
            <a:headEnd/>
            <a:tailEnd/>
          </a:ln>
        </p:spPr>
        <p:txBody>
          <a:bodyPr lIns="0" tIns="0" rIns="0" bIns="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lnSpc>
                <a:spcPct val="90000"/>
              </a:lnSpc>
              <a:spcBef>
                <a:spcPct val="0"/>
              </a:spcBef>
              <a:buClrTx/>
              <a:buFontTx/>
              <a:buNone/>
            </a:pPr>
            <a:r>
              <a:rPr lang="en-US" altLang="en-US" sz="2000" dirty="0">
                <a:solidFill>
                  <a:schemeClr val="bg1"/>
                </a:solidFill>
              </a:rPr>
              <a:t>This excess supply of credits reduces the interest rate from </a:t>
            </a:r>
            <a:r>
              <a:rPr lang="en-US" altLang="en-US" sz="2000" dirty="0" err="1">
                <a:solidFill>
                  <a:schemeClr val="bg1"/>
                </a:solidFill>
              </a:rPr>
              <a:t>i</a:t>
            </a:r>
            <a:r>
              <a:rPr lang="en-US" altLang="en-US" sz="2000" baseline="-25000" dirty="0" err="1">
                <a:solidFill>
                  <a:schemeClr val="bg1"/>
                </a:solidFill>
              </a:rPr>
              <a:t>1</a:t>
            </a:r>
            <a:r>
              <a:rPr lang="en-US" altLang="en-US" sz="2000" dirty="0">
                <a:solidFill>
                  <a:schemeClr val="bg1"/>
                </a:solidFill>
              </a:rPr>
              <a:t> to </a:t>
            </a:r>
            <a:r>
              <a:rPr lang="en-US" altLang="en-US" sz="2000" dirty="0" err="1">
                <a:solidFill>
                  <a:schemeClr val="bg1"/>
                </a:solidFill>
              </a:rPr>
              <a:t>i</a:t>
            </a:r>
            <a:r>
              <a:rPr lang="en-US" altLang="en-US" sz="2000" baseline="-25000" dirty="0" err="1">
                <a:solidFill>
                  <a:schemeClr val="bg1"/>
                </a:solidFill>
              </a:rPr>
              <a:t>2</a:t>
            </a:r>
            <a:r>
              <a:rPr lang="en-US" altLang="en-US" sz="2000" dirty="0">
                <a:solidFill>
                  <a:schemeClr val="bg1"/>
                </a:solidFill>
              </a:rPr>
              <a:t>. At this lower interest rate investment demand I(</a:t>
            </a:r>
            <a:r>
              <a:rPr lang="en-US" altLang="en-US" sz="2000" dirty="0" err="1">
                <a:solidFill>
                  <a:schemeClr val="bg1"/>
                </a:solidFill>
              </a:rPr>
              <a:t>i</a:t>
            </a:r>
            <a:r>
              <a:rPr lang="en-US" altLang="en-US" sz="2000" dirty="0">
                <a:solidFill>
                  <a:schemeClr val="bg1"/>
                </a:solidFill>
              </a:rPr>
              <a:t>) and consumption demand C(</a:t>
            </a:r>
            <a:r>
              <a:rPr lang="en-US" altLang="en-US" sz="2000" dirty="0" err="1">
                <a:solidFill>
                  <a:schemeClr val="bg1"/>
                </a:solidFill>
              </a:rPr>
              <a:t>i</a:t>
            </a:r>
            <a:r>
              <a:rPr lang="en-US" altLang="en-US" sz="2000" dirty="0">
                <a:solidFill>
                  <a:schemeClr val="bg1"/>
                </a:solidFill>
              </a:rPr>
              <a:t>) grow. As a result, total demand for goods grows from                                                 Y</a:t>
            </a:r>
            <a:r>
              <a:rPr lang="en-US" altLang="en-US" sz="2000" baseline="-25000" dirty="0">
                <a:solidFill>
                  <a:schemeClr val="bg1"/>
                </a:solidFill>
              </a:rPr>
              <a:t>D,1</a:t>
            </a:r>
            <a:r>
              <a:rPr lang="en-US" altLang="en-US" sz="2000" dirty="0">
                <a:solidFill>
                  <a:schemeClr val="bg1"/>
                </a:solidFill>
              </a:rPr>
              <a:t>=C(</a:t>
            </a:r>
            <a:r>
              <a:rPr lang="en-US" altLang="en-US" sz="2000" dirty="0" err="1">
                <a:solidFill>
                  <a:schemeClr val="bg1"/>
                </a:solidFill>
              </a:rPr>
              <a:t>i</a:t>
            </a:r>
            <a:r>
              <a:rPr lang="en-US" altLang="en-US" sz="2000" baseline="-25000" dirty="0" err="1">
                <a:solidFill>
                  <a:schemeClr val="bg1"/>
                </a:solidFill>
              </a:rPr>
              <a:t>1</a:t>
            </a:r>
            <a:r>
              <a:rPr lang="en-US" altLang="en-US" sz="2000" dirty="0">
                <a:solidFill>
                  <a:schemeClr val="bg1"/>
                </a:solidFill>
              </a:rPr>
              <a:t>)+I(</a:t>
            </a:r>
            <a:r>
              <a:rPr lang="en-US" altLang="en-US" sz="2000" dirty="0" err="1">
                <a:solidFill>
                  <a:schemeClr val="bg1"/>
                </a:solidFill>
              </a:rPr>
              <a:t>i</a:t>
            </a:r>
            <a:r>
              <a:rPr lang="en-US" altLang="en-US" sz="2000" baseline="-25000" dirty="0" err="1">
                <a:solidFill>
                  <a:schemeClr val="bg1"/>
                </a:solidFill>
              </a:rPr>
              <a:t>1</a:t>
            </a:r>
            <a:r>
              <a:rPr lang="en-US" altLang="en-US" sz="2000" dirty="0">
                <a:solidFill>
                  <a:schemeClr val="bg1"/>
                </a:solidFill>
              </a:rPr>
              <a:t>) to Y</a:t>
            </a:r>
            <a:r>
              <a:rPr lang="en-US" altLang="en-US" sz="2000" baseline="-25000" dirty="0">
                <a:solidFill>
                  <a:schemeClr val="bg1"/>
                </a:solidFill>
              </a:rPr>
              <a:t>D,2</a:t>
            </a:r>
            <a:r>
              <a:rPr lang="en-US" altLang="en-US" sz="2000" dirty="0">
                <a:solidFill>
                  <a:schemeClr val="bg1"/>
                </a:solidFill>
              </a:rPr>
              <a:t>=C(</a:t>
            </a:r>
            <a:r>
              <a:rPr lang="en-US" altLang="en-US" sz="2000" dirty="0" err="1">
                <a:solidFill>
                  <a:schemeClr val="bg1"/>
                </a:solidFill>
              </a:rPr>
              <a:t>i</a:t>
            </a:r>
            <a:r>
              <a:rPr lang="en-US" altLang="en-US" sz="2000" baseline="-25000" dirty="0" err="1">
                <a:solidFill>
                  <a:schemeClr val="bg1"/>
                </a:solidFill>
              </a:rPr>
              <a:t>2</a:t>
            </a:r>
            <a:r>
              <a:rPr lang="en-US" altLang="en-US" sz="2000" dirty="0">
                <a:solidFill>
                  <a:schemeClr val="bg1"/>
                </a:solidFill>
              </a:rPr>
              <a:t>)+I(</a:t>
            </a:r>
            <a:r>
              <a:rPr lang="en-US" altLang="en-US" sz="2000" dirty="0" err="1">
                <a:solidFill>
                  <a:schemeClr val="bg1"/>
                </a:solidFill>
              </a:rPr>
              <a:t>i</a:t>
            </a:r>
            <a:r>
              <a:rPr lang="en-US" altLang="en-US" sz="2000" baseline="-25000" dirty="0" err="1">
                <a:solidFill>
                  <a:schemeClr val="bg1"/>
                </a:solidFill>
              </a:rPr>
              <a:t>2</a:t>
            </a:r>
            <a:r>
              <a:rPr lang="en-US" altLang="en-US" sz="2000" dirty="0">
                <a:solidFill>
                  <a:schemeClr val="bg1"/>
                </a:solidFill>
              </a:rPr>
              <a:t>).</a:t>
            </a:r>
          </a:p>
        </p:txBody>
      </p:sp>
      <p:sp>
        <p:nvSpPr>
          <p:cNvPr id="100372" name="Line 30"/>
          <p:cNvSpPr>
            <a:spLocks noChangeShapeType="1"/>
          </p:cNvSpPr>
          <p:nvPr/>
        </p:nvSpPr>
        <p:spPr bwMode="auto">
          <a:xfrm flipV="1">
            <a:off x="1795463" y="2936875"/>
            <a:ext cx="3130550" cy="3175"/>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0373" name="Rectangle 5"/>
          <p:cNvSpPr>
            <a:spLocks noChangeArrowheads="1"/>
          </p:cNvSpPr>
          <p:nvPr/>
        </p:nvSpPr>
        <p:spPr bwMode="auto">
          <a:xfrm>
            <a:off x="457200" y="31750"/>
            <a:ext cx="82296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r>
              <a:rPr lang="en-US" altLang="en-US" sz="2600">
                <a:solidFill>
                  <a:srgbClr val="FFFF00"/>
                </a:solidFill>
              </a:rPr>
              <a:t>3. The Neoclassical Model and its Policy Implications </a:t>
            </a:r>
            <a:br>
              <a:rPr lang="en-US" altLang="en-US" sz="2600">
                <a:solidFill>
                  <a:srgbClr val="FFFF00"/>
                </a:solidFill>
              </a:rPr>
            </a:br>
            <a:r>
              <a:rPr lang="en-US" altLang="en-US" sz="2200">
                <a:solidFill>
                  <a:srgbClr val="FFFF00"/>
                </a:solidFill>
              </a:rPr>
              <a:t>3.2.1. Monetary Policy</a:t>
            </a:r>
          </a:p>
        </p:txBody>
      </p:sp>
      <p:sp>
        <p:nvSpPr>
          <p:cNvPr id="100374" name="Line 11"/>
          <p:cNvSpPr>
            <a:spLocks noChangeShapeType="1"/>
          </p:cNvSpPr>
          <p:nvPr/>
        </p:nvSpPr>
        <p:spPr bwMode="auto">
          <a:xfrm rot="5400000" flipV="1">
            <a:off x="6249194" y="1142207"/>
            <a:ext cx="1411287" cy="3409950"/>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0375" name="Line 11"/>
          <p:cNvSpPr>
            <a:spLocks noChangeShapeType="1"/>
          </p:cNvSpPr>
          <p:nvPr/>
        </p:nvSpPr>
        <p:spPr bwMode="auto">
          <a:xfrm rot="5400000" flipV="1">
            <a:off x="5298281" y="1732757"/>
            <a:ext cx="1717675" cy="2376488"/>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0376" name="Line 11"/>
          <p:cNvSpPr>
            <a:spLocks noChangeShapeType="1"/>
          </p:cNvSpPr>
          <p:nvPr/>
        </p:nvSpPr>
        <p:spPr bwMode="auto">
          <a:xfrm rot="10800000" flipV="1">
            <a:off x="782638" y="1958975"/>
            <a:ext cx="2417762" cy="165576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0377" name="Line 30"/>
          <p:cNvSpPr>
            <a:spLocks noChangeShapeType="1"/>
          </p:cNvSpPr>
          <p:nvPr/>
        </p:nvSpPr>
        <p:spPr bwMode="auto">
          <a:xfrm flipV="1">
            <a:off x="792163" y="2940050"/>
            <a:ext cx="984250"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0378" name="Line 24"/>
          <p:cNvSpPr>
            <a:spLocks noChangeShapeType="1"/>
          </p:cNvSpPr>
          <p:nvPr/>
        </p:nvSpPr>
        <p:spPr bwMode="auto">
          <a:xfrm rot="5400000" flipH="1">
            <a:off x="1277144" y="3426619"/>
            <a:ext cx="1011238"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0379" name="Oval 31"/>
          <p:cNvSpPr>
            <a:spLocks noChangeArrowheads="1"/>
          </p:cNvSpPr>
          <p:nvPr/>
        </p:nvSpPr>
        <p:spPr bwMode="auto">
          <a:xfrm>
            <a:off x="1720850" y="2882900"/>
            <a:ext cx="101600" cy="103188"/>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100380" name="Text Box 19"/>
          <p:cNvSpPr txBox="1">
            <a:spLocks noChangeArrowheads="1"/>
          </p:cNvSpPr>
          <p:nvPr/>
        </p:nvSpPr>
        <p:spPr bwMode="auto">
          <a:xfrm>
            <a:off x="1852613" y="3606800"/>
            <a:ext cx="76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I(i,L</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p:txBody>
      </p:sp>
      <p:sp>
        <p:nvSpPr>
          <p:cNvPr id="100381" name="Text Box 15"/>
          <p:cNvSpPr txBox="1">
            <a:spLocks noChangeArrowheads="1"/>
          </p:cNvSpPr>
          <p:nvPr/>
        </p:nvSpPr>
        <p:spPr bwMode="auto">
          <a:xfrm>
            <a:off x="2725738" y="1558925"/>
            <a:ext cx="539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S(i)</a:t>
            </a:r>
            <a:endParaRPr lang="el-GR" altLang="en-US" sz="1800">
              <a:solidFill>
                <a:srgbClr val="00FFFF"/>
              </a:solidFill>
            </a:endParaRPr>
          </a:p>
        </p:txBody>
      </p:sp>
      <p:grpSp>
        <p:nvGrpSpPr>
          <p:cNvPr id="100382" name="Group 33"/>
          <p:cNvGrpSpPr>
            <a:grpSpLocks/>
          </p:cNvGrpSpPr>
          <p:nvPr/>
        </p:nvGrpSpPr>
        <p:grpSpPr bwMode="auto">
          <a:xfrm>
            <a:off x="1114425" y="1947863"/>
            <a:ext cx="2417763" cy="2027237"/>
            <a:chOff x="902" y="1227"/>
            <a:chExt cx="1523" cy="1277"/>
          </a:xfrm>
        </p:grpSpPr>
        <p:sp>
          <p:nvSpPr>
            <p:cNvPr id="100410" name="Line 11"/>
            <p:cNvSpPr>
              <a:spLocks noChangeShapeType="1"/>
            </p:cNvSpPr>
            <p:nvPr/>
          </p:nvSpPr>
          <p:spPr bwMode="auto">
            <a:xfrm rot="10800000" flipV="1">
              <a:off x="902" y="1227"/>
              <a:ext cx="1523" cy="104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0411" name="Line 35"/>
            <p:cNvSpPr>
              <a:spLocks noChangeShapeType="1"/>
            </p:cNvSpPr>
            <p:nvPr/>
          </p:nvSpPr>
          <p:spPr bwMode="auto">
            <a:xfrm>
              <a:off x="912" y="2256"/>
              <a:ext cx="0" cy="248"/>
            </a:xfrm>
            <a:prstGeom prst="line">
              <a:avLst/>
            </a:prstGeom>
            <a:noFill/>
            <a:ln w="38100">
              <a:solidFill>
                <a:srgbClr val="33CCCC"/>
              </a:solidFill>
              <a:round/>
              <a:headEnd type="none" w="med" len="lg"/>
              <a:tailEnd type="non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grpSp>
      <p:sp>
        <p:nvSpPr>
          <p:cNvPr id="100383" name="Text Box 15"/>
          <p:cNvSpPr txBox="1">
            <a:spLocks noChangeArrowheads="1"/>
          </p:cNvSpPr>
          <p:nvPr/>
        </p:nvSpPr>
        <p:spPr bwMode="auto">
          <a:xfrm>
            <a:off x="3171825" y="1547813"/>
            <a:ext cx="1250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S(i)+M</a:t>
            </a:r>
            <a:r>
              <a:rPr lang="de-DE" altLang="en-US" sz="1800" baseline="-25000">
                <a:solidFill>
                  <a:srgbClr val="66FFFF"/>
                </a:solidFill>
              </a:rPr>
              <a:t>1</a:t>
            </a:r>
            <a:r>
              <a:rPr lang="de-DE" altLang="en-US" sz="1800">
                <a:solidFill>
                  <a:srgbClr val="66FFFF"/>
                </a:solidFill>
              </a:rPr>
              <a:t>/P</a:t>
            </a:r>
            <a:r>
              <a:rPr lang="de-DE" altLang="en-US" sz="1800" baseline="-25000">
                <a:solidFill>
                  <a:srgbClr val="66FFFF"/>
                </a:solidFill>
              </a:rPr>
              <a:t>1</a:t>
            </a:r>
            <a:endParaRPr lang="el-GR" altLang="en-US" sz="1800" baseline="-25000">
              <a:solidFill>
                <a:srgbClr val="00FFFF"/>
              </a:solidFill>
            </a:endParaRPr>
          </a:p>
        </p:txBody>
      </p:sp>
      <p:sp>
        <p:nvSpPr>
          <p:cNvPr id="100384" name="Line 20"/>
          <p:cNvSpPr>
            <a:spLocks noChangeShapeType="1"/>
          </p:cNvSpPr>
          <p:nvPr/>
        </p:nvSpPr>
        <p:spPr bwMode="auto">
          <a:xfrm>
            <a:off x="1257300" y="2041525"/>
            <a:ext cx="1749425" cy="184626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0385" name="Oval 31"/>
          <p:cNvSpPr>
            <a:spLocks noChangeArrowheads="1"/>
          </p:cNvSpPr>
          <p:nvPr/>
        </p:nvSpPr>
        <p:spPr bwMode="auto">
          <a:xfrm>
            <a:off x="2065338" y="28844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100386" name="AutoShape 64"/>
          <p:cNvSpPr>
            <a:spLocks noChangeArrowheads="1"/>
          </p:cNvSpPr>
          <p:nvPr/>
        </p:nvSpPr>
        <p:spPr bwMode="auto">
          <a:xfrm>
            <a:off x="1331913" y="987425"/>
            <a:ext cx="1973262"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en-US" altLang="en-US" sz="2000">
                <a:solidFill>
                  <a:srgbClr val="3333FF"/>
                </a:solidFill>
              </a:rPr>
              <a:t>Capital Market</a:t>
            </a:r>
          </a:p>
        </p:txBody>
      </p:sp>
      <p:sp>
        <p:nvSpPr>
          <p:cNvPr id="100387" name="AutoShape 64"/>
          <p:cNvSpPr>
            <a:spLocks noChangeArrowheads="1"/>
          </p:cNvSpPr>
          <p:nvPr/>
        </p:nvSpPr>
        <p:spPr bwMode="auto">
          <a:xfrm>
            <a:off x="5410200" y="989013"/>
            <a:ext cx="2278063"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en-US" altLang="en-US" sz="2000">
                <a:solidFill>
                  <a:srgbClr val="3333FF"/>
                </a:solidFill>
              </a:rPr>
              <a:t>Demand for Goods</a:t>
            </a:r>
          </a:p>
        </p:txBody>
      </p:sp>
      <p:grpSp>
        <p:nvGrpSpPr>
          <p:cNvPr id="100388" name="Group 42"/>
          <p:cNvGrpSpPr>
            <a:grpSpLocks/>
          </p:cNvGrpSpPr>
          <p:nvPr/>
        </p:nvGrpSpPr>
        <p:grpSpPr bwMode="auto">
          <a:xfrm>
            <a:off x="1763713" y="1949450"/>
            <a:ext cx="2417762" cy="2027238"/>
            <a:chOff x="902" y="1227"/>
            <a:chExt cx="1523" cy="1277"/>
          </a:xfrm>
        </p:grpSpPr>
        <p:sp>
          <p:nvSpPr>
            <p:cNvPr id="100408" name="Line 11"/>
            <p:cNvSpPr>
              <a:spLocks noChangeShapeType="1"/>
            </p:cNvSpPr>
            <p:nvPr/>
          </p:nvSpPr>
          <p:spPr bwMode="auto">
            <a:xfrm rot="10800000" flipV="1">
              <a:off x="902" y="1227"/>
              <a:ext cx="1523" cy="104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0409" name="Line 44"/>
            <p:cNvSpPr>
              <a:spLocks noChangeShapeType="1"/>
            </p:cNvSpPr>
            <p:nvPr/>
          </p:nvSpPr>
          <p:spPr bwMode="auto">
            <a:xfrm>
              <a:off x="912" y="2256"/>
              <a:ext cx="0" cy="248"/>
            </a:xfrm>
            <a:prstGeom prst="line">
              <a:avLst/>
            </a:prstGeom>
            <a:noFill/>
            <a:ln w="38100">
              <a:solidFill>
                <a:srgbClr val="33CCCC"/>
              </a:solidFill>
              <a:round/>
              <a:headEnd type="none" w="med" len="lg"/>
              <a:tailEnd type="non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grpSp>
      <p:sp>
        <p:nvSpPr>
          <p:cNvPr id="100389" name="Line 45"/>
          <p:cNvSpPr>
            <a:spLocks noChangeShapeType="1"/>
          </p:cNvSpPr>
          <p:nvPr/>
        </p:nvSpPr>
        <p:spPr bwMode="auto">
          <a:xfrm>
            <a:off x="3200400" y="2260600"/>
            <a:ext cx="431800" cy="0"/>
          </a:xfrm>
          <a:prstGeom prst="line">
            <a:avLst/>
          </a:prstGeom>
          <a:noFill/>
          <a:ln w="381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00390" name="Line 46"/>
          <p:cNvSpPr>
            <a:spLocks noChangeShapeType="1"/>
          </p:cNvSpPr>
          <p:nvPr/>
        </p:nvSpPr>
        <p:spPr bwMode="auto">
          <a:xfrm>
            <a:off x="1246188" y="3786188"/>
            <a:ext cx="431800" cy="0"/>
          </a:xfrm>
          <a:prstGeom prst="line">
            <a:avLst/>
          </a:prstGeom>
          <a:noFill/>
          <a:ln w="381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00391" name="Text Box 15"/>
          <p:cNvSpPr txBox="1">
            <a:spLocks noChangeArrowheads="1"/>
          </p:cNvSpPr>
          <p:nvPr/>
        </p:nvSpPr>
        <p:spPr bwMode="auto">
          <a:xfrm>
            <a:off x="3503613" y="2311400"/>
            <a:ext cx="1250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S(i)+</a:t>
            </a:r>
            <a:r>
              <a:rPr lang="de-DE" altLang="en-US" sz="1800">
                <a:solidFill>
                  <a:srgbClr val="FF0000"/>
                </a:solidFill>
              </a:rPr>
              <a:t>M</a:t>
            </a:r>
            <a:r>
              <a:rPr lang="de-DE" altLang="en-US" sz="1800" baseline="-25000">
                <a:solidFill>
                  <a:srgbClr val="FF0000"/>
                </a:solidFill>
              </a:rPr>
              <a:t>2</a:t>
            </a:r>
            <a:r>
              <a:rPr lang="de-DE" altLang="en-US" sz="1800">
                <a:solidFill>
                  <a:srgbClr val="66FFFF"/>
                </a:solidFill>
              </a:rPr>
              <a:t>/P</a:t>
            </a:r>
            <a:r>
              <a:rPr lang="de-DE" altLang="en-US" sz="1800" baseline="-25000">
                <a:solidFill>
                  <a:srgbClr val="66FFFF"/>
                </a:solidFill>
              </a:rPr>
              <a:t>1</a:t>
            </a:r>
            <a:endParaRPr lang="el-GR" altLang="en-US" sz="1800" baseline="-25000">
              <a:solidFill>
                <a:srgbClr val="66FFFF"/>
              </a:solidFill>
            </a:endParaRPr>
          </a:p>
        </p:txBody>
      </p:sp>
      <p:sp>
        <p:nvSpPr>
          <p:cNvPr id="603186" name="Line 50"/>
          <p:cNvSpPr>
            <a:spLocks noChangeShapeType="1"/>
          </p:cNvSpPr>
          <p:nvPr/>
        </p:nvSpPr>
        <p:spPr bwMode="auto">
          <a:xfrm flipH="1">
            <a:off x="914400" y="2968625"/>
            <a:ext cx="0" cy="212725"/>
          </a:xfrm>
          <a:prstGeom prst="line">
            <a:avLst/>
          </a:prstGeom>
          <a:noFill/>
          <a:ln w="381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603187" name="Line 30"/>
          <p:cNvSpPr>
            <a:spLocks noChangeShapeType="1"/>
          </p:cNvSpPr>
          <p:nvPr/>
        </p:nvSpPr>
        <p:spPr bwMode="auto">
          <a:xfrm>
            <a:off x="2317750" y="3221038"/>
            <a:ext cx="5518150" cy="22225"/>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0394" name="Oval 31"/>
          <p:cNvSpPr>
            <a:spLocks noChangeArrowheads="1"/>
          </p:cNvSpPr>
          <p:nvPr/>
        </p:nvSpPr>
        <p:spPr bwMode="auto">
          <a:xfrm>
            <a:off x="2308225" y="3152775"/>
            <a:ext cx="101600" cy="103188"/>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603188" name="Text Box 21"/>
          <p:cNvSpPr txBox="1">
            <a:spLocks noChangeArrowheads="1"/>
          </p:cNvSpPr>
          <p:nvPr/>
        </p:nvSpPr>
        <p:spPr bwMode="auto">
          <a:xfrm>
            <a:off x="7650163" y="4248150"/>
            <a:ext cx="66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Y</a:t>
            </a:r>
            <a:r>
              <a:rPr lang="de-DE" altLang="en-US" sz="1800" baseline="-25000">
                <a:solidFill>
                  <a:srgbClr val="66FFFF"/>
                </a:solidFill>
              </a:rPr>
              <a:t>2</a:t>
            </a:r>
            <a:endParaRPr lang="el-GR" altLang="en-US" sz="1800" baseline="-25000">
              <a:solidFill>
                <a:srgbClr val="66FFFF"/>
              </a:solidFill>
            </a:endParaRPr>
          </a:p>
        </p:txBody>
      </p:sp>
      <p:sp>
        <p:nvSpPr>
          <p:cNvPr id="603189" name="Line 24"/>
          <p:cNvSpPr>
            <a:spLocks noChangeShapeType="1"/>
          </p:cNvSpPr>
          <p:nvPr/>
        </p:nvSpPr>
        <p:spPr bwMode="auto">
          <a:xfrm rot="5400000" flipH="1">
            <a:off x="7462044" y="3591719"/>
            <a:ext cx="757238"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603190" name="Oval 25"/>
          <p:cNvSpPr>
            <a:spLocks noChangeArrowheads="1"/>
          </p:cNvSpPr>
          <p:nvPr/>
        </p:nvSpPr>
        <p:spPr bwMode="auto">
          <a:xfrm>
            <a:off x="7793038" y="3178175"/>
            <a:ext cx="101600" cy="103188"/>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603191" name="Line 55"/>
          <p:cNvSpPr>
            <a:spLocks noChangeShapeType="1"/>
          </p:cNvSpPr>
          <p:nvPr/>
        </p:nvSpPr>
        <p:spPr bwMode="auto">
          <a:xfrm>
            <a:off x="7318375" y="3482975"/>
            <a:ext cx="431800" cy="0"/>
          </a:xfrm>
          <a:prstGeom prst="line">
            <a:avLst/>
          </a:prstGeom>
          <a:noFill/>
          <a:ln w="381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603192" name="Line 30"/>
          <p:cNvSpPr>
            <a:spLocks noChangeShapeType="1"/>
          </p:cNvSpPr>
          <p:nvPr/>
        </p:nvSpPr>
        <p:spPr bwMode="auto">
          <a:xfrm flipV="1">
            <a:off x="781050" y="3217863"/>
            <a:ext cx="1543050" cy="3175"/>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603193" name="Text Box 14"/>
          <p:cNvSpPr txBox="1">
            <a:spLocks noChangeArrowheads="1"/>
          </p:cNvSpPr>
          <p:nvPr/>
        </p:nvSpPr>
        <p:spPr bwMode="auto">
          <a:xfrm>
            <a:off x="223838" y="3027363"/>
            <a:ext cx="527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i</a:t>
            </a:r>
            <a:r>
              <a:rPr lang="de-DE" altLang="en-US" sz="1800" baseline="-25000">
                <a:solidFill>
                  <a:srgbClr val="66FFFF"/>
                </a:solidFill>
              </a:rPr>
              <a:t>2</a:t>
            </a:r>
            <a:endParaRPr lang="el-GR" altLang="en-US" sz="1800" baseline="-25000">
              <a:solidFill>
                <a:srgbClr val="66FFFF"/>
              </a:solidFill>
            </a:endParaRPr>
          </a:p>
        </p:txBody>
      </p:sp>
      <p:sp>
        <p:nvSpPr>
          <p:cNvPr id="100401" name="Text Box 19"/>
          <p:cNvSpPr txBox="1">
            <a:spLocks noChangeArrowheads="1"/>
          </p:cNvSpPr>
          <p:nvPr/>
        </p:nvSpPr>
        <p:spPr bwMode="auto">
          <a:xfrm>
            <a:off x="2997200" y="3608388"/>
            <a:ext cx="158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I(i,L</a:t>
            </a:r>
            <a:r>
              <a:rPr lang="de-DE" altLang="en-US" sz="1800" baseline="-25000">
                <a:solidFill>
                  <a:srgbClr val="66FFFF"/>
                </a:solidFill>
              </a:rPr>
              <a:t>1</a:t>
            </a:r>
            <a:r>
              <a:rPr lang="de-DE" altLang="en-US" sz="1800">
                <a:solidFill>
                  <a:srgbClr val="66FFFF"/>
                </a:solidFill>
              </a:rPr>
              <a:t>)+R</a:t>
            </a:r>
            <a:r>
              <a:rPr lang="de-DE" altLang="en-US" sz="1800" baseline="-25000">
                <a:solidFill>
                  <a:srgbClr val="66FFFF"/>
                </a:solidFill>
              </a:rPr>
              <a:t>D</a:t>
            </a:r>
            <a:r>
              <a:rPr lang="de-DE" altLang="en-US" sz="1800">
                <a:solidFill>
                  <a:srgbClr val="66FFFF"/>
                </a:solidFill>
              </a:rPr>
              <a:t>(Y</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p:txBody>
      </p:sp>
      <p:sp>
        <p:nvSpPr>
          <p:cNvPr id="100402" name="Text Box 15"/>
          <p:cNvSpPr txBox="1">
            <a:spLocks noChangeArrowheads="1"/>
          </p:cNvSpPr>
          <p:nvPr/>
        </p:nvSpPr>
        <p:spPr bwMode="auto">
          <a:xfrm>
            <a:off x="5875338" y="2105025"/>
            <a:ext cx="1592262"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Y</a:t>
            </a:r>
            <a:r>
              <a:rPr lang="de-DE" altLang="en-US" sz="1800" baseline="-25000">
                <a:solidFill>
                  <a:srgbClr val="66FFFF"/>
                </a:solidFill>
              </a:rPr>
              <a:t>D</a:t>
            </a:r>
            <a:r>
              <a:rPr lang="de-DE" altLang="en-US" sz="1800">
                <a:solidFill>
                  <a:srgbClr val="66FFFF"/>
                </a:solidFill>
              </a:rPr>
              <a:t>=C(i)+ I(i,L</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p:txBody>
      </p:sp>
      <p:sp>
        <p:nvSpPr>
          <p:cNvPr id="603197" name="AutoShape 61"/>
          <p:cNvSpPr>
            <a:spLocks/>
          </p:cNvSpPr>
          <p:nvPr/>
        </p:nvSpPr>
        <p:spPr bwMode="auto">
          <a:xfrm rot="16200000" flipV="1">
            <a:off x="7424738" y="2794000"/>
            <a:ext cx="190500" cy="635000"/>
          </a:xfrm>
          <a:prstGeom prst="rightBrace">
            <a:avLst>
              <a:gd name="adj1" fmla="val 27778"/>
              <a:gd name="adj2" fmla="val 24000"/>
            </a:avLst>
          </a:prstGeom>
          <a:noFill/>
          <a:ln w="3810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vert="eaVert"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endParaRPr lang="de-DE" altLang="en-US" sz="2000"/>
          </a:p>
        </p:txBody>
      </p:sp>
      <p:sp>
        <p:nvSpPr>
          <p:cNvPr id="603198" name="Text Box 15"/>
          <p:cNvSpPr txBox="1">
            <a:spLocks noChangeArrowheads="1"/>
          </p:cNvSpPr>
          <p:nvPr/>
        </p:nvSpPr>
        <p:spPr bwMode="auto">
          <a:xfrm>
            <a:off x="7397750" y="2692400"/>
            <a:ext cx="168275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Excess Demand</a:t>
            </a:r>
            <a:endParaRPr lang="el-GR" altLang="en-US" sz="1800" baseline="-25000">
              <a:solidFill>
                <a:srgbClr val="00FFFF"/>
              </a:solidFill>
            </a:endParaRPr>
          </a:p>
        </p:txBody>
      </p:sp>
      <p:sp>
        <p:nvSpPr>
          <p:cNvPr id="100405" name="Text Box 21"/>
          <p:cNvSpPr txBox="1">
            <a:spLocks noChangeArrowheads="1"/>
          </p:cNvSpPr>
          <p:nvPr/>
        </p:nvSpPr>
        <p:spPr bwMode="auto">
          <a:xfrm>
            <a:off x="6645275" y="4246563"/>
            <a:ext cx="1047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50000"/>
              </a:spcBef>
              <a:buClrTx/>
              <a:buFontTx/>
              <a:buNone/>
            </a:pPr>
            <a:r>
              <a:rPr lang="de-DE" altLang="en-US" sz="1800">
                <a:solidFill>
                  <a:srgbClr val="F96DA6"/>
                </a:solidFill>
              </a:rPr>
              <a:t>Y(L</a:t>
            </a:r>
            <a:r>
              <a:rPr lang="de-DE" altLang="en-US" sz="1800" baseline="-25000">
                <a:solidFill>
                  <a:srgbClr val="F96DA6"/>
                </a:solidFill>
              </a:rPr>
              <a:t>1</a:t>
            </a:r>
            <a:r>
              <a:rPr lang="de-DE" altLang="en-US" sz="1800">
                <a:solidFill>
                  <a:srgbClr val="F96DA6"/>
                </a:solidFill>
              </a:rPr>
              <a:t>,K</a:t>
            </a:r>
            <a:r>
              <a:rPr lang="de-DE" altLang="en-US" sz="1800" baseline="-25000">
                <a:solidFill>
                  <a:srgbClr val="F96DA6"/>
                </a:solidFill>
              </a:rPr>
              <a:t>1</a:t>
            </a:r>
            <a:r>
              <a:rPr lang="de-DE" altLang="en-US" sz="1800">
                <a:solidFill>
                  <a:srgbClr val="F96DA6"/>
                </a:solidFill>
              </a:rPr>
              <a:t>)</a:t>
            </a:r>
            <a:endParaRPr lang="el-GR" altLang="en-US" sz="1800">
              <a:solidFill>
                <a:srgbClr val="F96DA6"/>
              </a:solidFill>
            </a:endParaRPr>
          </a:p>
        </p:txBody>
      </p:sp>
      <p:sp>
        <p:nvSpPr>
          <p:cNvPr id="100406" name="Line 65"/>
          <p:cNvSpPr>
            <a:spLocks noChangeShapeType="1"/>
          </p:cNvSpPr>
          <p:nvPr/>
        </p:nvSpPr>
        <p:spPr bwMode="auto">
          <a:xfrm flipV="1">
            <a:off x="7189788" y="2506663"/>
            <a:ext cx="4762" cy="1533525"/>
          </a:xfrm>
          <a:prstGeom prst="line">
            <a:avLst/>
          </a:prstGeom>
          <a:noFill/>
          <a:ln w="38100">
            <a:solidFill>
              <a:srgbClr val="FF00FF"/>
            </a:solidFill>
            <a:round/>
            <a:headEnd type="none" w="med" len="lg"/>
            <a:tailEnd type="non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00407" name="Oval 25"/>
          <p:cNvSpPr>
            <a:spLocks noChangeArrowheads="1"/>
          </p:cNvSpPr>
          <p:nvPr/>
        </p:nvSpPr>
        <p:spPr bwMode="auto">
          <a:xfrm>
            <a:off x="7143750" y="28844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31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319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319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318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318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0319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0318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0319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0319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03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3186" grpId="0" animBg="1"/>
      <p:bldP spid="603187" grpId="0" animBg="1"/>
      <p:bldP spid="603189" grpId="0" animBg="1"/>
      <p:bldP spid="603191" grpId="0" animBg="1"/>
      <p:bldP spid="603192" grpId="0" animBg="1"/>
      <p:bldP spid="603193" grpId="0"/>
      <p:bldP spid="603197" grpId="0" animBg="1"/>
      <p:bldP spid="603198" grpId="0"/>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5242" name="Text Box 15"/>
          <p:cNvSpPr txBox="1">
            <a:spLocks noChangeArrowheads="1"/>
          </p:cNvSpPr>
          <p:nvPr/>
        </p:nvSpPr>
        <p:spPr bwMode="auto">
          <a:xfrm>
            <a:off x="3173413" y="1549400"/>
            <a:ext cx="1250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S(i)+M</a:t>
            </a:r>
            <a:r>
              <a:rPr lang="de-DE" altLang="en-US" sz="1800" baseline="-25000">
                <a:solidFill>
                  <a:srgbClr val="66FFFF"/>
                </a:solidFill>
              </a:rPr>
              <a:t>1</a:t>
            </a:r>
            <a:r>
              <a:rPr lang="de-DE" altLang="en-US" sz="1800">
                <a:solidFill>
                  <a:srgbClr val="66FFFF"/>
                </a:solidFill>
              </a:rPr>
              <a:t>/P</a:t>
            </a:r>
            <a:r>
              <a:rPr lang="de-DE" altLang="en-US" sz="1800" baseline="-25000">
                <a:solidFill>
                  <a:srgbClr val="66FFFF"/>
                </a:solidFill>
              </a:rPr>
              <a:t>1</a:t>
            </a:r>
            <a:endParaRPr lang="el-GR" altLang="en-US" sz="1800" baseline="-25000">
              <a:solidFill>
                <a:srgbClr val="00FFFF"/>
              </a:solidFill>
            </a:endParaRPr>
          </a:p>
        </p:txBody>
      </p:sp>
      <p:graphicFrame>
        <p:nvGraphicFramePr>
          <p:cNvPr id="101379" name="Object 3"/>
          <p:cNvGraphicFramePr>
            <a:graphicFrameLocks/>
          </p:cNvGraphicFramePr>
          <p:nvPr/>
        </p:nvGraphicFramePr>
        <p:xfrm>
          <a:off x="4513263" y="1411288"/>
          <a:ext cx="3776662" cy="3116262"/>
        </p:xfrm>
        <a:graphic>
          <a:graphicData uri="http://schemas.openxmlformats.org/presentationml/2006/ole">
            <mc:AlternateContent xmlns:mc="http://schemas.openxmlformats.org/markup-compatibility/2006">
              <mc:Choice xmlns:v="urn:schemas-microsoft-com:vml" Requires="v">
                <p:oleObj spid="_x0000_s102235" name="Diagramm" r:id="rId4" imgW="7438924" imgH="5314860" progId="MSGraph.Chart.8">
                  <p:embed followColorScheme="full"/>
                </p:oleObj>
              </mc:Choice>
              <mc:Fallback>
                <p:oleObj name="Diagramm" r:id="rId4" imgW="7438924" imgH="531486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263" y="1411288"/>
                        <a:ext cx="3776662" cy="311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1380" name="Object 3"/>
          <p:cNvGraphicFramePr>
            <a:graphicFrameLocks/>
          </p:cNvGraphicFramePr>
          <p:nvPr/>
        </p:nvGraphicFramePr>
        <p:xfrm>
          <a:off x="422275" y="1384300"/>
          <a:ext cx="3776663" cy="3116263"/>
        </p:xfrm>
        <a:graphic>
          <a:graphicData uri="http://schemas.openxmlformats.org/presentationml/2006/ole">
            <mc:AlternateContent xmlns:mc="http://schemas.openxmlformats.org/markup-compatibility/2006">
              <mc:Choice xmlns:v="urn:schemas-microsoft-com:vml" Requires="v">
                <p:oleObj spid="_x0000_s102236" name="Diagramm" r:id="rId6" imgW="7439008" imgH="5315085" progId="MSGraph.Chart.8">
                  <p:embed followColorScheme="full"/>
                </p:oleObj>
              </mc:Choice>
              <mc:Fallback>
                <p:oleObj name="Diagramm" r:id="rId6" imgW="7439008" imgH="5315085" progId="MSGraph.Chart.8">
                  <p:embed followColorScheme="full"/>
                  <p:pic>
                    <p:nvPicPr>
                      <p:cNvPr id="0" name="Object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275" y="1384300"/>
                        <a:ext cx="3776663" cy="311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1381"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0"/>
              </a:spcBef>
              <a:buClrTx/>
              <a:buFontTx/>
              <a:buNone/>
            </a:pPr>
            <a:r>
              <a:rPr lang="de-DE" altLang="en-US" sz="1600" b="1"/>
              <a:t>- </a:t>
            </a:r>
            <a:fld id="{12CA3F47-0F4F-4282-8476-51EC4499F567}" type="slidenum">
              <a:rPr lang="de-DE" altLang="en-US" sz="1600" b="1"/>
              <a:pPr algn="r" eaLnBrk="1" hangingPunct="1">
                <a:spcBef>
                  <a:spcPct val="0"/>
                </a:spcBef>
                <a:buClrTx/>
                <a:buFontTx/>
                <a:buNone/>
              </a:pPr>
              <a:t>98</a:t>
            </a:fld>
            <a:r>
              <a:rPr lang="de-DE" altLang="en-US" sz="1600" b="1"/>
              <a:t> -</a:t>
            </a:r>
          </a:p>
        </p:txBody>
      </p:sp>
      <p:sp>
        <p:nvSpPr>
          <p:cNvPr id="101382"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de-DE" altLang="en-US" sz="600"/>
              <a:t>Prof. Dr. Rainer Maurer</a:t>
            </a:r>
          </a:p>
        </p:txBody>
      </p:sp>
      <p:sp>
        <p:nvSpPr>
          <p:cNvPr id="101383" name="Text Box 5"/>
          <p:cNvSpPr txBox="1">
            <a:spLocks noChangeArrowheads="1"/>
          </p:cNvSpPr>
          <p:nvPr/>
        </p:nvSpPr>
        <p:spPr bwMode="auto">
          <a:xfrm>
            <a:off x="4919663" y="1239838"/>
            <a:ext cx="293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t>i</a:t>
            </a:r>
          </a:p>
        </p:txBody>
      </p:sp>
      <p:sp>
        <p:nvSpPr>
          <p:cNvPr id="101384" name="Text Box 7"/>
          <p:cNvSpPr txBox="1">
            <a:spLocks noChangeArrowheads="1"/>
          </p:cNvSpPr>
          <p:nvPr/>
        </p:nvSpPr>
        <p:spPr bwMode="auto">
          <a:xfrm>
            <a:off x="3694113" y="4257675"/>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50000"/>
              </a:spcBef>
              <a:buClrTx/>
              <a:buFontTx/>
              <a:buNone/>
            </a:pPr>
            <a:r>
              <a:rPr lang="de-DE" altLang="en-US" sz="1800"/>
              <a:t>I,S</a:t>
            </a:r>
          </a:p>
        </p:txBody>
      </p:sp>
      <p:sp>
        <p:nvSpPr>
          <p:cNvPr id="101385" name="Text Box 8"/>
          <p:cNvSpPr txBox="1">
            <a:spLocks noChangeArrowheads="1"/>
          </p:cNvSpPr>
          <p:nvPr/>
        </p:nvSpPr>
        <p:spPr bwMode="auto">
          <a:xfrm>
            <a:off x="825500" y="1233488"/>
            <a:ext cx="331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t>i</a:t>
            </a:r>
          </a:p>
        </p:txBody>
      </p:sp>
      <p:sp>
        <p:nvSpPr>
          <p:cNvPr id="101386" name="Line 9"/>
          <p:cNvSpPr>
            <a:spLocks noChangeShapeType="1"/>
          </p:cNvSpPr>
          <p:nvPr/>
        </p:nvSpPr>
        <p:spPr bwMode="auto">
          <a:xfrm>
            <a:off x="4044950" y="395922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01387" name="Line 10"/>
          <p:cNvSpPr>
            <a:spLocks noChangeShapeType="1"/>
          </p:cNvSpPr>
          <p:nvPr/>
        </p:nvSpPr>
        <p:spPr bwMode="auto">
          <a:xfrm rot="5400000" flipH="1">
            <a:off x="716757" y="15501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01388" name="Line 12"/>
          <p:cNvSpPr>
            <a:spLocks noChangeShapeType="1"/>
          </p:cNvSpPr>
          <p:nvPr/>
        </p:nvSpPr>
        <p:spPr bwMode="auto">
          <a:xfrm>
            <a:off x="8129588" y="399097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01389" name="Line 13"/>
          <p:cNvSpPr>
            <a:spLocks noChangeShapeType="1"/>
          </p:cNvSpPr>
          <p:nvPr/>
        </p:nvSpPr>
        <p:spPr bwMode="auto">
          <a:xfrm rot="5400000" flipH="1">
            <a:off x="4822032" y="15755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01390" name="Text Box 14"/>
          <p:cNvSpPr txBox="1">
            <a:spLocks noChangeArrowheads="1"/>
          </p:cNvSpPr>
          <p:nvPr/>
        </p:nvSpPr>
        <p:spPr bwMode="auto">
          <a:xfrm>
            <a:off x="222250" y="2733675"/>
            <a:ext cx="52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i</a:t>
            </a:r>
            <a:r>
              <a:rPr lang="de-DE" altLang="en-US" sz="1800" baseline="-25000">
                <a:solidFill>
                  <a:srgbClr val="66FFFF"/>
                </a:solidFill>
              </a:rPr>
              <a:t>1</a:t>
            </a:r>
            <a:endParaRPr lang="el-GR" altLang="en-US" sz="1800" baseline="-25000">
              <a:solidFill>
                <a:srgbClr val="66FFFF"/>
              </a:solidFill>
            </a:endParaRPr>
          </a:p>
        </p:txBody>
      </p:sp>
      <p:sp>
        <p:nvSpPr>
          <p:cNvPr id="101391" name="Text Box 15"/>
          <p:cNvSpPr txBox="1">
            <a:spLocks noChangeArrowheads="1"/>
          </p:cNvSpPr>
          <p:nvPr/>
        </p:nvSpPr>
        <p:spPr bwMode="auto">
          <a:xfrm>
            <a:off x="7296150" y="3576638"/>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C(i)</a:t>
            </a:r>
            <a:endParaRPr lang="el-GR" altLang="en-US" sz="1800">
              <a:solidFill>
                <a:srgbClr val="00FFFF"/>
              </a:solidFill>
            </a:endParaRPr>
          </a:p>
        </p:txBody>
      </p:sp>
      <p:sp>
        <p:nvSpPr>
          <p:cNvPr id="101392" name="Text Box 18"/>
          <p:cNvSpPr txBox="1">
            <a:spLocks noChangeArrowheads="1"/>
          </p:cNvSpPr>
          <p:nvPr/>
        </p:nvSpPr>
        <p:spPr bwMode="auto">
          <a:xfrm>
            <a:off x="6367463" y="4257675"/>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50000"/>
              </a:spcBef>
              <a:buClrTx/>
              <a:buFontTx/>
              <a:buNone/>
            </a:pPr>
            <a:r>
              <a:rPr lang="de-DE" altLang="en-US" sz="1800"/>
              <a:t>Y</a:t>
            </a:r>
          </a:p>
        </p:txBody>
      </p:sp>
      <p:sp>
        <p:nvSpPr>
          <p:cNvPr id="101393" name="Line 20"/>
          <p:cNvSpPr>
            <a:spLocks noChangeShapeType="1"/>
          </p:cNvSpPr>
          <p:nvPr/>
        </p:nvSpPr>
        <p:spPr bwMode="auto">
          <a:xfrm>
            <a:off x="900113" y="2039938"/>
            <a:ext cx="1749425" cy="1846262"/>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1394" name="Line 23"/>
          <p:cNvSpPr>
            <a:spLocks noChangeShapeType="1"/>
          </p:cNvSpPr>
          <p:nvPr/>
        </p:nvSpPr>
        <p:spPr bwMode="auto">
          <a:xfrm>
            <a:off x="4895850" y="2943225"/>
            <a:ext cx="2289175"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1395" name="Line 24"/>
          <p:cNvSpPr>
            <a:spLocks noChangeShapeType="1"/>
          </p:cNvSpPr>
          <p:nvPr/>
        </p:nvSpPr>
        <p:spPr bwMode="auto">
          <a:xfrm rot="5400000" flipH="1">
            <a:off x="6685756" y="3463132"/>
            <a:ext cx="1011237"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1396" name="AutoShape 29"/>
          <p:cNvSpPr>
            <a:spLocks noChangeArrowheads="1"/>
          </p:cNvSpPr>
          <p:nvPr/>
        </p:nvSpPr>
        <p:spPr bwMode="auto">
          <a:xfrm>
            <a:off x="0" y="4664075"/>
            <a:ext cx="9144000" cy="2193925"/>
          </a:xfrm>
          <a:prstGeom prst="roundRect">
            <a:avLst>
              <a:gd name="adj" fmla="val 12495"/>
            </a:avLst>
          </a:prstGeom>
          <a:solidFill>
            <a:srgbClr val="FFFF99"/>
          </a:solidFill>
          <a:ln w="50800">
            <a:solidFill>
              <a:srgbClr val="FF0000"/>
            </a:solidFill>
            <a:round/>
            <a:headEnd/>
            <a:tailEnd/>
          </a:ln>
        </p:spPr>
        <p:txBody>
          <a:bodyPr lIns="0" tIns="0" rIns="0" bIns="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lnSpc>
                <a:spcPct val="90000"/>
              </a:lnSpc>
              <a:spcBef>
                <a:spcPct val="0"/>
              </a:spcBef>
              <a:buClrTx/>
              <a:buFontTx/>
              <a:buNone/>
            </a:pPr>
            <a:r>
              <a:rPr lang="en-US" altLang="en-US" sz="2000" dirty="0">
                <a:solidFill>
                  <a:schemeClr val="bg1"/>
                </a:solidFill>
              </a:rPr>
              <a:t>Since in the initial situation, the supply of goods was equal to the demand of goods </a:t>
            </a:r>
            <a:r>
              <a:rPr lang="en-US" altLang="en-US" sz="1800" dirty="0">
                <a:solidFill>
                  <a:schemeClr val="bg1"/>
                </a:solidFill>
              </a:rPr>
              <a:t>Y</a:t>
            </a:r>
            <a:r>
              <a:rPr lang="en-US" altLang="en-US" sz="1800" baseline="-25000" dirty="0">
                <a:solidFill>
                  <a:schemeClr val="bg1"/>
                </a:solidFill>
              </a:rPr>
              <a:t>D,1</a:t>
            </a:r>
            <a:r>
              <a:rPr lang="en-US" altLang="en-US" sz="1800" dirty="0">
                <a:solidFill>
                  <a:schemeClr val="bg1"/>
                </a:solidFill>
              </a:rPr>
              <a:t>=Y(L</a:t>
            </a:r>
            <a:r>
              <a:rPr lang="en-US" altLang="en-US" sz="1800" baseline="-25000" dirty="0">
                <a:solidFill>
                  <a:schemeClr val="bg1"/>
                </a:solidFill>
              </a:rPr>
              <a:t>1</a:t>
            </a:r>
            <a:r>
              <a:rPr lang="en-US" altLang="en-US" sz="1800" dirty="0">
                <a:solidFill>
                  <a:schemeClr val="bg1"/>
                </a:solidFill>
              </a:rPr>
              <a:t>,K</a:t>
            </a:r>
            <a:r>
              <a:rPr lang="en-US" altLang="en-US" sz="1800" baseline="-25000" dirty="0">
                <a:solidFill>
                  <a:schemeClr val="bg1"/>
                </a:solidFill>
              </a:rPr>
              <a:t>1</a:t>
            </a:r>
            <a:r>
              <a:rPr lang="en-US" altLang="en-US" sz="1800" dirty="0">
                <a:solidFill>
                  <a:schemeClr val="bg1"/>
                </a:solidFill>
              </a:rPr>
              <a:t>), the increase of the demand for goods means that now demand for goods is higher than supply of goods Y</a:t>
            </a:r>
            <a:r>
              <a:rPr lang="en-US" altLang="en-US" sz="1800" baseline="-25000" dirty="0">
                <a:solidFill>
                  <a:schemeClr val="bg1"/>
                </a:solidFill>
              </a:rPr>
              <a:t>D,2</a:t>
            </a:r>
            <a:r>
              <a:rPr lang="en-US" altLang="en-US" sz="1800" dirty="0">
                <a:solidFill>
                  <a:schemeClr val="bg1"/>
                </a:solidFill>
              </a:rPr>
              <a:t>&gt;Y(L</a:t>
            </a:r>
            <a:r>
              <a:rPr lang="en-US" altLang="en-US" sz="1800" baseline="-25000" dirty="0">
                <a:solidFill>
                  <a:schemeClr val="bg1"/>
                </a:solidFill>
              </a:rPr>
              <a:t>1</a:t>
            </a:r>
            <a:r>
              <a:rPr lang="en-US" altLang="en-US" sz="1800" dirty="0">
                <a:solidFill>
                  <a:schemeClr val="bg1"/>
                </a:solidFill>
              </a:rPr>
              <a:t>,K</a:t>
            </a:r>
            <a:r>
              <a:rPr lang="en-US" altLang="en-US" sz="1800" baseline="-25000" dirty="0">
                <a:solidFill>
                  <a:schemeClr val="bg1"/>
                </a:solidFill>
              </a:rPr>
              <a:t>1</a:t>
            </a:r>
            <a:r>
              <a:rPr lang="en-US" altLang="en-US" sz="1800" dirty="0">
                <a:solidFill>
                  <a:schemeClr val="bg1"/>
                </a:solidFill>
              </a:rPr>
              <a:t>). Consequently, there is now </a:t>
            </a:r>
            <a:r>
              <a:rPr lang="en-US" altLang="en-US" sz="1800" dirty="0">
                <a:solidFill>
                  <a:srgbClr val="FF0000"/>
                </a:solidFill>
              </a:rPr>
              <a:t>excess demand for goods</a:t>
            </a:r>
            <a:r>
              <a:rPr lang="en-US" altLang="en-US" sz="1800" dirty="0">
                <a:solidFill>
                  <a:schemeClr val="bg1"/>
                </a:solidFill>
              </a:rPr>
              <a:t>. As a result, the excess demand for goods raises the price level for goods P. This </a:t>
            </a:r>
            <a:r>
              <a:rPr lang="en-US" altLang="en-US" sz="1800" dirty="0">
                <a:solidFill>
                  <a:srgbClr val="FF0000"/>
                </a:solidFill>
              </a:rPr>
              <a:t>increase in the prices level</a:t>
            </a:r>
            <a:r>
              <a:rPr lang="en-US" altLang="en-US" sz="1800" dirty="0">
                <a:solidFill>
                  <a:schemeClr val="bg1"/>
                </a:solidFill>
              </a:rPr>
              <a:t> lowers the real value of the central banks money supply </a:t>
            </a:r>
            <a:r>
              <a:rPr lang="en-US" altLang="en-US" sz="1800" dirty="0" err="1">
                <a:solidFill>
                  <a:schemeClr val="bg1"/>
                </a:solidFill>
              </a:rPr>
              <a:t>M</a:t>
            </a:r>
            <a:r>
              <a:rPr lang="en-US" altLang="en-US" sz="1800" baseline="-25000" dirty="0" err="1">
                <a:solidFill>
                  <a:schemeClr val="bg1"/>
                </a:solidFill>
              </a:rPr>
              <a:t>2</a:t>
            </a:r>
            <a:r>
              <a:rPr lang="en-US" altLang="en-US" sz="1800" dirty="0">
                <a:solidFill>
                  <a:schemeClr val="bg1"/>
                </a:solidFill>
              </a:rPr>
              <a:t>/</a:t>
            </a:r>
            <a:r>
              <a:rPr lang="en-US" altLang="en-US" sz="1800" dirty="0" err="1">
                <a:solidFill>
                  <a:schemeClr val="bg1"/>
                </a:solidFill>
              </a:rPr>
              <a:t>P</a:t>
            </a:r>
            <a:r>
              <a:rPr lang="en-US" altLang="en-US" sz="1800" baseline="-25000" dirty="0" err="1">
                <a:solidFill>
                  <a:schemeClr val="bg1"/>
                </a:solidFill>
              </a:rPr>
              <a:t>1</a:t>
            </a:r>
            <a:r>
              <a:rPr lang="en-US" altLang="en-US" sz="1800" dirty="0">
                <a:solidFill>
                  <a:schemeClr val="bg1"/>
                </a:solidFill>
              </a:rPr>
              <a:t>. This reduction of the central banks real money supply increases the interest rate.</a:t>
            </a:r>
          </a:p>
        </p:txBody>
      </p:sp>
      <p:sp>
        <p:nvSpPr>
          <p:cNvPr id="101397" name="Line 30"/>
          <p:cNvSpPr>
            <a:spLocks noChangeShapeType="1"/>
          </p:cNvSpPr>
          <p:nvPr/>
        </p:nvSpPr>
        <p:spPr bwMode="auto">
          <a:xfrm flipV="1">
            <a:off x="1795463" y="2936875"/>
            <a:ext cx="3130550" cy="3175"/>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1398" name="Rectangle 5"/>
          <p:cNvSpPr>
            <a:spLocks noChangeArrowheads="1"/>
          </p:cNvSpPr>
          <p:nvPr/>
        </p:nvSpPr>
        <p:spPr bwMode="auto">
          <a:xfrm>
            <a:off x="457200" y="31750"/>
            <a:ext cx="82296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r>
              <a:rPr lang="en-US" altLang="en-US" sz="2600">
                <a:solidFill>
                  <a:srgbClr val="FFFF00"/>
                </a:solidFill>
              </a:rPr>
              <a:t>3. The Neoclassical Model and its Policy Implications </a:t>
            </a:r>
            <a:br>
              <a:rPr lang="en-US" altLang="en-US" sz="2600">
                <a:solidFill>
                  <a:srgbClr val="FFFF00"/>
                </a:solidFill>
              </a:rPr>
            </a:br>
            <a:r>
              <a:rPr lang="en-US" altLang="en-US" sz="2200">
                <a:solidFill>
                  <a:srgbClr val="FFFF00"/>
                </a:solidFill>
              </a:rPr>
              <a:t>3.2.1. Monetary Policy</a:t>
            </a:r>
          </a:p>
        </p:txBody>
      </p:sp>
      <p:sp>
        <p:nvSpPr>
          <p:cNvPr id="101399" name="Line 11"/>
          <p:cNvSpPr>
            <a:spLocks noChangeShapeType="1"/>
          </p:cNvSpPr>
          <p:nvPr/>
        </p:nvSpPr>
        <p:spPr bwMode="auto">
          <a:xfrm rot="5400000" flipV="1">
            <a:off x="6249194" y="1142207"/>
            <a:ext cx="1411287" cy="3409950"/>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1400" name="Line 11"/>
          <p:cNvSpPr>
            <a:spLocks noChangeShapeType="1"/>
          </p:cNvSpPr>
          <p:nvPr/>
        </p:nvSpPr>
        <p:spPr bwMode="auto">
          <a:xfrm rot="5400000" flipV="1">
            <a:off x="5298281" y="1732757"/>
            <a:ext cx="1717675" cy="2376488"/>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1401" name="Line 11"/>
          <p:cNvSpPr>
            <a:spLocks noChangeShapeType="1"/>
          </p:cNvSpPr>
          <p:nvPr/>
        </p:nvSpPr>
        <p:spPr bwMode="auto">
          <a:xfrm rot="10800000" flipV="1">
            <a:off x="782638" y="1958975"/>
            <a:ext cx="2417762" cy="165576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1402" name="Line 30"/>
          <p:cNvSpPr>
            <a:spLocks noChangeShapeType="1"/>
          </p:cNvSpPr>
          <p:nvPr/>
        </p:nvSpPr>
        <p:spPr bwMode="auto">
          <a:xfrm flipV="1">
            <a:off x="792163" y="2940050"/>
            <a:ext cx="984250"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1403" name="Line 24"/>
          <p:cNvSpPr>
            <a:spLocks noChangeShapeType="1"/>
          </p:cNvSpPr>
          <p:nvPr/>
        </p:nvSpPr>
        <p:spPr bwMode="auto">
          <a:xfrm rot="5400000" flipH="1">
            <a:off x="1277144" y="3426619"/>
            <a:ext cx="1011238"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1404" name="Oval 31"/>
          <p:cNvSpPr>
            <a:spLocks noChangeArrowheads="1"/>
          </p:cNvSpPr>
          <p:nvPr/>
        </p:nvSpPr>
        <p:spPr bwMode="auto">
          <a:xfrm>
            <a:off x="1720850" y="2882900"/>
            <a:ext cx="101600" cy="103188"/>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101405" name="Text Box 19"/>
          <p:cNvSpPr txBox="1">
            <a:spLocks noChangeArrowheads="1"/>
          </p:cNvSpPr>
          <p:nvPr/>
        </p:nvSpPr>
        <p:spPr bwMode="auto">
          <a:xfrm>
            <a:off x="1852613" y="3606800"/>
            <a:ext cx="76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I(i,L</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p:txBody>
      </p:sp>
      <p:sp>
        <p:nvSpPr>
          <p:cNvPr id="101406" name="Text Box 15"/>
          <p:cNvSpPr txBox="1">
            <a:spLocks noChangeArrowheads="1"/>
          </p:cNvSpPr>
          <p:nvPr/>
        </p:nvSpPr>
        <p:spPr bwMode="auto">
          <a:xfrm>
            <a:off x="2725738" y="1558925"/>
            <a:ext cx="539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S(i)</a:t>
            </a:r>
            <a:endParaRPr lang="el-GR" altLang="en-US" sz="1800">
              <a:solidFill>
                <a:srgbClr val="00FFFF"/>
              </a:solidFill>
            </a:endParaRPr>
          </a:p>
        </p:txBody>
      </p:sp>
      <p:grpSp>
        <p:nvGrpSpPr>
          <p:cNvPr id="101407" name="Group 33"/>
          <p:cNvGrpSpPr>
            <a:grpSpLocks/>
          </p:cNvGrpSpPr>
          <p:nvPr/>
        </p:nvGrpSpPr>
        <p:grpSpPr bwMode="auto">
          <a:xfrm>
            <a:off x="1114425" y="1947863"/>
            <a:ext cx="2417763" cy="2027237"/>
            <a:chOff x="902" y="1227"/>
            <a:chExt cx="1523" cy="1277"/>
          </a:xfrm>
        </p:grpSpPr>
        <p:sp>
          <p:nvSpPr>
            <p:cNvPr id="101435" name="Line 11"/>
            <p:cNvSpPr>
              <a:spLocks noChangeShapeType="1"/>
            </p:cNvSpPr>
            <p:nvPr/>
          </p:nvSpPr>
          <p:spPr bwMode="auto">
            <a:xfrm rot="10800000" flipV="1">
              <a:off x="902" y="1227"/>
              <a:ext cx="1523" cy="104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1436" name="Line 35"/>
            <p:cNvSpPr>
              <a:spLocks noChangeShapeType="1"/>
            </p:cNvSpPr>
            <p:nvPr/>
          </p:nvSpPr>
          <p:spPr bwMode="auto">
            <a:xfrm>
              <a:off x="912" y="2256"/>
              <a:ext cx="0" cy="248"/>
            </a:xfrm>
            <a:prstGeom prst="line">
              <a:avLst/>
            </a:prstGeom>
            <a:noFill/>
            <a:ln w="38100">
              <a:solidFill>
                <a:srgbClr val="33CCCC"/>
              </a:solidFill>
              <a:round/>
              <a:headEnd type="none" w="med" len="lg"/>
              <a:tailEnd type="non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grpSp>
      <p:sp>
        <p:nvSpPr>
          <p:cNvPr id="605220" name="Text Box 15"/>
          <p:cNvSpPr txBox="1">
            <a:spLocks noChangeArrowheads="1"/>
          </p:cNvSpPr>
          <p:nvPr/>
        </p:nvSpPr>
        <p:spPr bwMode="auto">
          <a:xfrm>
            <a:off x="3171825" y="1547813"/>
            <a:ext cx="1250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S(i)+</a:t>
            </a:r>
            <a:r>
              <a:rPr lang="de-DE" altLang="en-US" sz="1800">
                <a:solidFill>
                  <a:srgbClr val="FF0000"/>
                </a:solidFill>
              </a:rPr>
              <a:t>M</a:t>
            </a:r>
            <a:r>
              <a:rPr lang="de-DE" altLang="en-US" sz="1800" baseline="-25000">
                <a:solidFill>
                  <a:srgbClr val="FF0000"/>
                </a:solidFill>
              </a:rPr>
              <a:t>2</a:t>
            </a:r>
            <a:r>
              <a:rPr lang="de-DE" altLang="en-US" sz="1800">
                <a:solidFill>
                  <a:srgbClr val="66FFFF"/>
                </a:solidFill>
              </a:rPr>
              <a:t>/</a:t>
            </a:r>
            <a:r>
              <a:rPr lang="de-DE" altLang="en-US" sz="1800">
                <a:solidFill>
                  <a:srgbClr val="FF0000"/>
                </a:solidFill>
              </a:rPr>
              <a:t>P</a:t>
            </a:r>
            <a:r>
              <a:rPr lang="de-DE" altLang="en-US" sz="1800" baseline="-25000">
                <a:solidFill>
                  <a:srgbClr val="FF0000"/>
                </a:solidFill>
              </a:rPr>
              <a:t>2</a:t>
            </a:r>
            <a:endParaRPr lang="el-GR" altLang="en-US" sz="1800" baseline="-25000">
              <a:solidFill>
                <a:srgbClr val="FF0000"/>
              </a:solidFill>
            </a:endParaRPr>
          </a:p>
        </p:txBody>
      </p:sp>
      <p:sp>
        <p:nvSpPr>
          <p:cNvPr id="101409" name="Line 20"/>
          <p:cNvSpPr>
            <a:spLocks noChangeShapeType="1"/>
          </p:cNvSpPr>
          <p:nvPr/>
        </p:nvSpPr>
        <p:spPr bwMode="auto">
          <a:xfrm>
            <a:off x="1257300" y="2041525"/>
            <a:ext cx="1749425" cy="184626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1410" name="Oval 31"/>
          <p:cNvSpPr>
            <a:spLocks noChangeArrowheads="1"/>
          </p:cNvSpPr>
          <p:nvPr/>
        </p:nvSpPr>
        <p:spPr bwMode="auto">
          <a:xfrm>
            <a:off x="2065338" y="28844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101411" name="AutoShape 64"/>
          <p:cNvSpPr>
            <a:spLocks noChangeArrowheads="1"/>
          </p:cNvSpPr>
          <p:nvPr/>
        </p:nvSpPr>
        <p:spPr bwMode="auto">
          <a:xfrm>
            <a:off x="1331913" y="987425"/>
            <a:ext cx="1973262"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en-US" altLang="en-US" sz="2000">
                <a:solidFill>
                  <a:srgbClr val="3333FF"/>
                </a:solidFill>
              </a:rPr>
              <a:t>Capital Market</a:t>
            </a:r>
          </a:p>
        </p:txBody>
      </p:sp>
      <p:sp>
        <p:nvSpPr>
          <p:cNvPr id="101412" name="AutoShape 64"/>
          <p:cNvSpPr>
            <a:spLocks noChangeArrowheads="1"/>
          </p:cNvSpPr>
          <p:nvPr/>
        </p:nvSpPr>
        <p:spPr bwMode="auto">
          <a:xfrm>
            <a:off x="5410200" y="989013"/>
            <a:ext cx="2278063"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en-US" altLang="en-US" sz="2000">
                <a:solidFill>
                  <a:srgbClr val="3333FF"/>
                </a:solidFill>
              </a:rPr>
              <a:t>Demand for Goods</a:t>
            </a:r>
          </a:p>
        </p:txBody>
      </p:sp>
      <p:grpSp>
        <p:nvGrpSpPr>
          <p:cNvPr id="101413" name="Group 42"/>
          <p:cNvGrpSpPr>
            <a:grpSpLocks/>
          </p:cNvGrpSpPr>
          <p:nvPr/>
        </p:nvGrpSpPr>
        <p:grpSpPr bwMode="auto">
          <a:xfrm>
            <a:off x="1763713" y="1949450"/>
            <a:ext cx="2417762" cy="2027238"/>
            <a:chOff x="902" y="1227"/>
            <a:chExt cx="1523" cy="1277"/>
          </a:xfrm>
        </p:grpSpPr>
        <p:sp>
          <p:nvSpPr>
            <p:cNvPr id="101433" name="Line 11"/>
            <p:cNvSpPr>
              <a:spLocks noChangeShapeType="1"/>
            </p:cNvSpPr>
            <p:nvPr/>
          </p:nvSpPr>
          <p:spPr bwMode="auto">
            <a:xfrm rot="10800000" flipV="1">
              <a:off x="902" y="1227"/>
              <a:ext cx="1523" cy="104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1434" name="Line 44"/>
            <p:cNvSpPr>
              <a:spLocks noChangeShapeType="1"/>
            </p:cNvSpPr>
            <p:nvPr/>
          </p:nvSpPr>
          <p:spPr bwMode="auto">
            <a:xfrm>
              <a:off x="912" y="2256"/>
              <a:ext cx="0" cy="248"/>
            </a:xfrm>
            <a:prstGeom prst="line">
              <a:avLst/>
            </a:prstGeom>
            <a:noFill/>
            <a:ln w="38100">
              <a:solidFill>
                <a:srgbClr val="33CCCC"/>
              </a:solidFill>
              <a:round/>
              <a:headEnd type="none" w="med" len="lg"/>
              <a:tailEnd type="non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grpSp>
      <p:sp>
        <p:nvSpPr>
          <p:cNvPr id="605229" name="Line 45"/>
          <p:cNvSpPr>
            <a:spLocks noChangeShapeType="1"/>
          </p:cNvSpPr>
          <p:nvPr/>
        </p:nvSpPr>
        <p:spPr bwMode="auto">
          <a:xfrm flipH="1">
            <a:off x="3200400" y="2260600"/>
            <a:ext cx="431800" cy="0"/>
          </a:xfrm>
          <a:prstGeom prst="line">
            <a:avLst/>
          </a:prstGeom>
          <a:noFill/>
          <a:ln w="381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605230" name="Line 46"/>
          <p:cNvSpPr>
            <a:spLocks noChangeShapeType="1"/>
          </p:cNvSpPr>
          <p:nvPr/>
        </p:nvSpPr>
        <p:spPr bwMode="auto">
          <a:xfrm flipH="1">
            <a:off x="1220788" y="3786188"/>
            <a:ext cx="431800" cy="0"/>
          </a:xfrm>
          <a:prstGeom prst="line">
            <a:avLst/>
          </a:prstGeom>
          <a:noFill/>
          <a:ln w="381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01416" name="Text Box 15"/>
          <p:cNvSpPr txBox="1">
            <a:spLocks noChangeArrowheads="1"/>
          </p:cNvSpPr>
          <p:nvPr/>
        </p:nvSpPr>
        <p:spPr bwMode="auto">
          <a:xfrm>
            <a:off x="3503613" y="2311400"/>
            <a:ext cx="1250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S(i)+</a:t>
            </a:r>
            <a:r>
              <a:rPr lang="de-DE" altLang="en-US" sz="1800">
                <a:solidFill>
                  <a:srgbClr val="FF0000"/>
                </a:solidFill>
              </a:rPr>
              <a:t>M</a:t>
            </a:r>
            <a:r>
              <a:rPr lang="de-DE" altLang="en-US" sz="1800" baseline="-25000">
                <a:solidFill>
                  <a:srgbClr val="FF0000"/>
                </a:solidFill>
              </a:rPr>
              <a:t>2</a:t>
            </a:r>
            <a:r>
              <a:rPr lang="de-DE" altLang="en-US" sz="1800">
                <a:solidFill>
                  <a:srgbClr val="66FFFF"/>
                </a:solidFill>
              </a:rPr>
              <a:t>/</a:t>
            </a:r>
            <a:r>
              <a:rPr lang="de-DE" altLang="en-US" sz="1800">
                <a:solidFill>
                  <a:srgbClr val="FF0000"/>
                </a:solidFill>
              </a:rPr>
              <a:t>P</a:t>
            </a:r>
            <a:r>
              <a:rPr lang="de-DE" altLang="en-US" sz="1800" baseline="-25000">
                <a:solidFill>
                  <a:srgbClr val="FF0000"/>
                </a:solidFill>
              </a:rPr>
              <a:t>1</a:t>
            </a:r>
            <a:endParaRPr lang="el-GR" altLang="en-US" sz="1800" baseline="-25000">
              <a:solidFill>
                <a:srgbClr val="FF0000"/>
              </a:solidFill>
            </a:endParaRPr>
          </a:p>
        </p:txBody>
      </p:sp>
      <p:sp>
        <p:nvSpPr>
          <p:cNvPr id="101417" name="Line 30"/>
          <p:cNvSpPr>
            <a:spLocks noChangeShapeType="1"/>
          </p:cNvSpPr>
          <p:nvPr/>
        </p:nvSpPr>
        <p:spPr bwMode="auto">
          <a:xfrm>
            <a:off x="2317750" y="3221038"/>
            <a:ext cx="5518150" cy="22225"/>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1418" name="Oval 31"/>
          <p:cNvSpPr>
            <a:spLocks noChangeArrowheads="1"/>
          </p:cNvSpPr>
          <p:nvPr/>
        </p:nvSpPr>
        <p:spPr bwMode="auto">
          <a:xfrm>
            <a:off x="2308225" y="3152775"/>
            <a:ext cx="101600" cy="103188"/>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101419" name="Text Box 21"/>
          <p:cNvSpPr txBox="1">
            <a:spLocks noChangeArrowheads="1"/>
          </p:cNvSpPr>
          <p:nvPr/>
        </p:nvSpPr>
        <p:spPr bwMode="auto">
          <a:xfrm>
            <a:off x="7650163" y="4248150"/>
            <a:ext cx="66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Y</a:t>
            </a:r>
            <a:r>
              <a:rPr lang="de-DE" altLang="en-US" sz="1800" baseline="-25000">
                <a:solidFill>
                  <a:srgbClr val="66FFFF"/>
                </a:solidFill>
              </a:rPr>
              <a:t>2</a:t>
            </a:r>
            <a:endParaRPr lang="el-GR" altLang="en-US" sz="1800" baseline="-25000">
              <a:solidFill>
                <a:srgbClr val="66FFFF"/>
              </a:solidFill>
            </a:endParaRPr>
          </a:p>
        </p:txBody>
      </p:sp>
      <p:sp>
        <p:nvSpPr>
          <p:cNvPr id="101420" name="Line 24"/>
          <p:cNvSpPr>
            <a:spLocks noChangeShapeType="1"/>
          </p:cNvSpPr>
          <p:nvPr/>
        </p:nvSpPr>
        <p:spPr bwMode="auto">
          <a:xfrm rot="5400000" flipH="1">
            <a:off x="7462044" y="3591719"/>
            <a:ext cx="757238"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1421" name="Oval 25"/>
          <p:cNvSpPr>
            <a:spLocks noChangeArrowheads="1"/>
          </p:cNvSpPr>
          <p:nvPr/>
        </p:nvSpPr>
        <p:spPr bwMode="auto">
          <a:xfrm>
            <a:off x="7793038" y="3178175"/>
            <a:ext cx="101600" cy="103188"/>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101422" name="Line 30"/>
          <p:cNvSpPr>
            <a:spLocks noChangeShapeType="1"/>
          </p:cNvSpPr>
          <p:nvPr/>
        </p:nvSpPr>
        <p:spPr bwMode="auto">
          <a:xfrm flipV="1">
            <a:off x="781050" y="3217863"/>
            <a:ext cx="1543050" cy="3175"/>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1423" name="Text Box 14"/>
          <p:cNvSpPr txBox="1">
            <a:spLocks noChangeArrowheads="1"/>
          </p:cNvSpPr>
          <p:nvPr/>
        </p:nvSpPr>
        <p:spPr bwMode="auto">
          <a:xfrm>
            <a:off x="223838" y="3027363"/>
            <a:ext cx="527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i</a:t>
            </a:r>
            <a:r>
              <a:rPr lang="de-DE" altLang="en-US" sz="1800" baseline="-25000">
                <a:solidFill>
                  <a:srgbClr val="66FFFF"/>
                </a:solidFill>
              </a:rPr>
              <a:t>2</a:t>
            </a:r>
            <a:endParaRPr lang="el-GR" altLang="en-US" sz="1800" baseline="-25000">
              <a:solidFill>
                <a:srgbClr val="66FFFF"/>
              </a:solidFill>
            </a:endParaRPr>
          </a:p>
        </p:txBody>
      </p:sp>
      <p:sp>
        <p:nvSpPr>
          <p:cNvPr id="605241" name="Line 57"/>
          <p:cNvSpPr>
            <a:spLocks noChangeShapeType="1"/>
          </p:cNvSpPr>
          <p:nvPr/>
        </p:nvSpPr>
        <p:spPr bwMode="auto">
          <a:xfrm flipH="1" flipV="1">
            <a:off x="914400" y="2968625"/>
            <a:ext cx="0" cy="212725"/>
          </a:xfrm>
          <a:prstGeom prst="line">
            <a:avLst/>
          </a:prstGeom>
          <a:noFill/>
          <a:ln w="381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605243" name="Line 59"/>
          <p:cNvSpPr>
            <a:spLocks noChangeShapeType="1"/>
          </p:cNvSpPr>
          <p:nvPr/>
        </p:nvSpPr>
        <p:spPr bwMode="auto">
          <a:xfrm flipH="1">
            <a:off x="7318375" y="3482975"/>
            <a:ext cx="431800" cy="0"/>
          </a:xfrm>
          <a:prstGeom prst="line">
            <a:avLst/>
          </a:prstGeom>
          <a:noFill/>
          <a:ln w="381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01426" name="Text Box 19"/>
          <p:cNvSpPr txBox="1">
            <a:spLocks noChangeArrowheads="1"/>
          </p:cNvSpPr>
          <p:nvPr/>
        </p:nvSpPr>
        <p:spPr bwMode="auto">
          <a:xfrm>
            <a:off x="2997200" y="3608388"/>
            <a:ext cx="158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I(i,L</a:t>
            </a:r>
            <a:r>
              <a:rPr lang="de-DE" altLang="en-US" sz="1800" baseline="-25000">
                <a:solidFill>
                  <a:srgbClr val="66FFFF"/>
                </a:solidFill>
              </a:rPr>
              <a:t>1</a:t>
            </a:r>
            <a:r>
              <a:rPr lang="de-DE" altLang="en-US" sz="1800">
                <a:solidFill>
                  <a:srgbClr val="66FFFF"/>
                </a:solidFill>
              </a:rPr>
              <a:t>)+R</a:t>
            </a:r>
            <a:r>
              <a:rPr lang="de-DE" altLang="en-US" sz="1800" baseline="-25000">
                <a:solidFill>
                  <a:srgbClr val="66FFFF"/>
                </a:solidFill>
              </a:rPr>
              <a:t>D</a:t>
            </a:r>
            <a:r>
              <a:rPr lang="de-DE" altLang="en-US" sz="1800">
                <a:solidFill>
                  <a:srgbClr val="66FFFF"/>
                </a:solidFill>
              </a:rPr>
              <a:t>(Y</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p:txBody>
      </p:sp>
      <p:sp>
        <p:nvSpPr>
          <p:cNvPr id="101427" name="Text Box 15"/>
          <p:cNvSpPr txBox="1">
            <a:spLocks noChangeArrowheads="1"/>
          </p:cNvSpPr>
          <p:nvPr/>
        </p:nvSpPr>
        <p:spPr bwMode="auto">
          <a:xfrm>
            <a:off x="5811838" y="2092325"/>
            <a:ext cx="1592262"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Y</a:t>
            </a:r>
            <a:r>
              <a:rPr lang="de-DE" altLang="en-US" sz="1800" baseline="-25000">
                <a:solidFill>
                  <a:srgbClr val="66FFFF"/>
                </a:solidFill>
              </a:rPr>
              <a:t>D</a:t>
            </a:r>
            <a:r>
              <a:rPr lang="de-DE" altLang="en-US" sz="1800">
                <a:solidFill>
                  <a:srgbClr val="66FFFF"/>
                </a:solidFill>
              </a:rPr>
              <a:t>=C(i)+ I(i,L</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p:txBody>
      </p:sp>
      <p:sp>
        <p:nvSpPr>
          <p:cNvPr id="101428" name="AutoShape 65"/>
          <p:cNvSpPr>
            <a:spLocks/>
          </p:cNvSpPr>
          <p:nvPr/>
        </p:nvSpPr>
        <p:spPr bwMode="auto">
          <a:xfrm rot="16200000" flipV="1">
            <a:off x="7424738" y="2794000"/>
            <a:ext cx="190500" cy="635000"/>
          </a:xfrm>
          <a:prstGeom prst="rightBrace">
            <a:avLst>
              <a:gd name="adj1" fmla="val 27778"/>
              <a:gd name="adj2" fmla="val 24000"/>
            </a:avLst>
          </a:prstGeom>
          <a:noFill/>
          <a:ln w="3810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vert="eaVert"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endParaRPr lang="de-DE" altLang="en-US" sz="2000"/>
          </a:p>
        </p:txBody>
      </p:sp>
      <p:sp>
        <p:nvSpPr>
          <p:cNvPr id="101429" name="Text Box 15"/>
          <p:cNvSpPr txBox="1">
            <a:spLocks noChangeArrowheads="1"/>
          </p:cNvSpPr>
          <p:nvPr/>
        </p:nvSpPr>
        <p:spPr bwMode="auto">
          <a:xfrm>
            <a:off x="7397750" y="2692400"/>
            <a:ext cx="168275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Excess Demand</a:t>
            </a:r>
            <a:endParaRPr lang="el-GR" altLang="en-US" sz="1800" baseline="-25000">
              <a:solidFill>
                <a:srgbClr val="00FFFF"/>
              </a:solidFill>
            </a:endParaRPr>
          </a:p>
        </p:txBody>
      </p:sp>
      <p:sp>
        <p:nvSpPr>
          <p:cNvPr id="101430" name="Text Box 21"/>
          <p:cNvSpPr txBox="1">
            <a:spLocks noChangeArrowheads="1"/>
          </p:cNvSpPr>
          <p:nvPr/>
        </p:nvSpPr>
        <p:spPr bwMode="auto">
          <a:xfrm>
            <a:off x="6645275" y="4246563"/>
            <a:ext cx="1047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50000"/>
              </a:spcBef>
              <a:buClrTx/>
              <a:buFontTx/>
              <a:buNone/>
            </a:pPr>
            <a:r>
              <a:rPr lang="de-DE" altLang="en-US" sz="1800">
                <a:solidFill>
                  <a:srgbClr val="F96DA6"/>
                </a:solidFill>
              </a:rPr>
              <a:t>Y(L</a:t>
            </a:r>
            <a:r>
              <a:rPr lang="de-DE" altLang="en-US" sz="1800" baseline="-25000">
                <a:solidFill>
                  <a:srgbClr val="F96DA6"/>
                </a:solidFill>
              </a:rPr>
              <a:t>1</a:t>
            </a:r>
            <a:r>
              <a:rPr lang="de-DE" altLang="en-US" sz="1800">
                <a:solidFill>
                  <a:srgbClr val="F96DA6"/>
                </a:solidFill>
              </a:rPr>
              <a:t>,K</a:t>
            </a:r>
            <a:r>
              <a:rPr lang="de-DE" altLang="en-US" sz="1800" baseline="-25000">
                <a:solidFill>
                  <a:srgbClr val="F96DA6"/>
                </a:solidFill>
              </a:rPr>
              <a:t>1</a:t>
            </a:r>
            <a:r>
              <a:rPr lang="de-DE" altLang="en-US" sz="1800">
                <a:solidFill>
                  <a:srgbClr val="F96DA6"/>
                </a:solidFill>
              </a:rPr>
              <a:t>)</a:t>
            </a:r>
            <a:endParaRPr lang="el-GR" altLang="en-US" sz="1800">
              <a:solidFill>
                <a:srgbClr val="F96DA6"/>
              </a:solidFill>
            </a:endParaRPr>
          </a:p>
        </p:txBody>
      </p:sp>
      <p:sp>
        <p:nvSpPr>
          <p:cNvPr id="101431" name="Line 70"/>
          <p:cNvSpPr>
            <a:spLocks noChangeShapeType="1"/>
          </p:cNvSpPr>
          <p:nvPr/>
        </p:nvSpPr>
        <p:spPr bwMode="auto">
          <a:xfrm flipV="1">
            <a:off x="7189788" y="2506663"/>
            <a:ext cx="4762" cy="1533525"/>
          </a:xfrm>
          <a:prstGeom prst="line">
            <a:avLst/>
          </a:prstGeom>
          <a:noFill/>
          <a:ln w="38100">
            <a:solidFill>
              <a:srgbClr val="FF00FF"/>
            </a:solidFill>
            <a:round/>
            <a:headEnd type="none" w="med" len="lg"/>
            <a:tailEnd type="non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01432" name="Oval 25"/>
          <p:cNvSpPr>
            <a:spLocks noChangeArrowheads="1"/>
          </p:cNvSpPr>
          <p:nvPr/>
        </p:nvSpPr>
        <p:spPr bwMode="auto">
          <a:xfrm>
            <a:off x="7143750" y="28844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61" name="AutoShape 64">
            <a:extLst>
              <a:ext uri="{FF2B5EF4-FFF2-40B4-BE49-F238E27FC236}">
                <a16:creationId xmlns:a16="http://schemas.microsoft.com/office/drawing/2014/main" id="{149640B6-86F0-4E2B-868A-2C2420634DDE}"/>
              </a:ext>
            </a:extLst>
          </p:cNvPr>
          <p:cNvSpPr>
            <a:spLocks noChangeArrowheads="1"/>
          </p:cNvSpPr>
          <p:nvPr/>
        </p:nvSpPr>
        <p:spPr bwMode="auto">
          <a:xfrm>
            <a:off x="5372289" y="994803"/>
            <a:ext cx="2571468"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en-US" altLang="en-US" sz="2000" dirty="0" err="1">
                <a:solidFill>
                  <a:schemeClr val="bg1"/>
                </a:solidFill>
              </a:rPr>
              <a:t>P</a:t>
            </a:r>
            <a:r>
              <a:rPr lang="en-US" altLang="en-US" sz="2000" baseline="-25000" dirty="0" err="1">
                <a:solidFill>
                  <a:schemeClr val="bg1"/>
                </a:solidFill>
              </a:rPr>
              <a:t>1</a:t>
            </a:r>
            <a:r>
              <a:rPr lang="en-US" altLang="en-US" sz="2000" dirty="0">
                <a:solidFill>
                  <a:schemeClr val="bg1"/>
                </a:solidFill>
              </a:rPr>
              <a:t> ↑  to </a:t>
            </a:r>
            <a:r>
              <a:rPr lang="en-US" altLang="en-US" sz="2000" dirty="0" err="1">
                <a:solidFill>
                  <a:schemeClr val="bg1"/>
                </a:solidFill>
              </a:rPr>
              <a:t>P</a:t>
            </a:r>
            <a:r>
              <a:rPr lang="en-US" altLang="en-US" sz="2000" baseline="-25000" dirty="0" err="1">
                <a:solidFill>
                  <a:schemeClr val="bg1"/>
                </a:solidFill>
              </a:rPr>
              <a:t>2</a:t>
            </a:r>
            <a:r>
              <a:rPr lang="en-US" altLang="en-US" sz="2000" baseline="-25000" dirty="0">
                <a:solidFill>
                  <a:schemeClr val="bg1"/>
                </a:solidFill>
              </a:rPr>
              <a:t>  </a:t>
            </a:r>
            <a:r>
              <a:rPr lang="en-US" altLang="en-US" sz="2000" dirty="0">
                <a:solidFill>
                  <a:schemeClr val="bg1"/>
                </a:solidFill>
              </a:rPr>
              <a:t>&gt; </a:t>
            </a:r>
            <a:r>
              <a:rPr lang="en-US" altLang="en-US" sz="2000" dirty="0" err="1">
                <a:solidFill>
                  <a:schemeClr val="bg1"/>
                </a:solidFill>
              </a:rPr>
              <a:t>P</a:t>
            </a:r>
            <a:r>
              <a:rPr lang="en-US" altLang="en-US" sz="2000" baseline="-25000" dirty="0" err="1">
                <a:solidFill>
                  <a:schemeClr val="bg1"/>
                </a:solidFill>
              </a:rPr>
              <a:t>1</a:t>
            </a:r>
            <a:endParaRPr lang="en-US" altLang="en-US" sz="2000" dirty="0">
              <a:solidFill>
                <a:srgbClr val="3333FF"/>
              </a:solidFill>
            </a:endParaRPr>
          </a:p>
        </p:txBody>
      </p:sp>
      <p:sp>
        <p:nvSpPr>
          <p:cNvPr id="63" name="AutoShape 64">
            <a:extLst>
              <a:ext uri="{FF2B5EF4-FFF2-40B4-BE49-F238E27FC236}">
                <a16:creationId xmlns:a16="http://schemas.microsoft.com/office/drawing/2014/main" id="{7178F3B5-6B31-4ABA-AF24-1442C27EEFBB}"/>
              </a:ext>
            </a:extLst>
          </p:cNvPr>
          <p:cNvSpPr>
            <a:spLocks noChangeArrowheads="1"/>
          </p:cNvSpPr>
          <p:nvPr/>
        </p:nvSpPr>
        <p:spPr bwMode="auto">
          <a:xfrm>
            <a:off x="4506864" y="985418"/>
            <a:ext cx="632621"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en-US" altLang="en-US" sz="2000" dirty="0">
                <a:solidFill>
                  <a:schemeClr val="bg1"/>
                </a:solidFill>
              </a:rPr>
              <a:t>&lt;=</a:t>
            </a:r>
            <a:endParaRPr lang="en-US" altLang="en-US" sz="2000" dirty="0">
              <a:solidFill>
                <a:srgbClr val="3333FF"/>
              </a:solidFill>
            </a:endParaRPr>
          </a:p>
        </p:txBody>
      </p:sp>
      <p:sp>
        <p:nvSpPr>
          <p:cNvPr id="64" name="AutoShape 64">
            <a:extLst>
              <a:ext uri="{FF2B5EF4-FFF2-40B4-BE49-F238E27FC236}">
                <a16:creationId xmlns:a16="http://schemas.microsoft.com/office/drawing/2014/main" id="{F746DE94-404F-4032-B6E0-DCA55D4898E8}"/>
              </a:ext>
            </a:extLst>
          </p:cNvPr>
          <p:cNvSpPr>
            <a:spLocks noChangeArrowheads="1"/>
          </p:cNvSpPr>
          <p:nvPr/>
        </p:nvSpPr>
        <p:spPr bwMode="auto">
          <a:xfrm>
            <a:off x="523781" y="976219"/>
            <a:ext cx="3776662"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en-US" altLang="en-US" sz="2000" dirty="0">
                <a:solidFill>
                  <a:schemeClr val="bg1"/>
                </a:solidFill>
              </a:rPr>
              <a:t>(</a:t>
            </a:r>
            <a:r>
              <a:rPr lang="en-US" altLang="en-US" sz="2000" dirty="0" err="1">
                <a:solidFill>
                  <a:schemeClr val="bg1"/>
                </a:solidFill>
              </a:rPr>
              <a:t>M</a:t>
            </a:r>
            <a:r>
              <a:rPr lang="en-US" altLang="en-US" sz="2000" baseline="-25000" dirty="0" err="1">
                <a:solidFill>
                  <a:schemeClr val="bg1"/>
                </a:solidFill>
              </a:rPr>
              <a:t>2</a:t>
            </a:r>
            <a:r>
              <a:rPr lang="en-US" altLang="en-US" sz="2000" dirty="0">
                <a:solidFill>
                  <a:schemeClr val="bg1"/>
                </a:solidFill>
              </a:rPr>
              <a:t>/</a:t>
            </a:r>
            <a:r>
              <a:rPr lang="en-US" altLang="en-US" sz="2000" dirty="0" err="1">
                <a:solidFill>
                  <a:schemeClr val="bg1"/>
                </a:solidFill>
              </a:rPr>
              <a:t>P</a:t>
            </a:r>
            <a:r>
              <a:rPr lang="en-US" altLang="en-US" sz="2000" baseline="-25000" dirty="0" err="1">
                <a:solidFill>
                  <a:schemeClr val="bg1"/>
                </a:solidFill>
              </a:rPr>
              <a:t>1</a:t>
            </a:r>
            <a:r>
              <a:rPr lang="en-US" altLang="en-US" sz="2000" dirty="0">
                <a:solidFill>
                  <a:schemeClr val="bg1"/>
                </a:solidFill>
              </a:rPr>
              <a:t> ↑) ↓ to </a:t>
            </a:r>
            <a:r>
              <a:rPr lang="en-US" altLang="en-US" sz="2000" dirty="0" err="1">
                <a:solidFill>
                  <a:schemeClr val="bg1"/>
                </a:solidFill>
              </a:rPr>
              <a:t>M</a:t>
            </a:r>
            <a:r>
              <a:rPr lang="en-US" altLang="en-US" sz="2000" baseline="-25000" dirty="0" err="1">
                <a:solidFill>
                  <a:schemeClr val="bg1"/>
                </a:solidFill>
              </a:rPr>
              <a:t>2</a:t>
            </a:r>
            <a:r>
              <a:rPr lang="en-US" altLang="en-US" sz="2000" dirty="0">
                <a:solidFill>
                  <a:schemeClr val="bg1"/>
                </a:solidFill>
              </a:rPr>
              <a:t>/</a:t>
            </a:r>
            <a:r>
              <a:rPr lang="en-US" altLang="en-US" sz="2000" dirty="0" err="1">
                <a:solidFill>
                  <a:schemeClr val="bg1"/>
                </a:solidFill>
              </a:rPr>
              <a:t>P</a:t>
            </a:r>
            <a:r>
              <a:rPr lang="en-US" altLang="en-US" sz="2000" baseline="-25000" dirty="0" err="1">
                <a:solidFill>
                  <a:schemeClr val="bg1"/>
                </a:solidFill>
              </a:rPr>
              <a:t>2</a:t>
            </a:r>
            <a:r>
              <a:rPr lang="en-US" altLang="en-US" sz="2000" dirty="0">
                <a:solidFill>
                  <a:schemeClr val="bg1"/>
                </a:solidFill>
              </a:rPr>
              <a:t> = </a:t>
            </a:r>
            <a:r>
              <a:rPr lang="en-US" altLang="en-US" sz="2000" dirty="0" err="1">
                <a:solidFill>
                  <a:schemeClr val="bg1"/>
                </a:solidFill>
              </a:rPr>
              <a:t>M</a:t>
            </a:r>
            <a:r>
              <a:rPr lang="en-US" altLang="en-US" sz="2000" baseline="-25000" dirty="0" err="1">
                <a:solidFill>
                  <a:schemeClr val="bg1"/>
                </a:solidFill>
              </a:rPr>
              <a:t>1</a:t>
            </a:r>
            <a:r>
              <a:rPr lang="en-US" altLang="en-US" sz="2000" dirty="0">
                <a:solidFill>
                  <a:schemeClr val="bg1"/>
                </a:solidFill>
              </a:rPr>
              <a:t>/</a:t>
            </a:r>
            <a:r>
              <a:rPr lang="en-US" altLang="en-US" sz="2000" dirty="0" err="1">
                <a:solidFill>
                  <a:schemeClr val="bg1"/>
                </a:solidFill>
              </a:rPr>
              <a:t>P</a:t>
            </a:r>
            <a:r>
              <a:rPr lang="en-US" altLang="en-US" sz="2000" baseline="-25000" dirty="0" err="1">
                <a:solidFill>
                  <a:schemeClr val="bg1"/>
                </a:solidFill>
              </a:rPr>
              <a:t>1</a:t>
            </a:r>
            <a:r>
              <a:rPr lang="en-US" altLang="en-US" sz="2000" dirty="0">
                <a:solidFill>
                  <a:schemeClr val="bg1"/>
                </a:solidFill>
              </a:rPr>
              <a:t> </a:t>
            </a:r>
            <a:endParaRPr lang="en-US" altLang="en-US" sz="2000" dirty="0">
              <a:solidFill>
                <a:srgbClr val="3333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605242"/>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52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0523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0522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05241"/>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05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242" grpId="0"/>
      <p:bldP spid="605220" grpId="0"/>
      <p:bldP spid="605229" grpId="0" animBg="1"/>
      <p:bldP spid="605230" grpId="0" animBg="1"/>
      <p:bldP spid="605241" grpId="0" animBg="1"/>
      <p:bldP spid="605243" grpId="0" animBg="1"/>
      <p:bldP spid="61" grpId="0" animBg="1"/>
      <p:bldP spid="63" grpId="0" animBg="1"/>
      <p:bldP spid="64"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02402" name="Object 3"/>
          <p:cNvGraphicFramePr>
            <a:graphicFrameLocks/>
          </p:cNvGraphicFramePr>
          <p:nvPr/>
        </p:nvGraphicFramePr>
        <p:xfrm>
          <a:off x="4513263" y="1411288"/>
          <a:ext cx="3776662" cy="3116262"/>
        </p:xfrm>
        <a:graphic>
          <a:graphicData uri="http://schemas.openxmlformats.org/presentationml/2006/ole">
            <mc:AlternateContent xmlns:mc="http://schemas.openxmlformats.org/markup-compatibility/2006">
              <mc:Choice xmlns:v="urn:schemas-microsoft-com:vml" Requires="v">
                <p:oleObj spid="_x0000_s103252" name="Diagramm" r:id="rId4" imgW="7438924" imgH="5314860" progId="MSGraph.Chart.8">
                  <p:embed followColorScheme="full"/>
                </p:oleObj>
              </mc:Choice>
              <mc:Fallback>
                <p:oleObj name="Diagramm" r:id="rId4" imgW="7438924" imgH="531486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263" y="1411288"/>
                        <a:ext cx="3776662" cy="311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03" name="Object 3"/>
          <p:cNvGraphicFramePr>
            <a:graphicFrameLocks/>
          </p:cNvGraphicFramePr>
          <p:nvPr/>
        </p:nvGraphicFramePr>
        <p:xfrm>
          <a:off x="422275" y="1384300"/>
          <a:ext cx="3776663" cy="3116263"/>
        </p:xfrm>
        <a:graphic>
          <a:graphicData uri="http://schemas.openxmlformats.org/presentationml/2006/ole">
            <mc:AlternateContent xmlns:mc="http://schemas.openxmlformats.org/markup-compatibility/2006">
              <mc:Choice xmlns:v="urn:schemas-microsoft-com:vml" Requires="v">
                <p:oleObj spid="_x0000_s103253" name="Diagramm" r:id="rId6" imgW="7439008" imgH="5315085" progId="MSGraph.Chart.8">
                  <p:embed followColorScheme="full"/>
                </p:oleObj>
              </mc:Choice>
              <mc:Fallback>
                <p:oleObj name="Diagramm" r:id="rId6" imgW="7439008" imgH="5315085" progId="MSGraph.Chart.8">
                  <p:embed followColorScheme="full"/>
                  <p:pic>
                    <p:nvPicPr>
                      <p:cNvPr id="0" name="Object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275" y="1384300"/>
                        <a:ext cx="3776663" cy="311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04"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0"/>
              </a:spcBef>
              <a:buClrTx/>
              <a:buFontTx/>
              <a:buNone/>
            </a:pPr>
            <a:r>
              <a:rPr lang="de-DE" altLang="en-US" sz="1600" b="1"/>
              <a:t>- </a:t>
            </a:r>
            <a:fld id="{6DD709CC-E497-4777-A6B6-649C11D007DF}" type="slidenum">
              <a:rPr lang="de-DE" altLang="en-US" sz="1600" b="1"/>
              <a:pPr algn="r" eaLnBrk="1" hangingPunct="1">
                <a:spcBef>
                  <a:spcPct val="0"/>
                </a:spcBef>
                <a:buClrTx/>
                <a:buFontTx/>
                <a:buNone/>
              </a:pPr>
              <a:t>99</a:t>
            </a:fld>
            <a:r>
              <a:rPr lang="de-DE" altLang="en-US" sz="1600" b="1"/>
              <a:t> -</a:t>
            </a:r>
          </a:p>
        </p:txBody>
      </p:sp>
      <p:sp>
        <p:nvSpPr>
          <p:cNvPr id="102405"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de-DE" altLang="en-US" sz="600"/>
              <a:t>Prof. Dr. Rainer Maurer</a:t>
            </a:r>
          </a:p>
        </p:txBody>
      </p:sp>
      <p:sp>
        <p:nvSpPr>
          <p:cNvPr id="102406" name="Text Box 5"/>
          <p:cNvSpPr txBox="1">
            <a:spLocks noChangeArrowheads="1"/>
          </p:cNvSpPr>
          <p:nvPr/>
        </p:nvSpPr>
        <p:spPr bwMode="auto">
          <a:xfrm>
            <a:off x="4919663" y="1239838"/>
            <a:ext cx="293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t>i</a:t>
            </a:r>
          </a:p>
        </p:txBody>
      </p:sp>
      <p:sp>
        <p:nvSpPr>
          <p:cNvPr id="102407" name="Text Box 7"/>
          <p:cNvSpPr txBox="1">
            <a:spLocks noChangeArrowheads="1"/>
          </p:cNvSpPr>
          <p:nvPr/>
        </p:nvSpPr>
        <p:spPr bwMode="auto">
          <a:xfrm>
            <a:off x="3694113" y="4257675"/>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50000"/>
              </a:spcBef>
              <a:buClrTx/>
              <a:buFontTx/>
              <a:buNone/>
            </a:pPr>
            <a:r>
              <a:rPr lang="de-DE" altLang="en-US" sz="1800"/>
              <a:t>I,S</a:t>
            </a:r>
          </a:p>
        </p:txBody>
      </p:sp>
      <p:sp>
        <p:nvSpPr>
          <p:cNvPr id="102408" name="Text Box 8"/>
          <p:cNvSpPr txBox="1">
            <a:spLocks noChangeArrowheads="1"/>
          </p:cNvSpPr>
          <p:nvPr/>
        </p:nvSpPr>
        <p:spPr bwMode="auto">
          <a:xfrm>
            <a:off x="825500" y="1233488"/>
            <a:ext cx="331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t>i</a:t>
            </a:r>
          </a:p>
        </p:txBody>
      </p:sp>
      <p:sp>
        <p:nvSpPr>
          <p:cNvPr id="102409" name="Line 9"/>
          <p:cNvSpPr>
            <a:spLocks noChangeShapeType="1"/>
          </p:cNvSpPr>
          <p:nvPr/>
        </p:nvSpPr>
        <p:spPr bwMode="auto">
          <a:xfrm>
            <a:off x="4044950" y="395922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02410" name="Line 10"/>
          <p:cNvSpPr>
            <a:spLocks noChangeShapeType="1"/>
          </p:cNvSpPr>
          <p:nvPr/>
        </p:nvSpPr>
        <p:spPr bwMode="auto">
          <a:xfrm rot="5400000" flipH="1">
            <a:off x="716757" y="15501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02411" name="Line 12"/>
          <p:cNvSpPr>
            <a:spLocks noChangeShapeType="1"/>
          </p:cNvSpPr>
          <p:nvPr/>
        </p:nvSpPr>
        <p:spPr bwMode="auto">
          <a:xfrm>
            <a:off x="8129588" y="3990975"/>
            <a:ext cx="1682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02412" name="Line 13"/>
          <p:cNvSpPr>
            <a:spLocks noChangeShapeType="1"/>
          </p:cNvSpPr>
          <p:nvPr/>
        </p:nvSpPr>
        <p:spPr bwMode="auto">
          <a:xfrm rot="5400000" flipH="1">
            <a:off x="4822032" y="1575594"/>
            <a:ext cx="16986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02413" name="Text Box 14"/>
          <p:cNvSpPr txBox="1">
            <a:spLocks noChangeArrowheads="1"/>
          </p:cNvSpPr>
          <p:nvPr/>
        </p:nvSpPr>
        <p:spPr bwMode="auto">
          <a:xfrm>
            <a:off x="222250" y="2733675"/>
            <a:ext cx="52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i</a:t>
            </a:r>
            <a:r>
              <a:rPr lang="de-DE" altLang="en-US" sz="1800" baseline="-25000">
                <a:solidFill>
                  <a:srgbClr val="66FFFF"/>
                </a:solidFill>
              </a:rPr>
              <a:t>1</a:t>
            </a:r>
            <a:endParaRPr lang="el-GR" altLang="en-US" sz="1800" baseline="-25000">
              <a:solidFill>
                <a:srgbClr val="66FFFF"/>
              </a:solidFill>
            </a:endParaRPr>
          </a:p>
        </p:txBody>
      </p:sp>
      <p:sp>
        <p:nvSpPr>
          <p:cNvPr id="102414" name="Text Box 15"/>
          <p:cNvSpPr txBox="1">
            <a:spLocks noChangeArrowheads="1"/>
          </p:cNvSpPr>
          <p:nvPr/>
        </p:nvSpPr>
        <p:spPr bwMode="auto">
          <a:xfrm>
            <a:off x="7296150" y="3576638"/>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C(i)</a:t>
            </a:r>
            <a:endParaRPr lang="el-GR" altLang="en-US" sz="1800">
              <a:solidFill>
                <a:srgbClr val="00FFFF"/>
              </a:solidFill>
            </a:endParaRPr>
          </a:p>
        </p:txBody>
      </p:sp>
      <p:sp>
        <p:nvSpPr>
          <p:cNvPr id="102415" name="Text Box 18"/>
          <p:cNvSpPr txBox="1">
            <a:spLocks noChangeArrowheads="1"/>
          </p:cNvSpPr>
          <p:nvPr/>
        </p:nvSpPr>
        <p:spPr bwMode="auto">
          <a:xfrm>
            <a:off x="6367463" y="4257675"/>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r" eaLnBrk="1" hangingPunct="1">
              <a:spcBef>
                <a:spcPct val="50000"/>
              </a:spcBef>
              <a:buClrTx/>
              <a:buFontTx/>
              <a:buNone/>
            </a:pPr>
            <a:r>
              <a:rPr lang="de-DE" altLang="en-US" sz="1800"/>
              <a:t>Y</a:t>
            </a:r>
          </a:p>
        </p:txBody>
      </p:sp>
      <p:sp>
        <p:nvSpPr>
          <p:cNvPr id="102416" name="Line 20"/>
          <p:cNvSpPr>
            <a:spLocks noChangeShapeType="1"/>
          </p:cNvSpPr>
          <p:nvPr/>
        </p:nvSpPr>
        <p:spPr bwMode="auto">
          <a:xfrm>
            <a:off x="900113" y="2039938"/>
            <a:ext cx="1749425" cy="1846262"/>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2417" name="Line 23"/>
          <p:cNvSpPr>
            <a:spLocks noChangeShapeType="1"/>
          </p:cNvSpPr>
          <p:nvPr/>
        </p:nvSpPr>
        <p:spPr bwMode="auto">
          <a:xfrm>
            <a:off x="4895850" y="2943225"/>
            <a:ext cx="2289175"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2418" name="Line 24"/>
          <p:cNvSpPr>
            <a:spLocks noChangeShapeType="1"/>
          </p:cNvSpPr>
          <p:nvPr/>
        </p:nvSpPr>
        <p:spPr bwMode="auto">
          <a:xfrm rot="5400000" flipH="1">
            <a:off x="6685756" y="3463132"/>
            <a:ext cx="1011237"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2419" name="AutoShape 29"/>
          <p:cNvSpPr>
            <a:spLocks noChangeArrowheads="1"/>
          </p:cNvSpPr>
          <p:nvPr/>
        </p:nvSpPr>
        <p:spPr bwMode="auto">
          <a:xfrm>
            <a:off x="0" y="4664075"/>
            <a:ext cx="9144000" cy="2193925"/>
          </a:xfrm>
          <a:prstGeom prst="roundRect">
            <a:avLst>
              <a:gd name="adj" fmla="val 12495"/>
            </a:avLst>
          </a:prstGeom>
          <a:solidFill>
            <a:srgbClr val="FFFF99"/>
          </a:solidFill>
          <a:ln w="50800">
            <a:solidFill>
              <a:srgbClr val="FF0000"/>
            </a:solidFill>
            <a:round/>
            <a:headEnd/>
            <a:tailEnd/>
          </a:ln>
        </p:spPr>
        <p:txBody>
          <a:bodyPr lIns="0" tIns="0" rIns="0" bIns="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lnSpc>
                <a:spcPct val="90000"/>
              </a:lnSpc>
              <a:spcBef>
                <a:spcPct val="0"/>
              </a:spcBef>
              <a:buClrTx/>
              <a:buFontTx/>
              <a:buNone/>
            </a:pPr>
            <a:r>
              <a:rPr lang="en-US" altLang="en-US" sz="1800" dirty="0">
                <a:solidFill>
                  <a:schemeClr val="bg1"/>
                </a:solidFill>
              </a:rPr>
              <a:t>This reduction of the real value of central bank's  money supply increases the interest rate. The increase in the interest rate reduces the demand for goods. Therefore, the higher the price level grows, the lower the excess supply of goods. When the price level has reached a value of </a:t>
            </a:r>
            <a:r>
              <a:rPr lang="en-US" altLang="en-US" sz="1800" dirty="0" err="1">
                <a:solidFill>
                  <a:schemeClr val="bg1"/>
                </a:solidFill>
              </a:rPr>
              <a:t>P</a:t>
            </a:r>
            <a:r>
              <a:rPr lang="en-US" altLang="en-US" sz="1800" baseline="-25000" dirty="0" err="1">
                <a:solidFill>
                  <a:schemeClr val="bg1"/>
                </a:solidFill>
              </a:rPr>
              <a:t>2</a:t>
            </a:r>
            <a:r>
              <a:rPr lang="en-US" altLang="en-US" sz="1800" dirty="0">
                <a:solidFill>
                  <a:schemeClr val="bg1"/>
                </a:solidFill>
              </a:rPr>
              <a:t>, where the real value of money supply equals again its initial level </a:t>
            </a:r>
            <a:r>
              <a:rPr lang="en-US" altLang="en-US" sz="1800" dirty="0" err="1">
                <a:solidFill>
                  <a:schemeClr val="bg1"/>
                </a:solidFill>
              </a:rPr>
              <a:t>M</a:t>
            </a:r>
            <a:r>
              <a:rPr lang="en-US" altLang="en-US" sz="1800" baseline="-25000" dirty="0" err="1">
                <a:solidFill>
                  <a:schemeClr val="bg1"/>
                </a:solidFill>
              </a:rPr>
              <a:t>2</a:t>
            </a:r>
            <a:r>
              <a:rPr lang="en-US" altLang="en-US" sz="1800" dirty="0">
                <a:solidFill>
                  <a:schemeClr val="bg1"/>
                </a:solidFill>
              </a:rPr>
              <a:t>/</a:t>
            </a:r>
            <a:r>
              <a:rPr lang="en-US" altLang="en-US" sz="1800" dirty="0" err="1">
                <a:solidFill>
                  <a:schemeClr val="bg1"/>
                </a:solidFill>
              </a:rPr>
              <a:t>P</a:t>
            </a:r>
            <a:r>
              <a:rPr lang="en-US" altLang="en-US" sz="1800" baseline="-25000" dirty="0" err="1">
                <a:solidFill>
                  <a:schemeClr val="bg1"/>
                </a:solidFill>
              </a:rPr>
              <a:t>2</a:t>
            </a:r>
            <a:r>
              <a:rPr lang="en-US" altLang="en-US" sz="1800" dirty="0">
                <a:solidFill>
                  <a:schemeClr val="bg1"/>
                </a:solidFill>
              </a:rPr>
              <a:t> = </a:t>
            </a:r>
            <a:r>
              <a:rPr lang="en-US" altLang="en-US" sz="1800" dirty="0" err="1">
                <a:solidFill>
                  <a:schemeClr val="bg1"/>
                </a:solidFill>
              </a:rPr>
              <a:t>M</a:t>
            </a:r>
            <a:r>
              <a:rPr lang="en-US" altLang="en-US" sz="1800" baseline="-25000" dirty="0" err="1">
                <a:solidFill>
                  <a:schemeClr val="bg1"/>
                </a:solidFill>
              </a:rPr>
              <a:t>1</a:t>
            </a:r>
            <a:r>
              <a:rPr lang="en-US" altLang="en-US" sz="1800" dirty="0">
                <a:solidFill>
                  <a:schemeClr val="bg1"/>
                </a:solidFill>
              </a:rPr>
              <a:t>/</a:t>
            </a:r>
            <a:r>
              <a:rPr lang="en-US" altLang="en-US" sz="1800" dirty="0" err="1">
                <a:solidFill>
                  <a:schemeClr val="bg1"/>
                </a:solidFill>
              </a:rPr>
              <a:t>P</a:t>
            </a:r>
            <a:r>
              <a:rPr lang="en-US" altLang="en-US" sz="1800" baseline="-25000" dirty="0" err="1">
                <a:solidFill>
                  <a:schemeClr val="bg1"/>
                </a:solidFill>
              </a:rPr>
              <a:t>1</a:t>
            </a:r>
            <a:r>
              <a:rPr lang="en-US" altLang="en-US" sz="1800" dirty="0">
                <a:solidFill>
                  <a:schemeClr val="bg1"/>
                </a:solidFill>
              </a:rPr>
              <a:t>, the excess demand for goods is eliminated.</a:t>
            </a:r>
            <a:endParaRPr lang="en-US" altLang="en-US" sz="1800" baseline="-25000" dirty="0">
              <a:solidFill>
                <a:schemeClr val="bg1"/>
              </a:solidFill>
            </a:endParaRPr>
          </a:p>
        </p:txBody>
      </p:sp>
      <p:sp>
        <p:nvSpPr>
          <p:cNvPr id="102420" name="Line 30"/>
          <p:cNvSpPr>
            <a:spLocks noChangeShapeType="1"/>
          </p:cNvSpPr>
          <p:nvPr/>
        </p:nvSpPr>
        <p:spPr bwMode="auto">
          <a:xfrm flipV="1">
            <a:off x="1795463" y="2936875"/>
            <a:ext cx="3130550" cy="3175"/>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2421" name="Rectangle 5"/>
          <p:cNvSpPr>
            <a:spLocks noChangeArrowheads="1"/>
          </p:cNvSpPr>
          <p:nvPr/>
        </p:nvSpPr>
        <p:spPr bwMode="auto">
          <a:xfrm>
            <a:off x="457200" y="31750"/>
            <a:ext cx="82296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r>
              <a:rPr lang="en-US" altLang="en-US" sz="2600">
                <a:solidFill>
                  <a:srgbClr val="FFFF00"/>
                </a:solidFill>
              </a:rPr>
              <a:t>3. The Neoclassical Model and its Policy Implications </a:t>
            </a:r>
            <a:br>
              <a:rPr lang="en-US" altLang="en-US" sz="2600">
                <a:solidFill>
                  <a:srgbClr val="FFFF00"/>
                </a:solidFill>
              </a:rPr>
            </a:br>
            <a:r>
              <a:rPr lang="en-US" altLang="en-US" sz="2200">
                <a:solidFill>
                  <a:srgbClr val="FFFF00"/>
                </a:solidFill>
              </a:rPr>
              <a:t>3.2.1. Monetary Policy</a:t>
            </a:r>
          </a:p>
        </p:txBody>
      </p:sp>
      <p:sp>
        <p:nvSpPr>
          <p:cNvPr id="102422" name="Line 11"/>
          <p:cNvSpPr>
            <a:spLocks noChangeShapeType="1"/>
          </p:cNvSpPr>
          <p:nvPr/>
        </p:nvSpPr>
        <p:spPr bwMode="auto">
          <a:xfrm rot="5400000" flipV="1">
            <a:off x="6249194" y="1142207"/>
            <a:ext cx="1411287" cy="3409950"/>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2423" name="Line 11"/>
          <p:cNvSpPr>
            <a:spLocks noChangeShapeType="1"/>
          </p:cNvSpPr>
          <p:nvPr/>
        </p:nvSpPr>
        <p:spPr bwMode="auto">
          <a:xfrm rot="5400000" flipV="1">
            <a:off x="5298281" y="1732757"/>
            <a:ext cx="1717675" cy="2376488"/>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2424" name="Line 11"/>
          <p:cNvSpPr>
            <a:spLocks noChangeShapeType="1"/>
          </p:cNvSpPr>
          <p:nvPr/>
        </p:nvSpPr>
        <p:spPr bwMode="auto">
          <a:xfrm rot="10800000" flipV="1">
            <a:off x="782638" y="1958975"/>
            <a:ext cx="2417762" cy="165576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2425" name="Line 30"/>
          <p:cNvSpPr>
            <a:spLocks noChangeShapeType="1"/>
          </p:cNvSpPr>
          <p:nvPr/>
        </p:nvSpPr>
        <p:spPr bwMode="auto">
          <a:xfrm flipV="1">
            <a:off x="792163" y="2940050"/>
            <a:ext cx="984250"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2426" name="Line 24"/>
          <p:cNvSpPr>
            <a:spLocks noChangeShapeType="1"/>
          </p:cNvSpPr>
          <p:nvPr/>
        </p:nvSpPr>
        <p:spPr bwMode="auto">
          <a:xfrm rot="5400000" flipH="1">
            <a:off x="1277144" y="3426619"/>
            <a:ext cx="1011238"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2427" name="Oval 31"/>
          <p:cNvSpPr>
            <a:spLocks noChangeArrowheads="1"/>
          </p:cNvSpPr>
          <p:nvPr/>
        </p:nvSpPr>
        <p:spPr bwMode="auto">
          <a:xfrm>
            <a:off x="1720850" y="2882900"/>
            <a:ext cx="101600" cy="103188"/>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102428" name="Text Box 19"/>
          <p:cNvSpPr txBox="1">
            <a:spLocks noChangeArrowheads="1"/>
          </p:cNvSpPr>
          <p:nvPr/>
        </p:nvSpPr>
        <p:spPr bwMode="auto">
          <a:xfrm>
            <a:off x="1852613" y="3606800"/>
            <a:ext cx="76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I(i,L</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p:txBody>
      </p:sp>
      <p:sp>
        <p:nvSpPr>
          <p:cNvPr id="102429" name="Text Box 15"/>
          <p:cNvSpPr txBox="1">
            <a:spLocks noChangeArrowheads="1"/>
          </p:cNvSpPr>
          <p:nvPr/>
        </p:nvSpPr>
        <p:spPr bwMode="auto">
          <a:xfrm>
            <a:off x="2725738" y="1558925"/>
            <a:ext cx="539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S(i)</a:t>
            </a:r>
            <a:endParaRPr lang="el-GR" altLang="en-US" sz="1800">
              <a:solidFill>
                <a:srgbClr val="00FFFF"/>
              </a:solidFill>
            </a:endParaRPr>
          </a:p>
        </p:txBody>
      </p:sp>
      <p:grpSp>
        <p:nvGrpSpPr>
          <p:cNvPr id="102430" name="Group 33"/>
          <p:cNvGrpSpPr>
            <a:grpSpLocks/>
          </p:cNvGrpSpPr>
          <p:nvPr/>
        </p:nvGrpSpPr>
        <p:grpSpPr bwMode="auto">
          <a:xfrm>
            <a:off x="1114425" y="1947863"/>
            <a:ext cx="2417763" cy="2027237"/>
            <a:chOff x="902" y="1227"/>
            <a:chExt cx="1523" cy="1277"/>
          </a:xfrm>
        </p:grpSpPr>
        <p:sp>
          <p:nvSpPr>
            <p:cNvPr id="102456" name="Line 11"/>
            <p:cNvSpPr>
              <a:spLocks noChangeShapeType="1"/>
            </p:cNvSpPr>
            <p:nvPr/>
          </p:nvSpPr>
          <p:spPr bwMode="auto">
            <a:xfrm rot="10800000" flipV="1">
              <a:off x="902" y="1227"/>
              <a:ext cx="1523" cy="104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2457" name="Line 35"/>
            <p:cNvSpPr>
              <a:spLocks noChangeShapeType="1"/>
            </p:cNvSpPr>
            <p:nvPr/>
          </p:nvSpPr>
          <p:spPr bwMode="auto">
            <a:xfrm>
              <a:off x="912" y="2256"/>
              <a:ext cx="0" cy="248"/>
            </a:xfrm>
            <a:prstGeom prst="line">
              <a:avLst/>
            </a:prstGeom>
            <a:noFill/>
            <a:ln w="38100">
              <a:solidFill>
                <a:srgbClr val="33CCCC"/>
              </a:solidFill>
              <a:round/>
              <a:headEnd type="none" w="med" len="lg"/>
              <a:tailEnd type="non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grpSp>
      <p:sp>
        <p:nvSpPr>
          <p:cNvPr id="102431" name="Line 20"/>
          <p:cNvSpPr>
            <a:spLocks noChangeShapeType="1"/>
          </p:cNvSpPr>
          <p:nvPr/>
        </p:nvSpPr>
        <p:spPr bwMode="auto">
          <a:xfrm>
            <a:off x="1257300" y="2041525"/>
            <a:ext cx="1749425" cy="184626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2432" name="Oval 31"/>
          <p:cNvSpPr>
            <a:spLocks noChangeArrowheads="1"/>
          </p:cNvSpPr>
          <p:nvPr/>
        </p:nvSpPr>
        <p:spPr bwMode="auto">
          <a:xfrm>
            <a:off x="2065338" y="28844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102433" name="AutoShape 64"/>
          <p:cNvSpPr>
            <a:spLocks noChangeArrowheads="1"/>
          </p:cNvSpPr>
          <p:nvPr/>
        </p:nvSpPr>
        <p:spPr bwMode="auto">
          <a:xfrm>
            <a:off x="1331913" y="987425"/>
            <a:ext cx="1973262"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en-US" altLang="en-US" sz="2000">
                <a:solidFill>
                  <a:srgbClr val="3333FF"/>
                </a:solidFill>
              </a:rPr>
              <a:t>Capital Market</a:t>
            </a:r>
          </a:p>
        </p:txBody>
      </p:sp>
      <p:sp>
        <p:nvSpPr>
          <p:cNvPr id="102434" name="AutoShape 64"/>
          <p:cNvSpPr>
            <a:spLocks noChangeArrowheads="1"/>
          </p:cNvSpPr>
          <p:nvPr/>
        </p:nvSpPr>
        <p:spPr bwMode="auto">
          <a:xfrm>
            <a:off x="5410200" y="989013"/>
            <a:ext cx="2278063"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en-US" altLang="en-US" sz="2000">
                <a:solidFill>
                  <a:srgbClr val="3333FF"/>
                </a:solidFill>
              </a:rPr>
              <a:t>Demand for Goods</a:t>
            </a:r>
          </a:p>
        </p:txBody>
      </p:sp>
      <p:grpSp>
        <p:nvGrpSpPr>
          <p:cNvPr id="102435" name="Group 42"/>
          <p:cNvGrpSpPr>
            <a:grpSpLocks/>
          </p:cNvGrpSpPr>
          <p:nvPr/>
        </p:nvGrpSpPr>
        <p:grpSpPr bwMode="auto">
          <a:xfrm>
            <a:off x="1763713" y="1949450"/>
            <a:ext cx="2417762" cy="2027238"/>
            <a:chOff x="902" y="1227"/>
            <a:chExt cx="1523" cy="1277"/>
          </a:xfrm>
        </p:grpSpPr>
        <p:sp>
          <p:nvSpPr>
            <p:cNvPr id="102454" name="Line 11"/>
            <p:cNvSpPr>
              <a:spLocks noChangeShapeType="1"/>
            </p:cNvSpPr>
            <p:nvPr/>
          </p:nvSpPr>
          <p:spPr bwMode="auto">
            <a:xfrm rot="10800000" flipV="1">
              <a:off x="902" y="1227"/>
              <a:ext cx="1523" cy="1043"/>
            </a:xfrm>
            <a:prstGeom prst="line">
              <a:avLst/>
            </a:prstGeom>
            <a:noFill/>
            <a:ln w="38100">
              <a:solidFill>
                <a:srgbClr val="00FFFF"/>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2455" name="Line 44"/>
            <p:cNvSpPr>
              <a:spLocks noChangeShapeType="1"/>
            </p:cNvSpPr>
            <p:nvPr/>
          </p:nvSpPr>
          <p:spPr bwMode="auto">
            <a:xfrm>
              <a:off x="912" y="2256"/>
              <a:ext cx="0" cy="248"/>
            </a:xfrm>
            <a:prstGeom prst="line">
              <a:avLst/>
            </a:prstGeom>
            <a:noFill/>
            <a:ln w="38100">
              <a:solidFill>
                <a:srgbClr val="33CCCC"/>
              </a:solidFill>
              <a:round/>
              <a:headEnd type="none" w="med" len="lg"/>
              <a:tailEnd type="none" w="lg" len="lg"/>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grpSp>
      <p:sp>
        <p:nvSpPr>
          <p:cNvPr id="102436" name="Line 45"/>
          <p:cNvSpPr>
            <a:spLocks noChangeShapeType="1"/>
          </p:cNvSpPr>
          <p:nvPr/>
        </p:nvSpPr>
        <p:spPr bwMode="auto">
          <a:xfrm flipH="1">
            <a:off x="3200400" y="2260600"/>
            <a:ext cx="431800" cy="0"/>
          </a:xfrm>
          <a:prstGeom prst="line">
            <a:avLst/>
          </a:prstGeom>
          <a:noFill/>
          <a:ln w="381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02437" name="Line 46"/>
          <p:cNvSpPr>
            <a:spLocks noChangeShapeType="1"/>
          </p:cNvSpPr>
          <p:nvPr/>
        </p:nvSpPr>
        <p:spPr bwMode="auto">
          <a:xfrm flipH="1">
            <a:off x="1220788" y="3786188"/>
            <a:ext cx="431800" cy="0"/>
          </a:xfrm>
          <a:prstGeom prst="line">
            <a:avLst/>
          </a:prstGeom>
          <a:noFill/>
          <a:ln w="381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02438" name="Text Box 15"/>
          <p:cNvSpPr txBox="1">
            <a:spLocks noChangeArrowheads="1"/>
          </p:cNvSpPr>
          <p:nvPr/>
        </p:nvSpPr>
        <p:spPr bwMode="auto">
          <a:xfrm>
            <a:off x="3503613" y="2311400"/>
            <a:ext cx="1250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S(i)+</a:t>
            </a:r>
            <a:r>
              <a:rPr lang="de-DE" altLang="en-US" sz="1800">
                <a:solidFill>
                  <a:srgbClr val="FF0000"/>
                </a:solidFill>
              </a:rPr>
              <a:t>M</a:t>
            </a:r>
            <a:r>
              <a:rPr lang="de-DE" altLang="en-US" sz="1800" baseline="-25000">
                <a:solidFill>
                  <a:srgbClr val="FF0000"/>
                </a:solidFill>
              </a:rPr>
              <a:t>2</a:t>
            </a:r>
            <a:r>
              <a:rPr lang="de-DE" altLang="en-US" sz="1800">
                <a:solidFill>
                  <a:srgbClr val="66FFFF"/>
                </a:solidFill>
              </a:rPr>
              <a:t>/</a:t>
            </a:r>
            <a:r>
              <a:rPr lang="de-DE" altLang="en-US" sz="1800">
                <a:solidFill>
                  <a:srgbClr val="FF0000"/>
                </a:solidFill>
              </a:rPr>
              <a:t>P</a:t>
            </a:r>
            <a:r>
              <a:rPr lang="de-DE" altLang="en-US" sz="1800" baseline="-25000">
                <a:solidFill>
                  <a:srgbClr val="FF0000"/>
                </a:solidFill>
              </a:rPr>
              <a:t>1</a:t>
            </a:r>
            <a:endParaRPr lang="el-GR" altLang="en-US" sz="1800" baseline="-25000">
              <a:solidFill>
                <a:srgbClr val="FF0000"/>
              </a:solidFill>
            </a:endParaRPr>
          </a:p>
        </p:txBody>
      </p:sp>
      <p:sp>
        <p:nvSpPr>
          <p:cNvPr id="102439" name="Line 30"/>
          <p:cNvSpPr>
            <a:spLocks noChangeShapeType="1"/>
          </p:cNvSpPr>
          <p:nvPr/>
        </p:nvSpPr>
        <p:spPr bwMode="auto">
          <a:xfrm>
            <a:off x="2317750" y="3221038"/>
            <a:ext cx="5518150" cy="22225"/>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2440" name="Oval 31"/>
          <p:cNvSpPr>
            <a:spLocks noChangeArrowheads="1"/>
          </p:cNvSpPr>
          <p:nvPr/>
        </p:nvSpPr>
        <p:spPr bwMode="auto">
          <a:xfrm>
            <a:off x="2308225" y="3152775"/>
            <a:ext cx="101600" cy="103188"/>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102441" name="Text Box 21"/>
          <p:cNvSpPr txBox="1">
            <a:spLocks noChangeArrowheads="1"/>
          </p:cNvSpPr>
          <p:nvPr/>
        </p:nvSpPr>
        <p:spPr bwMode="auto">
          <a:xfrm>
            <a:off x="7650163" y="4248150"/>
            <a:ext cx="66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Y</a:t>
            </a:r>
            <a:r>
              <a:rPr lang="de-DE" altLang="en-US" sz="1800" baseline="-25000">
                <a:solidFill>
                  <a:srgbClr val="66FFFF"/>
                </a:solidFill>
              </a:rPr>
              <a:t>2</a:t>
            </a:r>
            <a:endParaRPr lang="el-GR" altLang="en-US" sz="1800" baseline="-25000">
              <a:solidFill>
                <a:srgbClr val="66FFFF"/>
              </a:solidFill>
            </a:endParaRPr>
          </a:p>
        </p:txBody>
      </p:sp>
      <p:sp>
        <p:nvSpPr>
          <p:cNvPr id="102442" name="Line 24"/>
          <p:cNvSpPr>
            <a:spLocks noChangeShapeType="1"/>
          </p:cNvSpPr>
          <p:nvPr/>
        </p:nvSpPr>
        <p:spPr bwMode="auto">
          <a:xfrm rot="5400000" flipH="1">
            <a:off x="7462044" y="3591719"/>
            <a:ext cx="757238" cy="0"/>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2443" name="Oval 25"/>
          <p:cNvSpPr>
            <a:spLocks noChangeArrowheads="1"/>
          </p:cNvSpPr>
          <p:nvPr/>
        </p:nvSpPr>
        <p:spPr bwMode="auto">
          <a:xfrm>
            <a:off x="7793038" y="3178175"/>
            <a:ext cx="101600" cy="103188"/>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102444" name="Line 30"/>
          <p:cNvSpPr>
            <a:spLocks noChangeShapeType="1"/>
          </p:cNvSpPr>
          <p:nvPr/>
        </p:nvSpPr>
        <p:spPr bwMode="auto">
          <a:xfrm flipV="1">
            <a:off x="781050" y="3217863"/>
            <a:ext cx="1543050" cy="3175"/>
          </a:xfrm>
          <a:prstGeom prst="line">
            <a:avLst/>
          </a:prstGeom>
          <a:noFill/>
          <a:ln w="38100">
            <a:solidFill>
              <a:srgbClr val="FFFF00"/>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2445" name="Text Box 14"/>
          <p:cNvSpPr txBox="1">
            <a:spLocks noChangeArrowheads="1"/>
          </p:cNvSpPr>
          <p:nvPr/>
        </p:nvSpPr>
        <p:spPr bwMode="auto">
          <a:xfrm>
            <a:off x="223838" y="3027363"/>
            <a:ext cx="527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i</a:t>
            </a:r>
            <a:r>
              <a:rPr lang="de-DE" altLang="en-US" sz="1800" baseline="-25000">
                <a:solidFill>
                  <a:srgbClr val="66FFFF"/>
                </a:solidFill>
              </a:rPr>
              <a:t>2</a:t>
            </a:r>
            <a:endParaRPr lang="el-GR" altLang="en-US" sz="1800" baseline="-25000">
              <a:solidFill>
                <a:srgbClr val="66FFFF"/>
              </a:solidFill>
            </a:endParaRPr>
          </a:p>
        </p:txBody>
      </p:sp>
      <p:sp>
        <p:nvSpPr>
          <p:cNvPr id="102446" name="Line 55"/>
          <p:cNvSpPr>
            <a:spLocks noChangeShapeType="1"/>
          </p:cNvSpPr>
          <p:nvPr/>
        </p:nvSpPr>
        <p:spPr bwMode="auto">
          <a:xfrm flipH="1" flipV="1">
            <a:off x="914400" y="2968625"/>
            <a:ext cx="0" cy="212725"/>
          </a:xfrm>
          <a:prstGeom prst="line">
            <a:avLst/>
          </a:prstGeom>
          <a:noFill/>
          <a:ln w="381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02447" name="Line 56"/>
          <p:cNvSpPr>
            <a:spLocks noChangeShapeType="1"/>
          </p:cNvSpPr>
          <p:nvPr/>
        </p:nvSpPr>
        <p:spPr bwMode="auto">
          <a:xfrm flipH="1">
            <a:off x="7318375" y="3482975"/>
            <a:ext cx="431800" cy="0"/>
          </a:xfrm>
          <a:prstGeom prst="line">
            <a:avLst/>
          </a:prstGeom>
          <a:noFill/>
          <a:ln w="38100">
            <a:solidFill>
              <a:srgbClr val="FF0000"/>
            </a:solidFill>
            <a:round/>
            <a:headEnd type="none" w="med" len="lg"/>
            <a:tailEnd type="triangl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02448" name="Text Box 15"/>
          <p:cNvSpPr txBox="1">
            <a:spLocks noChangeArrowheads="1"/>
          </p:cNvSpPr>
          <p:nvPr/>
        </p:nvSpPr>
        <p:spPr bwMode="auto">
          <a:xfrm>
            <a:off x="3171825" y="1547813"/>
            <a:ext cx="1250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S(i)+</a:t>
            </a:r>
            <a:r>
              <a:rPr lang="de-DE" altLang="en-US" sz="1800">
                <a:solidFill>
                  <a:srgbClr val="FF0000"/>
                </a:solidFill>
              </a:rPr>
              <a:t>M</a:t>
            </a:r>
            <a:r>
              <a:rPr lang="de-DE" altLang="en-US" sz="1800" baseline="-25000">
                <a:solidFill>
                  <a:srgbClr val="FF0000"/>
                </a:solidFill>
              </a:rPr>
              <a:t>2</a:t>
            </a:r>
            <a:r>
              <a:rPr lang="de-DE" altLang="en-US" sz="1800">
                <a:solidFill>
                  <a:srgbClr val="66FFFF"/>
                </a:solidFill>
              </a:rPr>
              <a:t>/</a:t>
            </a:r>
            <a:r>
              <a:rPr lang="de-DE" altLang="en-US" sz="1800">
                <a:solidFill>
                  <a:srgbClr val="FF0000"/>
                </a:solidFill>
              </a:rPr>
              <a:t>P</a:t>
            </a:r>
            <a:r>
              <a:rPr lang="de-DE" altLang="en-US" sz="1800" baseline="-25000">
                <a:solidFill>
                  <a:srgbClr val="FF0000"/>
                </a:solidFill>
              </a:rPr>
              <a:t>2</a:t>
            </a:r>
            <a:endParaRPr lang="el-GR" altLang="en-US" sz="1800" baseline="-25000">
              <a:solidFill>
                <a:srgbClr val="FF0000"/>
              </a:solidFill>
            </a:endParaRPr>
          </a:p>
        </p:txBody>
      </p:sp>
      <p:sp>
        <p:nvSpPr>
          <p:cNvPr id="102449" name="Text Box 19"/>
          <p:cNvSpPr txBox="1">
            <a:spLocks noChangeArrowheads="1"/>
          </p:cNvSpPr>
          <p:nvPr/>
        </p:nvSpPr>
        <p:spPr bwMode="auto">
          <a:xfrm>
            <a:off x="2997200" y="3608388"/>
            <a:ext cx="158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I(i,L</a:t>
            </a:r>
            <a:r>
              <a:rPr lang="de-DE" altLang="en-US" sz="1800" baseline="-25000">
                <a:solidFill>
                  <a:srgbClr val="66FFFF"/>
                </a:solidFill>
              </a:rPr>
              <a:t>1</a:t>
            </a:r>
            <a:r>
              <a:rPr lang="de-DE" altLang="en-US" sz="1800">
                <a:solidFill>
                  <a:srgbClr val="66FFFF"/>
                </a:solidFill>
              </a:rPr>
              <a:t>)+R</a:t>
            </a:r>
            <a:r>
              <a:rPr lang="de-DE" altLang="en-US" sz="1800" baseline="-25000">
                <a:solidFill>
                  <a:srgbClr val="66FFFF"/>
                </a:solidFill>
              </a:rPr>
              <a:t>D</a:t>
            </a:r>
            <a:r>
              <a:rPr lang="de-DE" altLang="en-US" sz="1800">
                <a:solidFill>
                  <a:srgbClr val="66FFFF"/>
                </a:solidFill>
              </a:rPr>
              <a:t>(Y</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p:txBody>
      </p:sp>
      <p:sp>
        <p:nvSpPr>
          <p:cNvPr id="102450" name="Text Box 15"/>
          <p:cNvSpPr txBox="1">
            <a:spLocks noChangeArrowheads="1"/>
          </p:cNvSpPr>
          <p:nvPr/>
        </p:nvSpPr>
        <p:spPr bwMode="auto">
          <a:xfrm>
            <a:off x="5811838" y="2092325"/>
            <a:ext cx="1592262"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50000"/>
              </a:spcBef>
              <a:buClrTx/>
              <a:buFontTx/>
              <a:buNone/>
            </a:pPr>
            <a:r>
              <a:rPr lang="de-DE" altLang="en-US" sz="1800">
                <a:solidFill>
                  <a:srgbClr val="66FFFF"/>
                </a:solidFill>
              </a:rPr>
              <a:t>Y</a:t>
            </a:r>
            <a:r>
              <a:rPr lang="de-DE" altLang="en-US" sz="1800" baseline="-25000">
                <a:solidFill>
                  <a:srgbClr val="66FFFF"/>
                </a:solidFill>
              </a:rPr>
              <a:t>D</a:t>
            </a:r>
            <a:r>
              <a:rPr lang="de-DE" altLang="en-US" sz="1800">
                <a:solidFill>
                  <a:srgbClr val="66FFFF"/>
                </a:solidFill>
              </a:rPr>
              <a:t>=C(i)+ I(i,L</a:t>
            </a:r>
            <a:r>
              <a:rPr lang="de-DE" altLang="en-US" sz="1800" baseline="-25000">
                <a:solidFill>
                  <a:srgbClr val="66FFFF"/>
                </a:solidFill>
              </a:rPr>
              <a:t>1</a:t>
            </a:r>
            <a:r>
              <a:rPr lang="de-DE" altLang="en-US" sz="1800">
                <a:solidFill>
                  <a:srgbClr val="66FFFF"/>
                </a:solidFill>
              </a:rPr>
              <a:t>)</a:t>
            </a:r>
            <a:endParaRPr lang="el-GR" altLang="en-US" sz="1800">
              <a:solidFill>
                <a:srgbClr val="66FFFF"/>
              </a:solidFill>
            </a:endParaRPr>
          </a:p>
        </p:txBody>
      </p:sp>
      <p:sp>
        <p:nvSpPr>
          <p:cNvPr id="102451" name="Text Box 21"/>
          <p:cNvSpPr txBox="1">
            <a:spLocks noChangeArrowheads="1"/>
          </p:cNvSpPr>
          <p:nvPr/>
        </p:nvSpPr>
        <p:spPr bwMode="auto">
          <a:xfrm>
            <a:off x="6645275" y="4246563"/>
            <a:ext cx="1047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50000"/>
              </a:spcBef>
              <a:buClrTx/>
              <a:buFontTx/>
              <a:buNone/>
            </a:pPr>
            <a:r>
              <a:rPr lang="de-DE" altLang="en-US" sz="1800">
                <a:solidFill>
                  <a:srgbClr val="F96DA6"/>
                </a:solidFill>
              </a:rPr>
              <a:t>Y(L</a:t>
            </a:r>
            <a:r>
              <a:rPr lang="de-DE" altLang="en-US" sz="1800" baseline="-25000">
                <a:solidFill>
                  <a:srgbClr val="F96DA6"/>
                </a:solidFill>
              </a:rPr>
              <a:t>1</a:t>
            </a:r>
            <a:r>
              <a:rPr lang="de-DE" altLang="en-US" sz="1800">
                <a:solidFill>
                  <a:srgbClr val="F96DA6"/>
                </a:solidFill>
              </a:rPr>
              <a:t>,K</a:t>
            </a:r>
            <a:r>
              <a:rPr lang="de-DE" altLang="en-US" sz="1800" baseline="-25000">
                <a:solidFill>
                  <a:srgbClr val="F96DA6"/>
                </a:solidFill>
              </a:rPr>
              <a:t>1</a:t>
            </a:r>
            <a:r>
              <a:rPr lang="de-DE" altLang="en-US" sz="1800">
                <a:solidFill>
                  <a:srgbClr val="F96DA6"/>
                </a:solidFill>
              </a:rPr>
              <a:t>)</a:t>
            </a:r>
            <a:endParaRPr lang="el-GR" altLang="en-US" sz="1800">
              <a:solidFill>
                <a:srgbClr val="F96DA6"/>
              </a:solidFill>
            </a:endParaRPr>
          </a:p>
        </p:txBody>
      </p:sp>
      <p:sp>
        <p:nvSpPr>
          <p:cNvPr id="102452" name="Line 63"/>
          <p:cNvSpPr>
            <a:spLocks noChangeShapeType="1"/>
          </p:cNvSpPr>
          <p:nvPr/>
        </p:nvSpPr>
        <p:spPr bwMode="auto">
          <a:xfrm flipV="1">
            <a:off x="7189788" y="2506663"/>
            <a:ext cx="4762" cy="1533525"/>
          </a:xfrm>
          <a:prstGeom prst="line">
            <a:avLst/>
          </a:prstGeom>
          <a:noFill/>
          <a:ln w="38100">
            <a:solidFill>
              <a:srgbClr val="FF00FF"/>
            </a:solidFill>
            <a:round/>
            <a:headEnd type="none" w="med" len="lg"/>
            <a:tailEnd type="none" w="lg" len="med"/>
          </a:ln>
          <a:extLst>
            <a:ext uri="{909E8E84-426E-40DD-AFC4-6F175D3DCCD1}">
              <a14:hiddenFill xmlns:a14="http://schemas.microsoft.com/office/drawing/2010/main">
                <a:noFill/>
              </a14:hiddenFill>
            </a:ext>
          </a:extLst>
        </p:spPr>
        <p:txBody>
          <a:bodyPr vert="eaVert" lIns="90000" tIns="46800" rIns="90000" bIns="46800" anchor="ctr"/>
          <a:lstStyle/>
          <a:p>
            <a:endParaRPr lang="en-US"/>
          </a:p>
        </p:txBody>
      </p:sp>
      <p:sp>
        <p:nvSpPr>
          <p:cNvPr id="102453" name="Oval 25"/>
          <p:cNvSpPr>
            <a:spLocks noChangeArrowheads="1"/>
          </p:cNvSpPr>
          <p:nvPr/>
        </p:nvSpPr>
        <p:spPr bwMode="auto">
          <a:xfrm>
            <a:off x="7143750" y="2884488"/>
            <a:ext cx="101600" cy="103187"/>
          </a:xfrm>
          <a:prstGeom prst="ellipse">
            <a:avLst/>
          </a:prstGeom>
          <a:solidFill>
            <a:srgbClr val="00FF00"/>
          </a:solidFill>
          <a:ln w="6350" algn="ctr">
            <a:solidFill>
              <a:schemeClr val="bg2"/>
            </a:solidFill>
            <a:round/>
            <a:headEnd type="none" w="med" len="lg"/>
            <a:tailEnd type="none" w="lg" len="sm"/>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58" name="AutoShape 64">
            <a:extLst>
              <a:ext uri="{FF2B5EF4-FFF2-40B4-BE49-F238E27FC236}">
                <a16:creationId xmlns:a16="http://schemas.microsoft.com/office/drawing/2014/main" id="{79F11C4A-6BAE-4025-8837-82545BBC9B27}"/>
              </a:ext>
            </a:extLst>
          </p:cNvPr>
          <p:cNvSpPr>
            <a:spLocks noChangeArrowheads="1"/>
          </p:cNvSpPr>
          <p:nvPr/>
        </p:nvSpPr>
        <p:spPr bwMode="auto">
          <a:xfrm>
            <a:off x="5372289" y="994803"/>
            <a:ext cx="2571468" cy="5080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pitchFamily="34" charset="0"/>
                <a:cs typeface="Arial" pitchFamily="34" charset="0"/>
              </a:defRPr>
            </a:lvl1pPr>
            <a:lvl2pPr marL="742950" indent="-285750">
              <a:spcBef>
                <a:spcPct val="20000"/>
              </a:spcBef>
              <a:buClr>
                <a:srgbClr val="FF0000"/>
              </a:buClr>
              <a:buFont typeface="Arial Unicode MS" pitchFamily="34" charset="-128"/>
              <a:buChar char="■"/>
              <a:defRPr sz="2300">
                <a:solidFill>
                  <a:schemeClr val="tx1"/>
                </a:solidFill>
                <a:latin typeface="Arial" pitchFamily="34" charset="0"/>
                <a:cs typeface="Arial" pitchFamily="34"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pitchFamily="34" charset="0"/>
                <a:cs typeface="Arial" pitchFamily="34"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pitchFamily="34" charset="0"/>
                <a:cs typeface="Arial" pitchFamily="34" charset="0"/>
              </a:defRPr>
            </a:lvl9pPr>
          </a:lstStyle>
          <a:p>
            <a:pPr eaLnBrk="1" hangingPunct="1">
              <a:spcBef>
                <a:spcPct val="0"/>
              </a:spcBef>
              <a:buClrTx/>
              <a:buFontTx/>
              <a:buNone/>
            </a:pPr>
            <a:r>
              <a:rPr lang="en-US" altLang="en-US" sz="2000" dirty="0" err="1">
                <a:solidFill>
                  <a:schemeClr val="bg1"/>
                </a:solidFill>
              </a:rPr>
              <a:t>P</a:t>
            </a:r>
            <a:r>
              <a:rPr lang="en-US" altLang="en-US" sz="2000" baseline="-25000" dirty="0" err="1">
                <a:solidFill>
                  <a:schemeClr val="bg1"/>
                </a:solidFill>
              </a:rPr>
              <a:t>1</a:t>
            </a:r>
            <a:r>
              <a:rPr lang="en-US" altLang="en-US" sz="2000" dirty="0">
                <a:solidFill>
                  <a:schemeClr val="bg1"/>
                </a:solidFill>
              </a:rPr>
              <a:t> ↑  to </a:t>
            </a:r>
            <a:r>
              <a:rPr lang="en-US" altLang="en-US" sz="2000" dirty="0" err="1">
                <a:solidFill>
                  <a:schemeClr val="bg1"/>
                </a:solidFill>
              </a:rPr>
              <a:t>P</a:t>
            </a:r>
            <a:r>
              <a:rPr lang="en-US" altLang="en-US" sz="2000" baseline="-25000" dirty="0" err="1">
                <a:solidFill>
                  <a:schemeClr val="bg1"/>
                </a:solidFill>
              </a:rPr>
              <a:t>2</a:t>
            </a:r>
            <a:r>
              <a:rPr lang="en-US" altLang="en-US" sz="2000" baseline="-25000" dirty="0">
                <a:solidFill>
                  <a:schemeClr val="bg1"/>
                </a:solidFill>
              </a:rPr>
              <a:t>  </a:t>
            </a:r>
            <a:r>
              <a:rPr lang="en-US" altLang="en-US" sz="2000" dirty="0">
                <a:solidFill>
                  <a:schemeClr val="bg1"/>
                </a:solidFill>
              </a:rPr>
              <a:t>&gt; </a:t>
            </a:r>
            <a:r>
              <a:rPr lang="en-US" altLang="en-US" sz="2000" dirty="0" err="1">
                <a:solidFill>
                  <a:schemeClr val="bg1"/>
                </a:solidFill>
              </a:rPr>
              <a:t>P</a:t>
            </a:r>
            <a:r>
              <a:rPr lang="en-US" altLang="en-US" sz="2000" baseline="-25000" dirty="0" err="1">
                <a:solidFill>
                  <a:schemeClr val="bg1"/>
                </a:solidFill>
              </a:rPr>
              <a:t>1</a:t>
            </a:r>
            <a:endParaRPr lang="en-US" altLang="en-US" sz="2000" dirty="0">
              <a:solidFill>
                <a:srgbClr val="3333FF"/>
              </a:solidFill>
            </a:endParaRPr>
          </a:p>
        </p:txBody>
      </p:sp>
    </p:spTree>
  </p:cSld>
  <p:clrMapOvr>
    <a:masterClrMapping/>
  </p:clrMapOvr>
</p:sld>
</file>

<file path=ppt/theme/theme1.xml><?xml version="1.0" encoding="utf-8"?>
<a:theme xmlns:a="http://schemas.openxmlformats.org/drawingml/2006/main" name="Vorlesung Standard">
  <a:themeElements>
    <a:clrScheme name="Vorlesung Standard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Vorlesung Standar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38100" cap="flat" cmpd="sng" algn="ctr">
          <a:solidFill>
            <a:srgbClr val="FF0000"/>
          </a:solidFill>
          <a:prstDash val="solid"/>
          <a:round/>
          <a:headEnd type="none" w="med" len="lg"/>
          <a:tailEnd type="none" w="lg" len="lg"/>
        </a:ln>
        <a:effectLst/>
      </a:spPr>
      <a:bodyPr vert="horz" wrap="square" lIns="18000" tIns="10800" rIns="18000" bIns="10800" numCol="1" anchor="ctr" anchorCtr="1"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FFFF99"/>
        </a:solidFill>
        <a:ln w="38100" cap="flat" cmpd="sng" algn="ctr">
          <a:solidFill>
            <a:srgbClr val="FF0000"/>
          </a:solidFill>
          <a:prstDash val="solid"/>
          <a:round/>
          <a:headEnd type="none" w="med" len="lg"/>
          <a:tailEnd type="none" w="lg" len="lg"/>
        </a:ln>
        <a:effectLst/>
      </a:spPr>
      <a:bodyPr vert="horz" wrap="square" lIns="18000" tIns="10800" rIns="18000" bIns="10800" numCol="1" anchor="ctr" anchorCtr="1"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Vorlesung Standard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Vorlesung Standard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Vorlesung Standard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Vorlesung Standard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Vorlesung Standard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Vorlesung Standard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Vorlesung Standard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Vorlesung Standard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Vorlesung Standard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Vorlesung Standard">
  <a:themeElements>
    <a:clrScheme name="1_Vorlesung Standard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1_Vorlesung Standard">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25400">
          <a:solidFill>
            <a:srgbClr val="FF0000"/>
          </a:solidFill>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objectDefaults>
  <a:extraClrSchemeLst>
    <a:extraClrScheme>
      <a:clrScheme name="1_Vorlesung Standard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_Vorlesung Standard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1_Vorlesung Standard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1_Vorlesung Standard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1_Vorlesung Standard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_Vorlesung Standard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1_Vorlesung Standard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1_Vorlesung Standard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1_Vorlesung Standard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Pages>7789364</Pages>
  <Words>31292</Words>
  <Application>Microsoft Office PowerPoint</Application>
  <PresentationFormat>Bildschirmpräsentation (4:3)</PresentationFormat>
  <Paragraphs>3285</Paragraphs>
  <Slides>170</Slides>
  <Notes>170</Notes>
  <HiddenSlides>17</HiddenSlides>
  <MMClips>0</MMClips>
  <ScaleCrop>false</ScaleCrop>
  <HeadingPairs>
    <vt:vector size="10" baseType="variant">
      <vt:variant>
        <vt:lpstr>Verwendete Schriftarten</vt:lpstr>
      </vt:variant>
      <vt:variant>
        <vt:i4>6</vt:i4>
      </vt:variant>
      <vt:variant>
        <vt:lpstr>Design</vt:lpstr>
      </vt:variant>
      <vt:variant>
        <vt:i4>2</vt:i4>
      </vt:variant>
      <vt:variant>
        <vt:lpstr>Links</vt:lpstr>
      </vt:variant>
      <vt:variant>
        <vt:i4>3</vt:i4>
      </vt:variant>
      <vt:variant>
        <vt:lpstr>Eingebettete OLE-Server</vt:lpstr>
      </vt:variant>
      <vt:variant>
        <vt:i4>5</vt:i4>
      </vt:variant>
      <vt:variant>
        <vt:lpstr>Folientitel</vt:lpstr>
      </vt:variant>
      <vt:variant>
        <vt:i4>170</vt:i4>
      </vt:variant>
    </vt:vector>
  </HeadingPairs>
  <TitlesOfParts>
    <vt:vector size="186" baseType="lpstr">
      <vt:lpstr>Arial Unicode MS</vt:lpstr>
      <vt:lpstr>Arial</vt:lpstr>
      <vt:lpstr>Cambria Math</vt:lpstr>
      <vt:lpstr>Times New Roman</vt:lpstr>
      <vt:lpstr>Univers-Bold</vt:lpstr>
      <vt:lpstr>Wingdings</vt:lpstr>
      <vt:lpstr>Vorlesung Standard</vt:lpstr>
      <vt:lpstr>1_Vorlesung Standard</vt:lpstr>
      <vt:lpstr>file:///D:\Arbeit\Hochschule\2.%20Makroökonomik\Grafik-Daten\Unemployment%20and%20Investment.xls!Net%20Investment%20(2)</vt:lpstr>
      <vt:lpstr>file:///D:\Arbeit\Archiv\Google%20Drive\0Vorlesungen\2.%20Makroökonomik\Grafik-Daten\GER%20Growth%20and%20Investment_cycle.xls!Gov%20Consumption</vt:lpstr>
      <vt:lpstr>file:///D:\Arbeit\Archiv\Google%20Drive\0Vorlesungen\2.%20Makroökonomik\Grafik-Daten\GER%20Growth%20and%20Investment_cycle.xls!Net%20Investment</vt:lpstr>
      <vt:lpstr>Unknown</vt:lpstr>
      <vt:lpstr>Diagramm</vt:lpstr>
      <vt:lpstr>Clip</vt:lpstr>
      <vt:lpstr>Equation</vt:lpstr>
      <vt:lpstr>Formel</vt:lpstr>
      <vt:lpstr>Macroeconomics  3. The Neoclassical Model and its Policy Implications</vt:lpstr>
      <vt:lpstr>Macroeconomics</vt:lpstr>
      <vt:lpstr>Macroeconomics</vt:lpstr>
      <vt:lpstr>3. The Neoclassical Model and its Policy Implications  3.1. The Structure of the Neoclassical Model</vt:lpstr>
      <vt:lpstr>3. The Neoclassical Model and its Policy Implications  3.1. The Structure of the Neoclassical Model</vt:lpstr>
      <vt:lpstr>3. The Neoclassical Model and its Policy Implications  3.1. The Structure of the Neoclassical Model</vt:lpstr>
      <vt:lpstr>3. The Neoclassical Model and its Policy Implications  3.1. The Structure of the Neoclassical Model</vt:lpstr>
      <vt:lpstr>PowerPoint-Präsentation</vt:lpstr>
      <vt:lpstr>3. The Neoclassical Model and its Policy Implications  3.1. The Structure of the Neoclassical Model</vt:lpstr>
      <vt:lpstr>3. The Neoclassical Model and its Policy Implications  3.1. The Structure of the Neoclassical Model</vt:lpstr>
      <vt:lpstr>3. The Neoclassical Model and its Policy Implications  3.1. The Structure of the Neoclassical Model</vt:lpstr>
      <vt:lpstr>3. The Neoclassical Model and its Policy Implications  3.1. The Structure of the Neoclassical Model</vt:lpstr>
      <vt:lpstr>3. The Neoclassical Model and its Policy Implications  3.1. The Structure of the Neoclassical Model</vt:lpstr>
      <vt:lpstr>3. The Neoclassical Model and its Policy Implications  3.1. The Structure of the Neoclassical Model</vt:lpstr>
      <vt:lpstr>3. The Neoclassical Model and its Policy Implications  3.1. The Structure of the Neoclassical Model</vt:lpstr>
      <vt:lpstr>3. The Neoclassical Model and its Policy Implications  3.1. The Structure of the Neoclassical Model</vt:lpstr>
      <vt:lpstr>The Production Function of GDP</vt:lpstr>
      <vt:lpstr>The Production Function of GDP</vt:lpstr>
      <vt:lpstr>The Production Function of GDP</vt:lpstr>
      <vt:lpstr>3. The Neoclassical Model and its Policy Implications  3.1. The Structure of the Neoclassical Model</vt:lpstr>
      <vt:lpstr>Labor Demand of Firms</vt:lpstr>
      <vt:lpstr>PowerPoint-Präsentation</vt:lpstr>
      <vt:lpstr>3. The Neoclassical Model and its Policy Implications  3.1. The Structure of the Neoclassical Model</vt:lpstr>
      <vt:lpstr>Labor Supply</vt:lpstr>
      <vt:lpstr>Labor Supply</vt:lpstr>
      <vt:lpstr>The Labor Market under Free Competition</vt:lpstr>
      <vt:lpstr>The Labor Market under Collective Wage Agreements</vt:lpstr>
      <vt:lpstr>3. The Neoclassical Model and its Policy Implications  3.1. The Structure of the Neoclassical Model</vt:lpstr>
      <vt:lpstr>3. The Neoclassical Model and its Policy Implications  3.1. The Structure of the Neoclassical Model</vt:lpstr>
      <vt:lpstr>3. The Neoclassical Model and its Policy Implications  3.1. The Structure of the Neoclassical Model</vt:lpstr>
      <vt:lpstr>3. The Neoclassical Model and its Policy Implications  3.1. The Structure of the Neoclassical Model</vt:lpstr>
      <vt:lpstr>PowerPoint-Präsentation</vt:lpstr>
      <vt:lpstr>PowerPoint-Präsentation</vt:lpstr>
      <vt:lpstr>PowerPoint-Präsentation</vt:lpstr>
      <vt:lpstr>PowerPoint-Präsentation</vt:lpstr>
      <vt:lpstr>3. The Neoclassical Model and its Policy Implications  3.1. The Structure of the Neoclassical Model</vt:lpstr>
      <vt:lpstr>3. The Neoclassical Model and its Policy Implications  3.1. The Structure of the Neoclassical Model</vt:lpstr>
      <vt:lpstr>3. The Neoclassical Model and its Policy Implications  3.1. The Structure of the Neoclassical Model</vt:lpstr>
      <vt:lpstr>Determination of GDP</vt:lpstr>
      <vt:lpstr>Determination of GDP</vt:lpstr>
      <vt:lpstr>PowerPoint-Präsentation</vt:lpstr>
      <vt:lpstr>3. The Neoclassical Model and its Policy Implications  3.1. The Structure of the Neoclassical Model</vt:lpstr>
      <vt:lpstr>3. The Neoclassical Model and its Policy Implications  3.1. The Structure of the Neoclassical Model</vt:lpstr>
      <vt:lpstr>Credit Supply of Households (=Savings)</vt:lpstr>
      <vt:lpstr>3. The Neoclassical Model and its Policy Implications  3.1. The Structure of the Neoclassical Model</vt:lpstr>
      <vt:lpstr>Consumption Demand of Households</vt:lpstr>
      <vt:lpstr>3. The Neoclassical Model and its Policy Implications  3.1. The Structure of the Neoclassical Model</vt:lpstr>
      <vt:lpstr>Consumption Demand of Households</vt:lpstr>
      <vt:lpstr>Consumption Demand of Households</vt:lpstr>
      <vt:lpstr>Credit Supply of Households (=Savings)</vt:lpstr>
      <vt:lpstr>Credit Supply of Households (=Savings)</vt:lpstr>
      <vt:lpstr>3. The Neoclassical Model and its Policy Implications  3.1. The Structure of the Neoclassical Model</vt:lpstr>
      <vt:lpstr>3. The Neoclassical Model and its Policy Implications  3.1. The Structure of the Neoclassical Model</vt:lpstr>
      <vt:lpstr>Investment Demand of Firms</vt:lpstr>
      <vt:lpstr>Investment Demand of Firms</vt:lpstr>
      <vt:lpstr>Investment Demand of Firms</vt:lpstr>
      <vt:lpstr>The Capital Market</vt:lpstr>
      <vt:lpstr>3. The Neoclassical Model and its Policy Implications  3.1. The Structure of the Neoclassical Model</vt:lpstr>
      <vt:lpstr>PowerPoint-Präsentation</vt:lpstr>
      <vt:lpstr>PowerPoint-Präsentation</vt:lpstr>
      <vt:lpstr>PowerPoint-Präsentation</vt:lpstr>
      <vt:lpstr>PowerPoint-Präsentation</vt:lpstr>
      <vt:lpstr>Determination of GDP</vt:lpstr>
      <vt:lpstr>PowerPoint-Präsentation</vt:lpstr>
      <vt:lpstr>3. The Neoclassical Model and its Policy Implications  3.1. The Structure of the Neoclassical Model</vt:lpstr>
      <vt:lpstr>3. The Neoclassical Model and its Policy Implications  3.1. The Structure of the Neoclassical Model</vt:lpstr>
      <vt:lpstr>3. The Neoclassical Model and its Policy Implications  3.1. The Structure of the Neoclassical Model</vt:lpstr>
      <vt:lpstr>3. The Neoclassical Model and its Policy Implications  3.1. The Structure of the Neoclassical Model</vt:lpstr>
      <vt:lpstr>3. The Neoclassical Model and its Policy Implications  3.1. The Structure of the Neoclassical Model</vt:lpstr>
      <vt:lpstr>3. The Neoclassical Model and its Policy Implications  3.1. The Structure of the Neoclassical Model</vt:lpstr>
      <vt:lpstr>3. The Neoclassical Model and its Policy Implications  3.1. The Structure of the Neoclassical Model</vt:lpstr>
      <vt:lpstr>3. The Neoclassical Model and its Policy Implications  3.1. The Structure of the Neoclassical Model</vt:lpstr>
      <vt:lpstr>3. The Neoclassical Model and its Policy Implications  3.1. The Structure of the Neoclassical Model</vt:lpstr>
      <vt:lpstr>Capital Market with Money Supply of Central Bank</vt:lpstr>
      <vt:lpstr>3. The Neoclassical Model and its Policy Implications  3.1. The Structure of the Neoclassical Model</vt:lpstr>
      <vt:lpstr>3. The Neoclassical Model and its Policy Implications 3.1. The Structure of the Neoclassical Model</vt:lpstr>
      <vt:lpstr>Capital Market with Money Demand</vt:lpstr>
      <vt:lpstr>Capital Market with Money Supply and Demand</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3. The Neoclassical Model and its Policy Implications 3.1. The Structure of the Neoclassical Model</vt:lpstr>
      <vt:lpstr>PowerPoint-Präsentation</vt:lpstr>
      <vt:lpstr>3. The Neoclassical Model and its Policy Implications 3.1. The Structure of the Neoclassical Model</vt:lpstr>
      <vt:lpstr>Determination of GDP</vt:lpstr>
      <vt:lpstr>PowerPoint-Präsentation</vt:lpstr>
      <vt:lpstr>PowerPoint-Präsentation</vt:lpstr>
      <vt:lpstr>PowerPoint-Präsentation</vt:lpstr>
      <vt:lpstr>PowerPoint-Präsentation</vt:lpstr>
      <vt:lpstr>Macroeconomics</vt:lpstr>
      <vt:lpstr>3. The Neoclassical Model and its Policy Implications 3.2.1. Monetary Policy</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3. The Neoclassical Model and its Policy Implications  3.2.1. Monetary Policy</vt:lpstr>
      <vt:lpstr>3. The Neoclassical Model and its Policy Implications  3.2.1. Monetary Policy</vt:lpstr>
      <vt:lpstr>3. The Neoclassical Model and its Policy Implications  3.2.1. Monetary Policy</vt:lpstr>
      <vt:lpstr>PowerPoint-Präsentation</vt:lpstr>
      <vt:lpstr>PowerPoint-Präsentation</vt:lpstr>
      <vt:lpstr>The Empirical Effect of Monetary Policy  (USA, 1965:3 -1995:3)</vt:lpstr>
      <vt:lpstr>Macroeconomics</vt:lpstr>
      <vt:lpstr>3. The Neoclassical Model and its Policy Implications  3.2.2. Fiscal Policy</vt:lpstr>
      <vt:lpstr>PowerPoint-Präsentation</vt:lpstr>
      <vt:lpstr>PowerPoint-Präsentation</vt:lpstr>
      <vt:lpstr>PowerPoint-Präsentation</vt:lpstr>
      <vt:lpstr>PowerPoint-Präsentation</vt:lpstr>
      <vt:lpstr>PowerPoint-Präsentation</vt:lpstr>
      <vt:lpstr>PowerPoint-Präsentation</vt:lpstr>
      <vt:lpstr>3. The Neoclassical Model and its Policy Implications  3.2.2. Fiscal Policy</vt:lpstr>
      <vt:lpstr>PowerPoint-Präsentation</vt:lpstr>
      <vt:lpstr>PowerPoint-Präsentation</vt:lpstr>
      <vt:lpstr>PowerPoint-Präsentation</vt:lpstr>
      <vt:lpstr>PowerPoint-Präsentation</vt:lpstr>
      <vt:lpstr>PowerPoint-Präsentation</vt:lpstr>
      <vt:lpstr>3. The Neoclassical Model and its Policy Implications  3.2.2. Fiscal Policy</vt:lpstr>
      <vt:lpstr>3. The Neoclassical Model and its Policy Implications  3.2.2. Fiscal Policy</vt:lpstr>
      <vt:lpstr>3. The Neoclassical Model and its Policy Implications  3.2.2. Fiscal Policy</vt:lpstr>
      <vt:lpstr>3. The Neoclassical Model and its Policy Implications  3.2.2. Fiscal Policy</vt:lpstr>
      <vt:lpstr>Macroeconomics</vt:lpstr>
      <vt:lpstr>3. The Neoclassical Model and its Policy Implications  3.2.3. Demand-side Shocks</vt:lpstr>
      <vt:lpstr>PowerPoint-Präsentation</vt:lpstr>
      <vt:lpstr>PowerPoint-Präsentation</vt:lpstr>
      <vt:lpstr>PowerPoint-Präsentation</vt:lpstr>
      <vt:lpstr>PowerPoint-Präsentation</vt:lpstr>
      <vt:lpstr>3. The Neoclassical Model and its Policy Implications  3.2.3. Demand-side Shocks</vt:lpstr>
      <vt:lpstr>Macroeconomics</vt:lpstr>
      <vt:lpstr>3. The Neoclassical Model and its Policy Implications  3.2.4. Supply-side Shocks</vt:lpstr>
      <vt:lpstr>3. The Neoclassical Model and its Policy Implications  3.2.4. Supply-side Shocks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3. The Neoclassical Model and its Policy Implications  3.2.4. Supply-side Shocks</vt:lpstr>
      <vt:lpstr>Investment Demand of Firms</vt:lpstr>
      <vt:lpstr>3.3. Questions for Review</vt:lpstr>
      <vt:lpstr>3.3. Questions for Review</vt:lpstr>
      <vt:lpstr>3.3. Questions for Review</vt:lpstr>
      <vt:lpstr>3.3. Questions for Review</vt:lpstr>
      <vt:lpstr>3.3. Questions for Review</vt:lpstr>
      <vt:lpstr>3.3. Questions for Review</vt:lpstr>
      <vt:lpstr>3.3. Questions for Review</vt:lpstr>
      <vt:lpstr>3.3. Questions for Review</vt:lpstr>
      <vt:lpstr>3.3. Questions for Review</vt:lpstr>
      <vt:lpstr>3.3. Questions for Review</vt:lpstr>
      <vt:lpstr>3.3. Questions for Review</vt:lpstr>
      <vt:lpstr>3.3. Questions for Review</vt:lpstr>
      <vt:lpstr>PowerPoint-Präsentation</vt:lpstr>
      <vt:lpstr>PowerPoint-Präsentation</vt:lpstr>
      <vt:lpstr>PowerPoint-Präsentation</vt:lpstr>
      <vt:lpstr>PowerPoint-Präsentation</vt:lpstr>
      <vt:lpstr>PowerPoint-Präsentation</vt:lpstr>
      <vt:lpstr>PowerPoint-Präsentation</vt:lpstr>
      <vt:lpstr>3.3. Questions for Review</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Grundzüge Mikroökonomik Arbeitsunterlage 4: Grundlagen der Angebotstheorie</dc:title>
  <dc:creator>Rainer Maurer</dc:creator>
  <cp:lastModifiedBy>Rainer Maurer</cp:lastModifiedBy>
  <cp:revision>7696971</cp:revision>
  <cp:lastPrinted>2019-04-24T08:00:51Z</cp:lastPrinted>
  <dcterms:created xsi:type="dcterms:W3CDTF">1997-10-10T18:07:54Z</dcterms:created>
  <dcterms:modified xsi:type="dcterms:W3CDTF">2020-05-16T14:15:20Z</dcterms:modified>
</cp:coreProperties>
</file>