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66"/>
  </p:notesMasterIdLst>
  <p:handoutMasterIdLst>
    <p:handoutMasterId r:id="rId167"/>
  </p:handoutMasterIdLst>
  <p:sldIdLst>
    <p:sldId id="444" r:id="rId2"/>
    <p:sldId id="445" r:id="rId3"/>
    <p:sldId id="729" r:id="rId4"/>
    <p:sldId id="532" r:id="rId5"/>
    <p:sldId id="447" r:id="rId6"/>
    <p:sldId id="448" r:id="rId7"/>
    <p:sldId id="449" r:id="rId8"/>
    <p:sldId id="450" r:id="rId9"/>
    <p:sldId id="451" r:id="rId10"/>
    <p:sldId id="527" r:id="rId11"/>
    <p:sldId id="528" r:id="rId12"/>
    <p:sldId id="529" r:id="rId13"/>
    <p:sldId id="530" r:id="rId14"/>
    <p:sldId id="428" r:id="rId15"/>
    <p:sldId id="452" r:id="rId16"/>
    <p:sldId id="453" r:id="rId17"/>
    <p:sldId id="619" r:id="rId18"/>
    <p:sldId id="715" r:id="rId19"/>
    <p:sldId id="716" r:id="rId20"/>
    <p:sldId id="717" r:id="rId21"/>
    <p:sldId id="454" r:id="rId22"/>
    <p:sldId id="455" r:id="rId23"/>
    <p:sldId id="456" r:id="rId24"/>
    <p:sldId id="457" r:id="rId25"/>
    <p:sldId id="458" r:id="rId26"/>
    <p:sldId id="459" r:id="rId27"/>
    <p:sldId id="460" r:id="rId28"/>
    <p:sldId id="461" r:id="rId29"/>
    <p:sldId id="462" r:id="rId30"/>
    <p:sldId id="463" r:id="rId31"/>
    <p:sldId id="464" r:id="rId32"/>
    <p:sldId id="726" r:id="rId33"/>
    <p:sldId id="727" r:id="rId34"/>
    <p:sldId id="728" r:id="rId35"/>
    <p:sldId id="466" r:id="rId36"/>
    <p:sldId id="467" r:id="rId37"/>
    <p:sldId id="468" r:id="rId38"/>
    <p:sldId id="723" r:id="rId39"/>
    <p:sldId id="724" r:id="rId40"/>
    <p:sldId id="469" r:id="rId41"/>
    <p:sldId id="470" r:id="rId42"/>
    <p:sldId id="471" r:id="rId43"/>
    <p:sldId id="474" r:id="rId44"/>
    <p:sldId id="475" r:id="rId45"/>
    <p:sldId id="472" r:id="rId46"/>
    <p:sldId id="473" r:id="rId47"/>
    <p:sldId id="476" r:id="rId48"/>
    <p:sldId id="477" r:id="rId49"/>
    <p:sldId id="478" r:id="rId50"/>
    <p:sldId id="714" r:id="rId51"/>
    <p:sldId id="479" r:id="rId52"/>
    <p:sldId id="480" r:id="rId53"/>
    <p:sldId id="481" r:id="rId54"/>
    <p:sldId id="549" r:id="rId55"/>
    <p:sldId id="482" r:id="rId56"/>
    <p:sldId id="589" r:id="rId57"/>
    <p:sldId id="484" r:id="rId58"/>
    <p:sldId id="485" r:id="rId59"/>
    <p:sldId id="486" r:id="rId60"/>
    <p:sldId id="587" r:id="rId61"/>
    <p:sldId id="487" r:id="rId62"/>
    <p:sldId id="488" r:id="rId63"/>
    <p:sldId id="489" r:id="rId64"/>
    <p:sldId id="490" r:id="rId65"/>
    <p:sldId id="491" r:id="rId66"/>
    <p:sldId id="550" r:id="rId67"/>
    <p:sldId id="588" r:id="rId68"/>
    <p:sldId id="553" r:id="rId69"/>
    <p:sldId id="554" r:id="rId70"/>
    <p:sldId id="555" r:id="rId71"/>
    <p:sldId id="556" r:id="rId72"/>
    <p:sldId id="558" r:id="rId73"/>
    <p:sldId id="557" r:id="rId74"/>
    <p:sldId id="559" r:id="rId75"/>
    <p:sldId id="560" r:id="rId76"/>
    <p:sldId id="561" r:id="rId77"/>
    <p:sldId id="562" r:id="rId78"/>
    <p:sldId id="563" r:id="rId79"/>
    <p:sldId id="564" r:id="rId80"/>
    <p:sldId id="565" r:id="rId81"/>
    <p:sldId id="566" r:id="rId82"/>
    <p:sldId id="567" r:id="rId83"/>
    <p:sldId id="568" r:id="rId84"/>
    <p:sldId id="569" r:id="rId85"/>
    <p:sldId id="570" r:id="rId86"/>
    <p:sldId id="571" r:id="rId87"/>
    <p:sldId id="572" r:id="rId88"/>
    <p:sldId id="573" r:id="rId89"/>
    <p:sldId id="574" r:id="rId90"/>
    <p:sldId id="577" r:id="rId91"/>
    <p:sldId id="578" r:id="rId92"/>
    <p:sldId id="659" r:id="rId93"/>
    <p:sldId id="579" r:id="rId94"/>
    <p:sldId id="580" r:id="rId95"/>
    <p:sldId id="581" r:id="rId96"/>
    <p:sldId id="582" r:id="rId97"/>
    <p:sldId id="585" r:id="rId98"/>
    <p:sldId id="586" r:id="rId99"/>
    <p:sldId id="592" r:id="rId100"/>
    <p:sldId id="593" r:id="rId101"/>
    <p:sldId id="594" r:id="rId102"/>
    <p:sldId id="596" r:id="rId103"/>
    <p:sldId id="597" r:id="rId104"/>
    <p:sldId id="598" r:id="rId105"/>
    <p:sldId id="601" r:id="rId106"/>
    <p:sldId id="591" r:id="rId107"/>
    <p:sldId id="583" r:id="rId108"/>
    <p:sldId id="584" r:id="rId109"/>
    <p:sldId id="590" r:id="rId110"/>
    <p:sldId id="660" r:id="rId111"/>
    <p:sldId id="661" r:id="rId112"/>
    <p:sldId id="691" r:id="rId113"/>
    <p:sldId id="508" r:id="rId114"/>
    <p:sldId id="509" r:id="rId115"/>
    <p:sldId id="510" r:id="rId116"/>
    <p:sldId id="511" r:id="rId117"/>
    <p:sldId id="512" r:id="rId118"/>
    <p:sldId id="513" r:id="rId119"/>
    <p:sldId id="514" r:id="rId120"/>
    <p:sldId id="609" r:id="rId121"/>
    <p:sldId id="516" r:id="rId122"/>
    <p:sldId id="517" r:id="rId123"/>
    <p:sldId id="607" r:id="rId124"/>
    <p:sldId id="608" r:id="rId125"/>
    <p:sldId id="518" r:id="rId126"/>
    <p:sldId id="543" r:id="rId127"/>
    <p:sldId id="542" r:id="rId128"/>
    <p:sldId id="541" r:id="rId129"/>
    <p:sldId id="538" r:id="rId130"/>
    <p:sldId id="521" r:id="rId131"/>
    <p:sldId id="522" r:id="rId132"/>
    <p:sldId id="390" r:id="rId133"/>
    <p:sldId id="391" r:id="rId134"/>
    <p:sldId id="392" r:id="rId135"/>
    <p:sldId id="393" r:id="rId136"/>
    <p:sldId id="611" r:id="rId137"/>
    <p:sldId id="620" r:id="rId138"/>
    <p:sldId id="665" r:id="rId139"/>
    <p:sldId id="674" r:id="rId140"/>
    <p:sldId id="673" r:id="rId141"/>
    <p:sldId id="666" r:id="rId142"/>
    <p:sldId id="675" r:id="rId143"/>
    <p:sldId id="699" r:id="rId144"/>
    <p:sldId id="669" r:id="rId145"/>
    <p:sldId id="677" r:id="rId146"/>
    <p:sldId id="670" r:id="rId147"/>
    <p:sldId id="678" r:id="rId148"/>
    <p:sldId id="679" r:id="rId149"/>
    <p:sldId id="680" r:id="rId150"/>
    <p:sldId id="681" r:id="rId151"/>
    <p:sldId id="682" r:id="rId152"/>
    <p:sldId id="689" r:id="rId153"/>
    <p:sldId id="662" r:id="rId154"/>
    <p:sldId id="683" r:id="rId155"/>
    <p:sldId id="684" r:id="rId156"/>
    <p:sldId id="685" r:id="rId157"/>
    <p:sldId id="686" r:id="rId158"/>
    <p:sldId id="687" r:id="rId159"/>
    <p:sldId id="700" r:id="rId160"/>
    <p:sldId id="692" r:id="rId161"/>
    <p:sldId id="713" r:id="rId162"/>
    <p:sldId id="725" r:id="rId163"/>
    <p:sldId id="540" r:id="rId164"/>
    <p:sldId id="618" r:id="rId165"/>
  </p:sldIdLst>
  <p:sldSz cx="9144000" cy="6858000" type="screen4x3"/>
  <p:notesSz cx="6797675" cy="9928225"/>
  <p:defaultTextStyle>
    <a:defPPr>
      <a:defRPr lang="en-GB"/>
    </a:defPPr>
    <a:lvl1pPr algn="l" rtl="0" fontAlgn="base">
      <a:spcBef>
        <a:spcPct val="50000"/>
      </a:spcBef>
      <a:spcAft>
        <a:spcPct val="0"/>
      </a:spcAft>
      <a:defRPr sz="2200" kern="1200">
        <a:solidFill>
          <a:schemeClr val="bg2"/>
        </a:solidFill>
        <a:latin typeface="Arial" charset="0"/>
        <a:ea typeface="+mn-ea"/>
        <a:cs typeface="+mn-cs"/>
      </a:defRPr>
    </a:lvl1pPr>
    <a:lvl2pPr marL="457200" algn="l" rtl="0" fontAlgn="base">
      <a:spcBef>
        <a:spcPct val="50000"/>
      </a:spcBef>
      <a:spcAft>
        <a:spcPct val="0"/>
      </a:spcAft>
      <a:defRPr sz="2200" kern="1200">
        <a:solidFill>
          <a:schemeClr val="bg2"/>
        </a:solidFill>
        <a:latin typeface="Arial" charset="0"/>
        <a:ea typeface="+mn-ea"/>
        <a:cs typeface="+mn-cs"/>
      </a:defRPr>
    </a:lvl2pPr>
    <a:lvl3pPr marL="914400" algn="l" rtl="0" fontAlgn="base">
      <a:spcBef>
        <a:spcPct val="50000"/>
      </a:spcBef>
      <a:spcAft>
        <a:spcPct val="0"/>
      </a:spcAft>
      <a:defRPr sz="2200" kern="1200">
        <a:solidFill>
          <a:schemeClr val="bg2"/>
        </a:solidFill>
        <a:latin typeface="Arial" charset="0"/>
        <a:ea typeface="+mn-ea"/>
        <a:cs typeface="+mn-cs"/>
      </a:defRPr>
    </a:lvl3pPr>
    <a:lvl4pPr marL="1371600" algn="l" rtl="0" fontAlgn="base">
      <a:spcBef>
        <a:spcPct val="50000"/>
      </a:spcBef>
      <a:spcAft>
        <a:spcPct val="0"/>
      </a:spcAft>
      <a:defRPr sz="2200" kern="1200">
        <a:solidFill>
          <a:schemeClr val="bg2"/>
        </a:solidFill>
        <a:latin typeface="Arial" charset="0"/>
        <a:ea typeface="+mn-ea"/>
        <a:cs typeface="+mn-cs"/>
      </a:defRPr>
    </a:lvl4pPr>
    <a:lvl5pPr marL="1828800" algn="l" rtl="0" fontAlgn="base">
      <a:spcBef>
        <a:spcPct val="50000"/>
      </a:spcBef>
      <a:spcAft>
        <a:spcPct val="0"/>
      </a:spcAft>
      <a:defRPr sz="2200" kern="1200">
        <a:solidFill>
          <a:schemeClr val="bg2"/>
        </a:solidFill>
        <a:latin typeface="Arial" charset="0"/>
        <a:ea typeface="+mn-ea"/>
        <a:cs typeface="+mn-cs"/>
      </a:defRPr>
    </a:lvl5pPr>
    <a:lvl6pPr marL="2286000" algn="l" defTabSz="914400" rtl="0" eaLnBrk="1" latinLnBrk="0" hangingPunct="1">
      <a:defRPr sz="2200" kern="1200">
        <a:solidFill>
          <a:schemeClr val="bg2"/>
        </a:solidFill>
        <a:latin typeface="Arial" charset="0"/>
        <a:ea typeface="+mn-ea"/>
        <a:cs typeface="+mn-cs"/>
      </a:defRPr>
    </a:lvl6pPr>
    <a:lvl7pPr marL="2743200" algn="l" defTabSz="914400" rtl="0" eaLnBrk="1" latinLnBrk="0" hangingPunct="1">
      <a:defRPr sz="2200" kern="1200">
        <a:solidFill>
          <a:schemeClr val="bg2"/>
        </a:solidFill>
        <a:latin typeface="Arial" charset="0"/>
        <a:ea typeface="+mn-ea"/>
        <a:cs typeface="+mn-cs"/>
      </a:defRPr>
    </a:lvl7pPr>
    <a:lvl8pPr marL="3200400" algn="l" defTabSz="914400" rtl="0" eaLnBrk="1" latinLnBrk="0" hangingPunct="1">
      <a:defRPr sz="2200" kern="1200">
        <a:solidFill>
          <a:schemeClr val="bg2"/>
        </a:solidFill>
        <a:latin typeface="Arial" charset="0"/>
        <a:ea typeface="+mn-ea"/>
        <a:cs typeface="+mn-cs"/>
      </a:defRPr>
    </a:lvl8pPr>
    <a:lvl9pPr marL="3657600" algn="l" defTabSz="914400" rtl="0" eaLnBrk="1" latinLnBrk="0" hangingPunct="1">
      <a:defRPr sz="2200"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FF00"/>
    <a:srgbClr val="66FF33"/>
    <a:srgbClr val="FF66FF"/>
    <a:srgbClr val="0000FF"/>
    <a:srgbClr val="FF0000"/>
    <a:srgbClr val="33CC33"/>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9" autoAdjust="0"/>
    <p:restoredTop sz="89575" autoAdjust="0"/>
  </p:normalViewPr>
  <p:slideViewPr>
    <p:cSldViewPr snapToGrid="0">
      <p:cViewPr varScale="1">
        <p:scale>
          <a:sx n="84" d="100"/>
          <a:sy n="84" d="100"/>
        </p:scale>
        <p:origin x="762"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25" d="100"/>
        <a:sy n="125" d="100"/>
      </p:scale>
      <p:origin x="0" y="0"/>
    </p:cViewPr>
  </p:notesTextViewPr>
  <p:sorterViewPr>
    <p:cViewPr>
      <p:scale>
        <a:sx n="72" d="100"/>
        <a:sy n="72" d="100"/>
      </p:scale>
      <p:origin x="0" y="27900"/>
    </p:cViewPr>
  </p:sorterViewPr>
  <p:notesViewPr>
    <p:cSldViewPr snapToGrid="0">
      <p:cViewPr>
        <p:scale>
          <a:sx n="100" d="100"/>
          <a:sy n="100" d="100"/>
        </p:scale>
        <p:origin x="-3528" y="1146"/>
      </p:cViewPr>
      <p:guideLst>
        <p:guide orient="horz" pos="3127"/>
        <p:guide pos="2142"/>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_rels/viewProps.xml.rels><?xml version="1.0" encoding="UTF-8" standalone="yes"?>
<Relationships xmlns="http://schemas.openxmlformats.org/package/2006/relationships"><Relationship Id="rId1"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9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99.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99.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99.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107.emf"/><Relationship Id="rId1" Type="http://schemas.openxmlformats.org/officeDocument/2006/relationships/image" Target="../media/image106.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107.emf"/><Relationship Id="rId1" Type="http://schemas.openxmlformats.org/officeDocument/2006/relationships/image" Target="../media/image10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99.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image" Target="../media/image99.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11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image" Target="../media/image99.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image" Target="../media/image99.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image" Target="../media/image99.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image" Target="../media/image99.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image" Target="../media/image99.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19750" tIns="0" rIns="19750" bIns="0" numCol="1" anchor="t" anchorCtr="0" compatLnSpc="1">
            <a:prstTxWarp prst="textNoShape">
              <a:avLst/>
            </a:prstTxWarp>
          </a:bodyPr>
          <a:lstStyle>
            <a:lvl1pPr defTabSz="790575" eaLnBrk="0" hangingPunct="0">
              <a:spcBef>
                <a:spcPct val="0"/>
              </a:spcBef>
              <a:defRPr sz="1100" i="1">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19750" tIns="0" rIns="19750" bIns="0" numCol="1" anchor="t" anchorCtr="0" compatLnSpc="1">
            <a:prstTxWarp prst="textNoShape">
              <a:avLst/>
            </a:prstTxWarp>
          </a:bodyPr>
          <a:lstStyle>
            <a:lvl1pPr algn="r" defTabSz="790575" eaLnBrk="0" hangingPunct="0">
              <a:spcBef>
                <a:spcPct val="0"/>
              </a:spcBef>
              <a:defRPr sz="1100" i="1">
                <a:solidFill>
                  <a:schemeClr val="tx1"/>
                </a:solidFill>
                <a:latin typeface="Times New Roman" pitchFamily="18" charset="0"/>
              </a:defRPr>
            </a:lvl1pPr>
          </a:lstStyle>
          <a:p>
            <a:pPr>
              <a:defRPr/>
            </a:pPr>
            <a:endParaRPr lang="en-GB"/>
          </a:p>
        </p:txBody>
      </p:sp>
    </p:spTree>
    <p:extLst>
      <p:ext uri="{BB962C8B-B14F-4D97-AF65-F5344CB8AC3E}">
        <p14:creationId xmlns:p14="http://schemas.microsoft.com/office/powerpoint/2010/main" val="1898588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19750" tIns="0" rIns="19750" bIns="0" numCol="1" anchor="t" anchorCtr="0" compatLnSpc="1">
            <a:prstTxWarp prst="textNoShape">
              <a:avLst/>
            </a:prstTxWarp>
          </a:bodyPr>
          <a:lstStyle>
            <a:lvl1pPr defTabSz="790575" eaLnBrk="0" hangingPunct="0">
              <a:spcBef>
                <a:spcPct val="0"/>
              </a:spcBef>
              <a:defRPr sz="1100" i="1">
                <a:solidFill>
                  <a:schemeClr val="tx1"/>
                </a:solidFill>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3851275" y="0"/>
            <a:ext cx="2946400" cy="495300"/>
          </a:xfrm>
          <a:prstGeom prst="rect">
            <a:avLst/>
          </a:prstGeom>
          <a:noFill/>
          <a:ln w="9525">
            <a:noFill/>
            <a:miter lim="800000"/>
            <a:headEnd/>
            <a:tailEnd/>
          </a:ln>
          <a:effectLst/>
        </p:spPr>
        <p:txBody>
          <a:bodyPr vert="horz" wrap="square" lIns="19750" tIns="0" rIns="19750" bIns="0" numCol="1" anchor="t" anchorCtr="0" compatLnSpc="1">
            <a:prstTxWarp prst="textNoShape">
              <a:avLst/>
            </a:prstTxWarp>
          </a:bodyPr>
          <a:lstStyle>
            <a:lvl1pPr algn="r" defTabSz="790575" eaLnBrk="0" hangingPunct="0">
              <a:spcBef>
                <a:spcPct val="0"/>
              </a:spcBef>
              <a:defRPr sz="1100" i="1">
                <a:solidFill>
                  <a:schemeClr val="tx1"/>
                </a:solidFill>
                <a:latin typeface="Times New Roman" pitchFamily="18" charset="0"/>
              </a:defRPr>
            </a:lvl1pPr>
          </a:lstStyle>
          <a:p>
            <a:pPr>
              <a:defRPr/>
            </a:pPr>
            <a:endParaRPr lang="en-GB"/>
          </a:p>
        </p:txBody>
      </p:sp>
      <p:sp>
        <p:nvSpPr>
          <p:cNvPr id="2052" name="Rectangle 4"/>
          <p:cNvSpPr>
            <a:spLocks noGrp="1" noChangeArrowheads="1"/>
          </p:cNvSpPr>
          <p:nvPr>
            <p:ph type="ftr" sz="quarter" idx="4"/>
          </p:nvPr>
        </p:nvSpPr>
        <p:spPr bwMode="auto">
          <a:xfrm>
            <a:off x="0" y="9432925"/>
            <a:ext cx="2946400" cy="495300"/>
          </a:xfrm>
          <a:prstGeom prst="rect">
            <a:avLst/>
          </a:prstGeom>
          <a:noFill/>
          <a:ln w="9525">
            <a:noFill/>
            <a:miter lim="800000"/>
            <a:headEnd/>
            <a:tailEnd/>
          </a:ln>
          <a:effectLst/>
        </p:spPr>
        <p:txBody>
          <a:bodyPr vert="horz" wrap="square" lIns="19750" tIns="0" rIns="19750" bIns="0" numCol="1" anchor="b" anchorCtr="0" compatLnSpc="1">
            <a:prstTxWarp prst="textNoShape">
              <a:avLst/>
            </a:prstTxWarp>
          </a:bodyPr>
          <a:lstStyle>
            <a:lvl1pPr defTabSz="790575" eaLnBrk="0" hangingPunct="0">
              <a:spcBef>
                <a:spcPct val="0"/>
              </a:spcBef>
              <a:defRPr sz="1100" i="1">
                <a:solidFill>
                  <a:schemeClr val="tx1"/>
                </a:solidFill>
                <a:latin typeface="Times New Roman" pitchFamily="18" charset="0"/>
              </a:defRPr>
            </a:lvl1pPr>
          </a:lstStyle>
          <a:p>
            <a:pPr>
              <a:defRPr/>
            </a:pPr>
            <a:endParaRPr lang="de-DE"/>
          </a:p>
        </p:txBody>
      </p:sp>
      <p:sp>
        <p:nvSpPr>
          <p:cNvPr id="2053" name="Rectangle 5"/>
          <p:cNvSpPr>
            <a:spLocks noGrp="1" noChangeArrowheads="1"/>
          </p:cNvSpPr>
          <p:nvPr>
            <p:ph type="sldNum" sz="quarter" idx="5"/>
          </p:nvPr>
        </p:nvSpPr>
        <p:spPr bwMode="auto">
          <a:xfrm>
            <a:off x="3851275" y="9432925"/>
            <a:ext cx="2946400" cy="495300"/>
          </a:xfrm>
          <a:prstGeom prst="rect">
            <a:avLst/>
          </a:prstGeom>
          <a:noFill/>
          <a:ln w="9525">
            <a:noFill/>
            <a:miter lim="800000"/>
            <a:headEnd/>
            <a:tailEnd/>
          </a:ln>
          <a:effectLst/>
        </p:spPr>
        <p:txBody>
          <a:bodyPr vert="horz" wrap="square" lIns="19750" tIns="0" rIns="19750" bIns="0" numCol="1" anchor="b" anchorCtr="0" compatLnSpc="1">
            <a:prstTxWarp prst="textNoShape">
              <a:avLst/>
            </a:prstTxWarp>
          </a:bodyPr>
          <a:lstStyle>
            <a:lvl1pPr algn="r" defTabSz="790575" eaLnBrk="0" hangingPunct="0">
              <a:spcBef>
                <a:spcPct val="0"/>
              </a:spcBef>
              <a:defRPr sz="1100" i="1">
                <a:solidFill>
                  <a:schemeClr val="tx1"/>
                </a:solidFill>
                <a:latin typeface="Times New Roman" pitchFamily="18" charset="0"/>
              </a:defRPr>
            </a:lvl1pPr>
          </a:lstStyle>
          <a:p>
            <a:pPr>
              <a:defRPr/>
            </a:pPr>
            <a:fld id="{1E2A4741-D410-484A-8F73-509C720FB983}" type="slidenum">
              <a:rPr lang="en-GB"/>
              <a:pPr>
                <a:defRPr/>
              </a:pPr>
              <a:t>‹#›</a:t>
            </a:fld>
            <a:endParaRPr lang="en-GB"/>
          </a:p>
        </p:txBody>
      </p:sp>
      <p:sp>
        <p:nvSpPr>
          <p:cNvPr id="2054" name="Rectangle 6"/>
          <p:cNvSpPr>
            <a:spLocks noGrp="1" noChangeArrowheads="1"/>
          </p:cNvSpPr>
          <p:nvPr>
            <p:ph type="body" sz="quarter" idx="3"/>
          </p:nvPr>
        </p:nvSpPr>
        <p:spPr bwMode="auto">
          <a:xfrm>
            <a:off x="231775" y="4714875"/>
            <a:ext cx="6335713" cy="4467225"/>
          </a:xfrm>
          <a:prstGeom prst="rect">
            <a:avLst/>
          </a:prstGeom>
          <a:noFill/>
          <a:ln w="9525">
            <a:noFill/>
            <a:miter lim="800000"/>
            <a:headEnd/>
            <a:tailEnd/>
          </a:ln>
          <a:effectLst/>
        </p:spPr>
        <p:txBody>
          <a:bodyPr vert="horz" wrap="square" lIns="95464" tIns="47732" rIns="95464" bIns="4773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5895" name="Rectangle 7"/>
          <p:cNvSpPr>
            <a:spLocks noGrp="1" noRot="1" noChangeAspect="1" noChangeArrowheads="1" noTextEdit="1"/>
          </p:cNvSpPr>
          <p:nvPr>
            <p:ph type="sldImg" idx="2"/>
          </p:nvPr>
        </p:nvSpPr>
        <p:spPr bwMode="auto">
          <a:xfrm>
            <a:off x="927100" y="750888"/>
            <a:ext cx="4945063" cy="3709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31298689"/>
      </p:ext>
    </p:extLst>
  </p:cSld>
  <p:clrMap bg1="lt1" tx1="dk1" bg2="lt2" tx2="dk2" accent1="accent1" accent2="accent2" accent3="accent3" accent4="accent4" accent5="accent5" accent6="accent6" hlink="hlink" folHlink="folHlink"/>
  <p:notesStyle>
    <a:lvl1pPr marL="2286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1pPr>
    <a:lvl2pPr marL="6858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2pPr>
    <a:lvl3pPr marL="11430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3pPr>
    <a:lvl4pPr marL="16002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4pPr>
    <a:lvl5pPr marL="20574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youtu.be/OqqSmGep9AI"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de.wikipedia.org/wiki/Pr%C3%A4sident_der_Vereinigten_Staaten"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F8EE278-A081-4AB8-9C35-CD536DD83E40}" type="slidenum">
              <a:rPr lang="en-GB" altLang="en-US" sz="1100" smtClean="0">
                <a:latin typeface="Times New Roman" pitchFamily="18" charset="0"/>
              </a:rPr>
              <a:pPr>
                <a:spcBef>
                  <a:spcPct val="0"/>
                </a:spcBef>
                <a:buFontTx/>
                <a:buNone/>
              </a:pPr>
              <a:t>1</a:t>
            </a:fld>
            <a:endParaRPr lang="en-GB" altLang="en-US" sz="1100">
              <a:latin typeface="Times New Roman" pitchFamily="18" charset="0"/>
            </a:endParaRPr>
          </a:p>
        </p:txBody>
      </p:sp>
      <p:sp>
        <p:nvSpPr>
          <p:cNvPr id="166915" name="Rectangle 2"/>
          <p:cNvSpPr>
            <a:spLocks noGrp="1" noRot="1" noChangeAspect="1" noChangeArrowheads="1" noTextEdit="1"/>
          </p:cNvSpPr>
          <p:nvPr>
            <p:ph type="sldImg"/>
          </p:nvPr>
        </p:nvSpPr>
        <p:spPr>
          <a:xfrm>
            <a:off x="920750" y="746125"/>
            <a:ext cx="4959350" cy="3721100"/>
          </a:xfrm>
          <a:ln/>
        </p:spPr>
      </p:sp>
      <p:sp>
        <p:nvSpPr>
          <p:cNvPr id="166916"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altLang="en-US" dirty="0"/>
              <a:t>Guten Tag meine Damen und Herren! Dies ist Lektion 22 der Vorlesung „Internationale Wirtschaftsbeziehungen“. Ich werde die Folien 1 bis 20 von Kapitel 4 „Internationale Finanzmarktkrisen“ erläutern.</a:t>
            </a:r>
          </a:p>
          <a:p>
            <a:pPr marL="0" indent="0" defTabSz="914400" eaLnBrk="1" hangingPunct="1">
              <a:buNone/>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4BB9E89-3B2F-4DE8-A882-2063614E474F}" type="slidenum">
              <a:rPr lang="en-GB" altLang="en-US" sz="1100" smtClean="0">
                <a:latin typeface="Times New Roman" pitchFamily="18" charset="0"/>
              </a:rPr>
              <a:pPr>
                <a:spcBef>
                  <a:spcPct val="0"/>
                </a:spcBef>
                <a:buFontTx/>
                <a:buNone/>
              </a:pPr>
              <a:t>10</a:t>
            </a:fld>
            <a:endParaRPr lang="en-GB" altLang="en-US" sz="1100">
              <a:latin typeface="Times New Roman" pitchFamily="18" charset="0"/>
            </a:endParaRPr>
          </a:p>
        </p:txBody>
      </p:sp>
      <p:sp>
        <p:nvSpPr>
          <p:cNvPr id="17510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0" indent="0" eaLnBrk="1" hangingPunct="1">
              <a:buNone/>
            </a:pPr>
            <a:r>
              <a:rPr lang="de-DE" altLang="en-US" dirty="0"/>
              <a:t>Man kann die Entstehung eines positiven Rückkopplungseffektes auch mithilfe eines Marktdiagramms darstellen.</a:t>
            </a:r>
          </a:p>
          <a:p>
            <a:pPr marL="0" indent="0" eaLnBrk="1" hangingPunct="1">
              <a:buNone/>
            </a:pPr>
            <a:endParaRPr lang="de-DE" altLang="en-US" dirty="0"/>
          </a:p>
          <a:p>
            <a:pPr marL="0" indent="0" eaLnBrk="1" hangingPunct="1">
              <a:buNone/>
            </a:pPr>
            <a:r>
              <a:rPr lang="de-DE" altLang="en-US" dirty="0"/>
              <a:t>Im Normalfall sind Märkte negative Rückkopplungsmechanismen. Das bedeutet, im Normalfall sind Marktgleichgewichte stabil.</a:t>
            </a:r>
          </a:p>
          <a:p>
            <a:pPr marL="0" indent="0" eaLnBrk="1" hangingPunct="1">
              <a:buNone/>
            </a:pPr>
            <a:endParaRPr lang="de-DE" altLang="en-US" dirty="0"/>
          </a:p>
          <a:p>
            <a:pPr marL="0" indent="0" eaLnBrk="1" hangingPunct="1">
              <a:buNone/>
            </a:pPr>
            <a:r>
              <a:rPr lang="de-DE" altLang="en-US" dirty="0"/>
              <a:t>Übersteigt ein Preis aufgrund zufälliger Schwankungen einmal den Marktgleichgewichtspreis, KLICK so entsteht ein Überschussangebot, das dann dazu führt, dass der Preis wieder sinkt.</a:t>
            </a:r>
          </a:p>
          <a:p>
            <a:pPr marL="0" indent="0" eaLnBrk="1" hangingPunct="1">
              <a:buNone/>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Sinkt ein Preis aufgrund zufälliger Schwankungen einmal unter den Marktgleichgewichtspreis, KLICK so entsteht ein Überschussnachfrage, die dann dazu führt, dass der Preis wieder steigt.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D.h. also, dass Abweichungen vom Marktgleichgewicht durch Marktkräfte immer wieder korrigiert werden. Das Marktgleichgewicht ist also stabil, da bei jeder Abweichung eine Korrektur erfolgt. Spekulative Blasen können unter diesen Bedingungen also nicht entstehen.</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p:txBody>
      </p:sp>
      <p:sp>
        <p:nvSpPr>
          <p:cNvPr id="175108" name="Rectangle 7"/>
          <p:cNvSpPr>
            <a:spLocks noGrp="1" noRot="1" noChangeAspect="1" noChangeArrowheads="1" noTextEdit="1"/>
          </p:cNvSpPr>
          <p:nvPr>
            <p:ph type="sldImg"/>
          </p:nvPr>
        </p:nvSpPr>
        <p:spPr>
          <a:xfrm>
            <a:off x="928688" y="750888"/>
            <a:ext cx="4945062" cy="3709987"/>
          </a:xfrm>
          <a:ln cap="flat"/>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5997E17-23AC-439B-BF42-237C4C0D0FD6}" type="slidenum">
              <a:rPr lang="en-GB" altLang="en-US" sz="1100" smtClean="0">
                <a:latin typeface="Times New Roman" pitchFamily="18" charset="0"/>
              </a:rPr>
              <a:pPr>
                <a:spcBef>
                  <a:spcPct val="0"/>
                </a:spcBef>
                <a:buFontTx/>
                <a:buNone/>
              </a:pPr>
              <a:t>100</a:t>
            </a:fld>
            <a:endParaRPr lang="en-GB" altLang="en-US" sz="1100">
              <a:latin typeface="Times New Roman" pitchFamily="18" charset="0"/>
            </a:endParaRPr>
          </a:p>
        </p:txBody>
      </p:sp>
      <p:sp>
        <p:nvSpPr>
          <p:cNvPr id="268291"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68292"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64795E2F-19E0-4D3E-9BBB-C7D930926191}" type="slidenum">
              <a:rPr lang="en-GB" altLang="en-US" sz="1100" i="1">
                <a:latin typeface="Times New Roman" pitchFamily="18" charset="0"/>
              </a:rPr>
              <a:pPr algn="r">
                <a:spcBef>
                  <a:spcPct val="0"/>
                </a:spcBef>
                <a:buFontTx/>
                <a:buNone/>
              </a:pPr>
              <a:t>100</a:t>
            </a:fld>
            <a:endParaRPr lang="en-GB" altLang="en-US" sz="1100" i="1">
              <a:latin typeface="Times New Roman" pitchFamily="18" charset="0"/>
            </a:endParaRPr>
          </a:p>
        </p:txBody>
      </p:sp>
      <p:sp>
        <p:nvSpPr>
          <p:cNvPr id="268293" name="Rectangle 2"/>
          <p:cNvSpPr>
            <a:spLocks noGrp="1" noRot="1" noChangeAspect="1" noChangeArrowheads="1" noTextEdit="1"/>
          </p:cNvSpPr>
          <p:nvPr>
            <p:ph type="sldImg"/>
          </p:nvPr>
        </p:nvSpPr>
        <p:spPr>
          <a:ln/>
        </p:spPr>
      </p:sp>
      <p:sp>
        <p:nvSpPr>
          <p:cNvPr id="268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41986A4-035E-4AAF-A464-793798CA1837}" type="slidenum">
              <a:rPr lang="en-GB" altLang="en-US" sz="1100" smtClean="0">
                <a:latin typeface="Times New Roman" pitchFamily="18" charset="0"/>
              </a:rPr>
              <a:pPr>
                <a:spcBef>
                  <a:spcPct val="0"/>
                </a:spcBef>
                <a:buFontTx/>
                <a:buNone/>
              </a:pPr>
              <a:t>101</a:t>
            </a:fld>
            <a:endParaRPr lang="en-GB" altLang="en-US" sz="1100">
              <a:latin typeface="Times New Roman" pitchFamily="18" charset="0"/>
            </a:endParaRPr>
          </a:p>
        </p:txBody>
      </p:sp>
      <p:sp>
        <p:nvSpPr>
          <p:cNvPr id="269315"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69316"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5DCD6E87-DE94-45FE-81F7-10D5D48E75F9}" type="slidenum">
              <a:rPr lang="en-GB" altLang="en-US" sz="1100" i="1">
                <a:latin typeface="Times New Roman" pitchFamily="18" charset="0"/>
              </a:rPr>
              <a:pPr algn="r">
                <a:spcBef>
                  <a:spcPct val="0"/>
                </a:spcBef>
                <a:buFontTx/>
                <a:buNone/>
              </a:pPr>
              <a:t>101</a:t>
            </a:fld>
            <a:endParaRPr lang="en-GB" altLang="en-US" sz="1100" i="1">
              <a:latin typeface="Times New Roman" pitchFamily="18" charset="0"/>
            </a:endParaRPr>
          </a:p>
        </p:txBody>
      </p:sp>
      <p:sp>
        <p:nvSpPr>
          <p:cNvPr id="269317" name="Rectangle 2"/>
          <p:cNvSpPr>
            <a:spLocks noGrp="1" noRot="1" noChangeAspect="1" noChangeArrowheads="1" noTextEdit="1"/>
          </p:cNvSpPr>
          <p:nvPr>
            <p:ph type="sldImg"/>
          </p:nvPr>
        </p:nvSpPr>
        <p:spPr>
          <a:ln/>
        </p:spPr>
      </p:sp>
      <p:sp>
        <p:nvSpPr>
          <p:cNvPr id="2693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6383E7C-E2B6-4F6B-AC28-9911E5C49540}" type="slidenum">
              <a:rPr lang="en-GB" altLang="en-US" sz="1100" smtClean="0">
                <a:latin typeface="Times New Roman" pitchFamily="18" charset="0"/>
              </a:rPr>
              <a:pPr>
                <a:spcBef>
                  <a:spcPct val="0"/>
                </a:spcBef>
                <a:buFontTx/>
                <a:buNone/>
              </a:pPr>
              <a:t>102</a:t>
            </a:fld>
            <a:endParaRPr lang="en-GB" altLang="en-US" sz="1100">
              <a:latin typeface="Times New Roman" pitchFamily="18" charset="0"/>
            </a:endParaRPr>
          </a:p>
        </p:txBody>
      </p:sp>
      <p:sp>
        <p:nvSpPr>
          <p:cNvPr id="270339"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70340"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61A1191-F114-4321-84A4-CB1E384A7F37}" type="slidenum">
              <a:rPr lang="en-GB" altLang="en-US" sz="1100" i="1">
                <a:latin typeface="Times New Roman" pitchFamily="18" charset="0"/>
              </a:rPr>
              <a:pPr algn="r">
                <a:spcBef>
                  <a:spcPct val="0"/>
                </a:spcBef>
                <a:buFontTx/>
                <a:buNone/>
              </a:pPr>
              <a:t>102</a:t>
            </a:fld>
            <a:endParaRPr lang="en-GB" altLang="en-US" sz="1100" i="1">
              <a:latin typeface="Times New Roman" pitchFamily="18" charset="0"/>
            </a:endParaRPr>
          </a:p>
        </p:txBody>
      </p:sp>
      <p:sp>
        <p:nvSpPr>
          <p:cNvPr id="270341" name="Rectangle 2"/>
          <p:cNvSpPr>
            <a:spLocks noGrp="1" noRot="1" noChangeAspect="1" noChangeArrowheads="1" noTextEdit="1"/>
          </p:cNvSpPr>
          <p:nvPr>
            <p:ph type="sldImg"/>
          </p:nvPr>
        </p:nvSpPr>
        <p:spPr>
          <a:ln/>
        </p:spPr>
      </p:sp>
      <p:sp>
        <p:nvSpPr>
          <p:cNvPr id="270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1E46B3E-2146-4DF1-AEA2-B5745EF6192D}" type="slidenum">
              <a:rPr lang="en-GB" altLang="en-US" sz="1100" smtClean="0">
                <a:latin typeface="Times New Roman" pitchFamily="18" charset="0"/>
              </a:rPr>
              <a:pPr>
                <a:spcBef>
                  <a:spcPct val="0"/>
                </a:spcBef>
                <a:buFontTx/>
                <a:buNone/>
              </a:pPr>
              <a:t>103</a:t>
            </a:fld>
            <a:endParaRPr lang="en-GB" altLang="en-US" sz="1100">
              <a:latin typeface="Times New Roman" pitchFamily="18" charset="0"/>
            </a:endParaRPr>
          </a:p>
        </p:txBody>
      </p:sp>
      <p:sp>
        <p:nvSpPr>
          <p:cNvPr id="271363"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71364"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B8739F3-13B7-4D7A-A91B-7F6A34B3A044}" type="slidenum">
              <a:rPr lang="en-GB" altLang="en-US" sz="1100" i="1">
                <a:latin typeface="Times New Roman" pitchFamily="18" charset="0"/>
              </a:rPr>
              <a:pPr algn="r">
                <a:spcBef>
                  <a:spcPct val="0"/>
                </a:spcBef>
                <a:buFontTx/>
                <a:buNone/>
              </a:pPr>
              <a:t>103</a:t>
            </a:fld>
            <a:endParaRPr lang="en-GB" altLang="en-US" sz="1100" i="1">
              <a:latin typeface="Times New Roman" pitchFamily="18" charset="0"/>
            </a:endParaRPr>
          </a:p>
        </p:txBody>
      </p:sp>
      <p:sp>
        <p:nvSpPr>
          <p:cNvPr id="271365" name="Rectangle 2"/>
          <p:cNvSpPr>
            <a:spLocks noGrp="1" noRot="1" noChangeAspect="1" noChangeArrowheads="1" noTextEdit="1"/>
          </p:cNvSpPr>
          <p:nvPr>
            <p:ph type="sldImg"/>
          </p:nvPr>
        </p:nvSpPr>
        <p:spPr>
          <a:ln/>
        </p:spPr>
      </p:sp>
      <p:sp>
        <p:nvSpPr>
          <p:cNvPr id="271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A2C0E6B-8C9E-4D89-8A40-1CFA5D7373F8}" type="slidenum">
              <a:rPr lang="en-GB" altLang="en-US" sz="1100" smtClean="0">
                <a:latin typeface="Times New Roman" pitchFamily="18" charset="0"/>
              </a:rPr>
              <a:pPr>
                <a:spcBef>
                  <a:spcPct val="0"/>
                </a:spcBef>
                <a:buFontTx/>
                <a:buNone/>
              </a:pPr>
              <a:t>104</a:t>
            </a:fld>
            <a:endParaRPr lang="en-GB" altLang="en-US" sz="1100">
              <a:latin typeface="Times New Roman" pitchFamily="18" charset="0"/>
            </a:endParaRPr>
          </a:p>
        </p:txBody>
      </p:sp>
      <p:sp>
        <p:nvSpPr>
          <p:cNvPr id="272387"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72388"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B31A9BB3-A4EE-4006-9666-88E7C9AF7C62}" type="slidenum">
              <a:rPr lang="en-GB" altLang="en-US" sz="1100" i="1">
                <a:latin typeface="Times New Roman" pitchFamily="18" charset="0"/>
              </a:rPr>
              <a:pPr algn="r">
                <a:spcBef>
                  <a:spcPct val="0"/>
                </a:spcBef>
                <a:buFontTx/>
                <a:buNone/>
              </a:pPr>
              <a:t>104</a:t>
            </a:fld>
            <a:endParaRPr lang="en-GB" altLang="en-US" sz="1100" i="1">
              <a:latin typeface="Times New Roman" pitchFamily="18" charset="0"/>
            </a:endParaRPr>
          </a:p>
        </p:txBody>
      </p:sp>
      <p:sp>
        <p:nvSpPr>
          <p:cNvPr id="272389" name="Rectangle 2"/>
          <p:cNvSpPr>
            <a:spLocks noGrp="1" noRot="1" noChangeAspect="1" noChangeArrowheads="1" noTextEdit="1"/>
          </p:cNvSpPr>
          <p:nvPr>
            <p:ph type="sldImg"/>
          </p:nvPr>
        </p:nvSpPr>
        <p:spPr>
          <a:ln/>
        </p:spPr>
      </p:sp>
      <p:sp>
        <p:nvSpPr>
          <p:cNvPr id="2723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4A6C4F8-3073-44CC-B7FC-00D7157BFCA8}" type="slidenum">
              <a:rPr lang="en-GB" altLang="en-US" sz="1100" smtClean="0">
                <a:latin typeface="Times New Roman" pitchFamily="18" charset="0"/>
              </a:rPr>
              <a:pPr>
                <a:spcBef>
                  <a:spcPct val="0"/>
                </a:spcBef>
                <a:buFontTx/>
                <a:buNone/>
              </a:pPr>
              <a:t>105</a:t>
            </a:fld>
            <a:endParaRPr lang="en-GB" altLang="en-US" sz="1100">
              <a:latin typeface="Times New Roman" pitchFamily="18" charset="0"/>
            </a:endParaRPr>
          </a:p>
        </p:txBody>
      </p:sp>
      <p:sp>
        <p:nvSpPr>
          <p:cNvPr id="273411"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73412"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4AA9C6D-12BA-4ECE-9319-F5F6D40C13E8}" type="slidenum">
              <a:rPr lang="en-GB" altLang="en-US" sz="1100" i="1">
                <a:latin typeface="Times New Roman" pitchFamily="18" charset="0"/>
              </a:rPr>
              <a:pPr algn="r">
                <a:spcBef>
                  <a:spcPct val="0"/>
                </a:spcBef>
                <a:buFontTx/>
                <a:buNone/>
              </a:pPr>
              <a:t>105</a:t>
            </a:fld>
            <a:endParaRPr lang="en-GB" altLang="en-US" sz="1100" i="1">
              <a:latin typeface="Times New Roman" pitchFamily="18" charset="0"/>
            </a:endParaRPr>
          </a:p>
        </p:txBody>
      </p:sp>
      <p:sp>
        <p:nvSpPr>
          <p:cNvPr id="273413" name="Rectangle 2"/>
          <p:cNvSpPr>
            <a:spLocks noGrp="1" noRot="1" noChangeAspect="1" noChangeArrowheads="1" noTextEdit="1"/>
          </p:cNvSpPr>
          <p:nvPr>
            <p:ph type="sldImg"/>
          </p:nvPr>
        </p:nvSpPr>
        <p:spPr>
          <a:ln/>
        </p:spPr>
      </p:sp>
      <p:sp>
        <p:nvSpPr>
          <p:cNvPr id="2734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CFB05B5-F3FC-42BC-9EC5-BE64ADAA7D82}" type="slidenum">
              <a:rPr lang="en-GB" altLang="en-US" sz="1100" smtClean="0">
                <a:latin typeface="Times New Roman" pitchFamily="18" charset="0"/>
              </a:rPr>
              <a:pPr>
                <a:spcBef>
                  <a:spcPct val="0"/>
                </a:spcBef>
                <a:buFontTx/>
                <a:buNone/>
              </a:pPr>
              <a:t>106</a:t>
            </a:fld>
            <a:endParaRPr lang="en-GB" altLang="en-US" sz="1100">
              <a:latin typeface="Times New Roman" pitchFamily="18" charset="0"/>
            </a:endParaRPr>
          </a:p>
        </p:txBody>
      </p:sp>
      <p:sp>
        <p:nvSpPr>
          <p:cNvPr id="274435"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09" tIns="0" rIns="19709" bIns="0" anchor="b"/>
          <a:lstStyle>
            <a:lvl1pPr defTabSz="788988" eaLnBrk="0" hangingPunct="0">
              <a:spcBef>
                <a:spcPct val="30000"/>
              </a:spcBef>
              <a:buAutoNum type="arabicPeriod"/>
              <a:defRPr sz="1200">
                <a:solidFill>
                  <a:schemeClr val="tx1"/>
                </a:solidFill>
                <a:latin typeface="Arial" charset="0"/>
              </a:defRPr>
            </a:lvl1pPr>
            <a:lvl2pPr marL="742950" indent="-285750" defTabSz="788988" eaLnBrk="0" hangingPunct="0">
              <a:spcBef>
                <a:spcPct val="30000"/>
              </a:spcBef>
              <a:buAutoNum type="arabicPeriod"/>
              <a:defRPr sz="1200">
                <a:solidFill>
                  <a:schemeClr val="tx1"/>
                </a:solidFill>
                <a:latin typeface="Arial" charset="0"/>
              </a:defRPr>
            </a:lvl2pPr>
            <a:lvl3pPr marL="1143000" indent="-228600" defTabSz="788988" eaLnBrk="0" hangingPunct="0">
              <a:spcBef>
                <a:spcPct val="30000"/>
              </a:spcBef>
              <a:buAutoNum type="arabicPeriod"/>
              <a:defRPr sz="1200">
                <a:solidFill>
                  <a:schemeClr val="tx1"/>
                </a:solidFill>
                <a:latin typeface="Arial" charset="0"/>
              </a:defRPr>
            </a:lvl3pPr>
            <a:lvl4pPr marL="1600200" indent="-228600" defTabSz="788988" eaLnBrk="0" hangingPunct="0">
              <a:spcBef>
                <a:spcPct val="30000"/>
              </a:spcBef>
              <a:buAutoNum type="arabicPeriod"/>
              <a:defRPr sz="1200">
                <a:solidFill>
                  <a:schemeClr val="tx1"/>
                </a:solidFill>
                <a:latin typeface="Arial" charset="0"/>
              </a:defRPr>
            </a:lvl4pPr>
            <a:lvl5pPr marL="2057400" indent="-228600"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74436"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09" tIns="0" rIns="19709" bIns="0" anchor="b"/>
          <a:lstStyle>
            <a:lvl1pPr defTabSz="788988" eaLnBrk="0" hangingPunct="0">
              <a:spcBef>
                <a:spcPct val="30000"/>
              </a:spcBef>
              <a:buAutoNum type="arabicPeriod"/>
              <a:defRPr sz="1200">
                <a:solidFill>
                  <a:schemeClr val="tx1"/>
                </a:solidFill>
                <a:latin typeface="Arial" charset="0"/>
              </a:defRPr>
            </a:lvl1pPr>
            <a:lvl2pPr marL="742950" indent="-285750" defTabSz="788988" eaLnBrk="0" hangingPunct="0">
              <a:spcBef>
                <a:spcPct val="30000"/>
              </a:spcBef>
              <a:buAutoNum type="arabicPeriod"/>
              <a:defRPr sz="1200">
                <a:solidFill>
                  <a:schemeClr val="tx1"/>
                </a:solidFill>
                <a:latin typeface="Arial" charset="0"/>
              </a:defRPr>
            </a:lvl2pPr>
            <a:lvl3pPr marL="1143000" indent="-228600" defTabSz="788988" eaLnBrk="0" hangingPunct="0">
              <a:spcBef>
                <a:spcPct val="30000"/>
              </a:spcBef>
              <a:buAutoNum type="arabicPeriod"/>
              <a:defRPr sz="1200">
                <a:solidFill>
                  <a:schemeClr val="tx1"/>
                </a:solidFill>
                <a:latin typeface="Arial" charset="0"/>
              </a:defRPr>
            </a:lvl3pPr>
            <a:lvl4pPr marL="1600200" indent="-228600" defTabSz="788988" eaLnBrk="0" hangingPunct="0">
              <a:spcBef>
                <a:spcPct val="30000"/>
              </a:spcBef>
              <a:buAutoNum type="arabicPeriod"/>
              <a:defRPr sz="1200">
                <a:solidFill>
                  <a:schemeClr val="tx1"/>
                </a:solidFill>
                <a:latin typeface="Arial" charset="0"/>
              </a:defRPr>
            </a:lvl4pPr>
            <a:lvl5pPr marL="2057400" indent="-228600"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C033830-EBDC-489B-BA70-A341ABD069A3}" type="slidenum">
              <a:rPr lang="en-GB" altLang="en-US" sz="1100" i="1">
                <a:latin typeface="Times New Roman" pitchFamily="18" charset="0"/>
              </a:rPr>
              <a:pPr algn="r">
                <a:spcBef>
                  <a:spcPct val="0"/>
                </a:spcBef>
                <a:buFontTx/>
                <a:buNone/>
              </a:pPr>
              <a:t>106</a:t>
            </a:fld>
            <a:endParaRPr lang="en-GB" altLang="en-US" sz="1100" i="1">
              <a:latin typeface="Times New Roman" pitchFamily="18" charset="0"/>
            </a:endParaRPr>
          </a:p>
        </p:txBody>
      </p:sp>
      <p:sp>
        <p:nvSpPr>
          <p:cNvPr id="274437" name="Rectangle 2"/>
          <p:cNvSpPr>
            <a:spLocks noGrp="1" noRot="1" noChangeAspect="1" noChangeArrowheads="1" noTextEdit="1"/>
          </p:cNvSpPr>
          <p:nvPr>
            <p:ph type="sldImg"/>
          </p:nvPr>
        </p:nvSpPr>
        <p:spPr>
          <a:xfrm>
            <a:off x="931863" y="750888"/>
            <a:ext cx="4943475" cy="3708400"/>
          </a:xfrm>
          <a:ln/>
        </p:spPr>
      </p:sp>
      <p:sp>
        <p:nvSpPr>
          <p:cNvPr id="2744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65" tIns="47633" rIns="95265" bIns="47633"/>
          <a:lstStyle/>
          <a:p>
            <a:pPr eaLnBrk="1" hangingPunct="1"/>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84CB290-868C-400D-9398-EA11BE913925}" type="slidenum">
              <a:rPr lang="en-GB" altLang="en-US" sz="1100" smtClean="0">
                <a:latin typeface="Times New Roman" pitchFamily="18" charset="0"/>
              </a:rPr>
              <a:pPr>
                <a:spcBef>
                  <a:spcPct val="0"/>
                </a:spcBef>
                <a:buFontTx/>
                <a:buNone/>
              </a:pPr>
              <a:t>107</a:t>
            </a:fld>
            <a:endParaRPr lang="en-GB" altLang="en-US" sz="1100">
              <a:latin typeface="Times New Roman" pitchFamily="18" charset="0"/>
            </a:endParaRPr>
          </a:p>
        </p:txBody>
      </p:sp>
      <p:sp>
        <p:nvSpPr>
          <p:cNvPr id="27545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546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7546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546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546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75464" name="Rectangle 7"/>
          <p:cNvSpPr>
            <a:spLocks noGrp="1" noRot="1" noChangeAspect="1" noChangeArrowheads="1" noTextEdit="1"/>
          </p:cNvSpPr>
          <p:nvPr>
            <p:ph type="sldImg"/>
          </p:nvPr>
        </p:nvSpPr>
        <p:spPr>
          <a:ln cap="flat"/>
        </p:spPr>
      </p:sp>
      <p:sp>
        <p:nvSpPr>
          <p:cNvPr id="27546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E0A7EB9-BA42-4B93-972C-251F84271AA3}" type="slidenum">
              <a:rPr lang="en-GB" altLang="en-US" sz="1100" smtClean="0">
                <a:latin typeface="Times New Roman" pitchFamily="18" charset="0"/>
              </a:rPr>
              <a:pPr>
                <a:spcBef>
                  <a:spcPct val="0"/>
                </a:spcBef>
                <a:buFontTx/>
                <a:buNone/>
              </a:pPr>
              <a:t>108</a:t>
            </a:fld>
            <a:endParaRPr lang="en-GB" altLang="en-US" sz="1100">
              <a:latin typeface="Times New Roman" pitchFamily="18" charset="0"/>
            </a:endParaRPr>
          </a:p>
        </p:txBody>
      </p:sp>
      <p:sp>
        <p:nvSpPr>
          <p:cNvPr id="27648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648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7648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648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648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76488" name="Rectangle 7"/>
          <p:cNvSpPr>
            <a:spLocks noGrp="1" noRot="1" noChangeAspect="1" noChangeArrowheads="1" noTextEdit="1"/>
          </p:cNvSpPr>
          <p:nvPr>
            <p:ph type="sldImg"/>
          </p:nvPr>
        </p:nvSpPr>
        <p:spPr>
          <a:ln cap="flat"/>
        </p:spPr>
      </p:sp>
      <p:sp>
        <p:nvSpPr>
          <p:cNvPr id="27648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25D5E33-1C1F-471B-A806-6A10ACEEF17C}" type="slidenum">
              <a:rPr lang="en-GB" altLang="en-US" sz="1100" smtClean="0">
                <a:latin typeface="Times New Roman" pitchFamily="18" charset="0"/>
              </a:rPr>
              <a:pPr>
                <a:spcBef>
                  <a:spcPct val="0"/>
                </a:spcBef>
                <a:buFontTx/>
                <a:buNone/>
              </a:pPr>
              <a:t>109</a:t>
            </a:fld>
            <a:endParaRPr lang="en-GB" altLang="en-US" sz="1100">
              <a:latin typeface="Times New Roman" pitchFamily="18" charset="0"/>
            </a:endParaRPr>
          </a:p>
        </p:txBody>
      </p:sp>
      <p:sp>
        <p:nvSpPr>
          <p:cNvPr id="27750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750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7750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751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751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77512" name="Rectangle 7"/>
          <p:cNvSpPr>
            <a:spLocks noGrp="1" noRot="1" noChangeAspect="1" noChangeArrowheads="1" noTextEdit="1"/>
          </p:cNvSpPr>
          <p:nvPr>
            <p:ph type="sldImg"/>
          </p:nvPr>
        </p:nvSpPr>
        <p:spPr>
          <a:ln cap="flat"/>
        </p:spPr>
      </p:sp>
      <p:sp>
        <p:nvSpPr>
          <p:cNvPr id="27751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24F08E5-0057-4FDD-BC1E-63509B02DC2E}" type="slidenum">
              <a:rPr lang="en-GB" altLang="en-US" sz="1100" smtClean="0">
                <a:latin typeface="Times New Roman" pitchFamily="18" charset="0"/>
              </a:rPr>
              <a:pPr>
                <a:spcBef>
                  <a:spcPct val="0"/>
                </a:spcBef>
                <a:buFontTx/>
                <a:buNone/>
              </a:pPr>
              <a:t>11</a:t>
            </a:fld>
            <a:endParaRPr lang="en-GB" altLang="en-US" sz="1100">
              <a:latin typeface="Times New Roman" pitchFamily="18" charset="0"/>
            </a:endParaRPr>
          </a:p>
        </p:txBody>
      </p:sp>
      <p:sp>
        <p:nvSpPr>
          <p:cNvPr id="17613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0" indent="0" eaLnBrk="1" hangingPunct="1">
              <a:buNone/>
            </a:pPr>
            <a:r>
              <a:rPr lang="de-DE" altLang="en-US" dirty="0"/>
              <a:t>Anders ist es jedoch, wenn es sich um lagerfähige Güter handelt und naive Preiserwartungen vorliegen. </a:t>
            </a:r>
          </a:p>
          <a:p>
            <a:pPr marL="0" indent="0" eaLnBrk="1" hangingPunct="1">
              <a:buNone/>
            </a:pPr>
            <a:endParaRPr lang="de-DE" altLang="en-US" dirty="0"/>
          </a:p>
          <a:p>
            <a:pPr marL="0" indent="0" eaLnBrk="1" hangingPunct="1">
              <a:buNone/>
            </a:pPr>
            <a:r>
              <a:rPr lang="de-DE" altLang="en-US" dirty="0"/>
              <a:t>Gehen wird davon aus, dass es aufgrund von neuen Informationen, z.B. Meldungen darüber, dass ein Unternehmen ein Patent für eine Innovation erhalten hat, ein Preisanstieg der Aktien erwartet wird, so dass die Nachfrage nach den Aktien des Unternehmens steigt.</a:t>
            </a:r>
          </a:p>
        </p:txBody>
      </p:sp>
      <p:sp>
        <p:nvSpPr>
          <p:cNvPr id="176132" name="Rectangle 7"/>
          <p:cNvSpPr>
            <a:spLocks noGrp="1" noRot="1" noChangeAspect="1" noChangeArrowheads="1" noTextEdit="1"/>
          </p:cNvSpPr>
          <p:nvPr>
            <p:ph type="sldImg"/>
          </p:nvPr>
        </p:nvSpPr>
        <p:spPr>
          <a:xfrm>
            <a:off x="928688" y="750888"/>
            <a:ext cx="4945062" cy="3709987"/>
          </a:xfrm>
          <a:ln cap="flat"/>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937A13F-4D46-44E8-B9A2-F7B189B9E3D8}" type="slidenum">
              <a:rPr lang="en-GB" altLang="en-US" sz="1100" i="1">
                <a:latin typeface="Times New Roman" pitchFamily="18" charset="0"/>
              </a:rPr>
              <a:pPr algn="r">
                <a:spcBef>
                  <a:spcPct val="0"/>
                </a:spcBef>
                <a:buFontTx/>
                <a:buNone/>
              </a:pPr>
              <a:t>110</a:t>
            </a:fld>
            <a:endParaRPr lang="en-GB" altLang="en-US" sz="1100" i="1">
              <a:latin typeface="Times New Roman" pitchFamily="18" charset="0"/>
            </a:endParaRPr>
          </a:p>
        </p:txBody>
      </p:sp>
      <p:sp>
        <p:nvSpPr>
          <p:cNvPr id="27853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853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7853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853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853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78536" name="Rectangle 7"/>
          <p:cNvSpPr>
            <a:spLocks noGrp="1" noRot="1" noChangeAspect="1" noChangeArrowheads="1" noTextEdit="1"/>
          </p:cNvSpPr>
          <p:nvPr>
            <p:ph type="sldImg"/>
          </p:nvPr>
        </p:nvSpPr>
        <p:spPr>
          <a:ln cap="flat"/>
        </p:spPr>
      </p:sp>
      <p:sp>
        <p:nvSpPr>
          <p:cNvPr id="27853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78538"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BB80717-2382-4457-9C28-92891D2879D9}" type="slidenum">
              <a:rPr lang="en-GB" altLang="en-US" sz="1100" i="1">
                <a:latin typeface="Times New Roman" pitchFamily="18" charset="0"/>
              </a:rPr>
              <a:pPr algn="r">
                <a:spcBef>
                  <a:spcPct val="0"/>
                </a:spcBef>
                <a:buFontTx/>
                <a:buNone/>
              </a:pPr>
              <a:t>111</a:t>
            </a:fld>
            <a:endParaRPr lang="en-GB" altLang="en-US" sz="1100" i="1">
              <a:latin typeface="Times New Roman" pitchFamily="18" charset="0"/>
            </a:endParaRPr>
          </a:p>
        </p:txBody>
      </p:sp>
      <p:sp>
        <p:nvSpPr>
          <p:cNvPr id="27955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955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7955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955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7955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79560" name="Rectangle 7"/>
          <p:cNvSpPr>
            <a:spLocks noGrp="1" noRot="1" noChangeAspect="1" noChangeArrowheads="1" noTextEdit="1"/>
          </p:cNvSpPr>
          <p:nvPr>
            <p:ph type="sldImg"/>
          </p:nvPr>
        </p:nvSpPr>
        <p:spPr>
          <a:ln cap="flat"/>
        </p:spPr>
      </p:sp>
      <p:sp>
        <p:nvSpPr>
          <p:cNvPr id="27956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79562"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63B0C35D-6366-4F57-AA7A-0016EF50E70D}" type="slidenum">
              <a:rPr lang="en-GB" altLang="en-US" sz="1100" i="1">
                <a:latin typeface="Times New Roman" pitchFamily="18" charset="0"/>
              </a:rPr>
              <a:pPr algn="r">
                <a:spcBef>
                  <a:spcPct val="0"/>
                </a:spcBef>
                <a:buFontTx/>
                <a:buNone/>
              </a:pPr>
              <a:t>112</a:t>
            </a:fld>
            <a:endParaRPr lang="en-GB" altLang="en-US" sz="1100" i="1">
              <a:latin typeface="Times New Roman" pitchFamily="18" charset="0"/>
            </a:endParaRPr>
          </a:p>
        </p:txBody>
      </p:sp>
      <p:sp>
        <p:nvSpPr>
          <p:cNvPr id="28057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058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8058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058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058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80584" name="Rectangle 7"/>
          <p:cNvSpPr>
            <a:spLocks noGrp="1" noRot="1" noChangeAspect="1" noChangeArrowheads="1" noTextEdit="1"/>
          </p:cNvSpPr>
          <p:nvPr>
            <p:ph type="sldImg"/>
          </p:nvPr>
        </p:nvSpPr>
        <p:spPr>
          <a:ln cap="flat"/>
        </p:spPr>
      </p:sp>
      <p:sp>
        <p:nvSpPr>
          <p:cNvPr id="28058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80586"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6F7203B-D1A2-440B-B723-60CCDE4FCDCD}" type="slidenum">
              <a:rPr lang="en-GB" altLang="en-US" sz="1100" smtClean="0">
                <a:latin typeface="Times New Roman" pitchFamily="18" charset="0"/>
              </a:rPr>
              <a:pPr>
                <a:spcBef>
                  <a:spcPct val="0"/>
                </a:spcBef>
                <a:buFontTx/>
                <a:buNone/>
              </a:pPr>
              <a:t>113</a:t>
            </a:fld>
            <a:endParaRPr lang="en-GB" altLang="en-US" sz="1100">
              <a:latin typeface="Times New Roman" pitchFamily="18" charset="0"/>
            </a:endParaRPr>
          </a:p>
        </p:txBody>
      </p:sp>
      <p:sp>
        <p:nvSpPr>
          <p:cNvPr id="28160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160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8160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160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160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Guten Tag meine Damen und Herren! Dies ist Lektion 25 der Vorlesung „Internationale Wirtschaftsbeziehungen“.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Ich werde die Folien 113 bis 132 von Kapitel 4 „Internationale Finanzmarktkrisen“ erläutern. In dieser Lektion geht es um die sogenannte „Ostasiatische Finanzmarktkrise die sich in den Jahren 1997 bis 98 abgespielt hat.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indent="0" eaLnBrk="1" hangingPunct="1">
              <a:buNone/>
            </a:pPr>
            <a:endParaRPr lang="de-DE" altLang="en-US" dirty="0"/>
          </a:p>
          <a:p>
            <a:pPr eaLnBrk="1" hangingPunct="1"/>
            <a:endParaRPr lang="de-DE" altLang="en-US" dirty="0"/>
          </a:p>
        </p:txBody>
      </p:sp>
      <p:sp>
        <p:nvSpPr>
          <p:cNvPr id="281608" name="Rectangle 7"/>
          <p:cNvSpPr>
            <a:spLocks noGrp="1" noRot="1" noChangeAspect="1" noChangeArrowheads="1" noTextEdit="1"/>
          </p:cNvSpPr>
          <p:nvPr>
            <p:ph type="sldImg"/>
          </p:nvPr>
        </p:nvSpPr>
        <p:spPr>
          <a:ln cap="flat"/>
        </p:spPr>
      </p:sp>
      <p:sp>
        <p:nvSpPr>
          <p:cNvPr id="28160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1B99DCA-68B2-484D-877F-35362CFEA8D1}" type="slidenum">
              <a:rPr lang="en-GB" altLang="en-US" sz="1100" smtClean="0">
                <a:latin typeface="Times New Roman" pitchFamily="18" charset="0"/>
              </a:rPr>
              <a:pPr>
                <a:spcBef>
                  <a:spcPct val="0"/>
                </a:spcBef>
                <a:buFontTx/>
                <a:buNone/>
              </a:pPr>
              <a:t>114</a:t>
            </a:fld>
            <a:endParaRPr lang="en-GB" altLang="en-US" sz="1100">
              <a:latin typeface="Times New Roman" pitchFamily="18" charset="0"/>
            </a:endParaRPr>
          </a:p>
        </p:txBody>
      </p:sp>
      <p:sp>
        <p:nvSpPr>
          <p:cNvPr id="28262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262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8262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263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263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9" rIns="95478" bIns="47739"/>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Die ostasiatische Wirtschaftsgeschichte habe ich schon einmal im Zusammenhang mit verschiedenen handelspolitischen Konzeptionen in Kapitel 1 angesprochen. Den sogenannten „ostasiatischen Tigerstaaten“ gelang es mittels der Konzeption „exportorientierte Industrialisierung“ sehr erfolgreich einen Wachstumsschub in Gang zu setzen, der, wie wir gesehen haben, die Pro-Kopf-Einkommen und Reallöhne dieser Länder im Verlauf der achtziger und neunziger Jahre stark anstiegen lies.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Ein wichtiger Motor dieses Aufholprozesses war ein Investitionsboom, der, wie wir gesehen haben, diesen Ländern über lange Jahre Investitionsquoten zwischen 20 und 30% ihres Bruttoinlandsproduktes beschert hat.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Ermöglicht wurde dieser Investitionsboom durch die handelspolitische Öffnung der Länder für ausländische Investoren gemäß dem Konzept der „exportorientierten Industrialisierung“.</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Dieser Investitionsboom verlief jedoch nicht ohne Störungen. Wie dieses Schaubild anhand des Dow Jones Indexes zeigt, gab es im Jahr 1998 einen weltweiten Aktienmarkteinbruch; KLICK, der im Zusammenhang mit der Wirtschaftsentwicklung, KLICK, in Ostasien stand.</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Dieser Einbruch des amerikanischen Aktienmarktes wurde aber noch im selben Jahr wieder überwunden, weil die amerikanische Notenbank, gefolgt von anderen Notenbanken, darauf sehr schnell mit einer geldpolitischen Lockerung reagierte: Man pumpte viel Geld in die Märkte, um die Aktienkurse zu stützen.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Diese Reaktion der Federal Reserve wurde nach ihrem damaligen Präsidenten, Alan Greenspan, ironisch als „Greenspan-Put“ bezeichnet, weil sie den Aktieninvestoren signalisierte, dass die amerikanischen Notenbank immer für eine geldpolitische Absicherung der Aktienkurse gegen einen zu starken Verfall sorgt. Diese Art der Geldpolitik ist bis heute stark umstritten. Viele Marktbeobachter geben ihr die Schuld an der Aufblähung der sogenannten „Internet-Spekulationsblase“, die dann im Frühjahr 2000 platzte.</a:t>
            </a:r>
          </a:p>
        </p:txBody>
      </p:sp>
      <p:sp>
        <p:nvSpPr>
          <p:cNvPr id="282632" name="Rectangle 7"/>
          <p:cNvSpPr>
            <a:spLocks noGrp="1" noRot="1" noChangeAspect="1" noChangeArrowheads="1" noTextEdit="1"/>
          </p:cNvSpPr>
          <p:nvPr>
            <p:ph type="sldImg"/>
          </p:nvPr>
        </p:nvSpPr>
        <p:spPr>
          <a:ln cap="flat"/>
        </p:spPr>
      </p:sp>
      <p:sp>
        <p:nvSpPr>
          <p:cNvPr id="28263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9" rIns="95478" bIns="47739"/>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08CF036-D7F8-4F11-84D2-F9E7804C10FA}" type="slidenum">
              <a:rPr lang="en-GB" altLang="en-US" sz="1100" smtClean="0">
                <a:latin typeface="Times New Roman" pitchFamily="18" charset="0"/>
              </a:rPr>
              <a:pPr>
                <a:spcBef>
                  <a:spcPct val="0"/>
                </a:spcBef>
                <a:buFontTx/>
                <a:buNone/>
              </a:pPr>
              <a:t>115</a:t>
            </a:fld>
            <a:endParaRPr lang="en-GB" altLang="en-US" sz="1100">
              <a:latin typeface="Times New Roman" pitchFamily="18" charset="0"/>
            </a:endParaRPr>
          </a:p>
        </p:txBody>
      </p:sp>
      <p:sp>
        <p:nvSpPr>
          <p:cNvPr id="28365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365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8365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365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365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9" rIns="95478" bIns="47739"/>
          <a:lstStyle/>
          <a:p>
            <a:pPr marL="0" indent="0" eaLnBrk="1" hangingPunct="1">
              <a:buNone/>
            </a:pPr>
            <a:r>
              <a:rPr lang="de-DE" altLang="en-US" dirty="0"/>
              <a:t>Wie dieses Schaubild anhand eines ostasiatischen Aktienindexes „Singapore </a:t>
            </a:r>
            <a:r>
              <a:rPr lang="de-DE" altLang="en-US" dirty="0" err="1"/>
              <a:t>Straits</a:t>
            </a:r>
            <a:r>
              <a:rPr lang="de-DE" altLang="en-US" dirty="0"/>
              <a:t> Times“  zeigt, begann diese ostasiatische Wirtschaftskrise schon im Jahr 1997, KLICK, war aber auch in Ostasien bereits im Jahr 1999 wieder überwunden. </a:t>
            </a:r>
          </a:p>
        </p:txBody>
      </p:sp>
      <p:sp>
        <p:nvSpPr>
          <p:cNvPr id="283656" name="Rectangle 7"/>
          <p:cNvSpPr>
            <a:spLocks noGrp="1" noRot="1" noChangeAspect="1" noChangeArrowheads="1" noTextEdit="1"/>
          </p:cNvSpPr>
          <p:nvPr>
            <p:ph type="sldImg"/>
          </p:nvPr>
        </p:nvSpPr>
        <p:spPr>
          <a:ln cap="flat"/>
        </p:spPr>
      </p:sp>
      <p:sp>
        <p:nvSpPr>
          <p:cNvPr id="28365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9" rIns="95478" bIns="47739"/>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A5B89B9-D4CD-4FC1-88C7-28A68B66C935}" type="slidenum">
              <a:rPr lang="en-GB" altLang="en-US" sz="1100" smtClean="0">
                <a:latin typeface="Times New Roman" pitchFamily="18" charset="0"/>
              </a:rPr>
              <a:pPr>
                <a:spcBef>
                  <a:spcPct val="0"/>
                </a:spcBef>
                <a:buFontTx/>
                <a:buNone/>
              </a:pPr>
              <a:t>116</a:t>
            </a:fld>
            <a:endParaRPr lang="en-GB" altLang="en-US" sz="1100">
              <a:latin typeface="Times New Roman" pitchFamily="18" charset="0"/>
            </a:endParaRPr>
          </a:p>
        </p:txBody>
      </p:sp>
      <p:sp>
        <p:nvSpPr>
          <p:cNvPr id="28467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467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8467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467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467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KLICK </a:t>
            </a:r>
            <a:r>
              <a:rPr lang="de-DE" sz="1200" dirty="0">
                <a:solidFill>
                  <a:schemeClr val="tx1"/>
                </a:solidFill>
                <a:effectLst>
                  <a:outerShdw blurRad="38100" dist="38100" dir="2700000" algn="tl">
                    <a:srgbClr val="000000"/>
                  </a:outerShdw>
                </a:effectLst>
              </a:rPr>
              <a:t>Während der </a:t>
            </a:r>
            <a:r>
              <a:rPr lang="de-DE" sz="1200" dirty="0" err="1">
                <a:solidFill>
                  <a:srgbClr val="00FF00"/>
                </a:solidFill>
                <a:effectLst>
                  <a:outerShdw blurRad="38100" dist="38100" dir="2700000" algn="tl">
                    <a:srgbClr val="000000"/>
                  </a:outerShdw>
                </a:effectLst>
              </a:rPr>
              <a:t>80er</a:t>
            </a:r>
            <a:r>
              <a:rPr lang="de-DE" sz="1200" dirty="0">
                <a:solidFill>
                  <a:schemeClr val="tx1"/>
                </a:solidFill>
                <a:effectLst>
                  <a:outerShdw blurRad="38100" dist="38100" dir="2700000" algn="tl">
                    <a:srgbClr val="000000"/>
                  </a:outerShdw>
                </a:effectLst>
              </a:rPr>
              <a:t> Jahre erfuhren die das Konzept der export-orientierten Industrialisierung praktizierenden Länder …</a:t>
            </a:r>
            <a:r>
              <a:rPr lang="de-DE" altLang="en-US" dirty="0"/>
              <a:t>FTX</a:t>
            </a:r>
          </a:p>
          <a:p>
            <a:pPr marL="0" indent="0" eaLnBrk="1" hangingPunct="1">
              <a:buNone/>
            </a:pPr>
            <a:endParaRPr lang="de-DE" sz="1200" dirty="0">
              <a:solidFill>
                <a:schemeClr val="tx1"/>
              </a:solidFill>
              <a:effectLst>
                <a:outerShdw blurRad="38100" dist="38100" dir="2700000" algn="tl">
                  <a:srgbClr val="000000"/>
                </a:outerShdw>
              </a:effectLst>
            </a:endParaRPr>
          </a:p>
          <a:p>
            <a:pPr marL="0" indent="0" eaLnBrk="1" hangingPunct="1">
              <a:buNone/>
            </a:pPr>
            <a:r>
              <a:rPr lang="de-DE" altLang="en-US" dirty="0"/>
              <a:t>KLICK </a:t>
            </a:r>
          </a:p>
          <a:p>
            <a:pPr marL="0" indent="0" eaLnBrk="1" hangingPunct="1">
              <a:buNone/>
            </a:pPr>
            <a:r>
              <a:rPr lang="de-DE" altLang="en-US" dirty="0"/>
              <a:t>KLICK </a:t>
            </a:r>
          </a:p>
          <a:p>
            <a:pPr marL="0" indent="0" eaLnBrk="1" hangingPunct="1">
              <a:buNone/>
            </a:pPr>
            <a:r>
              <a:rPr lang="de-DE" altLang="en-US" dirty="0"/>
              <a:t>KLICK </a:t>
            </a:r>
          </a:p>
          <a:p>
            <a:pPr marL="0" indent="0" eaLnBrk="1" hangingPunct="1">
              <a:buNone/>
            </a:pPr>
            <a:r>
              <a:rPr lang="de-DE" altLang="en-US" dirty="0"/>
              <a:t>KLICK </a:t>
            </a:r>
            <a:endParaRPr lang="de-DE" sz="1200" dirty="0">
              <a:solidFill>
                <a:schemeClr val="tx1"/>
              </a:solidFill>
              <a:effectLst>
                <a:outerShdw blurRad="38100" dist="38100" dir="2700000" algn="tl">
                  <a:srgbClr val="000000"/>
                </a:outerShdw>
              </a:effectLst>
            </a:endParaRPr>
          </a:p>
        </p:txBody>
      </p:sp>
      <p:sp>
        <p:nvSpPr>
          <p:cNvPr id="284680" name="Rectangle 7"/>
          <p:cNvSpPr>
            <a:spLocks noGrp="1" noRot="1" noChangeAspect="1" noChangeArrowheads="1" noTextEdit="1"/>
          </p:cNvSpPr>
          <p:nvPr>
            <p:ph type="sldImg"/>
          </p:nvPr>
        </p:nvSpPr>
        <p:spPr>
          <a:ln cap="flat"/>
        </p:spPr>
      </p:sp>
      <p:sp>
        <p:nvSpPr>
          <p:cNvPr id="28468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930F72C-1976-4D81-A7B7-EECDBA00D602}" type="slidenum">
              <a:rPr lang="en-GB" altLang="en-US" sz="1100" smtClean="0">
                <a:latin typeface="Times New Roman" pitchFamily="18" charset="0"/>
              </a:rPr>
              <a:pPr>
                <a:spcBef>
                  <a:spcPct val="0"/>
                </a:spcBef>
                <a:buFontTx/>
                <a:buNone/>
              </a:pPr>
              <a:t>117</a:t>
            </a:fld>
            <a:endParaRPr lang="en-GB" altLang="en-US" sz="1100">
              <a:latin typeface="Times New Roman" pitchFamily="18" charset="0"/>
            </a:endParaRPr>
          </a:p>
        </p:txBody>
      </p:sp>
      <p:sp>
        <p:nvSpPr>
          <p:cNvPr id="28569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570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8570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570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570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0" indent="0" eaLnBrk="1" hangingPunct="1">
              <a:buNone/>
            </a:pPr>
            <a:r>
              <a:rPr lang="de-DE" altLang="en-US" dirty="0"/>
              <a:t>FTX</a:t>
            </a:r>
          </a:p>
          <a:p>
            <a:pPr eaLnBrk="1" hangingPunct="1"/>
            <a:endParaRPr lang="de-DE" altLang="en-US" dirty="0"/>
          </a:p>
        </p:txBody>
      </p:sp>
      <p:sp>
        <p:nvSpPr>
          <p:cNvPr id="285704" name="Rectangle 7"/>
          <p:cNvSpPr>
            <a:spLocks noGrp="1" noRot="1" noChangeAspect="1" noChangeArrowheads="1" noTextEdit="1"/>
          </p:cNvSpPr>
          <p:nvPr>
            <p:ph type="sldImg"/>
          </p:nvPr>
        </p:nvSpPr>
        <p:spPr>
          <a:ln cap="flat"/>
        </p:spPr>
      </p:sp>
      <p:sp>
        <p:nvSpPr>
          <p:cNvPr id="28570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10A02F4-C666-436E-98C2-D96B9A4071AD}" type="slidenum">
              <a:rPr lang="en-GB" altLang="en-US" sz="1100" smtClean="0">
                <a:latin typeface="Times New Roman" pitchFamily="18" charset="0"/>
              </a:rPr>
              <a:pPr>
                <a:spcBef>
                  <a:spcPct val="0"/>
                </a:spcBef>
                <a:buFontTx/>
                <a:buNone/>
              </a:pPr>
              <a:t>118</a:t>
            </a:fld>
            <a:endParaRPr lang="en-GB" altLang="en-US" sz="1100">
              <a:latin typeface="Times New Roman" pitchFamily="18" charset="0"/>
            </a:endParaRPr>
          </a:p>
        </p:txBody>
      </p:sp>
      <p:sp>
        <p:nvSpPr>
          <p:cNvPr id="28672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672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8672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672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672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a:t>
            </a:r>
          </a:p>
          <a:p>
            <a:pPr marL="0" indent="0" eaLnBrk="1" hangingPunct="1">
              <a:buNone/>
            </a:pPr>
            <a:endParaRPr lang="en-US" altLang="en-US" dirty="0"/>
          </a:p>
        </p:txBody>
      </p:sp>
      <p:sp>
        <p:nvSpPr>
          <p:cNvPr id="286728" name="Rectangle 7"/>
          <p:cNvSpPr>
            <a:spLocks noGrp="1" noRot="1" noChangeAspect="1" noChangeArrowheads="1" noTextEdit="1"/>
          </p:cNvSpPr>
          <p:nvPr>
            <p:ph type="sldImg"/>
          </p:nvPr>
        </p:nvSpPr>
        <p:spPr>
          <a:ln cap="flat"/>
        </p:spPr>
      </p:sp>
      <p:sp>
        <p:nvSpPr>
          <p:cNvPr id="28672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61EC16A-8852-48F1-9D08-861190EA1EBF}" type="slidenum">
              <a:rPr lang="en-GB" altLang="en-US" sz="1100" smtClean="0">
                <a:latin typeface="Times New Roman" pitchFamily="18" charset="0"/>
              </a:rPr>
              <a:pPr>
                <a:spcBef>
                  <a:spcPct val="0"/>
                </a:spcBef>
                <a:buFontTx/>
                <a:buNone/>
              </a:pPr>
              <a:t>119</a:t>
            </a:fld>
            <a:endParaRPr lang="en-GB" altLang="en-US" sz="1100">
              <a:latin typeface="Times New Roman" pitchFamily="18" charset="0"/>
            </a:endParaRPr>
          </a:p>
        </p:txBody>
      </p:sp>
      <p:sp>
        <p:nvSpPr>
          <p:cNvPr id="28774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774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8774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775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775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a:t>
            </a:r>
          </a:p>
          <a:p>
            <a:pPr marL="0" indent="0" eaLnBrk="1" hangingPunct="1">
              <a:buNone/>
            </a:pPr>
            <a:endParaRPr lang="en-US" altLang="en-US" dirty="0"/>
          </a:p>
        </p:txBody>
      </p:sp>
      <p:sp>
        <p:nvSpPr>
          <p:cNvPr id="287752" name="Rectangle 7"/>
          <p:cNvSpPr>
            <a:spLocks noGrp="1" noRot="1" noChangeAspect="1" noChangeArrowheads="1" noTextEdit="1"/>
          </p:cNvSpPr>
          <p:nvPr>
            <p:ph type="sldImg"/>
          </p:nvPr>
        </p:nvSpPr>
        <p:spPr>
          <a:ln cap="flat"/>
        </p:spPr>
      </p:sp>
      <p:sp>
        <p:nvSpPr>
          <p:cNvPr id="28775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6F2DB8E-C03D-4725-836F-272E81B8A7CA}" type="slidenum">
              <a:rPr lang="en-GB" altLang="en-US" sz="1100" smtClean="0">
                <a:latin typeface="Times New Roman" pitchFamily="18" charset="0"/>
              </a:rPr>
              <a:pPr>
                <a:spcBef>
                  <a:spcPct val="0"/>
                </a:spcBef>
                <a:buFontTx/>
                <a:buNone/>
              </a:pPr>
              <a:t>12</a:t>
            </a:fld>
            <a:endParaRPr lang="en-GB" altLang="en-US" sz="1100">
              <a:latin typeface="Times New Roman" pitchFamily="18" charset="0"/>
            </a:endParaRPr>
          </a:p>
        </p:txBody>
      </p:sp>
      <p:sp>
        <p:nvSpPr>
          <p:cNvPr id="17715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0" indent="0" eaLnBrk="1" hangingPunct="1">
              <a:buNone/>
            </a:pPr>
            <a:r>
              <a:rPr lang="de-DE" altLang="en-US" dirty="0"/>
              <a:t>Dann </a:t>
            </a:r>
            <a:r>
              <a:rPr lang="de-DE" altLang="en-US" sz="1200" dirty="0">
                <a:solidFill>
                  <a:srgbClr val="0000FF"/>
                </a:solidFill>
                <a:sym typeface="Wingdings" pitchFamily="2" charset="2"/>
              </a:rPr>
              <a:t>führen </a:t>
            </a:r>
            <a:r>
              <a:rPr lang="de-DE" altLang="en-US" sz="1200" dirty="0">
                <a:solidFill>
                  <a:srgbClr val="FF0000"/>
                </a:solidFill>
                <a:sym typeface="Wingdings" pitchFamily="2" charset="2"/>
              </a:rPr>
              <a:t>naive Erwartungen da</a:t>
            </a:r>
            <a:r>
              <a:rPr lang="de-DE" altLang="en-US" sz="1200" dirty="0">
                <a:solidFill>
                  <a:srgbClr val="0000FF"/>
                </a:solidFill>
                <a:sym typeface="Wingdings" pitchFamily="2" charset="2"/>
              </a:rPr>
              <a:t>zu, dass ein weiterer Preisanstieg erwartet wird. Um davon profitieren zu können, steigt die Nachfrage nun noch einmal an und bewirkt dadurch den Preisanstieg, den sie erwartet hat.</a:t>
            </a:r>
            <a:endParaRPr lang="de-DE" altLang="en-US" dirty="0"/>
          </a:p>
        </p:txBody>
      </p:sp>
      <p:sp>
        <p:nvSpPr>
          <p:cNvPr id="177156" name="Rectangle 7"/>
          <p:cNvSpPr>
            <a:spLocks noGrp="1" noRot="1" noChangeAspect="1" noChangeArrowheads="1" noTextEdit="1"/>
          </p:cNvSpPr>
          <p:nvPr>
            <p:ph type="sldImg"/>
          </p:nvPr>
        </p:nvSpPr>
        <p:spPr>
          <a:xfrm>
            <a:off x="928688" y="750888"/>
            <a:ext cx="4945062" cy="3709987"/>
          </a:xfrm>
          <a:ln cap="flat"/>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C081D1D-5D93-475B-AFA5-8A980296FF44}" type="slidenum">
              <a:rPr lang="en-GB" altLang="en-US" sz="1100" smtClean="0">
                <a:latin typeface="Times New Roman" pitchFamily="18" charset="0"/>
              </a:rPr>
              <a:pPr>
                <a:spcBef>
                  <a:spcPct val="0"/>
                </a:spcBef>
                <a:buFontTx/>
                <a:buNone/>
              </a:pPr>
              <a:t>120</a:t>
            </a:fld>
            <a:endParaRPr lang="en-GB" altLang="en-US" sz="1100">
              <a:latin typeface="Times New Roman" pitchFamily="18" charset="0"/>
            </a:endParaRPr>
          </a:p>
        </p:txBody>
      </p:sp>
      <p:sp>
        <p:nvSpPr>
          <p:cNvPr id="28877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877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8877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877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877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0" indent="0" eaLnBrk="1" hangingPunct="1">
              <a:buNone/>
            </a:pPr>
            <a:r>
              <a:rPr lang="de-DE" altLang="en-US" dirty="0"/>
              <a:t>Das durchgestrichene W ist das Symbol der südkoreanischen Währung „Wong“.</a:t>
            </a:r>
          </a:p>
        </p:txBody>
      </p:sp>
      <p:sp>
        <p:nvSpPr>
          <p:cNvPr id="288776" name="Rectangle 7"/>
          <p:cNvSpPr>
            <a:spLocks noGrp="1" noRot="1" noChangeAspect="1" noChangeArrowheads="1" noTextEdit="1"/>
          </p:cNvSpPr>
          <p:nvPr>
            <p:ph type="sldImg"/>
          </p:nvPr>
        </p:nvSpPr>
        <p:spPr>
          <a:ln cap="flat"/>
        </p:spPr>
      </p:sp>
      <p:sp>
        <p:nvSpPr>
          <p:cNvPr id="28877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409B046-45E7-40EB-9A1F-7185FCC44C0C}" type="slidenum">
              <a:rPr lang="en-GB" altLang="en-US" sz="1100" smtClean="0">
                <a:latin typeface="Times New Roman" pitchFamily="18" charset="0"/>
              </a:rPr>
              <a:pPr>
                <a:spcBef>
                  <a:spcPct val="0"/>
                </a:spcBef>
                <a:buFontTx/>
                <a:buNone/>
              </a:pPr>
              <a:t>121</a:t>
            </a:fld>
            <a:endParaRPr lang="en-GB" altLang="en-US" sz="1100">
              <a:latin typeface="Times New Roman" pitchFamily="18" charset="0"/>
            </a:endParaRPr>
          </a:p>
        </p:txBody>
      </p:sp>
      <p:sp>
        <p:nvSpPr>
          <p:cNvPr id="28979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979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8979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979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8979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eaLnBrk="1" hangingPunct="1"/>
            <a:endParaRPr lang="de-DE" altLang="en-US"/>
          </a:p>
          <a:p>
            <a:pPr eaLnBrk="1" hangingPunct="1"/>
            <a:endParaRPr lang="de-DE" altLang="en-US"/>
          </a:p>
        </p:txBody>
      </p:sp>
      <p:sp>
        <p:nvSpPr>
          <p:cNvPr id="289800" name="Rectangle 7"/>
          <p:cNvSpPr>
            <a:spLocks noGrp="1" noRot="1" noChangeAspect="1" noChangeArrowheads="1" noTextEdit="1"/>
          </p:cNvSpPr>
          <p:nvPr>
            <p:ph type="sldImg"/>
          </p:nvPr>
        </p:nvSpPr>
        <p:spPr>
          <a:ln cap="flat"/>
        </p:spPr>
      </p:sp>
      <p:sp>
        <p:nvSpPr>
          <p:cNvPr id="28980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0"/>
              </a:spcBef>
              <a:buFontTx/>
              <a:buChar char="•"/>
            </a:pPr>
            <a:r>
              <a:rPr lang="en-US" altLang="en-US"/>
              <a:t>“Now international investors became alarmed, and refused to roll-over short-term credits of East Asian banks.”</a:t>
            </a:r>
          </a:p>
          <a:p>
            <a:pPr eaLnBrk="1" hangingPunct="1">
              <a:spcBef>
                <a:spcPct val="0"/>
              </a:spcBef>
              <a:buFontTx/>
              <a:buChar char="•"/>
            </a:pPr>
            <a:endParaRPr lang="en-US" altLang="en-US"/>
          </a:p>
          <a:p>
            <a:pPr eaLnBrk="1" hangingPunct="1">
              <a:spcBef>
                <a:spcPct val="0"/>
              </a:spcBef>
              <a:buFontTx/>
              <a:buChar char="•"/>
            </a:pPr>
            <a:r>
              <a:rPr lang="en-US" altLang="en-US"/>
              <a:t>=&gt; More restrictive monetary policy (= less central bank credits) increases the costs of refinancing credits by bank and by firms.</a:t>
            </a:r>
          </a:p>
          <a:p>
            <a:pPr eaLnBrk="1" hangingPunct="1">
              <a:spcBef>
                <a:spcPct val="0"/>
              </a:spcBef>
              <a:buFontTx/>
              <a:buChar char="•"/>
            </a:pPr>
            <a:r>
              <a:rPr lang="en-US" altLang="en-US"/>
              <a:t>=&gt; This increases the risk of default of banks and firms.</a:t>
            </a:r>
          </a:p>
          <a:p>
            <a:pPr eaLnBrk="1" hangingPunct="1">
              <a:spcBef>
                <a:spcPct val="0"/>
              </a:spcBef>
              <a:buFontTx/>
              <a:buChar char="•"/>
            </a:pPr>
            <a:endParaRPr lang="en-US"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B39D0F8-7A5D-4DBE-B57F-D5A9DC51F94B}" type="slidenum">
              <a:rPr lang="en-GB" altLang="en-US" sz="1100" smtClean="0">
                <a:latin typeface="Times New Roman" pitchFamily="18" charset="0"/>
              </a:rPr>
              <a:pPr>
                <a:spcBef>
                  <a:spcPct val="0"/>
                </a:spcBef>
                <a:buFontTx/>
                <a:buNone/>
              </a:pPr>
              <a:t>122</a:t>
            </a:fld>
            <a:endParaRPr lang="en-GB" altLang="en-US" sz="1100">
              <a:latin typeface="Times New Roman" pitchFamily="18" charset="0"/>
            </a:endParaRPr>
          </a:p>
        </p:txBody>
      </p:sp>
      <p:sp>
        <p:nvSpPr>
          <p:cNvPr id="29081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082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9082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082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082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eaLnBrk="1" hangingPunct="1"/>
            <a:endParaRPr lang="de-DE" altLang="en-US" dirty="0"/>
          </a:p>
          <a:p>
            <a:pPr eaLnBrk="1" hangingPunct="1"/>
            <a:endParaRPr lang="de-DE" altLang="en-US" dirty="0"/>
          </a:p>
        </p:txBody>
      </p:sp>
      <p:sp>
        <p:nvSpPr>
          <p:cNvPr id="290824" name="Rectangle 7"/>
          <p:cNvSpPr>
            <a:spLocks noGrp="1" noRot="1" noChangeAspect="1" noChangeArrowheads="1" noTextEdit="1"/>
          </p:cNvSpPr>
          <p:nvPr>
            <p:ph type="sldImg"/>
          </p:nvPr>
        </p:nvSpPr>
        <p:spPr>
          <a:ln cap="flat"/>
        </p:spPr>
      </p:sp>
      <p:sp>
        <p:nvSpPr>
          <p:cNvPr id="29082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20D898D-8FAE-409A-98E6-5F5394F4A2B0}" type="slidenum">
              <a:rPr lang="en-GB" altLang="en-US" sz="1100" smtClean="0">
                <a:latin typeface="Times New Roman" pitchFamily="18" charset="0"/>
              </a:rPr>
              <a:pPr>
                <a:spcBef>
                  <a:spcPct val="0"/>
                </a:spcBef>
                <a:buFontTx/>
                <a:buNone/>
              </a:pPr>
              <a:t>123</a:t>
            </a:fld>
            <a:endParaRPr lang="en-GB" altLang="en-US" sz="1100">
              <a:latin typeface="Times New Roman" pitchFamily="18" charset="0"/>
            </a:endParaRPr>
          </a:p>
        </p:txBody>
      </p:sp>
      <p:sp>
        <p:nvSpPr>
          <p:cNvPr id="29184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184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9184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184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184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0" indent="0" eaLnBrk="1" hangingPunct="1">
              <a:buNone/>
            </a:pPr>
            <a:r>
              <a:rPr lang="de-DE" altLang="en-US" dirty="0"/>
              <a:t>Diese Kontendarstellung zeigt die Struktur einer Bankenbilanz, bei der die Forderungen, KLICK, aus Krediten gegenüber inländischen Unternehmen bestehen und die Verbindlichkeiten, KLICK, aus Krediten von ausländischen Kapitalgebern.</a:t>
            </a:r>
          </a:p>
          <a:p>
            <a:pPr marL="0" indent="0" eaLnBrk="1" hangingPunct="1">
              <a:buNone/>
            </a:pPr>
            <a:endParaRPr lang="de-DE" altLang="en-US" dirty="0"/>
          </a:p>
          <a:p>
            <a:pPr marL="0" indent="0" eaLnBrk="1" hangingPunct="1">
              <a:buNone/>
            </a:pPr>
            <a:r>
              <a:rPr lang="de-DE" altLang="en-US" dirty="0"/>
              <a:t>Wie das Zahlenbeispiel zeigt, ist diese Bilanz bei einem Wechselkurs von </a:t>
            </a:r>
            <a:r>
              <a:rPr lang="de-DE" altLang="en-US" sz="1200" dirty="0">
                <a:solidFill>
                  <a:srgbClr val="FF0000"/>
                </a:solidFill>
              </a:rPr>
              <a:t>2</a:t>
            </a:r>
            <a:r>
              <a:rPr lang="de-DE" altLang="en-US" sz="1200" baseline="30000" dirty="0">
                <a:solidFill>
                  <a:srgbClr val="FF0000"/>
                </a:solidFill>
                <a:cs typeface="Times New Roman" pitchFamily="18" charset="0"/>
              </a:rPr>
              <a:t>$</a:t>
            </a:r>
            <a:r>
              <a:rPr lang="de-DE" altLang="en-US" sz="1200" baseline="-25000" dirty="0">
                <a:solidFill>
                  <a:srgbClr val="FF0000"/>
                </a:solidFill>
                <a:cs typeface="Times New Roman" pitchFamily="18" charset="0"/>
              </a:rPr>
              <a:t>₩ </a:t>
            </a:r>
            <a:r>
              <a:rPr lang="de-DE" altLang="en-US" sz="1200" baseline="0" dirty="0">
                <a:solidFill>
                  <a:srgbClr val="FF0000"/>
                </a:solidFill>
                <a:cs typeface="Times New Roman" pitchFamily="18" charset="0"/>
              </a:rPr>
              <a:t>gerade ausgeglichen.</a:t>
            </a:r>
          </a:p>
        </p:txBody>
      </p:sp>
      <p:sp>
        <p:nvSpPr>
          <p:cNvPr id="291848" name="Rectangle 7"/>
          <p:cNvSpPr>
            <a:spLocks noGrp="1" noRot="1" noChangeAspect="1" noChangeArrowheads="1" noTextEdit="1"/>
          </p:cNvSpPr>
          <p:nvPr>
            <p:ph type="sldImg"/>
          </p:nvPr>
        </p:nvSpPr>
        <p:spPr>
          <a:ln cap="flat"/>
        </p:spPr>
      </p:sp>
      <p:sp>
        <p:nvSpPr>
          <p:cNvPr id="29184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EEB24EB-7E78-4EE4-A8BA-D3F289CABD09}" type="slidenum">
              <a:rPr lang="en-GB" altLang="en-US" sz="1100" smtClean="0">
                <a:latin typeface="Times New Roman" pitchFamily="18" charset="0"/>
              </a:rPr>
              <a:pPr>
                <a:spcBef>
                  <a:spcPct val="0"/>
                </a:spcBef>
                <a:buFontTx/>
                <a:buNone/>
              </a:pPr>
              <a:t>124</a:t>
            </a:fld>
            <a:endParaRPr lang="en-GB" altLang="en-US" sz="1100">
              <a:latin typeface="Times New Roman" pitchFamily="18" charset="0"/>
            </a:endParaRPr>
          </a:p>
        </p:txBody>
      </p:sp>
      <p:sp>
        <p:nvSpPr>
          <p:cNvPr id="29286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286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9286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287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287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0" indent="0" eaLnBrk="1" hangingPunct="1">
              <a:buNone/>
            </a:pPr>
            <a:r>
              <a:rPr lang="de-DE" altLang="en-US" sz="1200" baseline="0" dirty="0">
                <a:solidFill>
                  <a:srgbClr val="FF0000"/>
                </a:solidFill>
                <a:cs typeface="Times New Roman" pitchFamily="18" charset="0"/>
              </a:rPr>
              <a:t>Kommt es, KLICK, jedoch zu einer Abwertung der heimischen Währung von, sagen wir </a:t>
            </a:r>
            <a:r>
              <a:rPr lang="de-DE" altLang="en-US" sz="1200" dirty="0">
                <a:solidFill>
                  <a:srgbClr val="FF0000"/>
                </a:solidFill>
              </a:rPr>
              <a:t>2</a:t>
            </a:r>
            <a:r>
              <a:rPr lang="de-DE" altLang="en-US" sz="1200" baseline="30000" dirty="0">
                <a:solidFill>
                  <a:srgbClr val="FF0000"/>
                </a:solidFill>
                <a:cs typeface="Times New Roman" pitchFamily="18" charset="0"/>
              </a:rPr>
              <a:t>$</a:t>
            </a:r>
            <a:r>
              <a:rPr lang="de-DE" altLang="en-US" sz="1200" baseline="-25000" dirty="0">
                <a:solidFill>
                  <a:srgbClr val="FF0000"/>
                </a:solidFill>
                <a:cs typeface="Times New Roman" pitchFamily="18" charset="0"/>
              </a:rPr>
              <a:t>₩ </a:t>
            </a:r>
            <a:r>
              <a:rPr lang="de-DE" altLang="en-US" sz="1200" baseline="0" dirty="0">
                <a:solidFill>
                  <a:srgbClr val="FF0000"/>
                </a:solidFill>
                <a:cs typeface="Times New Roman" pitchFamily="18" charset="0"/>
              </a:rPr>
              <a:t>auf 1</a:t>
            </a:r>
            <a:r>
              <a:rPr lang="de-DE" altLang="en-US" sz="1200" baseline="30000" dirty="0">
                <a:solidFill>
                  <a:srgbClr val="FF0000"/>
                </a:solidFill>
                <a:cs typeface="Times New Roman" pitchFamily="18" charset="0"/>
              </a:rPr>
              <a:t>$</a:t>
            </a:r>
            <a:r>
              <a:rPr lang="de-DE" altLang="en-US" sz="1200" baseline="-25000" dirty="0">
                <a:solidFill>
                  <a:srgbClr val="FF0000"/>
                </a:solidFill>
                <a:cs typeface="Times New Roman" pitchFamily="18" charset="0"/>
              </a:rPr>
              <a:t>₩</a:t>
            </a:r>
            <a:r>
              <a:rPr lang="de-DE" altLang="en-US" sz="1200" baseline="0" dirty="0">
                <a:solidFill>
                  <a:srgbClr val="FF0000"/>
                </a:solidFill>
                <a:cs typeface="Times New Roman" pitchFamily="18" charset="0"/>
              </a:rPr>
              <a:t>, KLICK, führt diese Abwertung zu einer Überschuldung der Bank, weil die Verbindlichkeiten, KLICK über die Forderungen steigen.</a:t>
            </a:r>
          </a:p>
          <a:p>
            <a:pPr marL="0" indent="0" eaLnBrk="1" hangingPunct="1">
              <a:buNone/>
            </a:pPr>
            <a:endParaRPr lang="de-DE" altLang="en-US" sz="1200" baseline="0" dirty="0">
              <a:solidFill>
                <a:srgbClr val="FF0000"/>
              </a:solidFill>
              <a:cs typeface="Times New Roman" pitchFamily="18" charset="0"/>
            </a:endParaRPr>
          </a:p>
          <a:p>
            <a:pPr marL="0" indent="0" eaLnBrk="1" hangingPunct="1">
              <a:buNone/>
            </a:pPr>
            <a:r>
              <a:rPr lang="de-DE" altLang="en-US" sz="1200" baseline="0" dirty="0">
                <a:solidFill>
                  <a:srgbClr val="FF0000"/>
                </a:solidFill>
                <a:cs typeface="Times New Roman" pitchFamily="18" charset="0"/>
              </a:rPr>
              <a:t>Die Bank ist also ohne staatliche Unterstützung Bankrott.</a:t>
            </a:r>
            <a:endParaRPr lang="de-DE" altLang="en-US" baseline="0" dirty="0"/>
          </a:p>
          <a:p>
            <a:pPr marL="0" indent="0" eaLnBrk="1" hangingPunct="1">
              <a:buNone/>
            </a:pPr>
            <a:endParaRPr lang="de-DE" altLang="en-US" dirty="0"/>
          </a:p>
          <a:p>
            <a:pPr eaLnBrk="1" hangingPunct="1"/>
            <a:endParaRPr lang="de-DE" altLang="en-US" dirty="0"/>
          </a:p>
        </p:txBody>
      </p:sp>
      <p:sp>
        <p:nvSpPr>
          <p:cNvPr id="292872" name="Rectangle 7"/>
          <p:cNvSpPr>
            <a:spLocks noGrp="1" noRot="1" noChangeAspect="1" noChangeArrowheads="1" noTextEdit="1"/>
          </p:cNvSpPr>
          <p:nvPr>
            <p:ph type="sldImg"/>
          </p:nvPr>
        </p:nvSpPr>
        <p:spPr>
          <a:ln cap="flat"/>
        </p:spPr>
      </p:sp>
      <p:sp>
        <p:nvSpPr>
          <p:cNvPr id="29287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33633ED-9B8A-435E-B01F-B209E62D417A}" type="slidenum">
              <a:rPr lang="en-GB" altLang="en-US" sz="1100" smtClean="0">
                <a:latin typeface="Times New Roman" pitchFamily="18" charset="0"/>
              </a:rPr>
              <a:pPr>
                <a:spcBef>
                  <a:spcPct val="0"/>
                </a:spcBef>
                <a:buFontTx/>
                <a:buNone/>
              </a:pPr>
              <a:t>125</a:t>
            </a:fld>
            <a:endParaRPr lang="en-GB" altLang="en-US" sz="1100">
              <a:latin typeface="Times New Roman" pitchFamily="18" charset="0"/>
            </a:endParaRPr>
          </a:p>
        </p:txBody>
      </p:sp>
      <p:sp>
        <p:nvSpPr>
          <p:cNvPr id="29389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389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9389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389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389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0" indent="0" eaLnBrk="1" hangingPunct="1">
              <a:buNone/>
            </a:pPr>
            <a:endParaRPr lang="de-DE" altLang="en-US" dirty="0"/>
          </a:p>
        </p:txBody>
      </p:sp>
      <p:sp>
        <p:nvSpPr>
          <p:cNvPr id="293896" name="Rectangle 7"/>
          <p:cNvSpPr>
            <a:spLocks noGrp="1" noRot="1" noChangeAspect="1" noChangeArrowheads="1" noTextEdit="1"/>
          </p:cNvSpPr>
          <p:nvPr>
            <p:ph type="sldImg"/>
          </p:nvPr>
        </p:nvSpPr>
        <p:spPr>
          <a:ln cap="flat"/>
        </p:spPr>
      </p:sp>
      <p:sp>
        <p:nvSpPr>
          <p:cNvPr id="29389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1F87371-12E4-49E6-9491-9A9CC74BA7D0}" type="slidenum">
              <a:rPr lang="en-GB" altLang="en-US" sz="1100" smtClean="0">
                <a:latin typeface="Times New Roman" pitchFamily="18" charset="0"/>
              </a:rPr>
              <a:pPr>
                <a:spcBef>
                  <a:spcPct val="0"/>
                </a:spcBef>
                <a:buFontTx/>
                <a:buNone/>
              </a:pPr>
              <a:t>126</a:t>
            </a:fld>
            <a:endParaRPr lang="en-GB" altLang="en-US" sz="1100">
              <a:latin typeface="Times New Roman" pitchFamily="18" charset="0"/>
            </a:endParaRPr>
          </a:p>
        </p:txBody>
      </p:sp>
      <p:sp>
        <p:nvSpPr>
          <p:cNvPr id="294915" name="Rectangle 2"/>
          <p:cNvSpPr>
            <a:spLocks noGrp="1" noRot="1" noChangeAspect="1" noChangeArrowheads="1" noTextEdit="1"/>
          </p:cNvSpPr>
          <p:nvPr>
            <p:ph type="sldImg"/>
          </p:nvPr>
        </p:nvSpPr>
        <p:spPr>
          <a:xfrm>
            <a:off x="928688" y="750888"/>
            <a:ext cx="4945062" cy="3709987"/>
          </a:xfrm>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Wie dieses Schaubild zeigt, waren die Folgen der ostasiatischen Finanzmarktkrise auch in Ostasien schon bald überwunden. Nach einem kurzen Einbruch, KLICK, erholte sich das Pro-Kopf-BIP wieder von diesem Schock. Der langfristig erfolgreiche Entwicklungsweg einer „exportorientierten Industrialisierung“ wurde dadurch nicht dauerhaft blockiert.</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D5BF994-3435-4452-81C0-EF049156304C}" type="slidenum">
              <a:rPr lang="en-GB" altLang="en-US" sz="1100" smtClean="0">
                <a:latin typeface="Times New Roman" pitchFamily="18" charset="0"/>
              </a:rPr>
              <a:pPr>
                <a:spcBef>
                  <a:spcPct val="0"/>
                </a:spcBef>
                <a:buFontTx/>
                <a:buNone/>
              </a:pPr>
              <a:t>127</a:t>
            </a:fld>
            <a:endParaRPr lang="en-GB" altLang="en-US" sz="1100">
              <a:latin typeface="Times New Roman" pitchFamily="18" charset="0"/>
            </a:endParaRPr>
          </a:p>
        </p:txBody>
      </p:sp>
      <p:sp>
        <p:nvSpPr>
          <p:cNvPr id="295939" name="Rectangle 2"/>
          <p:cNvSpPr>
            <a:spLocks noGrp="1" noRot="1" noChangeAspect="1" noChangeArrowheads="1" noTextEdit="1"/>
          </p:cNvSpPr>
          <p:nvPr>
            <p:ph type="sldImg"/>
          </p:nvPr>
        </p:nvSpPr>
        <p:spPr>
          <a:xfrm>
            <a:off x="928688" y="750888"/>
            <a:ext cx="4945062" cy="3709987"/>
          </a:xfrm>
          <a:ln/>
        </p:spPr>
      </p:sp>
      <p:sp>
        <p:nvSpPr>
          <p:cNvPr id="295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Wie dieses Schaubild zeigt, sanken die sehr hohen Investitionsquoten nach der Krise, KLICK, zwar etwas ab. Im internationalen Vergleich lagen sie jedoch noch immer auf einem hohen Niveau.</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F07970E-CDE1-4566-8136-5ABCB30D7C84}" type="slidenum">
              <a:rPr lang="en-GB" altLang="en-US" sz="1100" smtClean="0">
                <a:latin typeface="Times New Roman" pitchFamily="18" charset="0"/>
              </a:rPr>
              <a:pPr>
                <a:spcBef>
                  <a:spcPct val="0"/>
                </a:spcBef>
                <a:buFontTx/>
                <a:buNone/>
              </a:pPr>
              <a:t>128</a:t>
            </a:fld>
            <a:endParaRPr lang="en-GB" altLang="en-US" sz="1100">
              <a:latin typeface="Times New Roman" pitchFamily="18" charset="0"/>
            </a:endParaRPr>
          </a:p>
        </p:txBody>
      </p:sp>
      <p:sp>
        <p:nvSpPr>
          <p:cNvPr id="296963" name="Rectangle 2"/>
          <p:cNvSpPr>
            <a:spLocks noGrp="1" noRot="1" noChangeAspect="1" noChangeArrowheads="1" noTextEdit="1"/>
          </p:cNvSpPr>
          <p:nvPr>
            <p:ph type="sldImg"/>
          </p:nvPr>
        </p:nvSpPr>
        <p:spPr>
          <a:xfrm>
            <a:off x="928688" y="750888"/>
            <a:ext cx="4945062" cy="3709987"/>
          </a:xfrm>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Die Abwertung der Währungen der ostasiatischen Länder, die von den Spekulanten ausgelöst worden war, verbilligte die einheimischen Güter auf dem Weltmarkt und führte so, KLICK, nach der Krise sogar zu einem Anstieg der Exportquote gemessen am BIP. </a:t>
            </a:r>
          </a:p>
          <a:p>
            <a:pPr marL="0" indent="0" eaLnBrk="1" hangingPunct="1">
              <a:buNone/>
            </a:pPr>
            <a:endParaRPr lang="de-DE" altLang="en-US" dirty="0"/>
          </a:p>
          <a:p>
            <a:pPr marL="0" indent="0" eaLnBrk="1" hangingPunct="1">
              <a:buNone/>
            </a:pPr>
            <a:r>
              <a:rPr lang="de-DE" altLang="en-US" dirty="0"/>
              <a:t>Dies half der Realwirtschaft der ostasiatischen Länder, sich von diesem Finanzmarktschock relativ schnell wieder zu erholen.</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B9404BD-4607-41AF-BA29-EAE779CB2F64}" type="slidenum">
              <a:rPr lang="en-GB" altLang="en-US" sz="1100" smtClean="0">
                <a:latin typeface="Times New Roman" pitchFamily="18" charset="0"/>
              </a:rPr>
              <a:pPr>
                <a:spcBef>
                  <a:spcPct val="0"/>
                </a:spcBef>
                <a:buFontTx/>
                <a:buNone/>
              </a:pPr>
              <a:t>129</a:t>
            </a:fld>
            <a:endParaRPr lang="en-GB" altLang="en-US" sz="1100">
              <a:latin typeface="Times New Roman" pitchFamily="18" charset="0"/>
            </a:endParaRPr>
          </a:p>
        </p:txBody>
      </p:sp>
      <p:sp>
        <p:nvSpPr>
          <p:cNvPr id="297987"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97988"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73497C4-94DA-4BBC-8DE7-B46BFD416858}" type="slidenum">
              <a:rPr lang="en-GB" altLang="en-US" sz="1100" i="1">
                <a:latin typeface="Times New Roman" pitchFamily="18" charset="0"/>
              </a:rPr>
              <a:pPr algn="r">
                <a:spcBef>
                  <a:spcPct val="0"/>
                </a:spcBef>
                <a:buFontTx/>
                <a:buNone/>
              </a:pPr>
              <a:t>129</a:t>
            </a:fld>
            <a:endParaRPr lang="en-GB" altLang="en-US" sz="1100" i="1">
              <a:latin typeface="Times New Roman" pitchFamily="18" charset="0"/>
            </a:endParaRPr>
          </a:p>
        </p:txBody>
      </p:sp>
      <p:sp>
        <p:nvSpPr>
          <p:cNvPr id="297989" name="Rectangle 2"/>
          <p:cNvSpPr>
            <a:spLocks noGrp="1" noRot="1" noChangeAspect="1" noChangeArrowheads="1" noTextEdit="1"/>
          </p:cNvSpPr>
          <p:nvPr>
            <p:ph type="sldImg"/>
          </p:nvPr>
        </p:nvSpPr>
        <p:spPr>
          <a:ln/>
        </p:spPr>
      </p:sp>
      <p:sp>
        <p:nvSpPr>
          <p:cNvPr id="2979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2" tIns="47741" rIns="95482" bIns="47741"/>
          <a:lstStyle/>
          <a:p>
            <a:pPr eaLnBrk="1" hangingPunct="1"/>
            <a:endParaRPr lang="de-DE"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A3863AB-E17E-4570-B46B-839FA363787F}" type="slidenum">
              <a:rPr lang="en-GB" altLang="en-US" sz="1100" smtClean="0">
                <a:latin typeface="Times New Roman" pitchFamily="18" charset="0"/>
              </a:rPr>
              <a:pPr>
                <a:spcBef>
                  <a:spcPct val="0"/>
                </a:spcBef>
                <a:buFontTx/>
                <a:buNone/>
              </a:pPr>
              <a:t>13</a:t>
            </a:fld>
            <a:endParaRPr lang="en-GB" altLang="en-US" sz="1100">
              <a:latin typeface="Times New Roman" pitchFamily="18" charset="0"/>
            </a:endParaRPr>
          </a:p>
        </p:txBody>
      </p:sp>
      <p:sp>
        <p:nvSpPr>
          <p:cNvPr id="17817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sz="1200" dirty="0">
                <a:solidFill>
                  <a:srgbClr val="0000FF"/>
                </a:solidFill>
                <a:sym typeface="Wingdings" pitchFamily="2" charset="2"/>
              </a:rPr>
              <a:t>Die </a:t>
            </a:r>
            <a:r>
              <a:rPr lang="de-DE" altLang="en-US" sz="1200" dirty="0">
                <a:solidFill>
                  <a:srgbClr val="FF0000"/>
                </a:solidFill>
                <a:sym typeface="Wingdings" pitchFamily="2" charset="2"/>
              </a:rPr>
              <a:t>naiven Erwartungen</a:t>
            </a:r>
            <a:r>
              <a:rPr lang="de-DE" altLang="en-US" sz="1200" dirty="0">
                <a:solidFill>
                  <a:srgbClr val="0000FF"/>
                </a:solidFill>
                <a:sym typeface="Wingdings" pitchFamily="2" charset="2"/>
              </a:rPr>
              <a:t> halten den Prozess nun am Laufen:  Sie führen nun dazu, dass ein weiterer Preisanstieg erwartet wird. Um davon profitieren zu können, steigt die Nachfrage dann noch einmal an und bewirkt dadurch wieder den Preisanstieg, den sie erwartet hat.</a:t>
            </a:r>
            <a:endParaRPr lang="de-DE" altLang="en-US" dirty="0"/>
          </a:p>
          <a:p>
            <a:pPr marL="0" indent="0" eaLnBrk="1" hangingPunct="1">
              <a:buNone/>
            </a:pPr>
            <a:endParaRPr lang="de-DE" altLang="en-US" dirty="0"/>
          </a:p>
          <a:p>
            <a:pPr marL="0" indent="0" eaLnBrk="1" hangingPunct="1">
              <a:buNone/>
            </a:pPr>
            <a:r>
              <a:rPr lang="de-DE" altLang="en-US" dirty="0"/>
              <a:t>Dieser Prozess kann sich also immer weiter so fortsetzen. Man nennt diesen Mechanismus auch, sich selbst erfüllende Erwartungen.</a:t>
            </a:r>
          </a:p>
          <a:p>
            <a:pPr eaLnBrk="1" hangingPunct="1"/>
            <a:endParaRPr lang="de-DE" altLang="en-US" dirty="0"/>
          </a:p>
        </p:txBody>
      </p:sp>
      <p:sp>
        <p:nvSpPr>
          <p:cNvPr id="178180" name="Rectangle 7"/>
          <p:cNvSpPr>
            <a:spLocks noGrp="1" noRot="1" noChangeAspect="1" noChangeArrowheads="1" noTextEdit="1"/>
          </p:cNvSpPr>
          <p:nvPr>
            <p:ph type="sldImg"/>
          </p:nvPr>
        </p:nvSpPr>
        <p:spPr>
          <a:xfrm>
            <a:off x="928688" y="750888"/>
            <a:ext cx="4945062" cy="3709987"/>
          </a:xfrm>
          <a:ln cap="flat"/>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47DD5B5-325A-4799-AB29-065D65B3F7E9}" type="slidenum">
              <a:rPr lang="en-GB" altLang="en-US" sz="1100" smtClean="0">
                <a:latin typeface="Times New Roman" pitchFamily="18" charset="0"/>
              </a:rPr>
              <a:pPr>
                <a:spcBef>
                  <a:spcPct val="0"/>
                </a:spcBef>
                <a:buFontTx/>
                <a:buNone/>
              </a:pPr>
              <a:t>130</a:t>
            </a:fld>
            <a:endParaRPr lang="en-GB" altLang="en-US" sz="1100">
              <a:latin typeface="Times New Roman" pitchFamily="18" charset="0"/>
            </a:endParaRPr>
          </a:p>
        </p:txBody>
      </p:sp>
      <p:sp>
        <p:nvSpPr>
          <p:cNvPr id="29901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901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9901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901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9901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Auch hier kann man wieder fragen, ob diese </a:t>
            </a:r>
            <a:r>
              <a:rPr lang="de-DE" sz="1200" dirty="0">
                <a:solidFill>
                  <a:schemeClr val="tx1"/>
                </a:solidFill>
                <a:effectLst>
                  <a:outerShdw blurRad="38100" dist="38100" dir="2700000" algn="tl">
                    <a:srgbClr val="000000"/>
                  </a:outerShdw>
                </a:effectLst>
              </a:rPr>
              <a:t>Finanzmarktkrise die </a:t>
            </a:r>
            <a:r>
              <a:rPr lang="de-DE" sz="1200" dirty="0">
                <a:solidFill>
                  <a:srgbClr val="00FF00"/>
                </a:solidFill>
                <a:effectLst>
                  <a:outerShdw blurRad="38100" dist="38100" dir="2700000" algn="tl">
                    <a:srgbClr val="000000"/>
                  </a:outerShdw>
                </a:effectLst>
              </a:rPr>
              <a:t>typischen Entstehungskomponenten</a:t>
            </a:r>
            <a:r>
              <a:rPr lang="de-DE" sz="1200" dirty="0">
                <a:solidFill>
                  <a:schemeClr val="tx1"/>
                </a:solidFill>
                <a:effectLst>
                  <a:outerShdw blurRad="38100" dist="38100" dir="2700000" algn="tl">
                    <a:srgbClr val="000000"/>
                  </a:outerShdw>
                </a:effectLst>
              </a:rPr>
              <a:t> einer Finanzmarktkrise enthielt? KLICK</a:t>
            </a:r>
          </a:p>
          <a:p>
            <a:pPr marL="0" indent="0" eaLnBrk="1" hangingPunct="1">
              <a:buNone/>
            </a:pPr>
            <a:endParaRPr lang="de-DE" altLang="en-US" dirty="0"/>
          </a:p>
          <a:p>
            <a:pPr eaLnBrk="1" hangingPunct="1"/>
            <a:endParaRPr lang="de-DE" altLang="en-US" dirty="0"/>
          </a:p>
        </p:txBody>
      </p:sp>
      <p:sp>
        <p:nvSpPr>
          <p:cNvPr id="299016" name="Rectangle 7"/>
          <p:cNvSpPr>
            <a:spLocks noGrp="1" noRot="1" noChangeAspect="1" noChangeArrowheads="1" noTextEdit="1"/>
          </p:cNvSpPr>
          <p:nvPr>
            <p:ph type="sldImg"/>
          </p:nvPr>
        </p:nvSpPr>
        <p:spPr>
          <a:ln cap="flat"/>
        </p:spPr>
      </p:sp>
      <p:sp>
        <p:nvSpPr>
          <p:cNvPr id="29901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5703C93-CF4E-4A0C-916F-3FBAB9AF09CA}" type="slidenum">
              <a:rPr lang="en-GB" altLang="en-US" sz="1100" smtClean="0">
                <a:latin typeface="Times New Roman" pitchFamily="18" charset="0"/>
              </a:rPr>
              <a:pPr>
                <a:spcBef>
                  <a:spcPct val="0"/>
                </a:spcBef>
                <a:buFontTx/>
                <a:buNone/>
              </a:pPr>
              <a:t>131</a:t>
            </a:fld>
            <a:endParaRPr lang="en-GB" altLang="en-US" sz="1100">
              <a:latin typeface="Times New Roman" pitchFamily="18" charset="0"/>
            </a:endParaRPr>
          </a:p>
        </p:txBody>
      </p:sp>
      <p:sp>
        <p:nvSpPr>
          <p:cNvPr id="30003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003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0003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003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003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dirty="0"/>
          </a:p>
          <a:p>
            <a:pPr eaLnBrk="1" hangingPunct="1"/>
            <a:endParaRPr lang="de-DE" altLang="en-US" dirty="0"/>
          </a:p>
        </p:txBody>
      </p:sp>
      <p:sp>
        <p:nvSpPr>
          <p:cNvPr id="300040" name="Rectangle 7"/>
          <p:cNvSpPr>
            <a:spLocks noGrp="1" noRot="1" noChangeAspect="1" noChangeArrowheads="1" noTextEdit="1"/>
          </p:cNvSpPr>
          <p:nvPr>
            <p:ph type="sldImg"/>
          </p:nvPr>
        </p:nvSpPr>
        <p:spPr>
          <a:ln cap="flat"/>
        </p:spPr>
      </p:sp>
      <p:sp>
        <p:nvSpPr>
          <p:cNvPr id="30004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7D92BF4-A312-44DD-86F2-F10E86946BAC}" type="slidenum">
              <a:rPr lang="de-DE" altLang="en-US" smtClean="0"/>
              <a:pPr algn="r" eaLnBrk="1" hangingPunct="1">
                <a:spcBef>
                  <a:spcPct val="0"/>
                </a:spcBef>
              </a:pPr>
              <a:t>132</a:t>
            </a:fld>
            <a:endParaRPr lang="de-DE" altLang="en-US"/>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0DB6BAC-C2CE-489E-AE2C-3C9A6F107B10}" type="slidenum">
              <a:rPr lang="de-DE" altLang="en-US" smtClean="0"/>
              <a:pPr algn="r" eaLnBrk="1" hangingPunct="1">
                <a:spcBef>
                  <a:spcPct val="0"/>
                </a:spcBef>
              </a:pPr>
              <a:t>133</a:t>
            </a:fld>
            <a:endParaRPr lang="de-DE" altLang="en-US"/>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F4DB28-CE05-4102-B07B-1140C9D30C19}" type="slidenum">
              <a:rPr lang="de-DE" altLang="en-US" smtClean="0"/>
              <a:pPr algn="r" eaLnBrk="1" hangingPunct="1">
                <a:spcBef>
                  <a:spcPct val="0"/>
                </a:spcBef>
              </a:pPr>
              <a:t>134</a:t>
            </a:fld>
            <a:endParaRPr lang="de-DE" altLang="en-US"/>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CE204E3-93C2-446B-A3FC-456BC8334656}" type="slidenum">
              <a:rPr lang="de-DE" altLang="en-US" smtClean="0"/>
              <a:pPr algn="r" eaLnBrk="1" hangingPunct="1">
                <a:spcBef>
                  <a:spcPct val="0"/>
                </a:spcBef>
              </a:pPr>
              <a:t>135</a:t>
            </a:fld>
            <a:endParaRPr lang="de-DE" altLang="en-US"/>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0E09743-9094-4B08-BB21-3CFC7618CEB3}" type="slidenum">
              <a:rPr lang="en-GB" altLang="en-US" sz="1100" smtClean="0">
                <a:latin typeface="Times New Roman" pitchFamily="18" charset="0"/>
              </a:rPr>
              <a:pPr>
                <a:spcBef>
                  <a:spcPct val="0"/>
                </a:spcBef>
                <a:buFontTx/>
                <a:buNone/>
              </a:pPr>
              <a:t>136</a:t>
            </a:fld>
            <a:endParaRPr lang="en-GB" altLang="en-US" sz="1100">
              <a:latin typeface="Times New Roman" pitchFamily="18" charset="0"/>
            </a:endParaRPr>
          </a:p>
        </p:txBody>
      </p:sp>
      <p:sp>
        <p:nvSpPr>
          <p:cNvPr id="30105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106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0106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106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106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altLang="en-US" dirty="0"/>
              <a:t>Soviel für diese Lektion!</a:t>
            </a:r>
          </a:p>
        </p:txBody>
      </p:sp>
      <p:sp>
        <p:nvSpPr>
          <p:cNvPr id="301064" name="Rectangle 7"/>
          <p:cNvSpPr>
            <a:spLocks noGrp="1" noRot="1" noChangeAspect="1" noChangeArrowheads="1" noTextEdit="1"/>
          </p:cNvSpPr>
          <p:nvPr>
            <p:ph type="sldImg"/>
          </p:nvPr>
        </p:nvSpPr>
        <p:spPr>
          <a:ln cap="flat"/>
        </p:spPr>
      </p:sp>
      <p:sp>
        <p:nvSpPr>
          <p:cNvPr id="30106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EFA475D-0715-450E-8E5F-B2BDC8F2C490}" type="slidenum">
              <a:rPr lang="en-GB" altLang="en-US" sz="1100" smtClean="0">
                <a:latin typeface="Times New Roman" pitchFamily="18" charset="0"/>
              </a:rPr>
              <a:pPr>
                <a:spcBef>
                  <a:spcPct val="0"/>
                </a:spcBef>
                <a:buFontTx/>
                <a:buNone/>
              </a:pPr>
              <a:t>137</a:t>
            </a:fld>
            <a:endParaRPr lang="en-GB" altLang="en-US" sz="1100">
              <a:latin typeface="Times New Roman" pitchFamily="18" charset="0"/>
            </a:endParaRPr>
          </a:p>
        </p:txBody>
      </p:sp>
      <p:sp>
        <p:nvSpPr>
          <p:cNvPr id="30208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208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0208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208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208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2088" name="Rectangle 7"/>
          <p:cNvSpPr>
            <a:spLocks noGrp="1" noRot="1" noChangeAspect="1" noChangeArrowheads="1" noTextEdit="1"/>
          </p:cNvSpPr>
          <p:nvPr>
            <p:ph type="sldImg"/>
          </p:nvPr>
        </p:nvSpPr>
        <p:spPr>
          <a:ln cap="flat"/>
        </p:spPr>
      </p:sp>
      <p:sp>
        <p:nvSpPr>
          <p:cNvPr id="30208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F63A44A-5110-435B-B3D5-3B6FC81E166E}" type="slidenum">
              <a:rPr lang="en-GB" altLang="en-US" sz="1100" smtClean="0">
                <a:latin typeface="Times New Roman" pitchFamily="18" charset="0"/>
              </a:rPr>
              <a:pPr>
                <a:spcBef>
                  <a:spcPct val="0"/>
                </a:spcBef>
                <a:buFontTx/>
                <a:buNone/>
              </a:pPr>
              <a:t>138</a:t>
            </a:fld>
            <a:endParaRPr lang="en-GB" altLang="en-US" sz="1100">
              <a:latin typeface="Times New Roman" pitchFamily="18" charset="0"/>
            </a:endParaRPr>
          </a:p>
        </p:txBody>
      </p:sp>
      <p:sp>
        <p:nvSpPr>
          <p:cNvPr id="30310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310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0310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311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311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3112" name="Rectangle 7"/>
          <p:cNvSpPr>
            <a:spLocks noGrp="1" noRot="1" noChangeAspect="1" noChangeArrowheads="1" noTextEdit="1"/>
          </p:cNvSpPr>
          <p:nvPr>
            <p:ph type="sldImg"/>
          </p:nvPr>
        </p:nvSpPr>
        <p:spPr>
          <a:ln cap="flat"/>
        </p:spPr>
      </p:sp>
      <p:sp>
        <p:nvSpPr>
          <p:cNvPr id="30311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9CAE1BE-E3A3-46E6-8246-016CBEAD6CF8}" type="slidenum">
              <a:rPr lang="en-GB" altLang="en-US" sz="1100" smtClean="0">
                <a:latin typeface="Times New Roman" pitchFamily="18" charset="0"/>
              </a:rPr>
              <a:pPr>
                <a:spcBef>
                  <a:spcPct val="0"/>
                </a:spcBef>
                <a:buFontTx/>
                <a:buNone/>
              </a:pPr>
              <a:t>139</a:t>
            </a:fld>
            <a:endParaRPr lang="en-GB" altLang="en-US" sz="1100">
              <a:latin typeface="Times New Roman" pitchFamily="18" charset="0"/>
            </a:endParaRPr>
          </a:p>
        </p:txBody>
      </p:sp>
      <p:sp>
        <p:nvSpPr>
          <p:cNvPr id="30413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413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0413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413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413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4136" name="Rectangle 7"/>
          <p:cNvSpPr>
            <a:spLocks noGrp="1" noRot="1" noChangeAspect="1" noChangeArrowheads="1" noTextEdit="1"/>
          </p:cNvSpPr>
          <p:nvPr>
            <p:ph type="sldImg"/>
          </p:nvPr>
        </p:nvSpPr>
        <p:spPr>
          <a:ln cap="flat"/>
        </p:spPr>
      </p:sp>
      <p:sp>
        <p:nvSpPr>
          <p:cNvPr id="30413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DE87565-A2D0-4CDB-94D0-C23971F650C7}" type="slidenum">
              <a:rPr lang="de-DE" altLang="en-US" smtClean="0"/>
              <a:pPr algn="r" eaLnBrk="1" hangingPunct="1">
                <a:spcBef>
                  <a:spcPct val="0"/>
                </a:spcBef>
              </a:pPr>
              <a:t>14</a:t>
            </a:fld>
            <a:endParaRPr lang="de-DE" altLang="en-US"/>
          </a:p>
        </p:txBody>
      </p:sp>
      <p:sp>
        <p:nvSpPr>
          <p:cNvPr id="18432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432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18432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432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18432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217488" indent="-217488" defTabSz="728663" eaLnBrk="1" hangingPunct="1"/>
            <a:endParaRPr lang="de-DE" altLang="en-US" dirty="0"/>
          </a:p>
          <a:p>
            <a:pPr marL="217488" indent="-217488" defTabSz="728663" eaLnBrk="1" hangingPunct="1"/>
            <a:endParaRPr lang="de-DE" altLang="en-US" dirty="0"/>
          </a:p>
        </p:txBody>
      </p:sp>
      <p:sp>
        <p:nvSpPr>
          <p:cNvPr id="18432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18432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E9F2DFD-526A-4AA6-AED1-E79F649522BD}" type="slidenum">
              <a:rPr lang="en-GB" altLang="en-US" sz="1100" smtClean="0">
                <a:latin typeface="Times New Roman" pitchFamily="18" charset="0"/>
              </a:rPr>
              <a:pPr>
                <a:spcBef>
                  <a:spcPct val="0"/>
                </a:spcBef>
                <a:buFontTx/>
                <a:buNone/>
              </a:pPr>
              <a:t>140</a:t>
            </a:fld>
            <a:endParaRPr lang="en-GB" altLang="en-US" sz="1100">
              <a:latin typeface="Times New Roman" pitchFamily="18" charset="0"/>
            </a:endParaRPr>
          </a:p>
        </p:txBody>
      </p:sp>
      <p:sp>
        <p:nvSpPr>
          <p:cNvPr id="30515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515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0515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515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515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5160" name="Rectangle 7"/>
          <p:cNvSpPr>
            <a:spLocks noGrp="1" noRot="1" noChangeAspect="1" noChangeArrowheads="1" noTextEdit="1"/>
          </p:cNvSpPr>
          <p:nvPr>
            <p:ph type="sldImg"/>
          </p:nvPr>
        </p:nvSpPr>
        <p:spPr>
          <a:ln cap="flat"/>
        </p:spPr>
      </p:sp>
      <p:sp>
        <p:nvSpPr>
          <p:cNvPr id="30516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5A464F0-E121-4855-9660-BAAA5D028F5F}" type="slidenum">
              <a:rPr lang="en-GB" altLang="en-US" sz="1100" smtClean="0">
                <a:latin typeface="Times New Roman" pitchFamily="18" charset="0"/>
              </a:rPr>
              <a:pPr>
                <a:spcBef>
                  <a:spcPct val="0"/>
                </a:spcBef>
                <a:buFontTx/>
                <a:buNone/>
              </a:pPr>
              <a:t>141</a:t>
            </a:fld>
            <a:endParaRPr lang="en-GB" altLang="en-US" sz="1100">
              <a:latin typeface="Times New Roman" pitchFamily="18" charset="0"/>
            </a:endParaRPr>
          </a:p>
        </p:txBody>
      </p:sp>
      <p:sp>
        <p:nvSpPr>
          <p:cNvPr id="30617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618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0618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618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618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6184" name="Rectangle 7"/>
          <p:cNvSpPr>
            <a:spLocks noGrp="1" noRot="1" noChangeAspect="1" noChangeArrowheads="1" noTextEdit="1"/>
          </p:cNvSpPr>
          <p:nvPr>
            <p:ph type="sldImg"/>
          </p:nvPr>
        </p:nvSpPr>
        <p:spPr>
          <a:ln cap="flat"/>
        </p:spPr>
      </p:sp>
      <p:sp>
        <p:nvSpPr>
          <p:cNvPr id="30618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95EA12F-CD4F-47A6-AEE1-ADA503FADCC5}" type="slidenum">
              <a:rPr lang="en-GB" altLang="en-US" sz="1100" smtClean="0">
                <a:latin typeface="Times New Roman" pitchFamily="18" charset="0"/>
              </a:rPr>
              <a:pPr>
                <a:spcBef>
                  <a:spcPct val="0"/>
                </a:spcBef>
                <a:buFontTx/>
                <a:buNone/>
              </a:pPr>
              <a:t>142</a:t>
            </a:fld>
            <a:endParaRPr lang="en-GB" altLang="en-US" sz="1100">
              <a:latin typeface="Times New Roman" pitchFamily="18" charset="0"/>
            </a:endParaRPr>
          </a:p>
        </p:txBody>
      </p:sp>
      <p:sp>
        <p:nvSpPr>
          <p:cNvPr id="30720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720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0720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720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720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7208" name="Rectangle 7"/>
          <p:cNvSpPr>
            <a:spLocks noGrp="1" noRot="1" noChangeAspect="1" noChangeArrowheads="1" noTextEdit="1"/>
          </p:cNvSpPr>
          <p:nvPr>
            <p:ph type="sldImg"/>
          </p:nvPr>
        </p:nvSpPr>
        <p:spPr>
          <a:ln cap="flat"/>
        </p:spPr>
      </p:sp>
      <p:sp>
        <p:nvSpPr>
          <p:cNvPr id="30720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CE00511-A698-4E58-BBA9-74070D14E11D}" type="slidenum">
              <a:rPr lang="en-GB" altLang="en-US" sz="1100" smtClean="0">
                <a:latin typeface="Times New Roman" pitchFamily="18" charset="0"/>
              </a:rPr>
              <a:pPr>
                <a:spcBef>
                  <a:spcPct val="0"/>
                </a:spcBef>
                <a:buFontTx/>
                <a:buNone/>
              </a:pPr>
              <a:t>143</a:t>
            </a:fld>
            <a:endParaRPr lang="en-GB" altLang="en-US" sz="1100">
              <a:latin typeface="Times New Roman" pitchFamily="18" charset="0"/>
            </a:endParaRPr>
          </a:p>
        </p:txBody>
      </p:sp>
      <p:sp>
        <p:nvSpPr>
          <p:cNvPr id="30822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822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0822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823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823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8232" name="Rectangle 7"/>
          <p:cNvSpPr>
            <a:spLocks noGrp="1" noRot="1" noChangeAspect="1" noChangeArrowheads="1" noTextEdit="1"/>
          </p:cNvSpPr>
          <p:nvPr>
            <p:ph type="sldImg"/>
          </p:nvPr>
        </p:nvSpPr>
        <p:spPr>
          <a:ln cap="flat"/>
        </p:spPr>
      </p:sp>
      <p:sp>
        <p:nvSpPr>
          <p:cNvPr id="30823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E904BE0-405C-42EB-BA87-68CB3EC4675A}" type="slidenum">
              <a:rPr lang="en-GB" altLang="en-US" sz="1100" smtClean="0">
                <a:latin typeface="Times New Roman" pitchFamily="18" charset="0"/>
              </a:rPr>
              <a:pPr>
                <a:spcBef>
                  <a:spcPct val="0"/>
                </a:spcBef>
                <a:buFontTx/>
                <a:buNone/>
              </a:pPr>
              <a:t>144</a:t>
            </a:fld>
            <a:endParaRPr lang="en-GB" altLang="en-US" sz="1100">
              <a:latin typeface="Times New Roman" pitchFamily="18" charset="0"/>
            </a:endParaRPr>
          </a:p>
        </p:txBody>
      </p:sp>
      <p:sp>
        <p:nvSpPr>
          <p:cNvPr id="30925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925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0925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925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0925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09256" name="Rectangle 7"/>
          <p:cNvSpPr>
            <a:spLocks noGrp="1" noRot="1" noChangeAspect="1" noChangeArrowheads="1" noTextEdit="1"/>
          </p:cNvSpPr>
          <p:nvPr>
            <p:ph type="sldImg"/>
          </p:nvPr>
        </p:nvSpPr>
        <p:spPr>
          <a:ln cap="flat"/>
        </p:spPr>
      </p:sp>
      <p:sp>
        <p:nvSpPr>
          <p:cNvPr id="30925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5078359-ECBA-427D-B22A-20E0F6E643A9}" type="slidenum">
              <a:rPr lang="en-GB" altLang="en-US" sz="1100" smtClean="0">
                <a:latin typeface="Times New Roman" pitchFamily="18" charset="0"/>
              </a:rPr>
              <a:pPr>
                <a:spcBef>
                  <a:spcPct val="0"/>
                </a:spcBef>
                <a:buFontTx/>
                <a:buNone/>
              </a:pPr>
              <a:t>145</a:t>
            </a:fld>
            <a:endParaRPr lang="en-GB" altLang="en-US" sz="1100">
              <a:latin typeface="Times New Roman" pitchFamily="18" charset="0"/>
            </a:endParaRPr>
          </a:p>
        </p:txBody>
      </p:sp>
      <p:sp>
        <p:nvSpPr>
          <p:cNvPr id="31027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027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1027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027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027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0280" name="Rectangle 7"/>
          <p:cNvSpPr>
            <a:spLocks noGrp="1" noRot="1" noChangeAspect="1" noChangeArrowheads="1" noTextEdit="1"/>
          </p:cNvSpPr>
          <p:nvPr>
            <p:ph type="sldImg"/>
          </p:nvPr>
        </p:nvSpPr>
        <p:spPr>
          <a:ln cap="flat"/>
        </p:spPr>
      </p:sp>
      <p:sp>
        <p:nvSpPr>
          <p:cNvPr id="31028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5295422-2AF9-4101-85A3-EC8C5C0CBF43}" type="slidenum">
              <a:rPr lang="en-GB" altLang="en-US" sz="1100" smtClean="0">
                <a:latin typeface="Times New Roman" pitchFamily="18" charset="0"/>
              </a:rPr>
              <a:pPr>
                <a:spcBef>
                  <a:spcPct val="0"/>
                </a:spcBef>
                <a:buFontTx/>
                <a:buNone/>
              </a:pPr>
              <a:t>146</a:t>
            </a:fld>
            <a:endParaRPr lang="en-GB" altLang="en-US" sz="1100">
              <a:latin typeface="Times New Roman" pitchFamily="18" charset="0"/>
            </a:endParaRPr>
          </a:p>
        </p:txBody>
      </p:sp>
      <p:sp>
        <p:nvSpPr>
          <p:cNvPr id="31129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130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1130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130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130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1304" name="Rectangle 7"/>
          <p:cNvSpPr>
            <a:spLocks noGrp="1" noRot="1" noChangeAspect="1" noChangeArrowheads="1" noTextEdit="1"/>
          </p:cNvSpPr>
          <p:nvPr>
            <p:ph type="sldImg"/>
          </p:nvPr>
        </p:nvSpPr>
        <p:spPr>
          <a:ln cap="flat"/>
        </p:spPr>
      </p:sp>
      <p:sp>
        <p:nvSpPr>
          <p:cNvPr id="31130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EBEADFA-0A30-45AF-AD6F-1F8F0645B3CE}" type="slidenum">
              <a:rPr lang="en-GB" altLang="en-US" sz="1100" smtClean="0">
                <a:latin typeface="Times New Roman" pitchFamily="18" charset="0"/>
              </a:rPr>
              <a:pPr>
                <a:spcBef>
                  <a:spcPct val="0"/>
                </a:spcBef>
                <a:buFontTx/>
                <a:buNone/>
              </a:pPr>
              <a:t>147</a:t>
            </a:fld>
            <a:endParaRPr lang="en-GB" altLang="en-US" sz="1100">
              <a:latin typeface="Times New Roman" pitchFamily="18" charset="0"/>
            </a:endParaRPr>
          </a:p>
        </p:txBody>
      </p:sp>
      <p:sp>
        <p:nvSpPr>
          <p:cNvPr id="31232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232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1232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232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232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2328" name="Rectangle 7"/>
          <p:cNvSpPr>
            <a:spLocks noGrp="1" noRot="1" noChangeAspect="1" noChangeArrowheads="1" noTextEdit="1"/>
          </p:cNvSpPr>
          <p:nvPr>
            <p:ph type="sldImg"/>
          </p:nvPr>
        </p:nvSpPr>
        <p:spPr>
          <a:ln cap="flat"/>
        </p:spPr>
      </p:sp>
      <p:sp>
        <p:nvSpPr>
          <p:cNvPr id="31232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FC6EF5B-12F9-4487-BEC8-00C53A21F6FF}" type="slidenum">
              <a:rPr lang="en-GB" altLang="en-US" sz="1100" smtClean="0">
                <a:latin typeface="Times New Roman" pitchFamily="18" charset="0"/>
              </a:rPr>
              <a:pPr>
                <a:spcBef>
                  <a:spcPct val="0"/>
                </a:spcBef>
                <a:buFontTx/>
                <a:buNone/>
              </a:pPr>
              <a:t>148</a:t>
            </a:fld>
            <a:endParaRPr lang="en-GB" altLang="en-US" sz="1100">
              <a:latin typeface="Times New Roman" pitchFamily="18" charset="0"/>
            </a:endParaRPr>
          </a:p>
        </p:txBody>
      </p:sp>
      <p:sp>
        <p:nvSpPr>
          <p:cNvPr id="31334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334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1334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335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335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3352" name="Rectangle 7"/>
          <p:cNvSpPr>
            <a:spLocks noGrp="1" noRot="1" noChangeAspect="1" noChangeArrowheads="1" noTextEdit="1"/>
          </p:cNvSpPr>
          <p:nvPr>
            <p:ph type="sldImg"/>
          </p:nvPr>
        </p:nvSpPr>
        <p:spPr>
          <a:ln cap="flat"/>
        </p:spPr>
      </p:sp>
      <p:sp>
        <p:nvSpPr>
          <p:cNvPr id="31335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18F623B-A4A2-43D5-B2E0-FC81DEA713FD}" type="slidenum">
              <a:rPr lang="en-GB" altLang="en-US" sz="1100" smtClean="0">
                <a:latin typeface="Times New Roman" pitchFamily="18" charset="0"/>
              </a:rPr>
              <a:pPr>
                <a:spcBef>
                  <a:spcPct val="0"/>
                </a:spcBef>
                <a:buFontTx/>
                <a:buNone/>
              </a:pPr>
              <a:t>149</a:t>
            </a:fld>
            <a:endParaRPr lang="en-GB" altLang="en-US" sz="1100">
              <a:latin typeface="Times New Roman" pitchFamily="18" charset="0"/>
            </a:endParaRPr>
          </a:p>
        </p:txBody>
      </p:sp>
      <p:sp>
        <p:nvSpPr>
          <p:cNvPr id="31437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437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1437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437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437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4376" name="Rectangle 7"/>
          <p:cNvSpPr>
            <a:spLocks noGrp="1" noRot="1" noChangeAspect="1" noChangeArrowheads="1" noTextEdit="1"/>
          </p:cNvSpPr>
          <p:nvPr>
            <p:ph type="sldImg"/>
          </p:nvPr>
        </p:nvSpPr>
        <p:spPr>
          <a:ln cap="flat"/>
        </p:spPr>
      </p:sp>
      <p:sp>
        <p:nvSpPr>
          <p:cNvPr id="31437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3483EFC-9435-420C-9AAD-51E60EB1AA78}" type="slidenum">
              <a:rPr lang="en-GB" altLang="en-US" sz="1100" smtClean="0">
                <a:latin typeface="Times New Roman" pitchFamily="18" charset="0"/>
              </a:rPr>
              <a:pPr>
                <a:spcBef>
                  <a:spcPct val="0"/>
                </a:spcBef>
                <a:buFontTx/>
                <a:buNone/>
              </a:pPr>
              <a:t>15</a:t>
            </a:fld>
            <a:endParaRPr lang="en-GB" altLang="en-US" sz="1100">
              <a:latin typeface="Times New Roman" pitchFamily="18" charset="0"/>
            </a:endParaRPr>
          </a:p>
        </p:txBody>
      </p:sp>
      <p:sp>
        <p:nvSpPr>
          <p:cNvPr id="18022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022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8022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023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023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eaLnBrk="1" hangingPunct="1"/>
            <a:endParaRPr lang="de-DE" altLang="en-US" dirty="0"/>
          </a:p>
          <a:p>
            <a:pPr eaLnBrk="1" hangingPunct="1"/>
            <a:endParaRPr lang="de-DE" altLang="en-US" dirty="0"/>
          </a:p>
          <a:p>
            <a:pPr eaLnBrk="1" hangingPunct="1"/>
            <a:r>
              <a:rPr lang="de-DE" altLang="en-US" dirty="0"/>
              <a:t>Der wirtschaftliche Boom der Gründerzeit von 1871 bis 1873 wurde teilweise geschürt durch die hohen Reparationszahlungen, die den Franzosen nach dem Deutsch-Französischen Krieg von 1870/71 auferlegt und von ihnen rasch abgezahlt wurden. Gegen Ende dieses kurzen Zeitraums erschütterte eine Finanzkrise die europäische und amerikanische Wirtschaft. Viele Kleininvestoren, die ihre Ersparnisse in betrügerische Eisenbahnvorhaben, anfällige Banken oder spekulative Aktienbörsen gesteckt hatten, verloren alles. Die Kritiker waren schnell bei der Hand und schoben die Schuld für die angebliche Funktionsstörung des Kapitalismus auf die Liberalen, Juden und sogar Bismarcks Berater. </a:t>
            </a:r>
          </a:p>
          <a:p>
            <a:pPr eaLnBrk="1" hangingPunct="1"/>
            <a:endParaRPr lang="de-DE" altLang="en-US" dirty="0"/>
          </a:p>
        </p:txBody>
      </p:sp>
      <p:sp>
        <p:nvSpPr>
          <p:cNvPr id="180232" name="Rectangle 7"/>
          <p:cNvSpPr>
            <a:spLocks noGrp="1" noRot="1" noChangeAspect="1" noChangeArrowheads="1" noTextEdit="1"/>
          </p:cNvSpPr>
          <p:nvPr>
            <p:ph type="sldImg"/>
          </p:nvPr>
        </p:nvSpPr>
        <p:spPr>
          <a:ln cap="flat"/>
        </p:spPr>
      </p:sp>
      <p:sp>
        <p:nvSpPr>
          <p:cNvPr id="18023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1BF3CFF-052B-4486-AD86-AD886AAFF5D7}" type="slidenum">
              <a:rPr lang="en-GB" altLang="en-US" sz="1100" smtClean="0">
                <a:latin typeface="Times New Roman" pitchFamily="18" charset="0"/>
              </a:rPr>
              <a:pPr>
                <a:spcBef>
                  <a:spcPct val="0"/>
                </a:spcBef>
                <a:buFontTx/>
                <a:buNone/>
              </a:pPr>
              <a:t>150</a:t>
            </a:fld>
            <a:endParaRPr lang="en-GB" altLang="en-US" sz="1100">
              <a:latin typeface="Times New Roman" pitchFamily="18" charset="0"/>
            </a:endParaRPr>
          </a:p>
        </p:txBody>
      </p:sp>
      <p:sp>
        <p:nvSpPr>
          <p:cNvPr id="31539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539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1539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539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539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5400" name="Rectangle 7"/>
          <p:cNvSpPr>
            <a:spLocks noGrp="1" noRot="1" noChangeAspect="1" noChangeArrowheads="1" noTextEdit="1"/>
          </p:cNvSpPr>
          <p:nvPr>
            <p:ph type="sldImg"/>
          </p:nvPr>
        </p:nvSpPr>
        <p:spPr>
          <a:ln cap="flat"/>
        </p:spPr>
      </p:sp>
      <p:sp>
        <p:nvSpPr>
          <p:cNvPr id="31540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A964080-AADB-4E4C-A1FE-59E09D44DA35}" type="slidenum">
              <a:rPr lang="en-GB" altLang="en-US" sz="1100" smtClean="0">
                <a:latin typeface="Times New Roman" pitchFamily="18" charset="0"/>
              </a:rPr>
              <a:pPr>
                <a:spcBef>
                  <a:spcPct val="0"/>
                </a:spcBef>
                <a:buFontTx/>
                <a:buNone/>
              </a:pPr>
              <a:t>151</a:t>
            </a:fld>
            <a:endParaRPr lang="en-GB" altLang="en-US" sz="1100">
              <a:latin typeface="Times New Roman" pitchFamily="18" charset="0"/>
            </a:endParaRPr>
          </a:p>
        </p:txBody>
      </p:sp>
      <p:sp>
        <p:nvSpPr>
          <p:cNvPr id="31641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642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1642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642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642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6424" name="Rectangle 7"/>
          <p:cNvSpPr>
            <a:spLocks noGrp="1" noRot="1" noChangeAspect="1" noChangeArrowheads="1" noTextEdit="1"/>
          </p:cNvSpPr>
          <p:nvPr>
            <p:ph type="sldImg"/>
          </p:nvPr>
        </p:nvSpPr>
        <p:spPr>
          <a:ln cap="flat"/>
        </p:spPr>
      </p:sp>
      <p:sp>
        <p:nvSpPr>
          <p:cNvPr id="31642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B02C604-0E57-441B-BC0C-0C8BF188E6BD}" type="slidenum">
              <a:rPr lang="en-GB" altLang="en-US" sz="1100" smtClean="0">
                <a:latin typeface="Times New Roman" pitchFamily="18" charset="0"/>
              </a:rPr>
              <a:pPr>
                <a:spcBef>
                  <a:spcPct val="0"/>
                </a:spcBef>
                <a:buFontTx/>
                <a:buNone/>
              </a:pPr>
              <a:t>152</a:t>
            </a:fld>
            <a:endParaRPr lang="en-GB" altLang="en-US" sz="1100">
              <a:latin typeface="Times New Roman" pitchFamily="18" charset="0"/>
            </a:endParaRPr>
          </a:p>
        </p:txBody>
      </p:sp>
      <p:sp>
        <p:nvSpPr>
          <p:cNvPr id="31744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744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1744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744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744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7448" name="Rectangle 7"/>
          <p:cNvSpPr>
            <a:spLocks noGrp="1" noRot="1" noChangeAspect="1" noChangeArrowheads="1" noTextEdit="1"/>
          </p:cNvSpPr>
          <p:nvPr>
            <p:ph type="sldImg"/>
          </p:nvPr>
        </p:nvSpPr>
        <p:spPr>
          <a:ln cap="flat"/>
        </p:spPr>
      </p:sp>
      <p:sp>
        <p:nvSpPr>
          <p:cNvPr id="31744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90E72B2-07CE-4A88-A7DD-E9FBBABC9DE0}" type="slidenum">
              <a:rPr lang="en-GB" altLang="en-US" sz="1100" smtClean="0">
                <a:latin typeface="Times New Roman" pitchFamily="18" charset="0"/>
              </a:rPr>
              <a:pPr>
                <a:spcBef>
                  <a:spcPct val="0"/>
                </a:spcBef>
                <a:buFontTx/>
                <a:buNone/>
              </a:pPr>
              <a:t>153</a:t>
            </a:fld>
            <a:endParaRPr lang="en-GB" altLang="en-US" sz="1100">
              <a:latin typeface="Times New Roman" pitchFamily="18" charset="0"/>
            </a:endParaRPr>
          </a:p>
        </p:txBody>
      </p:sp>
      <p:sp>
        <p:nvSpPr>
          <p:cNvPr id="31846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846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1846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847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847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8472" name="Rectangle 7"/>
          <p:cNvSpPr>
            <a:spLocks noGrp="1" noRot="1" noChangeAspect="1" noChangeArrowheads="1" noTextEdit="1"/>
          </p:cNvSpPr>
          <p:nvPr>
            <p:ph type="sldImg"/>
          </p:nvPr>
        </p:nvSpPr>
        <p:spPr>
          <a:ln cap="flat"/>
        </p:spPr>
      </p:sp>
      <p:sp>
        <p:nvSpPr>
          <p:cNvPr id="31847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1E2231C-1552-4F46-B49A-641E0EC6A7C5}" type="slidenum">
              <a:rPr lang="en-GB" altLang="en-US" sz="1100" smtClean="0">
                <a:latin typeface="Times New Roman" pitchFamily="18" charset="0"/>
              </a:rPr>
              <a:pPr>
                <a:spcBef>
                  <a:spcPct val="0"/>
                </a:spcBef>
                <a:buFontTx/>
                <a:buNone/>
              </a:pPr>
              <a:t>154</a:t>
            </a:fld>
            <a:endParaRPr lang="en-GB" altLang="en-US" sz="1100">
              <a:latin typeface="Times New Roman" pitchFamily="18" charset="0"/>
            </a:endParaRPr>
          </a:p>
        </p:txBody>
      </p:sp>
      <p:sp>
        <p:nvSpPr>
          <p:cNvPr id="31949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949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1949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949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1949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19496" name="Rectangle 7"/>
          <p:cNvSpPr>
            <a:spLocks noGrp="1" noRot="1" noChangeAspect="1" noChangeArrowheads="1" noTextEdit="1"/>
          </p:cNvSpPr>
          <p:nvPr>
            <p:ph type="sldImg"/>
          </p:nvPr>
        </p:nvSpPr>
        <p:spPr>
          <a:ln cap="flat"/>
        </p:spPr>
      </p:sp>
      <p:sp>
        <p:nvSpPr>
          <p:cNvPr id="31949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71CC73E-B8F3-4F56-A5E9-6AE6E9FC0829}" type="slidenum">
              <a:rPr lang="en-GB" altLang="en-US" sz="1100" smtClean="0">
                <a:latin typeface="Times New Roman" pitchFamily="18" charset="0"/>
              </a:rPr>
              <a:pPr>
                <a:spcBef>
                  <a:spcPct val="0"/>
                </a:spcBef>
                <a:buFontTx/>
                <a:buNone/>
              </a:pPr>
              <a:t>155</a:t>
            </a:fld>
            <a:endParaRPr lang="en-GB" altLang="en-US" sz="1100">
              <a:latin typeface="Times New Roman" pitchFamily="18" charset="0"/>
            </a:endParaRPr>
          </a:p>
        </p:txBody>
      </p:sp>
      <p:sp>
        <p:nvSpPr>
          <p:cNvPr id="32051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051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2051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051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051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0520" name="Rectangle 7"/>
          <p:cNvSpPr>
            <a:spLocks noGrp="1" noRot="1" noChangeAspect="1" noChangeArrowheads="1" noTextEdit="1"/>
          </p:cNvSpPr>
          <p:nvPr>
            <p:ph type="sldImg"/>
          </p:nvPr>
        </p:nvSpPr>
        <p:spPr>
          <a:ln cap="flat"/>
        </p:spPr>
      </p:sp>
      <p:sp>
        <p:nvSpPr>
          <p:cNvPr id="32052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6639579-1462-42D0-8F17-B8CB6C77BBAB}" type="slidenum">
              <a:rPr lang="en-GB" altLang="en-US" sz="1100" smtClean="0">
                <a:latin typeface="Times New Roman" pitchFamily="18" charset="0"/>
              </a:rPr>
              <a:pPr>
                <a:spcBef>
                  <a:spcPct val="0"/>
                </a:spcBef>
                <a:buFontTx/>
                <a:buNone/>
              </a:pPr>
              <a:t>156</a:t>
            </a:fld>
            <a:endParaRPr lang="en-GB" altLang="en-US" sz="1100">
              <a:latin typeface="Times New Roman" pitchFamily="18" charset="0"/>
            </a:endParaRPr>
          </a:p>
        </p:txBody>
      </p:sp>
      <p:sp>
        <p:nvSpPr>
          <p:cNvPr id="32153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154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2154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154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154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1544" name="Rectangle 7"/>
          <p:cNvSpPr>
            <a:spLocks noGrp="1" noRot="1" noChangeAspect="1" noChangeArrowheads="1" noTextEdit="1"/>
          </p:cNvSpPr>
          <p:nvPr>
            <p:ph type="sldImg"/>
          </p:nvPr>
        </p:nvSpPr>
        <p:spPr>
          <a:ln cap="flat"/>
        </p:spPr>
      </p:sp>
      <p:sp>
        <p:nvSpPr>
          <p:cNvPr id="32154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4DE1752-BAD2-43AA-9868-6422A7E10B8D}" type="slidenum">
              <a:rPr lang="en-GB" altLang="en-US" sz="1100" smtClean="0">
                <a:latin typeface="Times New Roman" pitchFamily="18" charset="0"/>
              </a:rPr>
              <a:pPr>
                <a:spcBef>
                  <a:spcPct val="0"/>
                </a:spcBef>
                <a:buFontTx/>
                <a:buNone/>
              </a:pPr>
              <a:t>157</a:t>
            </a:fld>
            <a:endParaRPr lang="en-GB" altLang="en-US" sz="1100">
              <a:latin typeface="Times New Roman" pitchFamily="18" charset="0"/>
            </a:endParaRPr>
          </a:p>
        </p:txBody>
      </p:sp>
      <p:sp>
        <p:nvSpPr>
          <p:cNvPr id="32256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256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2256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256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256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2568" name="Rectangle 7"/>
          <p:cNvSpPr>
            <a:spLocks noGrp="1" noRot="1" noChangeAspect="1" noChangeArrowheads="1" noTextEdit="1"/>
          </p:cNvSpPr>
          <p:nvPr>
            <p:ph type="sldImg"/>
          </p:nvPr>
        </p:nvSpPr>
        <p:spPr>
          <a:ln cap="flat"/>
        </p:spPr>
      </p:sp>
      <p:sp>
        <p:nvSpPr>
          <p:cNvPr id="32256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C7CAB4DB-BC82-4A45-9ED1-BDE490AFC27F}" type="slidenum">
              <a:rPr lang="en-GB" altLang="en-US" sz="1100" smtClean="0">
                <a:latin typeface="Times New Roman" pitchFamily="18" charset="0"/>
              </a:rPr>
              <a:pPr>
                <a:spcBef>
                  <a:spcPct val="0"/>
                </a:spcBef>
                <a:buFontTx/>
                <a:buNone/>
              </a:pPr>
              <a:t>158</a:t>
            </a:fld>
            <a:endParaRPr lang="en-GB" altLang="en-US" sz="1100">
              <a:latin typeface="Times New Roman" pitchFamily="18" charset="0"/>
            </a:endParaRPr>
          </a:p>
        </p:txBody>
      </p:sp>
      <p:sp>
        <p:nvSpPr>
          <p:cNvPr id="32358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358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2358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359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359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3592" name="Rectangle 7"/>
          <p:cNvSpPr>
            <a:spLocks noGrp="1" noRot="1" noChangeAspect="1" noChangeArrowheads="1" noTextEdit="1"/>
          </p:cNvSpPr>
          <p:nvPr>
            <p:ph type="sldImg"/>
          </p:nvPr>
        </p:nvSpPr>
        <p:spPr>
          <a:ln cap="flat"/>
        </p:spPr>
      </p:sp>
      <p:sp>
        <p:nvSpPr>
          <p:cNvPr id="32359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C611CFCA-5F62-4671-9C2E-35D8AF04FDFE}" type="slidenum">
              <a:rPr lang="en-GB" altLang="en-US" sz="1100" smtClean="0">
                <a:latin typeface="Times New Roman" pitchFamily="18" charset="0"/>
              </a:rPr>
              <a:pPr>
                <a:spcBef>
                  <a:spcPct val="0"/>
                </a:spcBef>
                <a:buFontTx/>
                <a:buNone/>
              </a:pPr>
              <a:t>159</a:t>
            </a:fld>
            <a:endParaRPr lang="en-GB" altLang="en-US" sz="1100">
              <a:latin typeface="Times New Roman" pitchFamily="18" charset="0"/>
            </a:endParaRPr>
          </a:p>
        </p:txBody>
      </p:sp>
      <p:sp>
        <p:nvSpPr>
          <p:cNvPr id="32461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461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2461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461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461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4616" name="Rectangle 7"/>
          <p:cNvSpPr>
            <a:spLocks noGrp="1" noRot="1" noChangeAspect="1" noChangeArrowheads="1" noTextEdit="1"/>
          </p:cNvSpPr>
          <p:nvPr>
            <p:ph type="sldImg"/>
          </p:nvPr>
        </p:nvSpPr>
        <p:spPr>
          <a:ln cap="flat"/>
        </p:spPr>
      </p:sp>
      <p:sp>
        <p:nvSpPr>
          <p:cNvPr id="32461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FF2C38A-14E4-448C-8A0A-CC16EEF57516}" type="slidenum">
              <a:rPr lang="en-GB" altLang="en-US" sz="1100" smtClean="0">
                <a:latin typeface="Times New Roman" pitchFamily="18" charset="0"/>
              </a:rPr>
              <a:pPr>
                <a:spcBef>
                  <a:spcPct val="0"/>
                </a:spcBef>
                <a:buFontTx/>
                <a:buNone/>
              </a:pPr>
              <a:t>16</a:t>
            </a:fld>
            <a:endParaRPr lang="en-GB" altLang="en-US" sz="1100">
              <a:latin typeface="Times New Roman" pitchFamily="18" charset="0"/>
            </a:endParaRPr>
          </a:p>
        </p:txBody>
      </p:sp>
      <p:sp>
        <p:nvSpPr>
          <p:cNvPr id="18125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125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8125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125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125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FTXT</a:t>
            </a:r>
          </a:p>
          <a:p>
            <a:pPr eaLnBrk="1" hangingPunct="1"/>
            <a:endParaRPr lang="de-DE" altLang="en-US" dirty="0"/>
          </a:p>
        </p:txBody>
      </p:sp>
      <p:sp>
        <p:nvSpPr>
          <p:cNvPr id="181256" name="Rectangle 7"/>
          <p:cNvSpPr>
            <a:spLocks noGrp="1" noRot="1" noChangeAspect="1" noChangeArrowheads="1" noTextEdit="1"/>
          </p:cNvSpPr>
          <p:nvPr>
            <p:ph type="sldImg"/>
          </p:nvPr>
        </p:nvSpPr>
        <p:spPr>
          <a:ln cap="flat"/>
        </p:spPr>
      </p:sp>
      <p:sp>
        <p:nvSpPr>
          <p:cNvPr id="18125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271F5841-DB14-4E81-8630-1CE1AECDA282}" type="slidenum">
              <a:rPr lang="en-GB" altLang="en-US" sz="1100" i="1">
                <a:latin typeface="Times New Roman" pitchFamily="18" charset="0"/>
              </a:rPr>
              <a:pPr algn="r">
                <a:spcBef>
                  <a:spcPct val="0"/>
                </a:spcBef>
                <a:buFontTx/>
                <a:buNone/>
              </a:pPr>
              <a:t>160</a:t>
            </a:fld>
            <a:endParaRPr lang="en-GB" altLang="en-US" sz="1100" i="1">
              <a:latin typeface="Times New Roman" pitchFamily="18" charset="0"/>
            </a:endParaRPr>
          </a:p>
        </p:txBody>
      </p:sp>
      <p:sp>
        <p:nvSpPr>
          <p:cNvPr id="32563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563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2563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563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563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5640" name="Rectangle 7"/>
          <p:cNvSpPr>
            <a:spLocks noGrp="1" noRot="1" noChangeAspect="1" noChangeArrowheads="1" noTextEdit="1"/>
          </p:cNvSpPr>
          <p:nvPr>
            <p:ph type="sldImg"/>
          </p:nvPr>
        </p:nvSpPr>
        <p:spPr>
          <a:ln cap="flat"/>
        </p:spPr>
      </p:sp>
      <p:sp>
        <p:nvSpPr>
          <p:cNvPr id="32564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D03A929-5B77-4741-AC76-77C3AB454DE8}" type="slidenum">
              <a:rPr lang="en-GB" altLang="en-US" sz="1100" smtClean="0">
                <a:latin typeface="Times New Roman" pitchFamily="18" charset="0"/>
              </a:rPr>
              <a:pPr>
                <a:spcBef>
                  <a:spcPct val="0"/>
                </a:spcBef>
                <a:buFontTx/>
                <a:buNone/>
              </a:pPr>
              <a:t>161</a:t>
            </a:fld>
            <a:endParaRPr lang="en-GB" altLang="en-US" sz="1100">
              <a:latin typeface="Times New Roman" pitchFamily="18" charset="0"/>
            </a:endParaRPr>
          </a:p>
        </p:txBody>
      </p:sp>
      <p:sp>
        <p:nvSpPr>
          <p:cNvPr id="32665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666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32666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666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32666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326664" name="Rectangle 7"/>
          <p:cNvSpPr>
            <a:spLocks noGrp="1" noRot="1" noChangeAspect="1" noChangeArrowheads="1" noTextEdit="1"/>
          </p:cNvSpPr>
          <p:nvPr>
            <p:ph type="sldImg"/>
          </p:nvPr>
        </p:nvSpPr>
        <p:spPr>
          <a:ln cap="flat"/>
        </p:spPr>
      </p:sp>
      <p:sp>
        <p:nvSpPr>
          <p:cNvPr id="32666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A64ABD1-CA39-4EB7-B718-CEC1886A68BA}" type="slidenum">
              <a:rPr lang="en-GB" altLang="en-US" sz="1100" smtClean="0">
                <a:latin typeface="Times New Roman" pitchFamily="18" charset="0"/>
              </a:rPr>
              <a:pPr>
                <a:spcBef>
                  <a:spcPct val="0"/>
                </a:spcBef>
                <a:buFontTx/>
                <a:buNone/>
              </a:pPr>
              <a:t>162</a:t>
            </a:fld>
            <a:endParaRPr lang="en-GB" altLang="en-US" sz="1100">
              <a:latin typeface="Times New Roman" pitchFamily="18" charset="0"/>
            </a:endParaRPr>
          </a:p>
        </p:txBody>
      </p:sp>
      <p:sp>
        <p:nvSpPr>
          <p:cNvPr id="327683" name="Rectangle 2"/>
          <p:cNvSpPr>
            <a:spLocks noGrp="1" noRot="1" noChangeAspect="1" noChangeArrowheads="1" noTextEdit="1"/>
          </p:cNvSpPr>
          <p:nvPr>
            <p:ph type="sldImg"/>
          </p:nvPr>
        </p:nvSpPr>
        <p:spPr>
          <a:xfrm>
            <a:off x="928688" y="750888"/>
            <a:ext cx="4945062" cy="3709987"/>
          </a:xfrm>
          <a:ln/>
        </p:spPr>
      </p:sp>
      <p:sp>
        <p:nvSpPr>
          <p:cNvPr id="327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3222CDE-6CD9-409B-BBC9-A00F9E23A612}" type="slidenum">
              <a:rPr lang="en-GB" altLang="en-US" sz="1100" smtClean="0">
                <a:latin typeface="Times New Roman" pitchFamily="18" charset="0"/>
              </a:rPr>
              <a:pPr>
                <a:spcBef>
                  <a:spcPct val="0"/>
                </a:spcBef>
                <a:buFontTx/>
                <a:buNone/>
              </a:pPr>
              <a:t>163</a:t>
            </a:fld>
            <a:endParaRPr lang="en-GB" altLang="en-US" sz="1100">
              <a:latin typeface="Times New Roman" pitchFamily="18" charset="0"/>
            </a:endParaRPr>
          </a:p>
        </p:txBody>
      </p:sp>
      <p:sp>
        <p:nvSpPr>
          <p:cNvPr id="328707" name="Rectangle 2"/>
          <p:cNvSpPr>
            <a:spLocks noGrp="1" noRot="1" noChangeAspect="1" noChangeArrowheads="1" noTextEdit="1"/>
          </p:cNvSpPr>
          <p:nvPr>
            <p:ph type="sldImg"/>
          </p:nvPr>
        </p:nvSpPr>
        <p:spPr>
          <a:xfrm>
            <a:off x="928688" y="750888"/>
            <a:ext cx="4945062" cy="3709987"/>
          </a:xfrm>
          <a:ln/>
        </p:spPr>
      </p:sp>
      <p:sp>
        <p:nvSpPr>
          <p:cNvPr id="328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7F04EF3-7C20-4682-9F4F-CF4E125C56C1}" type="slidenum">
              <a:rPr lang="en-GB" altLang="en-US" sz="1100" smtClean="0">
                <a:latin typeface="Times New Roman" pitchFamily="18" charset="0"/>
              </a:rPr>
              <a:pPr>
                <a:spcBef>
                  <a:spcPct val="0"/>
                </a:spcBef>
                <a:buFontTx/>
                <a:buNone/>
              </a:pPr>
              <a:t>164</a:t>
            </a:fld>
            <a:endParaRPr lang="en-GB" altLang="en-US" sz="1100">
              <a:latin typeface="Times New Roman" pitchFamily="18" charset="0"/>
            </a:endParaRPr>
          </a:p>
        </p:txBody>
      </p:sp>
      <p:sp>
        <p:nvSpPr>
          <p:cNvPr id="329731"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329732"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F5D5B472-79D5-49DF-B0EC-301943B0516E}" type="slidenum">
              <a:rPr lang="en-GB" altLang="en-US" sz="1100" i="1">
                <a:latin typeface="Times New Roman" pitchFamily="18" charset="0"/>
              </a:rPr>
              <a:pPr algn="r">
                <a:spcBef>
                  <a:spcPct val="0"/>
                </a:spcBef>
                <a:buFontTx/>
                <a:buNone/>
              </a:pPr>
              <a:t>164</a:t>
            </a:fld>
            <a:endParaRPr lang="en-GB" altLang="en-US" sz="1100" i="1">
              <a:latin typeface="Times New Roman" pitchFamily="18" charset="0"/>
            </a:endParaRPr>
          </a:p>
        </p:txBody>
      </p:sp>
      <p:sp>
        <p:nvSpPr>
          <p:cNvPr id="329733" name="Rectangle 2"/>
          <p:cNvSpPr>
            <a:spLocks noGrp="1" noRot="1" noChangeAspect="1" noChangeArrowheads="1" noTextEdit="1"/>
          </p:cNvSpPr>
          <p:nvPr>
            <p:ph type="sldImg"/>
          </p:nvPr>
        </p:nvSpPr>
        <p:spPr>
          <a:ln/>
        </p:spPr>
      </p:sp>
      <p:sp>
        <p:nvSpPr>
          <p:cNvPr id="3297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2" tIns="47741" rIns="95482" bIns="47741"/>
          <a:lstStyle/>
          <a:p>
            <a:pPr eaLnBrk="1" hangingPunct="1"/>
            <a:endParaRPr lang="de-D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633BA8E-C37A-4726-BBC8-5123D143190F}" type="slidenum">
              <a:rPr lang="en-GB" altLang="en-US" sz="1100" smtClean="0">
                <a:latin typeface="Times New Roman" pitchFamily="18" charset="0"/>
              </a:rPr>
              <a:pPr>
                <a:spcBef>
                  <a:spcPct val="0"/>
                </a:spcBef>
                <a:buFontTx/>
                <a:buNone/>
              </a:pPr>
              <a:t>17</a:t>
            </a:fld>
            <a:endParaRPr lang="en-GB" altLang="en-US" sz="1100">
              <a:latin typeface="Times New Roman" pitchFamily="18" charset="0"/>
            </a:endParaRPr>
          </a:p>
        </p:txBody>
      </p:sp>
      <p:sp>
        <p:nvSpPr>
          <p:cNvPr id="182275"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182276"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014FB8B8-A962-4B44-9C20-013E3D636930}" type="slidenum">
              <a:rPr lang="en-GB" altLang="en-US" sz="1100" i="1">
                <a:latin typeface="Times New Roman" pitchFamily="18" charset="0"/>
              </a:rPr>
              <a:pPr algn="r">
                <a:spcBef>
                  <a:spcPct val="0"/>
                </a:spcBef>
                <a:buFontTx/>
                <a:buNone/>
              </a:pPr>
              <a:t>17</a:t>
            </a:fld>
            <a:endParaRPr lang="en-GB" altLang="en-US" sz="1100" i="1">
              <a:latin typeface="Times New Roman" pitchFamily="18" charset="0"/>
            </a:endParaRPr>
          </a:p>
        </p:txBody>
      </p:sp>
      <p:sp>
        <p:nvSpPr>
          <p:cNvPr id="182277" name="Rectangle 2"/>
          <p:cNvSpPr>
            <a:spLocks noGrp="1" noRot="1" noChangeAspect="1" noChangeArrowheads="1" noTextEdit="1"/>
          </p:cNvSpPr>
          <p:nvPr>
            <p:ph type="sldImg"/>
          </p:nvPr>
        </p:nvSpPr>
        <p:spPr>
          <a:ln/>
        </p:spPr>
      </p:sp>
      <p:sp>
        <p:nvSpPr>
          <p:cNvPr id="1822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2" tIns="47741" rIns="95482" bIns="47741"/>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sz="1200" u="none" dirty="0">
                <a:solidFill>
                  <a:srgbClr val="FF0000"/>
                </a:solidFill>
              </a:rPr>
              <a:t>Können Spekulationsblasen rational sein?</a:t>
            </a:r>
          </a:p>
          <a:p>
            <a:pPr marL="0" indent="0" eaLnBrk="1" hangingPunct="1">
              <a:buNone/>
            </a:pPr>
            <a:endParaRPr lang="de-DE" altLang="en-US" dirty="0"/>
          </a:p>
          <a:p>
            <a:pPr marL="0" indent="0" eaLnBrk="1" hangingPunct="1">
              <a:buNone/>
            </a:pPr>
            <a:r>
              <a:rPr lang="de-DE" altLang="en-US" dirty="0"/>
              <a:t>FTXT</a:t>
            </a:r>
          </a:p>
          <a:p>
            <a:pPr marL="0" indent="0" eaLnBrk="1" hangingPunct="1">
              <a:buNone/>
            </a:pPr>
            <a:endParaRPr lang="de-DE" altLang="en-US" dirty="0"/>
          </a:p>
          <a:p>
            <a:pPr marL="0" indent="0" eaLnBrk="1" hangingPunct="1">
              <a:buNone/>
            </a:pPr>
            <a:r>
              <a:rPr lang="de-DE" altLang="en-US" dirty="0"/>
              <a:t>Dieser Typ von rationaler Spekulationsblase muss also notwendigerweise irgendwann einmal platzen. Mit etwas Mathematik kann man jedoch auch zeigen, dass wenn die Marktzinsen unter die Wachstumsrate des BIPs fallen, makroökonomische Spekulationsblasen auftreten können, die nicht notwendigerweise platzen müssen. Das zeigt der Exkurs auf den Folien 16 bis 18 im Vorlesungsskript zu diesem Kapitel.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C6A0A55-3F49-4394-B918-23F02888B81A}" type="slidenum">
              <a:rPr lang="en-GB" altLang="en-US" sz="1100" smtClean="0">
                <a:latin typeface="Times New Roman" pitchFamily="18" charset="0"/>
              </a:rPr>
              <a:pPr>
                <a:spcBef>
                  <a:spcPct val="0"/>
                </a:spcBef>
                <a:buFontTx/>
                <a:buNone/>
              </a:pPr>
              <a:t>18</a:t>
            </a:fld>
            <a:endParaRPr lang="en-GB" altLang="en-US" sz="1100">
              <a:latin typeface="Times New Roman" pitchFamily="18" charset="0"/>
            </a:endParaRPr>
          </a:p>
        </p:txBody>
      </p:sp>
      <p:sp>
        <p:nvSpPr>
          <p:cNvPr id="183299"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183300"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A263716-9582-4221-B8CE-E48ED403D5CD}" type="slidenum">
              <a:rPr lang="en-GB" altLang="en-US" sz="1100" i="1">
                <a:latin typeface="Times New Roman" pitchFamily="18" charset="0"/>
              </a:rPr>
              <a:pPr algn="r">
                <a:spcBef>
                  <a:spcPct val="0"/>
                </a:spcBef>
                <a:buFontTx/>
                <a:buNone/>
              </a:pPr>
              <a:t>18</a:t>
            </a:fld>
            <a:endParaRPr lang="en-GB" altLang="en-US" sz="1100" i="1">
              <a:latin typeface="Times New Roman" pitchFamily="18" charset="0"/>
            </a:endParaRPr>
          </a:p>
        </p:txBody>
      </p:sp>
      <p:sp>
        <p:nvSpPr>
          <p:cNvPr id="183301" name="Rectangle 2"/>
          <p:cNvSpPr>
            <a:spLocks noGrp="1" noRot="1" noChangeAspect="1" noChangeArrowheads="1" noTextEdit="1"/>
          </p:cNvSpPr>
          <p:nvPr>
            <p:ph type="sldImg"/>
          </p:nvPr>
        </p:nvSpPr>
        <p:spPr>
          <a:ln/>
        </p:spPr>
      </p:sp>
      <p:sp>
        <p:nvSpPr>
          <p:cNvPr id="1833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2" tIns="47741" rIns="95482" bIns="47741"/>
          <a:lstStyle/>
          <a:p>
            <a:pPr eaLnBrk="1" hangingPunct="1"/>
            <a:endParaRPr lang="de-DE"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86801DF-D528-4A1B-9927-9D3F340DF956}" type="slidenum">
              <a:rPr lang="en-GB" altLang="en-US" sz="1100" smtClean="0">
                <a:latin typeface="Times New Roman" pitchFamily="18" charset="0"/>
              </a:rPr>
              <a:pPr>
                <a:spcBef>
                  <a:spcPct val="0"/>
                </a:spcBef>
                <a:buFontTx/>
                <a:buNone/>
              </a:pPr>
              <a:t>19</a:t>
            </a:fld>
            <a:endParaRPr lang="en-GB" altLang="en-US" sz="1100">
              <a:latin typeface="Times New Roman" pitchFamily="18" charset="0"/>
            </a:endParaRPr>
          </a:p>
        </p:txBody>
      </p:sp>
      <p:sp>
        <p:nvSpPr>
          <p:cNvPr id="184323"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184324"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EEDF1C9-04F1-483A-93FE-9FDDCEC562C9}" type="slidenum">
              <a:rPr lang="en-GB" altLang="en-US" sz="1100" i="1">
                <a:latin typeface="Times New Roman" pitchFamily="18" charset="0"/>
              </a:rPr>
              <a:pPr algn="r">
                <a:spcBef>
                  <a:spcPct val="0"/>
                </a:spcBef>
                <a:buFontTx/>
                <a:buNone/>
              </a:pPr>
              <a:t>19</a:t>
            </a:fld>
            <a:endParaRPr lang="en-GB" altLang="en-US" sz="1100" i="1">
              <a:latin typeface="Times New Roman" pitchFamily="18" charset="0"/>
            </a:endParaRPr>
          </a:p>
        </p:txBody>
      </p:sp>
      <p:sp>
        <p:nvSpPr>
          <p:cNvPr id="184325" name="Rectangle 2"/>
          <p:cNvSpPr>
            <a:spLocks noGrp="1" noRot="1" noChangeAspect="1" noChangeArrowheads="1" noTextEdit="1"/>
          </p:cNvSpPr>
          <p:nvPr>
            <p:ph type="sldImg"/>
          </p:nvPr>
        </p:nvSpPr>
        <p:spPr>
          <a:ln/>
        </p:spPr>
      </p:sp>
      <p:sp>
        <p:nvSpPr>
          <p:cNvPr id="1843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2" tIns="47741" rIns="95482" bIns="47741"/>
          <a:lstStyle/>
          <a:p>
            <a:pPr marL="0" indent="0" eaLnBrk="1" hangingPunct="1">
              <a:buFontTx/>
              <a:buNone/>
            </a:pPr>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E2127AC-58EC-4219-A204-52FCBC4B9DB4}" type="slidenum">
              <a:rPr lang="en-GB" altLang="en-US" sz="1100" smtClean="0">
                <a:latin typeface="Times New Roman" pitchFamily="18" charset="0"/>
              </a:rPr>
              <a:pPr>
                <a:spcBef>
                  <a:spcPct val="0"/>
                </a:spcBef>
                <a:buFontTx/>
                <a:buNone/>
              </a:pPr>
              <a:t>2</a:t>
            </a:fld>
            <a:endParaRPr lang="en-GB" altLang="en-US" sz="1100">
              <a:latin typeface="Times New Roman" pitchFamily="18" charset="0"/>
            </a:endParaRPr>
          </a:p>
        </p:txBody>
      </p:sp>
      <p:sp>
        <p:nvSpPr>
          <p:cNvPr id="16793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794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6794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794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794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altLang="en-US" dirty="0"/>
              <a:t>Die Offenheit von Ländern für internationalen Handel und Kapitalverkehr kann, wie wir gesehen haben, eine ganze Reihe von Vorteilen mit sich bringen. </a:t>
            </a:r>
          </a:p>
          <a:p>
            <a:pPr marL="0" indent="0" eaLnBrk="1" hangingPunct="1">
              <a:buNone/>
            </a:pPr>
            <a:endParaRPr lang="de-DE" altLang="en-US" dirty="0"/>
          </a:p>
          <a:p>
            <a:pPr marL="0" indent="0" eaLnBrk="1" hangingPunct="1">
              <a:buNone/>
            </a:pPr>
            <a:r>
              <a:rPr lang="de-DE" altLang="en-US" dirty="0"/>
              <a:t>Sie hat aber in der Vergangenheit auch immer wieder dazu geführt, dass sich Finanzmarktkrisen leicht über viele Länder international ausgebreitet haben und dabei häufig auch Krisen in der Realwirtschaft ausgelöst haben.</a:t>
            </a:r>
          </a:p>
          <a:p>
            <a:pPr marL="0" indent="0" eaLnBrk="1" hangingPunct="1">
              <a:buNone/>
            </a:pPr>
            <a:endParaRPr lang="de-DE" altLang="en-US" dirty="0"/>
          </a:p>
          <a:p>
            <a:pPr marL="0" indent="0" eaLnBrk="1" hangingPunct="1">
              <a:buNone/>
            </a:pPr>
            <a:r>
              <a:rPr lang="de-DE" altLang="en-US" dirty="0"/>
              <a:t>In diesem Kapitel geht es um bekannte Finanzmarktkrisen. Dabei werden vor allem die Gemeinsamkeiten bei der Entstehung und im Ablauf dieser Krisen untersucht. </a:t>
            </a:r>
          </a:p>
        </p:txBody>
      </p:sp>
      <p:sp>
        <p:nvSpPr>
          <p:cNvPr id="167944" name="Rectangle 7"/>
          <p:cNvSpPr>
            <a:spLocks noGrp="1" noRot="1" noChangeAspect="1" noChangeArrowheads="1" noTextEdit="1"/>
          </p:cNvSpPr>
          <p:nvPr>
            <p:ph type="sldImg"/>
          </p:nvPr>
        </p:nvSpPr>
        <p:spPr>
          <a:ln cap="flat"/>
        </p:spPr>
      </p:sp>
      <p:sp>
        <p:nvSpPr>
          <p:cNvPr id="16794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958804B-2067-4EDE-B92F-227144C01AAD}" type="slidenum">
              <a:rPr lang="en-GB" altLang="en-US" sz="1100" smtClean="0">
                <a:latin typeface="Times New Roman" pitchFamily="18" charset="0"/>
              </a:rPr>
              <a:pPr>
                <a:spcBef>
                  <a:spcPct val="0"/>
                </a:spcBef>
                <a:buFontTx/>
                <a:buNone/>
              </a:pPr>
              <a:t>20</a:t>
            </a:fld>
            <a:endParaRPr lang="en-GB" altLang="en-US" sz="1100">
              <a:latin typeface="Times New Roman" pitchFamily="18" charset="0"/>
            </a:endParaRPr>
          </a:p>
        </p:txBody>
      </p:sp>
      <p:sp>
        <p:nvSpPr>
          <p:cNvPr id="185347"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185348"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8DE4E77-DD3A-4ED3-9661-6C0421969CD3}" type="slidenum">
              <a:rPr lang="en-GB" altLang="en-US" sz="1100" i="1">
                <a:latin typeface="Times New Roman" pitchFamily="18" charset="0"/>
              </a:rPr>
              <a:pPr algn="r">
                <a:spcBef>
                  <a:spcPct val="0"/>
                </a:spcBef>
                <a:buFontTx/>
                <a:buNone/>
              </a:pPr>
              <a:t>20</a:t>
            </a:fld>
            <a:endParaRPr lang="en-GB" altLang="en-US" sz="1100" i="1">
              <a:latin typeface="Times New Roman" pitchFamily="18" charset="0"/>
            </a:endParaRPr>
          </a:p>
        </p:txBody>
      </p:sp>
      <p:sp>
        <p:nvSpPr>
          <p:cNvPr id="185349" name="Rectangle 2"/>
          <p:cNvSpPr>
            <a:spLocks noGrp="1" noRot="1" noChangeAspect="1" noChangeArrowheads="1" noTextEdit="1"/>
          </p:cNvSpPr>
          <p:nvPr>
            <p:ph type="sldImg"/>
          </p:nvPr>
        </p:nvSpPr>
        <p:spPr>
          <a:ln/>
        </p:spPr>
      </p:sp>
      <p:sp>
        <p:nvSpPr>
          <p:cNvPr id="1853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2" tIns="47741" rIns="95482" bIns="47741"/>
          <a:lstStyle/>
          <a:p>
            <a:pPr marL="0" indent="0" eaLnBrk="1" hangingPunct="1">
              <a:buFontTx/>
              <a:buNone/>
            </a:pPr>
            <a:r>
              <a:rPr lang="de-DE" altLang="de-DE"/>
              <a:t>Thomas Piketty</a:t>
            </a:r>
            <a:endParaRPr lang="de-DE"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65B7C44-B7A9-4C08-8F0D-A84651826105}" type="slidenum">
              <a:rPr lang="en-GB" altLang="en-US" sz="1100" smtClean="0">
                <a:latin typeface="Times New Roman" pitchFamily="18" charset="0"/>
              </a:rPr>
              <a:pPr>
                <a:spcBef>
                  <a:spcPct val="0"/>
                </a:spcBef>
                <a:buFontTx/>
                <a:buNone/>
              </a:pPr>
              <a:t>21</a:t>
            </a:fld>
            <a:endParaRPr lang="en-GB" altLang="en-US" sz="1100">
              <a:latin typeface="Times New Roman" pitchFamily="18" charset="0"/>
            </a:endParaRPr>
          </a:p>
        </p:txBody>
      </p:sp>
      <p:sp>
        <p:nvSpPr>
          <p:cNvPr id="18637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637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8637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637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637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altLang="en-US" dirty="0"/>
              <a:t>Soviel für diese Lektion!</a:t>
            </a:r>
          </a:p>
          <a:p>
            <a:pPr marL="0" indent="0" eaLnBrk="1" hangingPunct="1">
              <a:buNone/>
            </a:pPr>
            <a:r>
              <a:rPr lang="de-DE" altLang="en-US" dirty="0"/>
              <a:t>______________________</a:t>
            </a:r>
          </a:p>
          <a:p>
            <a:pPr marL="0" indent="0" eaLnBrk="1" hangingPunct="1">
              <a:buNone/>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Guten Tag meine Damen und Herren! Dies ist Lektion 23 der Vorlesung „Internationale Wirtschaftsbeziehungen“. Ich werde die Folien 20 bis 27 von Kapitel 4 „Internationale Finanzmarktkrisen“ erläutern. In dieser Lektion geht es um die Geschichte einer Spekulationskrise, die im ausgehenden Mittelalter stattgefunden hat: Das sogenannte „holländische Tulpenfieber“, die sich in den Jahren 1636 bis -37 abspielte.</a:t>
            </a:r>
          </a:p>
          <a:p>
            <a:pPr marL="0" indent="0" eaLnBrk="1" hangingPunct="1">
              <a:buNone/>
            </a:pPr>
            <a:endParaRPr lang="de-DE" altLang="en-US" dirty="0"/>
          </a:p>
          <a:p>
            <a:pPr eaLnBrk="1" hangingPunct="1"/>
            <a:endParaRPr lang="de-DE" altLang="en-US" dirty="0"/>
          </a:p>
        </p:txBody>
      </p:sp>
      <p:sp>
        <p:nvSpPr>
          <p:cNvPr id="186376" name="Rectangle 7"/>
          <p:cNvSpPr>
            <a:spLocks noGrp="1" noRot="1" noChangeAspect="1" noChangeArrowheads="1" noTextEdit="1"/>
          </p:cNvSpPr>
          <p:nvPr>
            <p:ph type="sldImg"/>
          </p:nvPr>
        </p:nvSpPr>
        <p:spPr>
          <a:ln cap="flat"/>
        </p:spPr>
      </p:sp>
      <p:sp>
        <p:nvSpPr>
          <p:cNvPr id="18637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2D378AA-8E26-4A96-85FF-FA0BFC1F0140}" type="slidenum">
              <a:rPr lang="en-GB" altLang="en-US" sz="1100" smtClean="0">
                <a:latin typeface="Times New Roman" pitchFamily="18" charset="0"/>
              </a:rPr>
              <a:pPr>
                <a:spcBef>
                  <a:spcPct val="0"/>
                </a:spcBef>
                <a:buFontTx/>
                <a:buNone/>
              </a:pPr>
              <a:t>22</a:t>
            </a:fld>
            <a:endParaRPr lang="en-GB" altLang="en-US" sz="1100">
              <a:latin typeface="Times New Roman" pitchFamily="18" charset="0"/>
            </a:endParaRPr>
          </a:p>
        </p:txBody>
      </p:sp>
      <p:sp>
        <p:nvSpPr>
          <p:cNvPr id="18739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739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8739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739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7399" name="Rectangle 7"/>
          <p:cNvSpPr>
            <a:spLocks noGrp="1" noRot="1" noChangeAspect="1" noChangeArrowheads="1" noTextEdit="1"/>
          </p:cNvSpPr>
          <p:nvPr>
            <p:ph type="sldImg"/>
          </p:nvPr>
        </p:nvSpPr>
        <p:spPr>
          <a:ln cap="flat"/>
        </p:spPr>
      </p:sp>
      <p:sp>
        <p:nvSpPr>
          <p:cNvPr id="187400" name="Rectangle 8"/>
          <p:cNvSpPr>
            <a:spLocks noChangeArrowheads="1"/>
          </p:cNvSpPr>
          <p:nvPr/>
        </p:nvSpPr>
        <p:spPr bwMode="auto">
          <a:xfrm>
            <a:off x="458788" y="4924425"/>
            <a:ext cx="633888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a:buFontTx/>
              <a:buNone/>
            </a:pPr>
            <a:r>
              <a:rPr lang="de-DE" altLang="en-US" sz="1000"/>
              <a:t>Die Kongregation der römischen und allgemeinen Inquisition verurteilte in einem Dekret vom 16. Februar 1568 </a:t>
            </a:r>
            <a:r>
              <a:rPr lang="de-DE" altLang="en-US" sz="1000" b="1"/>
              <a:t>alle Niederländer wegen Häresie zum Tode</a:t>
            </a:r>
            <a:r>
              <a:rPr lang="de-DE" altLang="en-US" sz="1000"/>
              <a:t> und nahm nur wenige benannte Personen davon aus. Der spanische König Philipp II. bestätigte zehn Tage später diese Verfügung der Inquisition und befahl den Beginn der Exekutionen.</a:t>
            </a:r>
            <a:endParaRPr lang="de-DE" altLang="en-US" sz="1000" b="1"/>
          </a:p>
          <a:p>
            <a:pPr eaLnBrk="1" hangingPunct="1">
              <a:spcBef>
                <a:spcPct val="50000"/>
              </a:spcBef>
              <a:buFontTx/>
              <a:buNone/>
            </a:pPr>
            <a:r>
              <a:rPr lang="de-DE" altLang="en-US" sz="1000" b="1"/>
              <a:t>Am 24. Juli 1581 bildeten die Provinzen der Utrechter Union die Republik der Vereinigten Niederlande</a:t>
            </a:r>
            <a:r>
              <a:rPr lang="de-DE" altLang="en-US" sz="1000"/>
              <a:t>, erklärten in der Akte van Afzwering oder Plakkaat van Verlatinghe ihre Unabhängigkeit vom König und ernannten Wilhelm I. von Oranien zum Statthalter in den verschiedenen Staaten. Als treibende Kraft hinter der Utrechter Union und der Unabhängigkeitserklärung gilt die Provinz Holland. Die Trennung der Niederlande in die Generalstaaten und die Spanischen Niederlande war nun besiegelt. Aus dem Aufstand der Niederlande gegen die spanischen Besatzer, der im Süden seinen Anfang nahm, wurde jetzt ein Kampf um Unabhängigkeit der Generalstaaten.</a:t>
            </a:r>
          </a:p>
          <a:p>
            <a:pPr eaLnBrk="1" hangingPunct="1">
              <a:spcBef>
                <a:spcPct val="50000"/>
              </a:spcBef>
              <a:buFontTx/>
              <a:buNone/>
            </a:pPr>
            <a:r>
              <a:rPr lang="de-DE" altLang="en-US" sz="1000"/>
              <a:t>1621 brach der Krieg im Rahmen des Dreißigjährigen Krieges erneut aus. In den Jahren 1624 und 1625 war er fast ganz auf die Belagerung und den Entsatz von Breda konzentriert. </a:t>
            </a:r>
            <a:r>
              <a:rPr lang="de-DE" altLang="en-US" sz="1000" b="1"/>
              <a:t>Er verlief zunächst ergebnislos, bis es den Niederländern gelang, die gesamte spanische Silberflotte</a:t>
            </a:r>
            <a:r>
              <a:rPr lang="de-DE" altLang="en-US" sz="1000"/>
              <a:t> zu erbeuten. Mit einem Teil der Beute finanzierte Friedrich Heinrich, Bruder und Nachfolger von Moritz von Nassau, unter anderem die Eroberung von ’s-Hertogenbosch (1629) und von Maastricht (1632).</a:t>
            </a:r>
          </a:p>
          <a:p>
            <a:pPr eaLnBrk="1" hangingPunct="1">
              <a:spcBef>
                <a:spcPct val="50000"/>
              </a:spcBef>
              <a:buFontTx/>
              <a:buNone/>
            </a:pPr>
            <a:endParaRPr lang="de-DE" altLang="en-US" sz="1000"/>
          </a:p>
          <a:p>
            <a:pPr eaLnBrk="1" hangingPunct="1">
              <a:spcBef>
                <a:spcPct val="50000"/>
              </a:spcBef>
              <a:buFontTx/>
              <a:buNone/>
            </a:pPr>
            <a:endParaRPr lang="en-US" altLang="en-US" sz="1000"/>
          </a:p>
        </p:txBody>
      </p:sp>
      <p:sp>
        <p:nvSpPr>
          <p:cNvPr id="187401" name="Notizenplatzhalt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0" fontAlgn="base" latinLnBrk="0" hangingPunct="0">
              <a:lnSpc>
                <a:spcPct val="100000"/>
              </a:lnSpc>
              <a:spcBef>
                <a:spcPct val="30000"/>
              </a:spcBef>
              <a:spcAft>
                <a:spcPct val="0"/>
              </a:spcAft>
              <a:buClrTx/>
              <a:buSzTx/>
              <a:buFontTx/>
              <a:buNone/>
              <a:tabLst/>
              <a:defRPr/>
            </a:pPr>
            <a:r>
              <a:rPr lang="de-DE" sz="1200" dirty="0">
                <a:solidFill>
                  <a:schemeClr val="tx1"/>
                </a:solidFill>
                <a:effectLst>
                  <a:outerShdw blurRad="38100" dist="38100" dir="2700000" algn="tl">
                    <a:srgbClr val="000000"/>
                  </a:outerShdw>
                </a:effectLst>
              </a:rPr>
              <a:t>Die Niederlande (damals "Vereinte Provinzen") erlebten in der Zeit zwischen 1630 und 1660 einen beispiellosen </a:t>
            </a:r>
            <a:r>
              <a:rPr lang="de-DE" sz="1200" dirty="0">
                <a:solidFill>
                  <a:srgbClr val="00FF00"/>
                </a:solidFill>
                <a:effectLst>
                  <a:outerShdw blurRad="38100" dist="38100" dir="2700000" algn="tl">
                    <a:srgbClr val="000000"/>
                  </a:outerShdw>
                </a:effectLst>
              </a:rPr>
              <a:t>Wirtschaftsaufschwung</a:t>
            </a:r>
            <a:r>
              <a:rPr lang="de-DE" sz="1200" dirty="0">
                <a:solidFill>
                  <a:schemeClr val="tx1"/>
                </a:solidFill>
                <a:effectLst>
                  <a:outerShdw blurRad="38100" dist="38100" dir="2700000" algn="tl">
                    <a:srgbClr val="000000"/>
                  </a:outerShdw>
                </a:effectLst>
              </a:rPr>
              <a:t>, der zwei Gründe hatte: Zum einen das </a:t>
            </a:r>
            <a:r>
              <a:rPr lang="de-DE" sz="1200" dirty="0">
                <a:solidFill>
                  <a:srgbClr val="00FF00"/>
                </a:solidFill>
                <a:effectLst>
                  <a:outerShdw blurRad="38100" dist="38100" dir="2700000" algn="tl">
                    <a:srgbClr val="000000"/>
                  </a:outerShdw>
                </a:effectLst>
              </a:rPr>
              <a:t>Ende des Unabhängigkeitskrieges</a:t>
            </a:r>
            <a:r>
              <a:rPr lang="de-DE" sz="1200" dirty="0">
                <a:solidFill>
                  <a:schemeClr val="tx1"/>
                </a:solidFill>
                <a:effectLst>
                  <a:outerShdw blurRad="38100" dist="38100" dir="2700000" algn="tl">
                    <a:srgbClr val="000000"/>
                  </a:outerShdw>
                </a:effectLst>
              </a:rPr>
              <a:t> mit Spanien und zum anderen die zunehmende </a:t>
            </a:r>
            <a:r>
              <a:rPr lang="de-DE" sz="1200" dirty="0">
                <a:solidFill>
                  <a:srgbClr val="00FF00"/>
                </a:solidFill>
                <a:effectLst>
                  <a:outerShdw blurRad="38100" dist="38100" dir="2700000" algn="tl">
                    <a:srgbClr val="000000"/>
                  </a:outerShdw>
                </a:effectLst>
              </a:rPr>
              <a:t>Dominanz</a:t>
            </a:r>
            <a:r>
              <a:rPr lang="de-DE" sz="1200" dirty="0">
                <a:solidFill>
                  <a:schemeClr val="tx1"/>
                </a:solidFill>
                <a:effectLst>
                  <a:outerShdw blurRad="38100" dist="38100" dir="2700000" algn="tl">
                    <a:srgbClr val="000000"/>
                  </a:outerShdw>
                </a:effectLst>
              </a:rPr>
              <a:t> der holländischen Kaufleute </a:t>
            </a:r>
            <a:r>
              <a:rPr lang="de-DE" sz="1200" dirty="0">
                <a:solidFill>
                  <a:srgbClr val="00FF00"/>
                </a:solidFill>
                <a:effectLst>
                  <a:outerShdw blurRad="38100" dist="38100" dir="2700000" algn="tl">
                    <a:srgbClr val="000000"/>
                  </a:outerShdw>
                </a:effectLst>
              </a:rPr>
              <a:t>im internationalen Handel</a:t>
            </a:r>
            <a:r>
              <a:rPr lang="de-DE" sz="1200" dirty="0">
                <a:solidFill>
                  <a:schemeClr val="tx1"/>
                </a:solidFill>
                <a:effectLst>
                  <a:outerShdw blurRad="38100" dist="38100" dir="2700000" algn="tl">
                    <a:srgbClr val="000000"/>
                  </a:outerShdw>
                </a:effectLst>
              </a:rPr>
              <a:t>. </a:t>
            </a:r>
          </a:p>
          <a:p>
            <a:pPr marL="0" indent="0">
              <a:buFontTx/>
              <a:buNone/>
            </a:pPr>
            <a:endParaRPr lang="de-DE" altLang="de-DE" dirty="0"/>
          </a:p>
          <a:p>
            <a:pPr marL="0" indent="0">
              <a:buFontTx/>
              <a:buNone/>
            </a:pPr>
            <a:r>
              <a:rPr lang="de-DE" altLang="de-DE" dirty="0"/>
              <a:t>Zu dieser Dominanz kam es vor allem, weil die Holländer das Monopol zum Handel mit der Muskatnuss erlangt hatten. Die Muskatnuss entwickelte sich im 16. Jahrhundert zum Gold Ostindiens. Briten, Spanier, Portugiesen und Niederländer bekriegten sich wegen der Frucht des Muskatnussbaumes. </a:t>
            </a:r>
            <a:r>
              <a:rPr lang="de-DE" altLang="de-DE" b="1" dirty="0"/>
              <a:t>1621 kam der niederländische Generalgouverneur Jan </a:t>
            </a:r>
            <a:r>
              <a:rPr lang="de-DE" altLang="de-DE" b="1" dirty="0" err="1"/>
              <a:t>Pieterszoon</a:t>
            </a:r>
            <a:r>
              <a:rPr lang="de-DE" altLang="de-DE" b="1" dirty="0"/>
              <a:t> Coen </a:t>
            </a:r>
            <a:r>
              <a:rPr lang="de-DE" altLang="de-DE" dirty="0"/>
              <a:t>mit 2000 Mann auf den </a:t>
            </a:r>
            <a:r>
              <a:rPr lang="de-DE" altLang="de-DE" b="1" dirty="0"/>
              <a:t>Banda-Inseln</a:t>
            </a:r>
            <a:r>
              <a:rPr lang="de-DE" altLang="de-DE" dirty="0"/>
              <a:t> an und begann mit der Ausrottung der einheimischen Bevölkerung, d. h. die gesamte Inselbevölkerung, schätzungsweise 15.000 Menschen, wurde umgebracht und durch Sklavenarbeiter aus anderen Gebieten ersetzt. Mit diesem brutalen Vorgehen sicherten sich die Niederländer den Muskatnuss-Monopolhandel für die nächsten 150 Jahre. </a:t>
            </a:r>
          </a:p>
          <a:p>
            <a:pPr marL="0" indent="0">
              <a:buFontTx/>
              <a:buNone/>
            </a:pPr>
            <a:endParaRPr lang="de-DE" altLang="de-DE" dirty="0"/>
          </a:p>
          <a:p>
            <a:pPr marL="0" indent="0">
              <a:buFontTx/>
              <a:buNone/>
            </a:pPr>
            <a:r>
              <a:rPr lang="de-DE" altLang="de-DE" dirty="0"/>
              <a:t>Die Handelsspanne der Holländer war enorm: Mitte des 16. Jahrhunderts verkauften die Händler auf den Banda-Inseln zehn Pfund Muskatnüsse für weniger als einen englischen Penny. In England wurde für Muskatnüsse ein Preis gezahlt, der 600 mal höher war. Diese Handelsgewinne flossen nach Holland und wurden dort ausgegeben. Dadurch kam es in Holland zu einem Wirtschaftsaufschwung. Die Gewinne der Händler flossen über ihre Nachfrage nach Gütern und Dienstleistungen der holländischen Wirtschaft zu und führten so auch bei lokalen Handwerkern und Dienstleistern zu steigenden Einkommen.</a:t>
            </a:r>
          </a:p>
          <a:p>
            <a:pPr marL="0" indent="0">
              <a:buFontTx/>
              <a:buNone/>
            </a:pPr>
            <a:endParaRPr lang="de-DE" altLang="de-DE" dirty="0"/>
          </a:p>
          <a:p>
            <a:pPr marL="0" indent="0">
              <a:lnSpc>
                <a:spcPct val="80000"/>
              </a:lnSpc>
              <a:spcBef>
                <a:spcPct val="20000"/>
              </a:spcBef>
              <a:buClr>
                <a:srgbClr val="FF0000"/>
              </a:buClr>
              <a:buFont typeface="Arial Unicode MS" pitchFamily="34" charset="-128"/>
              <a:buNone/>
              <a:defRPr/>
            </a:pPr>
            <a:r>
              <a:rPr lang="de-DE" sz="1200" dirty="0">
                <a:solidFill>
                  <a:schemeClr val="tx1"/>
                </a:solidFill>
                <a:effectLst>
                  <a:outerShdw blurRad="38100" dist="38100" dir="2700000" algn="tl">
                    <a:srgbClr val="000000"/>
                  </a:outerShdw>
                </a:effectLst>
              </a:rPr>
              <a:t>Dieser Wirtschaftsaufschwung führte dazu, dass neben dem etablierten Adel nun eine </a:t>
            </a:r>
            <a:r>
              <a:rPr lang="de-DE" sz="1200" dirty="0">
                <a:solidFill>
                  <a:srgbClr val="00FF00"/>
                </a:solidFill>
                <a:effectLst>
                  <a:outerShdw blurRad="38100" dist="38100" dir="2700000" algn="tl">
                    <a:srgbClr val="000000"/>
                  </a:outerShdw>
                </a:effectLst>
              </a:rPr>
              <a:t>neue Klasse wohlhabender Bürger</a:t>
            </a:r>
            <a:r>
              <a:rPr lang="de-DE" sz="1200" dirty="0">
                <a:solidFill>
                  <a:schemeClr val="tx1"/>
                </a:solidFill>
                <a:effectLst>
                  <a:outerShdw blurRad="38100" dist="38100" dir="2700000" algn="tl">
                    <a:srgbClr val="000000"/>
                  </a:outerShdw>
                </a:effectLst>
              </a:rPr>
              <a:t> (Kaufleute und Handwerker) trat. </a:t>
            </a:r>
          </a:p>
          <a:p>
            <a:pPr marL="0" indent="0">
              <a:lnSpc>
                <a:spcPct val="80000"/>
              </a:lnSpc>
              <a:spcBef>
                <a:spcPct val="20000"/>
              </a:spcBef>
              <a:buClr>
                <a:srgbClr val="FF0000"/>
              </a:buClr>
              <a:buFont typeface="Arial Unicode MS" pitchFamily="34" charset="-128"/>
              <a:buNone/>
              <a:defRPr/>
            </a:pPr>
            <a:r>
              <a:rPr lang="de-DE" sz="1200" dirty="0">
                <a:solidFill>
                  <a:schemeClr val="tx1"/>
                </a:solidFill>
                <a:effectLst>
                  <a:outerShdw blurRad="38100" dist="38100" dir="2700000" algn="tl">
                    <a:srgbClr val="000000"/>
                  </a:outerShdw>
                </a:effectLst>
              </a:rPr>
              <a:t>Die </a:t>
            </a:r>
            <a:r>
              <a:rPr lang="de-DE" sz="1200" dirty="0">
                <a:solidFill>
                  <a:srgbClr val="00FF00"/>
                </a:solidFill>
                <a:effectLst>
                  <a:outerShdw blurRad="38100" dist="38100" dir="2700000" algn="tl">
                    <a:srgbClr val="000000"/>
                  </a:outerShdw>
                </a:effectLst>
              </a:rPr>
              <a:t>Tulpe</a:t>
            </a:r>
            <a:r>
              <a:rPr lang="de-DE" sz="1200" dirty="0">
                <a:solidFill>
                  <a:schemeClr val="tx1"/>
                </a:solidFill>
                <a:effectLst>
                  <a:outerShdw blurRad="38100" dist="38100" dir="2700000" algn="tl">
                    <a:srgbClr val="000000"/>
                  </a:outerShdw>
                </a:effectLst>
              </a:rPr>
              <a:t> war im Verlauf des </a:t>
            </a:r>
            <a:r>
              <a:rPr lang="de-DE" sz="1200" dirty="0" err="1">
                <a:solidFill>
                  <a:srgbClr val="00FF00"/>
                </a:solidFill>
                <a:effectLst>
                  <a:outerShdw blurRad="38100" dist="38100" dir="2700000" algn="tl">
                    <a:srgbClr val="000000"/>
                  </a:outerShdw>
                </a:effectLst>
              </a:rPr>
              <a:t>16ten</a:t>
            </a:r>
            <a:r>
              <a:rPr lang="de-DE" sz="1200" dirty="0">
                <a:solidFill>
                  <a:srgbClr val="00FF00"/>
                </a:solidFill>
                <a:effectLst>
                  <a:outerShdw blurRad="38100" dist="38100" dir="2700000" algn="tl">
                    <a:srgbClr val="000000"/>
                  </a:outerShdw>
                </a:effectLst>
              </a:rPr>
              <a:t> Jahrhunderts</a:t>
            </a:r>
            <a:r>
              <a:rPr lang="de-DE" sz="1200" dirty="0">
                <a:solidFill>
                  <a:schemeClr val="tx1"/>
                </a:solidFill>
                <a:effectLst>
                  <a:outerShdw blurRad="38100" dist="38100" dir="2700000" algn="tl">
                    <a:srgbClr val="000000"/>
                  </a:outerShdw>
                </a:effectLst>
              </a:rPr>
              <a:t> aus der Türkei nach Europa gelangt.</a:t>
            </a:r>
          </a:p>
          <a:p>
            <a:pPr marL="0" indent="0">
              <a:lnSpc>
                <a:spcPct val="80000"/>
              </a:lnSpc>
              <a:spcBef>
                <a:spcPct val="20000"/>
              </a:spcBef>
              <a:buClr>
                <a:srgbClr val="FF0000"/>
              </a:buClr>
              <a:buFont typeface="Arial Unicode MS" pitchFamily="34" charset="-128"/>
              <a:buNone/>
              <a:defRPr/>
            </a:pPr>
            <a:r>
              <a:rPr lang="de-DE" sz="1200" dirty="0">
                <a:solidFill>
                  <a:schemeClr val="tx1"/>
                </a:solidFill>
                <a:effectLst>
                  <a:outerShdw blurRad="38100" dist="38100" dir="2700000" algn="tl">
                    <a:srgbClr val="000000"/>
                  </a:outerShdw>
                </a:effectLst>
              </a:rPr>
              <a:t>KLICK</a:t>
            </a:r>
          </a:p>
          <a:p>
            <a:pPr marL="0" indent="0">
              <a:buFontTx/>
              <a:buNone/>
            </a:pPr>
            <a:endParaRPr lang="de-DE" alt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C9A89016-6B4E-4C87-8BF9-BFEF70EECCB3}" type="slidenum">
              <a:rPr lang="en-GB" altLang="en-US" sz="1100" smtClean="0">
                <a:latin typeface="Times New Roman" pitchFamily="18" charset="0"/>
              </a:rPr>
              <a:pPr>
                <a:spcBef>
                  <a:spcPct val="0"/>
                </a:spcBef>
                <a:buFontTx/>
                <a:buNone/>
              </a:pPr>
              <a:t>23</a:t>
            </a:fld>
            <a:endParaRPr lang="en-GB" altLang="en-US" sz="1100">
              <a:latin typeface="Times New Roman" pitchFamily="18" charset="0"/>
            </a:endParaRPr>
          </a:p>
        </p:txBody>
      </p:sp>
      <p:sp>
        <p:nvSpPr>
          <p:cNvPr id="18841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842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8842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842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0471" name="Rectangle 6"/>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FontTx/>
              <a:buNone/>
              <a:defRPr/>
            </a:pPr>
            <a:r>
              <a:rPr lang="de-DE" altLang="en-US" dirty="0"/>
              <a:t>FTXT</a:t>
            </a:r>
          </a:p>
        </p:txBody>
      </p:sp>
      <p:sp>
        <p:nvSpPr>
          <p:cNvPr id="188424" name="Rectangle 7"/>
          <p:cNvSpPr>
            <a:spLocks noGrp="1" noRot="1" noChangeAspect="1" noChangeArrowheads="1" noTextEdit="1"/>
          </p:cNvSpPr>
          <p:nvPr>
            <p:ph type="sldImg"/>
          </p:nvPr>
        </p:nvSpPr>
        <p:spPr>
          <a:ln cap="flat"/>
        </p:spPr>
      </p:sp>
      <p:sp>
        <p:nvSpPr>
          <p:cNvPr id="18842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9570066-97B9-4A1B-99C6-D51A80ED035B}" type="slidenum">
              <a:rPr lang="en-GB" altLang="en-US" sz="1100" smtClean="0">
                <a:latin typeface="Times New Roman" pitchFamily="18" charset="0"/>
              </a:rPr>
              <a:pPr>
                <a:spcBef>
                  <a:spcPct val="0"/>
                </a:spcBef>
                <a:buFontTx/>
                <a:buNone/>
              </a:pPr>
              <a:t>24</a:t>
            </a:fld>
            <a:endParaRPr lang="en-GB" altLang="en-US" sz="1100">
              <a:latin typeface="Times New Roman" pitchFamily="18" charset="0"/>
            </a:endParaRPr>
          </a:p>
        </p:txBody>
      </p:sp>
      <p:sp>
        <p:nvSpPr>
          <p:cNvPr id="18944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944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8944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944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8944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eaLnBrk="1" hangingPunct="1"/>
            <a:endParaRPr lang="de-DE" altLang="en-US" dirty="0"/>
          </a:p>
        </p:txBody>
      </p:sp>
      <p:sp>
        <p:nvSpPr>
          <p:cNvPr id="189448" name="Rectangle 7"/>
          <p:cNvSpPr>
            <a:spLocks noGrp="1" noRot="1" noChangeAspect="1" noChangeArrowheads="1" noTextEdit="1"/>
          </p:cNvSpPr>
          <p:nvPr>
            <p:ph type="sldImg"/>
          </p:nvPr>
        </p:nvSpPr>
        <p:spPr>
          <a:ln cap="flat"/>
        </p:spPr>
      </p:sp>
      <p:sp>
        <p:nvSpPr>
          <p:cNvPr id="18944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49EE6A8-F47B-45FF-A2C0-A419A82CB3A7}" type="slidenum">
              <a:rPr lang="en-GB" altLang="en-US" sz="1100" smtClean="0">
                <a:latin typeface="Times New Roman" pitchFamily="18" charset="0"/>
              </a:rPr>
              <a:pPr>
                <a:spcBef>
                  <a:spcPct val="0"/>
                </a:spcBef>
                <a:buFontTx/>
                <a:buNone/>
              </a:pPr>
              <a:t>25</a:t>
            </a:fld>
            <a:endParaRPr lang="en-GB" altLang="en-US" sz="1100">
              <a:latin typeface="Times New Roman" pitchFamily="18" charset="0"/>
            </a:endParaRPr>
          </a:p>
        </p:txBody>
      </p:sp>
      <p:sp>
        <p:nvSpPr>
          <p:cNvPr id="19046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046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9046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047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047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a:p>
            <a:pPr eaLnBrk="1" hangingPunct="1"/>
            <a:endParaRPr lang="de-DE" altLang="en-US" dirty="0"/>
          </a:p>
        </p:txBody>
      </p:sp>
      <p:sp>
        <p:nvSpPr>
          <p:cNvPr id="190472" name="Rectangle 7"/>
          <p:cNvSpPr>
            <a:spLocks noGrp="1" noRot="1" noChangeAspect="1" noChangeArrowheads="1" noTextEdit="1"/>
          </p:cNvSpPr>
          <p:nvPr>
            <p:ph type="sldImg"/>
          </p:nvPr>
        </p:nvSpPr>
        <p:spPr>
          <a:ln cap="flat"/>
        </p:spPr>
      </p:sp>
      <p:sp>
        <p:nvSpPr>
          <p:cNvPr id="19047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9B44135-A3BC-4153-93C3-042D67C82E24}" type="slidenum">
              <a:rPr lang="en-GB" altLang="en-US" sz="1100" smtClean="0">
                <a:latin typeface="Times New Roman" pitchFamily="18" charset="0"/>
              </a:rPr>
              <a:pPr>
                <a:spcBef>
                  <a:spcPct val="0"/>
                </a:spcBef>
                <a:buFontTx/>
                <a:buNone/>
              </a:pPr>
              <a:t>26</a:t>
            </a:fld>
            <a:endParaRPr lang="en-GB" altLang="en-US" sz="1100">
              <a:latin typeface="Times New Roman" pitchFamily="18" charset="0"/>
            </a:endParaRPr>
          </a:p>
        </p:txBody>
      </p:sp>
      <p:sp>
        <p:nvSpPr>
          <p:cNvPr id="19149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149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9149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149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149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a:p>
            <a:pPr eaLnBrk="1" hangingPunct="1"/>
            <a:endParaRPr lang="de-DE" altLang="en-US" dirty="0"/>
          </a:p>
        </p:txBody>
      </p:sp>
      <p:sp>
        <p:nvSpPr>
          <p:cNvPr id="191496" name="Rectangle 7"/>
          <p:cNvSpPr>
            <a:spLocks noGrp="1" noRot="1" noChangeAspect="1" noChangeArrowheads="1" noTextEdit="1"/>
          </p:cNvSpPr>
          <p:nvPr>
            <p:ph type="sldImg"/>
          </p:nvPr>
        </p:nvSpPr>
        <p:spPr>
          <a:ln cap="flat"/>
        </p:spPr>
      </p:sp>
      <p:sp>
        <p:nvSpPr>
          <p:cNvPr id="19149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237B55C-424E-436E-BE3A-22F472DF0E21}" type="slidenum">
              <a:rPr lang="en-GB" altLang="en-US" sz="1100" smtClean="0">
                <a:latin typeface="Times New Roman" pitchFamily="18" charset="0"/>
              </a:rPr>
              <a:pPr>
                <a:spcBef>
                  <a:spcPct val="0"/>
                </a:spcBef>
                <a:buFontTx/>
                <a:buNone/>
              </a:pPr>
              <a:t>27</a:t>
            </a:fld>
            <a:endParaRPr lang="en-GB" altLang="en-US" sz="1100">
              <a:latin typeface="Times New Roman" pitchFamily="18" charset="0"/>
            </a:endParaRPr>
          </a:p>
        </p:txBody>
      </p:sp>
      <p:sp>
        <p:nvSpPr>
          <p:cNvPr id="19251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251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9251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251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251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a:p>
            <a:pPr eaLnBrk="1" hangingPunct="1"/>
            <a:endParaRPr lang="de-DE" altLang="en-US" dirty="0"/>
          </a:p>
        </p:txBody>
      </p:sp>
      <p:sp>
        <p:nvSpPr>
          <p:cNvPr id="192520" name="Rectangle 7"/>
          <p:cNvSpPr>
            <a:spLocks noGrp="1" noRot="1" noChangeAspect="1" noChangeArrowheads="1" noTextEdit="1"/>
          </p:cNvSpPr>
          <p:nvPr>
            <p:ph type="sldImg"/>
          </p:nvPr>
        </p:nvSpPr>
        <p:spPr>
          <a:ln cap="flat"/>
        </p:spPr>
      </p:sp>
      <p:sp>
        <p:nvSpPr>
          <p:cNvPr id="19252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2F264B7-4E6E-40C8-948D-51E1207CA135}" type="slidenum">
              <a:rPr lang="en-GB" altLang="en-US" sz="1100" smtClean="0">
                <a:latin typeface="Times New Roman" pitchFamily="18" charset="0"/>
              </a:rPr>
              <a:pPr>
                <a:spcBef>
                  <a:spcPct val="0"/>
                </a:spcBef>
                <a:buFontTx/>
                <a:buNone/>
              </a:pPr>
              <a:t>28</a:t>
            </a:fld>
            <a:endParaRPr lang="en-GB" altLang="en-US" sz="1100">
              <a:latin typeface="Times New Roman" pitchFamily="18" charset="0"/>
            </a:endParaRPr>
          </a:p>
        </p:txBody>
      </p:sp>
      <p:sp>
        <p:nvSpPr>
          <p:cNvPr id="19353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354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9354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354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354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Unter dem Link dieses Videos finden Sie auf </a:t>
            </a:r>
            <a:r>
              <a:rPr lang="de-DE" altLang="en-US" dirty="0" err="1"/>
              <a:t>Moodles</a:t>
            </a:r>
            <a:r>
              <a:rPr lang="de-DE" altLang="en-US" dirty="0"/>
              <a:t> einen Link zu einer historischen Dokumentation zum Holländischen Tulpenfieber, die weitere Informationen enthält.</a:t>
            </a:r>
          </a:p>
          <a:p>
            <a:pPr marL="0" indent="0" eaLnBrk="1" hangingPunct="1">
              <a:buNone/>
            </a:pPr>
            <a:endParaRPr lang="de-DE" altLang="en-US" dirty="0"/>
          </a:p>
        </p:txBody>
      </p:sp>
      <p:sp>
        <p:nvSpPr>
          <p:cNvPr id="193544" name="Rectangle 7"/>
          <p:cNvSpPr>
            <a:spLocks noGrp="1" noRot="1" noChangeAspect="1" noChangeArrowheads="1" noTextEdit="1"/>
          </p:cNvSpPr>
          <p:nvPr>
            <p:ph type="sldImg"/>
          </p:nvPr>
        </p:nvSpPr>
        <p:spPr>
          <a:ln cap="flat"/>
        </p:spPr>
      </p:sp>
      <p:sp>
        <p:nvSpPr>
          <p:cNvPr id="19354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3A3203E-E5D6-42E0-8937-BAE1AE014B14}" type="slidenum">
              <a:rPr lang="en-GB" altLang="en-US" sz="1100" smtClean="0">
                <a:latin typeface="Times New Roman" pitchFamily="18" charset="0"/>
              </a:rPr>
              <a:pPr>
                <a:spcBef>
                  <a:spcPct val="0"/>
                </a:spcBef>
                <a:buFontTx/>
                <a:buNone/>
              </a:pPr>
              <a:t>29</a:t>
            </a:fld>
            <a:endParaRPr lang="en-GB" altLang="en-US" sz="1100">
              <a:latin typeface="Times New Roman" pitchFamily="18" charset="0"/>
            </a:endParaRPr>
          </a:p>
        </p:txBody>
      </p:sp>
      <p:sp>
        <p:nvSpPr>
          <p:cNvPr id="19456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456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9456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456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456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altLang="en-US" dirty="0"/>
              <a:t>Soviel zu dieser Lektion!</a:t>
            </a:r>
          </a:p>
          <a:p>
            <a:pPr marL="0" indent="0" eaLnBrk="1" hangingPunct="1">
              <a:buNone/>
            </a:pPr>
            <a:endParaRPr lang="de-DE" altLang="en-US" dirty="0"/>
          </a:p>
          <a:p>
            <a:pPr marL="0" indent="0" eaLnBrk="1" hangingPunct="1">
              <a:buNone/>
            </a:pPr>
            <a:r>
              <a:rPr lang="de-DE" altLang="en-US" dirty="0"/>
              <a:t>___________________</a:t>
            </a:r>
          </a:p>
          <a:p>
            <a:pPr marL="0" indent="0" eaLnBrk="1" hangingPunct="1">
              <a:buNone/>
            </a:pPr>
            <a:endParaRPr lang="de-DE" altLang="en-US" dirty="0"/>
          </a:p>
          <a:p>
            <a:pPr marL="0" indent="0" eaLnBrk="1" hangingPunct="1">
              <a:buNone/>
            </a:pPr>
            <a:r>
              <a:rPr lang="de-DE" altLang="en-US" dirty="0"/>
              <a:t>Guten Tag meine Damen und Herren! Dies ist Lektion 24 der Vorlesung „Internationale Wirtschaftsbeziehungen“. Ich werde die Folien 29 bis 49 von Kapitel 4 „Internationale Finanzmarktkrisen“ erläutern. In dieser Lektion geht es um den Börsencrash von 1929 und die daraus resultierende Weltwirtschaftskrise der </a:t>
            </a:r>
            <a:r>
              <a:rPr lang="de-DE" altLang="en-US" dirty="0" err="1"/>
              <a:t>30er</a:t>
            </a:r>
            <a:r>
              <a:rPr lang="de-DE" altLang="en-US" dirty="0"/>
              <a:t> Jahre.</a:t>
            </a:r>
          </a:p>
        </p:txBody>
      </p:sp>
      <p:sp>
        <p:nvSpPr>
          <p:cNvPr id="194568" name="Rectangle 7"/>
          <p:cNvSpPr>
            <a:spLocks noGrp="1" noRot="1" noChangeAspect="1" noChangeArrowheads="1" noTextEdit="1"/>
          </p:cNvSpPr>
          <p:nvPr>
            <p:ph type="sldImg"/>
          </p:nvPr>
        </p:nvSpPr>
        <p:spPr>
          <a:ln cap="flat"/>
        </p:spPr>
      </p:sp>
      <p:sp>
        <p:nvSpPr>
          <p:cNvPr id="19456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E2127AC-58EC-4219-A204-52FCBC4B9DB4}" type="slidenum">
              <a:rPr lang="en-GB" altLang="en-US" sz="1100" smtClean="0">
                <a:latin typeface="Times New Roman" pitchFamily="18" charset="0"/>
              </a:rPr>
              <a:pPr>
                <a:spcBef>
                  <a:spcPct val="0"/>
                </a:spcBef>
                <a:buFontTx/>
                <a:buNone/>
              </a:pPr>
              <a:t>3</a:t>
            </a:fld>
            <a:endParaRPr lang="en-GB" altLang="en-US" sz="1100">
              <a:latin typeface="Times New Roman" pitchFamily="18" charset="0"/>
            </a:endParaRPr>
          </a:p>
        </p:txBody>
      </p:sp>
      <p:sp>
        <p:nvSpPr>
          <p:cNvPr id="16793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794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6794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794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794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altLang="en-US" dirty="0"/>
              <a:t>Die Offenheit von Ländern für internationalen Handel und Kapitalverkehr kann, wie wir gesehen haben, eine ganze Reihe von Vorteilen mit sich bringen. </a:t>
            </a:r>
          </a:p>
          <a:p>
            <a:pPr marL="0" indent="0" eaLnBrk="1" hangingPunct="1">
              <a:buNone/>
            </a:pPr>
            <a:endParaRPr lang="de-DE" altLang="en-US" dirty="0"/>
          </a:p>
          <a:p>
            <a:pPr marL="0" indent="0" eaLnBrk="1" hangingPunct="1">
              <a:buNone/>
            </a:pPr>
            <a:r>
              <a:rPr lang="de-DE" altLang="en-US" dirty="0"/>
              <a:t>Sie hat aber in der Vergangenheit auch immer wieder dazu geführt, dass sich Finanzmarktkrisen leicht über viele Länder international ausgebreitet haben und dabei häufig auch Krisen in der Realwirtschaft ausgelöst haben.</a:t>
            </a:r>
          </a:p>
          <a:p>
            <a:pPr marL="0" indent="0" eaLnBrk="1" hangingPunct="1">
              <a:buNone/>
            </a:pPr>
            <a:endParaRPr lang="de-DE" altLang="en-US" dirty="0"/>
          </a:p>
          <a:p>
            <a:pPr marL="0" indent="0" eaLnBrk="1" hangingPunct="1">
              <a:buNone/>
            </a:pPr>
            <a:r>
              <a:rPr lang="de-DE" altLang="en-US" dirty="0"/>
              <a:t>In diesem Kapitel geht es um bekannte Finanzmarktkrisen. Dabei werden vor allem die Gemeinsamkeiten bei der Entstehung und im Ablauf dieser Krisen untersucht. </a:t>
            </a:r>
          </a:p>
        </p:txBody>
      </p:sp>
      <p:sp>
        <p:nvSpPr>
          <p:cNvPr id="167944" name="Rectangle 7"/>
          <p:cNvSpPr>
            <a:spLocks noGrp="1" noRot="1" noChangeAspect="1" noChangeArrowheads="1" noTextEdit="1"/>
          </p:cNvSpPr>
          <p:nvPr>
            <p:ph type="sldImg"/>
          </p:nvPr>
        </p:nvSpPr>
        <p:spPr>
          <a:ln cap="flat"/>
        </p:spPr>
      </p:sp>
      <p:sp>
        <p:nvSpPr>
          <p:cNvPr id="16794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3001354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4856B46-28BB-4FF1-9A77-785DBB59B666}" type="slidenum">
              <a:rPr lang="en-GB" altLang="en-US" sz="1100" smtClean="0">
                <a:latin typeface="Times New Roman" pitchFamily="18" charset="0"/>
              </a:rPr>
              <a:pPr>
                <a:spcBef>
                  <a:spcPct val="0"/>
                </a:spcBef>
                <a:buFontTx/>
                <a:buNone/>
              </a:pPr>
              <a:t>30</a:t>
            </a:fld>
            <a:endParaRPr lang="en-GB" altLang="en-US" sz="1100">
              <a:latin typeface="Times New Roman" pitchFamily="18" charset="0"/>
            </a:endParaRPr>
          </a:p>
        </p:txBody>
      </p:sp>
      <p:sp>
        <p:nvSpPr>
          <p:cNvPr id="19558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558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9558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559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559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FTXT</a:t>
            </a:r>
          </a:p>
        </p:txBody>
      </p:sp>
      <p:sp>
        <p:nvSpPr>
          <p:cNvPr id="195592" name="Rectangle 7"/>
          <p:cNvSpPr>
            <a:spLocks noGrp="1" noRot="1" noChangeAspect="1" noChangeArrowheads="1" noTextEdit="1"/>
          </p:cNvSpPr>
          <p:nvPr>
            <p:ph type="sldImg"/>
          </p:nvPr>
        </p:nvSpPr>
        <p:spPr>
          <a:ln cap="flat"/>
        </p:spPr>
      </p:sp>
      <p:sp>
        <p:nvSpPr>
          <p:cNvPr id="19559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538D22A-2BDF-4D91-9684-555F7011D6B5}" type="slidenum">
              <a:rPr lang="en-GB" altLang="en-US" sz="1100" smtClean="0">
                <a:latin typeface="Times New Roman" pitchFamily="18" charset="0"/>
              </a:rPr>
              <a:pPr>
                <a:spcBef>
                  <a:spcPct val="0"/>
                </a:spcBef>
                <a:buFontTx/>
                <a:buNone/>
              </a:pPr>
              <a:t>31</a:t>
            </a:fld>
            <a:endParaRPr lang="en-GB" altLang="en-US" sz="1100">
              <a:latin typeface="Times New Roman" pitchFamily="18" charset="0"/>
            </a:endParaRPr>
          </a:p>
        </p:txBody>
      </p:sp>
      <p:sp>
        <p:nvSpPr>
          <p:cNvPr id="19661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661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9661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661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661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0" indent="0" eaLnBrk="1" hangingPunct="1">
              <a:buNone/>
            </a:pPr>
            <a:r>
              <a:rPr lang="de-DE" altLang="en-US" dirty="0"/>
              <a:t>Dieses Diagramm zeigt die Entwicklung des Dow Jones Aktienmarktindexes in den „Goldenen Zwanzigern“. Der Dow Jones Aktienmarktindex ist der Durchschnittswert der 30 größten Aktienunternehmen, die an der New York Stock Exchange, auch Wallstreet genannt, gehandelt werden.</a:t>
            </a:r>
          </a:p>
          <a:p>
            <a:pPr marL="0" indent="0" eaLnBrk="1" hangingPunct="1">
              <a:buNone/>
            </a:pPr>
            <a:endParaRPr lang="de-DE" altLang="en-US" dirty="0"/>
          </a:p>
          <a:p>
            <a:pPr marL="0" indent="0" eaLnBrk="1" hangingPunct="1">
              <a:buNone/>
            </a:pPr>
            <a:r>
              <a:rPr lang="de-DE" altLang="en-US" dirty="0"/>
              <a:t>Der eben beschriebene technologische Fortschritt führte zu höheren Gewinnen der Aktienunternehmen so dass die Kurse mit dem Beginn der </a:t>
            </a:r>
            <a:r>
              <a:rPr lang="de-DE" altLang="en-US" dirty="0" err="1"/>
              <a:t>20er</a:t>
            </a:r>
            <a:r>
              <a:rPr lang="de-DE" altLang="en-US" dirty="0"/>
              <a:t> Jahre immer weiter anstiegen. </a:t>
            </a:r>
          </a:p>
        </p:txBody>
      </p:sp>
      <p:sp>
        <p:nvSpPr>
          <p:cNvPr id="196616" name="Rectangle 7"/>
          <p:cNvSpPr>
            <a:spLocks noGrp="1" noRot="1" noChangeAspect="1" noChangeArrowheads="1" noTextEdit="1"/>
          </p:cNvSpPr>
          <p:nvPr>
            <p:ph type="sldImg"/>
          </p:nvPr>
        </p:nvSpPr>
        <p:spPr>
          <a:xfrm>
            <a:off x="928688" y="750888"/>
            <a:ext cx="4945062" cy="3709987"/>
          </a:xfrm>
          <a:ln cap="flat"/>
        </p:spPr>
      </p:sp>
      <p:sp>
        <p:nvSpPr>
          <p:cNvPr id="19661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752FF8E-E7E1-478E-85F5-EAFB08FA2A34}" type="slidenum">
              <a:rPr lang="de-DE" altLang="en-US" smtClean="0"/>
              <a:pPr algn="r" eaLnBrk="1" hangingPunct="1">
                <a:spcBef>
                  <a:spcPct val="0"/>
                </a:spcBef>
              </a:pPr>
              <a:t>32</a:t>
            </a:fld>
            <a:endParaRPr lang="de-DE" altLang="en-US"/>
          </a:p>
        </p:txBody>
      </p:sp>
      <p:sp>
        <p:nvSpPr>
          <p:cNvPr id="20377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378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378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378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3783"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defTabSz="728663" eaLnBrk="1" hangingPunct="1">
              <a:buNone/>
            </a:pPr>
            <a:r>
              <a:rPr lang="de-DE" altLang="en-US" dirty="0"/>
              <a:t>Dieses Diagramm zeigt die Entwicklung des durchschnittlichen Unternehmensgewinns je Aktie der 500 Aktienunternehmen die im </a:t>
            </a:r>
            <a:r>
              <a:rPr lang="de-DE" altLang="en-US" dirty="0" err="1"/>
              <a:t>Standard&amp;Poors-500-Index</a:t>
            </a:r>
            <a:r>
              <a:rPr lang="de-DE" altLang="en-US" dirty="0"/>
              <a:t> vertreten sind. Dieser Index deckt beinah alle Unternehmen ab, die an der NY Stock Exchange gehandelt werden.</a:t>
            </a:r>
          </a:p>
          <a:p>
            <a:pPr marL="0" indent="0" defTabSz="728663" eaLnBrk="1" hangingPunct="1">
              <a:buNone/>
            </a:pPr>
            <a:endParaRPr lang="de-DE" altLang="en-US" dirty="0"/>
          </a:p>
          <a:p>
            <a:pPr marL="0" indent="0" defTabSz="728663" eaLnBrk="1" hangingPunct="1">
              <a:buNone/>
            </a:pPr>
            <a:r>
              <a:rPr lang="de-DE" altLang="en-US" dirty="0"/>
              <a:t>Wie man erkennen kann, KLICK, stiegen die durchschnittlichen Gewinne der Aktiengesellschaften während der </a:t>
            </a:r>
            <a:r>
              <a:rPr lang="de-DE" altLang="en-US" dirty="0" err="1"/>
              <a:t>20er</a:t>
            </a:r>
            <a:r>
              <a:rPr lang="de-DE" altLang="en-US" dirty="0"/>
              <a:t> Jahre tatsächlich stark an.</a:t>
            </a:r>
          </a:p>
          <a:p>
            <a:pPr marL="0" indent="0" defTabSz="728663" eaLnBrk="1" hangingPunct="1">
              <a:buNone/>
            </a:pPr>
            <a:r>
              <a:rPr lang="de-DE" altLang="en-US" dirty="0"/>
              <a:t>KLICK, Dieser </a:t>
            </a:r>
            <a:r>
              <a:rPr lang="de-DE" altLang="en-US" sz="1200" dirty="0">
                <a:solidFill>
                  <a:srgbClr val="0000FF"/>
                </a:solidFill>
              </a:rPr>
              <a:t>Aufwärtstrend der Unternehmensgewinne gab Anlass zu weiteren Gewinnsteigerungs-erwartungen</a:t>
            </a:r>
            <a:endParaRPr lang="de-DE" altLang="en-US" dirty="0"/>
          </a:p>
        </p:txBody>
      </p:sp>
      <p:sp>
        <p:nvSpPr>
          <p:cNvPr id="203784"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0378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6150" eaLnBrk="0" hangingPunct="0">
              <a:spcBef>
                <a:spcPct val="30000"/>
              </a:spcBef>
              <a:defRPr sz="1200">
                <a:solidFill>
                  <a:schemeClr val="tx1"/>
                </a:solidFill>
                <a:latin typeface="Arial" charset="0"/>
              </a:defRPr>
            </a:lvl1pPr>
            <a:lvl2pPr marL="711200" indent="-273050" algn="l" defTabSz="946150" eaLnBrk="0" hangingPunct="0">
              <a:spcBef>
                <a:spcPct val="30000"/>
              </a:spcBef>
              <a:defRPr sz="1200">
                <a:solidFill>
                  <a:schemeClr val="tx1"/>
                </a:solidFill>
                <a:latin typeface="Arial" charset="0"/>
              </a:defRPr>
            </a:lvl2pPr>
            <a:lvl3pPr marL="1093788" indent="-217488" algn="l" defTabSz="946150" eaLnBrk="0" hangingPunct="0">
              <a:spcBef>
                <a:spcPct val="30000"/>
              </a:spcBef>
              <a:defRPr sz="1200">
                <a:solidFill>
                  <a:schemeClr val="tx1"/>
                </a:solidFill>
                <a:latin typeface="Arial" charset="0"/>
              </a:defRPr>
            </a:lvl3pPr>
            <a:lvl4pPr marL="1531938" indent="-217488" algn="l" defTabSz="946150" eaLnBrk="0" hangingPunct="0">
              <a:spcBef>
                <a:spcPct val="30000"/>
              </a:spcBef>
              <a:defRPr sz="1200">
                <a:solidFill>
                  <a:schemeClr val="tx1"/>
                </a:solidFill>
                <a:latin typeface="Arial" charset="0"/>
              </a:defRPr>
            </a:lvl4pPr>
            <a:lvl5pPr marL="1968500" indent="-217488" algn="l" defTabSz="946150" eaLnBrk="0" hangingPunct="0">
              <a:spcBef>
                <a:spcPct val="30000"/>
              </a:spcBef>
              <a:defRPr sz="1200">
                <a:solidFill>
                  <a:schemeClr val="tx1"/>
                </a:solidFill>
                <a:latin typeface="Arial" charset="0"/>
              </a:defRPr>
            </a:lvl5pPr>
            <a:lvl6pPr marL="2425700" indent="-217488" defTabSz="946150" eaLnBrk="0" fontAlgn="base" hangingPunct="0">
              <a:spcBef>
                <a:spcPct val="30000"/>
              </a:spcBef>
              <a:spcAft>
                <a:spcPct val="0"/>
              </a:spcAft>
              <a:defRPr sz="1200">
                <a:solidFill>
                  <a:schemeClr val="tx1"/>
                </a:solidFill>
                <a:latin typeface="Arial" charset="0"/>
              </a:defRPr>
            </a:lvl6pPr>
            <a:lvl7pPr marL="2882900" indent="-217488" defTabSz="946150" eaLnBrk="0" fontAlgn="base" hangingPunct="0">
              <a:spcBef>
                <a:spcPct val="30000"/>
              </a:spcBef>
              <a:spcAft>
                <a:spcPct val="0"/>
              </a:spcAft>
              <a:defRPr sz="1200">
                <a:solidFill>
                  <a:schemeClr val="tx1"/>
                </a:solidFill>
                <a:latin typeface="Arial" charset="0"/>
              </a:defRPr>
            </a:lvl7pPr>
            <a:lvl8pPr marL="3340100" indent="-217488" defTabSz="946150" eaLnBrk="0" fontAlgn="base" hangingPunct="0">
              <a:spcBef>
                <a:spcPct val="30000"/>
              </a:spcBef>
              <a:spcAft>
                <a:spcPct val="0"/>
              </a:spcAft>
              <a:defRPr sz="1200">
                <a:solidFill>
                  <a:schemeClr val="tx1"/>
                </a:solidFill>
                <a:latin typeface="Arial" charset="0"/>
              </a:defRPr>
            </a:lvl8pPr>
            <a:lvl9pPr marL="3797300" indent="-217488" defTabSz="9461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8064F82-AF3A-41A4-963E-D33265FA10AD}" type="slidenum">
              <a:rPr lang="de-DE" altLang="en-US" smtClean="0"/>
              <a:pPr algn="r" eaLnBrk="1" hangingPunct="1">
                <a:spcBef>
                  <a:spcPct val="0"/>
                </a:spcBef>
              </a:pPr>
              <a:t>33</a:t>
            </a:fld>
            <a:endParaRPr lang="de-DE" altLang="en-US"/>
          </a:p>
        </p:txBody>
      </p:sp>
      <p:sp>
        <p:nvSpPr>
          <p:cNvPr id="20480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480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algn="l" defTabSz="825500" eaLnBrk="0" hangingPunct="0">
              <a:spcBef>
                <a:spcPct val="30000"/>
              </a:spcBef>
              <a:defRPr sz="1200">
                <a:solidFill>
                  <a:schemeClr val="tx1"/>
                </a:solidFill>
                <a:latin typeface="Arial" charset="0"/>
              </a:defRPr>
            </a:lvl1pPr>
            <a:lvl2pPr marL="742950" indent="-285750" algn="l" defTabSz="825500" eaLnBrk="0" hangingPunct="0">
              <a:spcBef>
                <a:spcPct val="30000"/>
              </a:spcBef>
              <a:defRPr sz="1200">
                <a:solidFill>
                  <a:schemeClr val="tx1"/>
                </a:solidFill>
                <a:latin typeface="Arial" charset="0"/>
              </a:defRPr>
            </a:lvl2pPr>
            <a:lvl3pPr marL="1143000" indent="-228600" algn="l" defTabSz="825500" eaLnBrk="0" hangingPunct="0">
              <a:spcBef>
                <a:spcPct val="30000"/>
              </a:spcBef>
              <a:defRPr sz="1200">
                <a:solidFill>
                  <a:schemeClr val="tx1"/>
                </a:solidFill>
                <a:latin typeface="Arial" charset="0"/>
              </a:defRPr>
            </a:lvl3pPr>
            <a:lvl4pPr marL="1600200" indent="-228600" algn="l" defTabSz="825500" eaLnBrk="0" hangingPunct="0">
              <a:spcBef>
                <a:spcPct val="30000"/>
              </a:spcBef>
              <a:defRPr sz="1200">
                <a:solidFill>
                  <a:schemeClr val="tx1"/>
                </a:solidFill>
                <a:latin typeface="Arial" charset="0"/>
              </a:defRPr>
            </a:lvl4pPr>
            <a:lvl5pPr marL="2057400" indent="-228600" algn="l" defTabSz="825500" eaLnBrk="0" hangingPunct="0">
              <a:spcBef>
                <a:spcPct val="30000"/>
              </a:spcBef>
              <a:defRPr sz="1200">
                <a:solidFill>
                  <a:schemeClr val="tx1"/>
                </a:solidFill>
                <a:latin typeface="Arial" charset="0"/>
              </a:defRPr>
            </a:lvl5pPr>
            <a:lvl6pPr marL="2514600" indent="-228600" defTabSz="825500" eaLnBrk="0" fontAlgn="base" hangingPunct="0">
              <a:spcBef>
                <a:spcPct val="30000"/>
              </a:spcBef>
              <a:spcAft>
                <a:spcPct val="0"/>
              </a:spcAft>
              <a:defRPr sz="1200">
                <a:solidFill>
                  <a:schemeClr val="tx1"/>
                </a:solidFill>
                <a:latin typeface="Arial" charset="0"/>
              </a:defRPr>
            </a:lvl6pPr>
            <a:lvl7pPr marL="2971800" indent="-228600" defTabSz="825500" eaLnBrk="0" fontAlgn="base" hangingPunct="0">
              <a:spcBef>
                <a:spcPct val="30000"/>
              </a:spcBef>
              <a:spcAft>
                <a:spcPct val="0"/>
              </a:spcAft>
              <a:defRPr sz="1200">
                <a:solidFill>
                  <a:schemeClr val="tx1"/>
                </a:solidFill>
                <a:latin typeface="Arial" charset="0"/>
              </a:defRPr>
            </a:lvl7pPr>
            <a:lvl8pPr marL="3429000" indent="-228600" defTabSz="825500" eaLnBrk="0" fontAlgn="base" hangingPunct="0">
              <a:spcBef>
                <a:spcPct val="30000"/>
              </a:spcBef>
              <a:spcAft>
                <a:spcPct val="0"/>
              </a:spcAft>
              <a:defRPr sz="1200">
                <a:solidFill>
                  <a:schemeClr val="tx1"/>
                </a:solidFill>
                <a:latin typeface="Arial" charset="0"/>
              </a:defRPr>
            </a:lvl8pPr>
            <a:lvl9pPr marL="3886200" indent="-228600" defTabSz="825500" eaLnBrk="0" fontAlgn="base" hangingPunct="0">
              <a:spcBef>
                <a:spcPct val="30000"/>
              </a:spcBef>
              <a:spcAft>
                <a:spcPct val="0"/>
              </a:spcAft>
              <a:defRPr sz="1200">
                <a:solidFill>
                  <a:schemeClr val="tx1"/>
                </a:solidFill>
                <a:latin typeface="Arial" charset="0"/>
              </a:defRPr>
            </a:lvl9pPr>
          </a:lstStyle>
          <a:p>
            <a:pPr algn="r">
              <a:spcBef>
                <a:spcPct val="0"/>
              </a:spcBef>
            </a:pPr>
            <a:r>
              <a:rPr lang="en-GB" altLang="en-US" sz="1100" i="1">
                <a:latin typeface="Times New Roman" pitchFamily="18" charset="0"/>
              </a:rPr>
              <a:t>2</a:t>
            </a:r>
          </a:p>
        </p:txBody>
      </p:sp>
      <p:sp>
        <p:nvSpPr>
          <p:cNvPr id="20480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480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54" tIns="43777" rIns="87554" bIns="43777" anchor="ct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endParaRPr lang="en-US" altLang="en-US" sz="1900">
              <a:solidFill>
                <a:schemeClr val="bg2"/>
              </a:solidFill>
              <a:latin typeface="Times New Roman" pitchFamily="18" charset="0"/>
            </a:endParaRPr>
          </a:p>
        </p:txBody>
      </p:sp>
      <p:sp>
        <p:nvSpPr>
          <p:cNvPr id="204807" name="Rectangle 6"/>
          <p:cNvSpPr>
            <a:spLocks noGrp="1" noChangeArrowheads="1"/>
          </p:cNvSpPr>
          <p:nvPr>
            <p:ph type="body" idx="1"/>
          </p:nvPr>
        </p:nvSpPr>
        <p:spPr>
          <a:xfrm>
            <a:off x="227013" y="4714875"/>
            <a:ext cx="62166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defTabSz="728663" eaLnBrk="1" hangingPunct="1">
              <a:buNone/>
            </a:pPr>
            <a:r>
              <a:rPr lang="de-DE" altLang="en-US" dirty="0"/>
              <a:t>Dieses Diagramm zeigt den durchschnittlichen Aktienpreis der 500 Unternehmen des S&amp;P Indexes.</a:t>
            </a:r>
          </a:p>
          <a:p>
            <a:pPr marL="0" indent="0" defTabSz="728663" eaLnBrk="1" hangingPunct="1">
              <a:buNone/>
            </a:pPr>
            <a:endParaRPr lang="de-DE" altLang="en-US" dirty="0"/>
          </a:p>
          <a:p>
            <a:pPr marL="0" indent="0" defTabSz="728663" eaLnBrk="1" hangingPunct="1">
              <a:buNone/>
            </a:pPr>
            <a:r>
              <a:rPr lang="de-DE" altLang="en-US" dirty="0"/>
              <a:t>Wie man erkennen kann, stiegen die Aktienpreise noch um ein Vielfaches stärker an, als die durchschnittlichen Unternehmensgewinne je Aktie. </a:t>
            </a:r>
          </a:p>
          <a:p>
            <a:pPr marL="0" indent="0" defTabSz="728663" eaLnBrk="1" hangingPunct="1">
              <a:buNone/>
            </a:pPr>
            <a:endParaRPr lang="de-DE" altLang="en-US" dirty="0"/>
          </a:p>
          <a:p>
            <a:pPr marL="0" indent="0" defTabSz="728663" eaLnBrk="1" hangingPunct="1">
              <a:buNone/>
            </a:pPr>
            <a:r>
              <a:rPr lang="de-DE" altLang="en-US" dirty="0"/>
              <a:t>Das deutet auf das Vorliegen einer Spekulationsblase hin.</a:t>
            </a:r>
          </a:p>
        </p:txBody>
      </p:sp>
      <p:sp>
        <p:nvSpPr>
          <p:cNvPr id="204808" name="Rectangle 7"/>
          <p:cNvSpPr>
            <a:spLocks noGrp="1" noRot="1" noChangeAspect="1" noChangeArrowheads="1" noTextEdit="1"/>
          </p:cNvSpPr>
          <p:nvPr>
            <p:ph type="sldImg"/>
          </p:nvPr>
        </p:nvSpPr>
        <p:spPr>
          <a:xfrm>
            <a:off x="862013" y="750888"/>
            <a:ext cx="4945062" cy="3709987"/>
          </a:xfrm>
          <a:ln w="12700" cap="flat">
            <a:solidFill>
              <a:schemeClr val="tx1"/>
            </a:solidFill>
          </a:ln>
        </p:spPr>
      </p:sp>
      <p:sp>
        <p:nvSpPr>
          <p:cNvPr id="20480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algn="l" defTabSz="762000" eaLnBrk="0" hangingPunct="0">
              <a:spcBef>
                <a:spcPct val="30000"/>
              </a:spcBef>
              <a:defRPr sz="1200">
                <a:solidFill>
                  <a:schemeClr val="tx1"/>
                </a:solidFill>
                <a:latin typeface="Arial" charset="0"/>
              </a:defRPr>
            </a:lvl1pPr>
            <a:lvl2pPr marL="742950" indent="-285750" algn="l" defTabSz="762000" eaLnBrk="0" hangingPunct="0">
              <a:spcBef>
                <a:spcPct val="30000"/>
              </a:spcBef>
              <a:defRPr sz="1200">
                <a:solidFill>
                  <a:schemeClr val="tx1"/>
                </a:solidFill>
                <a:latin typeface="Arial" charset="0"/>
              </a:defRPr>
            </a:lvl2pPr>
            <a:lvl3pPr marL="1143000" indent="-228600" algn="l" defTabSz="762000" eaLnBrk="0" hangingPunct="0">
              <a:spcBef>
                <a:spcPct val="30000"/>
              </a:spcBef>
              <a:defRPr sz="1200">
                <a:solidFill>
                  <a:schemeClr val="tx1"/>
                </a:solidFill>
                <a:latin typeface="Arial" charset="0"/>
              </a:defRPr>
            </a:lvl3pPr>
            <a:lvl4pPr marL="1600200" indent="-228600" algn="l" defTabSz="762000" eaLnBrk="0" hangingPunct="0">
              <a:spcBef>
                <a:spcPct val="30000"/>
              </a:spcBef>
              <a:defRPr sz="1200">
                <a:solidFill>
                  <a:schemeClr val="tx1"/>
                </a:solidFill>
                <a:latin typeface="Arial" charset="0"/>
              </a:defRPr>
            </a:lvl4pPr>
            <a:lvl5pPr marL="2057400" indent="-228600" algn="l" defTabSz="762000" eaLnBrk="0" hangingPunct="0">
              <a:spcBef>
                <a:spcPct val="30000"/>
              </a:spcBef>
              <a:defRPr sz="1200">
                <a:solidFill>
                  <a:schemeClr val="tx1"/>
                </a:solidFill>
                <a:latin typeface="Arial" charset="0"/>
              </a:defRPr>
            </a:lvl5pPr>
            <a:lvl6pPr marL="2514600" indent="-228600" defTabSz="762000" eaLnBrk="0" fontAlgn="base" hangingPunct="0">
              <a:spcBef>
                <a:spcPct val="30000"/>
              </a:spcBef>
              <a:spcAft>
                <a:spcPct val="0"/>
              </a:spcAft>
              <a:defRPr sz="1200">
                <a:solidFill>
                  <a:schemeClr val="tx1"/>
                </a:solidFill>
                <a:latin typeface="Arial" charset="0"/>
              </a:defRPr>
            </a:lvl6pPr>
            <a:lvl7pPr marL="2971800" indent="-228600" defTabSz="762000" eaLnBrk="0" fontAlgn="base" hangingPunct="0">
              <a:spcBef>
                <a:spcPct val="30000"/>
              </a:spcBef>
              <a:spcAft>
                <a:spcPct val="0"/>
              </a:spcAft>
              <a:defRPr sz="1200">
                <a:solidFill>
                  <a:schemeClr val="tx1"/>
                </a:solidFill>
                <a:latin typeface="Arial" charset="0"/>
              </a:defRPr>
            </a:lvl7pPr>
            <a:lvl8pPr marL="3429000" indent="-228600" defTabSz="762000" eaLnBrk="0" fontAlgn="base" hangingPunct="0">
              <a:spcBef>
                <a:spcPct val="30000"/>
              </a:spcBef>
              <a:spcAft>
                <a:spcPct val="0"/>
              </a:spcAft>
              <a:defRPr sz="1200">
                <a:solidFill>
                  <a:schemeClr val="tx1"/>
                </a:solidFill>
                <a:latin typeface="Arial" charset="0"/>
              </a:defRPr>
            </a:lvl8pPr>
            <a:lvl9pPr marL="3886200" indent="-228600" defTabSz="762000" eaLnBrk="0" fontAlgn="base" hangingPunct="0">
              <a:spcBef>
                <a:spcPct val="30000"/>
              </a:spcBef>
              <a:spcAft>
                <a:spcPct val="0"/>
              </a:spcAft>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nchor="b"/>
          <a:lstStyle>
            <a:lvl1pPr algn="l" defTabSz="947738" eaLnBrk="0" hangingPunct="0">
              <a:spcBef>
                <a:spcPct val="30000"/>
              </a:spcBef>
              <a:defRPr sz="1200">
                <a:solidFill>
                  <a:schemeClr val="tx1"/>
                </a:solidFill>
                <a:latin typeface="Arial" charset="0"/>
              </a:defRPr>
            </a:lvl1pPr>
            <a:lvl2pPr marL="742950" indent="-285750" algn="l" defTabSz="947738" eaLnBrk="0" hangingPunct="0">
              <a:spcBef>
                <a:spcPct val="30000"/>
              </a:spcBef>
              <a:defRPr sz="1200">
                <a:solidFill>
                  <a:schemeClr val="tx1"/>
                </a:solidFill>
                <a:latin typeface="Arial" charset="0"/>
              </a:defRPr>
            </a:lvl2pPr>
            <a:lvl3pPr marL="1143000" indent="-228600" algn="l" defTabSz="947738" eaLnBrk="0" hangingPunct="0">
              <a:spcBef>
                <a:spcPct val="30000"/>
              </a:spcBef>
              <a:defRPr sz="1200">
                <a:solidFill>
                  <a:schemeClr val="tx1"/>
                </a:solidFill>
                <a:latin typeface="Arial" charset="0"/>
              </a:defRPr>
            </a:lvl3pPr>
            <a:lvl4pPr marL="1600200" indent="-228600" algn="l" defTabSz="947738" eaLnBrk="0" hangingPunct="0">
              <a:spcBef>
                <a:spcPct val="30000"/>
              </a:spcBef>
              <a:defRPr sz="1200">
                <a:solidFill>
                  <a:schemeClr val="tx1"/>
                </a:solidFill>
                <a:latin typeface="Arial" charset="0"/>
              </a:defRPr>
            </a:lvl4pPr>
            <a:lvl5pPr marL="2057400" indent="-228600" algn="l" defTabSz="947738" eaLnBrk="0" hangingPunct="0">
              <a:spcBef>
                <a:spcPct val="30000"/>
              </a:spcBef>
              <a:defRPr sz="1200">
                <a:solidFill>
                  <a:schemeClr val="tx1"/>
                </a:solidFill>
                <a:latin typeface="Arial" charset="0"/>
              </a:defRPr>
            </a:lvl5pPr>
            <a:lvl6pPr marL="2514600" indent="-228600" defTabSz="947738" eaLnBrk="0" fontAlgn="base" hangingPunct="0">
              <a:spcBef>
                <a:spcPct val="30000"/>
              </a:spcBef>
              <a:spcAft>
                <a:spcPct val="0"/>
              </a:spcAft>
              <a:defRPr sz="1200">
                <a:solidFill>
                  <a:schemeClr val="tx1"/>
                </a:solidFill>
                <a:latin typeface="Arial" charset="0"/>
              </a:defRPr>
            </a:lvl6pPr>
            <a:lvl7pPr marL="2971800" indent="-228600" defTabSz="947738" eaLnBrk="0" fontAlgn="base" hangingPunct="0">
              <a:spcBef>
                <a:spcPct val="30000"/>
              </a:spcBef>
              <a:spcAft>
                <a:spcPct val="0"/>
              </a:spcAft>
              <a:defRPr sz="1200">
                <a:solidFill>
                  <a:schemeClr val="tx1"/>
                </a:solidFill>
                <a:latin typeface="Arial" charset="0"/>
              </a:defRPr>
            </a:lvl7pPr>
            <a:lvl8pPr marL="3429000" indent="-228600" defTabSz="947738" eaLnBrk="0" fontAlgn="base" hangingPunct="0">
              <a:spcBef>
                <a:spcPct val="30000"/>
              </a:spcBef>
              <a:spcAft>
                <a:spcPct val="0"/>
              </a:spcAft>
              <a:defRPr sz="1200">
                <a:solidFill>
                  <a:schemeClr val="tx1"/>
                </a:solidFill>
                <a:latin typeface="Arial" charset="0"/>
              </a:defRPr>
            </a:lvl8pPr>
            <a:lvl9pPr marL="3886200" indent="-228600" defTabSz="9477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1D6EE7F-83BE-493D-BBC2-374F26D81617}" type="slidenum">
              <a:rPr lang="de-DE" altLang="en-US"/>
              <a:pPr algn="r" eaLnBrk="1" hangingPunct="1">
                <a:spcBef>
                  <a:spcPct val="0"/>
                </a:spcBef>
              </a:pPr>
              <a:t>34</a:t>
            </a:fld>
            <a:endParaRPr lang="de-DE" altLang="en-US"/>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lstStyle/>
          <a:p>
            <a:pPr marL="0" indent="0" eaLnBrk="1" hangingPunct="1">
              <a:buNone/>
            </a:pPr>
            <a:r>
              <a:rPr lang="de-DE" altLang="en-US" noProof="0" dirty="0"/>
              <a:t>Dividiert man den Gewinn pro Aktien durch den Aktienkurs, erhält man das Kurs-Gewinn-Verhältnis.</a:t>
            </a:r>
          </a:p>
          <a:p>
            <a:pPr marL="0" indent="0" eaLnBrk="1" hangingPunct="1">
              <a:buNone/>
            </a:pPr>
            <a:endParaRPr lang="de-DE" altLang="en-US" noProof="0" dirty="0"/>
          </a:p>
          <a:p>
            <a:pPr marL="0" indent="0" eaLnBrk="1" hangingPunct="1">
              <a:buNone/>
            </a:pPr>
            <a:r>
              <a:rPr lang="de-DE" altLang="en-US" noProof="0" dirty="0"/>
              <a:t>Wie dieses Diagramm zeigt, stieg das Kurs-Gewinn-Verhältnis in den zwanziger Jahren sehr stark an KLICK. Das bedeutet, dass die Aktienkurse sehr viel schneller stiegen als die Gewinne der Aktien Unternehmen. </a:t>
            </a:r>
          </a:p>
          <a:p>
            <a:pPr marL="0" indent="0" eaLnBrk="1" hangingPunct="1">
              <a:buNone/>
            </a:pPr>
            <a:endParaRPr lang="de-DE" altLang="en-US" noProof="0" dirty="0"/>
          </a:p>
          <a:p>
            <a:pPr marL="0" indent="0" eaLnBrk="1" hangingPunct="1">
              <a:buNone/>
            </a:pPr>
            <a:r>
              <a:rPr lang="de-DE" altLang="en-US" noProof="0" dirty="0"/>
              <a:t>Mit dem Börsencrash vom Oktober 1929 begannen die Aktienkurse einzubrechen, so dass das KGV ebenfalls einbrach.</a:t>
            </a:r>
          </a:p>
          <a:p>
            <a:pPr marL="0" indent="0" eaLnBrk="1" hangingPunct="1">
              <a:buNone/>
            </a:pPr>
            <a:endParaRPr lang="de-DE" altLang="en-US" noProof="0" dirty="0"/>
          </a:p>
          <a:p>
            <a:pPr marL="0" indent="0" eaLnBrk="1" hangingPunct="1">
              <a:buNone/>
            </a:pPr>
            <a:r>
              <a:rPr lang="de-DE" altLang="en-US" noProof="0" dirty="0"/>
              <a:t>Wie das Schaubild zeigt, KLICK  gab es in den </a:t>
            </a:r>
            <a:r>
              <a:rPr lang="de-DE" altLang="en-US" noProof="0" dirty="0" err="1"/>
              <a:t>90er</a:t>
            </a:r>
            <a:r>
              <a:rPr lang="de-DE" altLang="en-US" noProof="0" dirty="0"/>
              <a:t> Jahren eine ganz ähnliche Entwicklung, die zur Entstehung der Internet-Spekulationsblase führte, die im April des Jahres 2000 zu platzen begann.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9770131-5E16-44F8-8C8F-C53602F9546E}" type="slidenum">
              <a:rPr lang="en-GB" altLang="en-US" sz="1100" smtClean="0">
                <a:latin typeface="Times New Roman" pitchFamily="18" charset="0"/>
              </a:rPr>
              <a:pPr>
                <a:spcBef>
                  <a:spcPct val="0"/>
                </a:spcBef>
                <a:buFontTx/>
                <a:buNone/>
              </a:pPr>
              <a:t>35</a:t>
            </a:fld>
            <a:endParaRPr lang="en-GB" altLang="en-US" sz="1100">
              <a:latin typeface="Times New Roman" pitchFamily="18" charset="0"/>
            </a:endParaRPr>
          </a:p>
        </p:txBody>
      </p:sp>
      <p:sp>
        <p:nvSpPr>
          <p:cNvPr id="19968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968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9968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968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9968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dirty="0"/>
          </a:p>
          <a:p>
            <a:pPr eaLnBrk="1" hangingPunct="1"/>
            <a:endParaRPr lang="de-DE" altLang="en-US" dirty="0"/>
          </a:p>
        </p:txBody>
      </p:sp>
      <p:sp>
        <p:nvSpPr>
          <p:cNvPr id="199688" name="Rectangle 7"/>
          <p:cNvSpPr>
            <a:spLocks noGrp="1" noRot="1" noChangeAspect="1" noChangeArrowheads="1" noTextEdit="1"/>
          </p:cNvSpPr>
          <p:nvPr>
            <p:ph type="sldImg"/>
          </p:nvPr>
        </p:nvSpPr>
        <p:spPr>
          <a:ln cap="flat"/>
        </p:spPr>
      </p:sp>
      <p:sp>
        <p:nvSpPr>
          <p:cNvPr id="19968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685800" indent="-22860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r>
              <a:rPr lang="de-DE" altLang="en-US"/>
              <a:t>Beispiel für „leveraged“ = „gehebelte“ Investition:</a:t>
            </a:r>
          </a:p>
          <a:p>
            <a:pPr lvl="1" eaLnBrk="1" hangingPunct="1">
              <a:buFontTx/>
              <a:buChar char="•"/>
            </a:pPr>
            <a:r>
              <a:rPr lang="de-DE" altLang="en-US"/>
              <a:t>1. Fall: Investition von 10 € =&gt; Ertrag = 12 € =&gt; Rendite auf eingesetztes Kapital = (12-10)/10 = 20% =&gt; Schön!</a:t>
            </a:r>
          </a:p>
          <a:p>
            <a:pPr lvl="1" eaLnBrk="1" hangingPunct="1">
              <a:buFontTx/>
              <a:buChar char="•"/>
            </a:pPr>
            <a:r>
              <a:rPr lang="de-DE" altLang="en-US"/>
              <a:t>2. Fall: Investition von 1 € mit 9 € Fremdkapital mit 10% Fremdkapitalzins =&gt; Ertrag = 12 € =&gt; Rendite auf eingesetztes Kapital </a:t>
            </a:r>
          </a:p>
          <a:p>
            <a:pPr lvl="1" eaLnBrk="1" hangingPunct="1">
              <a:buFontTx/>
              <a:buNone/>
            </a:pPr>
            <a:r>
              <a:rPr lang="de-DE" altLang="en-US"/>
              <a:t>     = (12-1-9 *1,1)/1 = (12-10-9*0,1)/1 = (2-0,9)/1 = (1,1)/1 = 110% =&gt; Schöner!</a:t>
            </a:r>
          </a:p>
          <a:p>
            <a:pPr lvl="1" eaLnBrk="1" hangingPunct="1">
              <a:buFontTx/>
              <a:buChar char="•"/>
            </a:pPr>
            <a:r>
              <a:rPr lang="de-DE" altLang="en-US"/>
              <a:t>2. Fall: Problem: Kann bei Kursverlust auch in die umgekehrte Richtung losgehen!</a:t>
            </a:r>
          </a:p>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85C9E25-D89A-43D1-8BC6-A41E00E555AE}" type="slidenum">
              <a:rPr lang="en-GB" altLang="en-US" sz="1100" smtClean="0">
                <a:latin typeface="Times New Roman" pitchFamily="18" charset="0"/>
              </a:rPr>
              <a:pPr>
                <a:spcBef>
                  <a:spcPct val="0"/>
                </a:spcBef>
                <a:buFontTx/>
                <a:buNone/>
              </a:pPr>
              <a:t>36</a:t>
            </a:fld>
            <a:endParaRPr lang="en-GB" altLang="en-US" sz="1100">
              <a:latin typeface="Times New Roman" pitchFamily="18" charset="0"/>
            </a:endParaRPr>
          </a:p>
        </p:txBody>
      </p:sp>
      <p:sp>
        <p:nvSpPr>
          <p:cNvPr id="20070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070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0070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071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071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Die rote Linie in diesem Schaubild zeigt die Entwicklung der amerikanischen Geldmenge. </a:t>
            </a:r>
          </a:p>
          <a:p>
            <a:pPr marL="0" indent="0" eaLnBrk="1" hangingPunct="1">
              <a:buNone/>
            </a:pPr>
            <a:endParaRPr lang="de-DE" altLang="en-US" dirty="0"/>
          </a:p>
          <a:p>
            <a:pPr marL="0" indent="0" eaLnBrk="1" hangingPunct="1">
              <a:buNone/>
            </a:pPr>
            <a:r>
              <a:rPr lang="de-DE" altLang="en-US" dirty="0"/>
              <a:t>Wie man erkennen kann, KLICK, kam es nach dem Ende des Ersten Weltkriegs zu einem starken Anstieg der Geldmenge. </a:t>
            </a:r>
          </a:p>
          <a:p>
            <a:pPr marL="0" indent="0" eaLnBrk="1" hangingPunct="1">
              <a:buNone/>
            </a:pPr>
            <a:endParaRPr lang="de-DE" altLang="en-US" dirty="0"/>
          </a:p>
          <a:p>
            <a:pPr marL="0" indent="0" eaLnBrk="1" hangingPunct="1">
              <a:buNone/>
            </a:pPr>
            <a:r>
              <a:rPr lang="de-DE" altLang="en-US" dirty="0"/>
              <a:t>Die grüne Linie zeigt die Entwicklung des nominalen BIP; die blaue Linie zeigt die Entwicklung des realen BIP.</a:t>
            </a:r>
          </a:p>
          <a:p>
            <a:pPr marL="0" indent="0" eaLnBrk="1" hangingPunct="1">
              <a:buNone/>
            </a:pPr>
            <a:endParaRPr lang="de-DE" altLang="en-US" dirty="0"/>
          </a:p>
          <a:p>
            <a:pPr marL="0" indent="0" eaLnBrk="1" hangingPunct="1">
              <a:buNone/>
            </a:pPr>
            <a:r>
              <a:rPr lang="de-DE" altLang="en-US" dirty="0"/>
              <a:t>Die wachsende Differenz zwischen der grünen und blauen Linie in den 20 Jahren bedeutet, dass diese Geldpolitik einen starken Anstieg der Güterpreise, also Inflation, verursachte.</a:t>
            </a:r>
          </a:p>
          <a:p>
            <a:pPr eaLnBrk="1" hangingPunct="1"/>
            <a:endParaRPr lang="de-DE" altLang="en-US" dirty="0"/>
          </a:p>
        </p:txBody>
      </p:sp>
      <p:sp>
        <p:nvSpPr>
          <p:cNvPr id="200712" name="Rectangle 7"/>
          <p:cNvSpPr>
            <a:spLocks noGrp="1" noRot="1" noChangeAspect="1" noChangeArrowheads="1" noTextEdit="1"/>
          </p:cNvSpPr>
          <p:nvPr>
            <p:ph type="sldImg"/>
          </p:nvPr>
        </p:nvSpPr>
        <p:spPr>
          <a:ln cap="flat"/>
        </p:spPr>
      </p:sp>
      <p:sp>
        <p:nvSpPr>
          <p:cNvPr id="20071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42C59B2-0860-4CC3-83C0-2501D3101032}" type="slidenum">
              <a:rPr lang="en-GB" altLang="en-US" sz="1100" smtClean="0">
                <a:latin typeface="Times New Roman" pitchFamily="18" charset="0"/>
              </a:rPr>
              <a:pPr>
                <a:spcBef>
                  <a:spcPct val="0"/>
                </a:spcBef>
                <a:buFontTx/>
                <a:buNone/>
              </a:pPr>
              <a:t>37</a:t>
            </a:fld>
            <a:endParaRPr lang="en-GB" altLang="en-US" sz="1100">
              <a:latin typeface="Times New Roman" pitchFamily="18" charset="0"/>
            </a:endParaRPr>
          </a:p>
        </p:txBody>
      </p:sp>
      <p:sp>
        <p:nvSpPr>
          <p:cNvPr id="20173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173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0173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173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173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01736" name="Rectangle 7"/>
          <p:cNvSpPr>
            <a:spLocks noGrp="1" noRot="1" noChangeAspect="1" noChangeArrowheads="1" noTextEdit="1"/>
          </p:cNvSpPr>
          <p:nvPr>
            <p:ph type="sldImg"/>
          </p:nvPr>
        </p:nvSpPr>
        <p:spPr>
          <a:ln cap="flat"/>
        </p:spPr>
      </p:sp>
      <p:sp>
        <p:nvSpPr>
          <p:cNvPr id="20173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E73CF0A-234C-4E66-8141-61434AF8B85F}" type="slidenum">
              <a:rPr lang="en-GB" altLang="en-US" sz="1100" smtClean="0">
                <a:latin typeface="Times New Roman" pitchFamily="18" charset="0"/>
              </a:rPr>
              <a:pPr>
                <a:spcBef>
                  <a:spcPct val="0"/>
                </a:spcBef>
                <a:buFontTx/>
                <a:buNone/>
              </a:pPr>
              <a:t>38</a:t>
            </a:fld>
            <a:endParaRPr lang="en-GB" altLang="en-US" sz="1100">
              <a:latin typeface="Times New Roman" pitchFamily="18" charset="0"/>
            </a:endParaRPr>
          </a:p>
        </p:txBody>
      </p:sp>
      <p:sp>
        <p:nvSpPr>
          <p:cNvPr id="20377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378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0378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378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378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FTXT</a:t>
            </a:r>
          </a:p>
        </p:txBody>
      </p:sp>
      <p:sp>
        <p:nvSpPr>
          <p:cNvPr id="203784" name="Rectangle 7"/>
          <p:cNvSpPr>
            <a:spLocks noGrp="1" noRot="1" noChangeAspect="1" noChangeArrowheads="1" noTextEdit="1"/>
          </p:cNvSpPr>
          <p:nvPr>
            <p:ph type="sldImg"/>
          </p:nvPr>
        </p:nvSpPr>
        <p:spPr>
          <a:ln cap="flat"/>
        </p:spPr>
      </p:sp>
      <p:sp>
        <p:nvSpPr>
          <p:cNvPr id="20378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685800" indent="-22860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r>
              <a:rPr lang="de-DE" altLang="en-US"/>
              <a:t>Beispiel für „leveraged“ = „gehebelte“ Investition:</a:t>
            </a:r>
          </a:p>
          <a:p>
            <a:pPr lvl="1" eaLnBrk="1" hangingPunct="1">
              <a:buFontTx/>
              <a:buChar char="•"/>
            </a:pPr>
            <a:r>
              <a:rPr lang="de-DE" altLang="en-US"/>
              <a:t>1. Fall: Investition von 10 € =&gt; Ertrag = 12 € =&gt; Rendite auf eingesetztes Kapital = (12-10)/10 = 20% =&gt; Schön!</a:t>
            </a:r>
          </a:p>
          <a:p>
            <a:pPr lvl="1" eaLnBrk="1" hangingPunct="1">
              <a:buFontTx/>
              <a:buChar char="•"/>
            </a:pPr>
            <a:r>
              <a:rPr lang="de-DE" altLang="en-US"/>
              <a:t>2. Fall: Investition von 1 € mit 9 € Fremdkapital mit 10% Fremdkapitalzins =&gt; Ertrag = 12 € =&gt; Rendite auf eingesetztes Kapital </a:t>
            </a:r>
          </a:p>
          <a:p>
            <a:pPr lvl="1" eaLnBrk="1" hangingPunct="1">
              <a:buFontTx/>
              <a:buNone/>
            </a:pPr>
            <a:r>
              <a:rPr lang="de-DE" altLang="en-US"/>
              <a:t>     = (12-1-9 *1,1)/1 = (12-10-9*0,1)/1 = (2-0,9)/1 = (1,1)/1 = 110% =&gt; Schöner!</a:t>
            </a:r>
          </a:p>
          <a:p>
            <a:pPr lvl="1" eaLnBrk="1" hangingPunct="1">
              <a:buFontTx/>
              <a:buChar char="•"/>
            </a:pPr>
            <a:r>
              <a:rPr lang="de-DE" altLang="en-US"/>
              <a:t>2. Fall: Problem: Kann bei Kursverlust auch in die umgekehrte Richtung losgehen!</a:t>
            </a:r>
          </a:p>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27C604D-1868-4521-B79F-49292E6BDCD8}" type="slidenum">
              <a:rPr lang="en-GB" altLang="en-US" sz="1100" smtClean="0">
                <a:latin typeface="Times New Roman" pitchFamily="18" charset="0"/>
              </a:rPr>
              <a:pPr>
                <a:spcBef>
                  <a:spcPct val="0"/>
                </a:spcBef>
                <a:buFontTx/>
                <a:buNone/>
              </a:pPr>
              <a:t>39</a:t>
            </a:fld>
            <a:endParaRPr lang="en-GB" altLang="en-US" sz="1100">
              <a:latin typeface="Times New Roman" pitchFamily="18" charset="0"/>
            </a:endParaRPr>
          </a:p>
        </p:txBody>
      </p:sp>
      <p:sp>
        <p:nvSpPr>
          <p:cNvPr id="202755"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02756"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4" tIns="0" rIns="19754"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5FDE8174-732D-4E97-AE8F-4F33BD8F315A}" type="slidenum">
              <a:rPr lang="en-GB" altLang="en-US" sz="1100" i="1">
                <a:latin typeface="Times New Roman" pitchFamily="18" charset="0"/>
              </a:rPr>
              <a:pPr algn="r">
                <a:spcBef>
                  <a:spcPct val="0"/>
                </a:spcBef>
                <a:buFontTx/>
                <a:buNone/>
              </a:pPr>
              <a:t>39</a:t>
            </a:fld>
            <a:endParaRPr lang="en-GB" altLang="en-US" sz="1100" i="1">
              <a:latin typeface="Times New Roman" pitchFamily="18" charset="0"/>
            </a:endParaRPr>
          </a:p>
        </p:txBody>
      </p:sp>
      <p:sp>
        <p:nvSpPr>
          <p:cNvPr id="202757"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82" tIns="47741" rIns="95482" bIns="47741"/>
          <a:lstStyle/>
          <a:p>
            <a:pPr eaLnBrk="1" hangingPunct="1"/>
            <a:endParaRPr lang="de-DE"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D7A1DD9-99C1-42B4-8256-FF01F87941F3}" type="slidenum">
              <a:rPr lang="en-GB" altLang="en-US" sz="1100" smtClean="0">
                <a:latin typeface="Times New Roman" pitchFamily="18" charset="0"/>
              </a:rPr>
              <a:pPr>
                <a:spcBef>
                  <a:spcPct val="0"/>
                </a:spcBef>
                <a:buFontTx/>
                <a:buNone/>
              </a:pPr>
              <a:t>4</a:t>
            </a:fld>
            <a:endParaRPr lang="en-GB" altLang="en-US" sz="1100">
              <a:latin typeface="Times New Roman" pitchFamily="18" charset="0"/>
            </a:endParaRPr>
          </a:p>
        </p:txBody>
      </p:sp>
      <p:sp>
        <p:nvSpPr>
          <p:cNvPr id="16896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896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6896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896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896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altLang="en-US" dirty="0"/>
              <a:t>Zunächst geht es aber um theoretische Erklärungsansätze, warum es überhaupt zu Finanzmarktkrisen kommen kann. Dabei spielt die Entstehung spekulativer Blasen eine wichtige Rolle.</a:t>
            </a:r>
          </a:p>
          <a:p>
            <a:pPr marL="0" indent="0" eaLnBrk="1" hangingPunct="1">
              <a:buNone/>
            </a:pPr>
            <a:endParaRPr lang="de-DE" altLang="en-US" dirty="0"/>
          </a:p>
          <a:p>
            <a:pPr eaLnBrk="1" hangingPunct="1"/>
            <a:endParaRPr lang="de-DE" altLang="en-US" dirty="0"/>
          </a:p>
        </p:txBody>
      </p:sp>
      <p:sp>
        <p:nvSpPr>
          <p:cNvPr id="168968" name="Rectangle 7"/>
          <p:cNvSpPr>
            <a:spLocks noGrp="1" noRot="1" noChangeAspect="1" noChangeArrowheads="1" noTextEdit="1"/>
          </p:cNvSpPr>
          <p:nvPr>
            <p:ph type="sldImg"/>
          </p:nvPr>
        </p:nvSpPr>
        <p:spPr>
          <a:ln cap="flat"/>
        </p:spPr>
      </p:sp>
      <p:sp>
        <p:nvSpPr>
          <p:cNvPr id="16896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5DF6FBE-4EB2-4EAF-93E5-12C6E4D54F16}" type="slidenum">
              <a:rPr lang="en-GB" altLang="en-US" sz="1100" smtClean="0">
                <a:latin typeface="Times New Roman" pitchFamily="18" charset="0"/>
              </a:rPr>
              <a:pPr>
                <a:spcBef>
                  <a:spcPct val="0"/>
                </a:spcBef>
                <a:buFontTx/>
                <a:buNone/>
              </a:pPr>
              <a:t>40</a:t>
            </a:fld>
            <a:endParaRPr lang="en-GB" altLang="en-US" sz="1100">
              <a:latin typeface="Times New Roman" pitchFamily="18" charset="0"/>
            </a:endParaRPr>
          </a:p>
        </p:txBody>
      </p:sp>
      <p:sp>
        <p:nvSpPr>
          <p:cNvPr id="20480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480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0480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480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1191" name="Rectangle 6"/>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defRPr/>
            </a:pPr>
            <a:endParaRPr lang="de-DE" altLang="en-US" dirty="0"/>
          </a:p>
          <a:p>
            <a:pPr marL="0" indent="0" eaLnBrk="1" hangingPunct="1">
              <a:buFontTx/>
              <a:buNone/>
              <a:defRPr/>
            </a:pPr>
            <a:r>
              <a:rPr lang="de-DE" altLang="en-US" b="1" dirty="0"/>
              <a:t>John Kenneth Galbraith </a:t>
            </a:r>
            <a:r>
              <a:rPr lang="de-DE" altLang="en-US" dirty="0"/>
              <a:t>wies in seinem bekannten Werk „The Great Crash 1929“[2] sogar nach, dass die Anzahl der Selbstmorde in den Monaten Oktober und November 1929 deutlich niedriger war als in den Sommermonaten, als die Börse noch boomte.</a:t>
            </a:r>
          </a:p>
          <a:p>
            <a:pPr marL="0" indent="0" eaLnBrk="1" hangingPunct="1">
              <a:buFontTx/>
              <a:buNone/>
              <a:defRPr/>
            </a:pPr>
            <a:endParaRPr lang="de-DE" altLang="en-US" dirty="0"/>
          </a:p>
          <a:p>
            <a:pPr marL="0" indent="0" eaLnBrk="1" hangingPunct="1">
              <a:buFontTx/>
              <a:buNone/>
              <a:defRPr/>
            </a:pPr>
            <a:r>
              <a:rPr lang="de-DE" altLang="en-US" dirty="0"/>
              <a:t>Schwarzer Donnerstag (englisch Black </a:t>
            </a:r>
            <a:r>
              <a:rPr lang="de-DE" altLang="en-US" dirty="0" err="1"/>
              <a:t>Thursday</a:t>
            </a:r>
            <a:r>
              <a:rPr lang="de-DE" altLang="en-US" dirty="0"/>
              <a:t>) ist eine Bezeichnung für den 24. Oktober 1929 und den damit verbundenen folgenreichsten Börsencrash der Geschichte. Nachdem schon in den Vorwochen ein deutlicher Rückgang des zuvor jahrelang stark steigenden Dow-Jones-Index verzeichnet worden war, brach an diesem Tag Panik unter den Anlegern aus. Die Börsenkurse brachen stark ein, viele Anleger waren nach Börsenschluss hochverschuldet.</a:t>
            </a:r>
          </a:p>
          <a:p>
            <a:pPr marL="0" indent="0" eaLnBrk="1" hangingPunct="1">
              <a:buFontTx/>
              <a:buNone/>
              <a:defRPr/>
            </a:pPr>
            <a:endParaRPr lang="de-DE" altLang="en-US" dirty="0"/>
          </a:p>
          <a:p>
            <a:pPr marL="0" indent="0" eaLnBrk="1" hangingPunct="1">
              <a:buFontTx/>
              <a:buNone/>
              <a:defRPr/>
            </a:pPr>
            <a:r>
              <a:rPr lang="de-DE" altLang="en-US" dirty="0"/>
              <a:t>Der Crash zog sich über Tage hin. Am Schwarzen Dienstag (englisch Black </a:t>
            </a:r>
            <a:r>
              <a:rPr lang="de-DE" altLang="en-US" dirty="0" err="1"/>
              <a:t>Tuesday</a:t>
            </a:r>
            <a:r>
              <a:rPr lang="de-DE" altLang="en-US" dirty="0"/>
              <a:t>, 29. Oktober) versuchten alle Investoren gleichzeitig ihre Aktien zu verkaufen. Dieser Börsencrash gilt als Auslöser der Great Depression in den USA und der Weltwirtschaftskrise. Die folgende Baisse erreichte erst 1932 ihren endgültigen Tiefpunkt.</a:t>
            </a:r>
          </a:p>
          <a:p>
            <a:pPr marL="0" indent="0" eaLnBrk="1" hangingPunct="1">
              <a:buFontTx/>
              <a:buNone/>
              <a:defRPr/>
            </a:pPr>
            <a:r>
              <a:rPr lang="de-DE" altLang="en-US" dirty="0"/>
              <a:t>Das gleiche Ereignis wird in Europa oft als Schwarzer Freitag bezeichnet. Dies wird häufig damit begründet, dass durch die Zeitverschiebung die Nachricht vom Crash in Amerika erst nach der abendlichen Schließung der Börsen in Europa eingetroffen sei und somit erst am nächsten Tag zur Panik an den europäischen Aktienmärkten geführt habe.</a:t>
            </a:r>
          </a:p>
          <a:p>
            <a:pPr marL="0" indent="0" eaLnBrk="1" hangingPunct="1">
              <a:buFontTx/>
              <a:buNone/>
              <a:defRPr/>
            </a:pPr>
            <a:endParaRPr lang="de-DE" altLang="en-US" dirty="0"/>
          </a:p>
          <a:p>
            <a:pPr marL="0" indent="0" eaLnBrk="1" hangingPunct="1">
              <a:buFontTx/>
              <a:buNone/>
              <a:defRPr/>
            </a:pPr>
            <a:r>
              <a:rPr lang="de-DE" altLang="en-US" dirty="0"/>
              <a:t>An der Berliner Börse hatte es zwei Jahre zuvor, am Freitag, dem 13. Mai 1927, plötzlich einen empfindlichen Kurseinbruch beim Aktienindex des Statistischen Reichsamtes gegeben, der ebenfalls als schwarzer Freitag bezeichnet wird. In den USA bezeichnet der Black </a:t>
            </a:r>
            <a:r>
              <a:rPr lang="de-DE" altLang="en-US" dirty="0" err="1"/>
              <a:t>Friday</a:t>
            </a:r>
            <a:r>
              <a:rPr lang="de-DE" altLang="en-US" dirty="0"/>
              <a:t> den Börsencrash vom 24. September 1869.</a:t>
            </a:r>
          </a:p>
          <a:p>
            <a:pPr marL="0" indent="0" eaLnBrk="1" hangingPunct="1">
              <a:buFontTx/>
              <a:buNone/>
              <a:defRPr/>
            </a:pPr>
            <a:endParaRPr lang="de-DE" altLang="en-US" dirty="0"/>
          </a:p>
          <a:p>
            <a:pPr marL="0" indent="0" eaLnBrk="1" hangingPunct="1">
              <a:buFontTx/>
              <a:buNone/>
              <a:defRPr/>
            </a:pPr>
            <a:r>
              <a:rPr lang="de-DE" altLang="en-US" dirty="0"/>
              <a:t>Als Beginn des Crash wird oft der 29. Oktober 1929 wahrgenommen, der Schwarze Dienstag (englisch Black </a:t>
            </a:r>
            <a:r>
              <a:rPr lang="de-DE" altLang="en-US" dirty="0" err="1"/>
              <a:t>Tuesday</a:t>
            </a:r>
            <a:r>
              <a:rPr lang="de-DE" altLang="en-US" dirty="0"/>
              <a:t>). Im englischen Sprachraum ist vor allem dieser Black </a:t>
            </a:r>
            <a:r>
              <a:rPr lang="de-DE" altLang="en-US" dirty="0" err="1"/>
              <a:t>Tuesday</a:t>
            </a:r>
            <a:r>
              <a:rPr lang="de-DE" altLang="en-US" dirty="0"/>
              <a:t> sprichwörtlich geworden.</a:t>
            </a:r>
          </a:p>
        </p:txBody>
      </p:sp>
      <p:sp>
        <p:nvSpPr>
          <p:cNvPr id="204808" name="Rectangle 7"/>
          <p:cNvSpPr>
            <a:spLocks noGrp="1" noRot="1" noChangeAspect="1" noChangeArrowheads="1" noTextEdit="1"/>
          </p:cNvSpPr>
          <p:nvPr>
            <p:ph type="sldImg"/>
          </p:nvPr>
        </p:nvSpPr>
        <p:spPr>
          <a:ln cap="flat"/>
        </p:spPr>
      </p:sp>
      <p:sp>
        <p:nvSpPr>
          <p:cNvPr id="20480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DF033C7-E49C-447B-831A-7F0AC943A257}" type="slidenum">
              <a:rPr lang="en-GB" altLang="en-US" sz="1100" smtClean="0">
                <a:latin typeface="Times New Roman" pitchFamily="18" charset="0"/>
              </a:rPr>
              <a:pPr>
                <a:spcBef>
                  <a:spcPct val="0"/>
                </a:spcBef>
                <a:buFontTx/>
                <a:buNone/>
              </a:pPr>
              <a:t>41</a:t>
            </a:fld>
            <a:endParaRPr lang="en-GB" altLang="en-US" sz="1100">
              <a:latin typeface="Times New Roman" pitchFamily="18" charset="0"/>
            </a:endParaRPr>
          </a:p>
        </p:txBody>
      </p:sp>
      <p:sp>
        <p:nvSpPr>
          <p:cNvPr id="20582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582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0582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583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583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p>
            <a:pPr marL="0" indent="0" eaLnBrk="1" hangingPunct="1">
              <a:buNone/>
            </a:pPr>
            <a:r>
              <a:rPr lang="de-DE" altLang="en-US" dirty="0"/>
              <a:t>Dieses Schaubild zeigt die Entwicklung des Dow Jones Index nach dem Crash des Jahres 1929.</a:t>
            </a:r>
          </a:p>
          <a:p>
            <a:pPr marL="0" indent="0" eaLnBrk="1" hangingPunct="1">
              <a:buNone/>
            </a:pPr>
            <a:endParaRPr lang="de-DE" altLang="en-US" dirty="0"/>
          </a:p>
          <a:p>
            <a:pPr marL="0" indent="0" eaLnBrk="1" hangingPunct="1">
              <a:buNone/>
            </a:pPr>
            <a:r>
              <a:rPr lang="de-DE" altLang="en-US" dirty="0"/>
              <a:t>Die Kurse sanken bis zum Jahr 1933. Eine vollständige Kurserholung dauerte bis nach dem Zweiten Weltkrieg.</a:t>
            </a:r>
          </a:p>
          <a:p>
            <a:pPr marL="0" indent="0" eaLnBrk="1" hangingPunct="1">
              <a:buNone/>
            </a:pPr>
            <a:endParaRPr lang="de-DE" altLang="en-US" dirty="0"/>
          </a:p>
          <a:p>
            <a:pPr marL="0" indent="0" eaLnBrk="1" hangingPunct="1">
              <a:buNone/>
            </a:pPr>
            <a:r>
              <a:rPr lang="de-DE" altLang="en-US" dirty="0"/>
              <a:t>Einen derart starken und lang andauernden Einbruch der Aktienkurse hatte es bis dahin nicht gegeben.</a:t>
            </a:r>
          </a:p>
        </p:txBody>
      </p:sp>
      <p:sp>
        <p:nvSpPr>
          <p:cNvPr id="205832" name="Rectangle 7"/>
          <p:cNvSpPr>
            <a:spLocks noGrp="1" noRot="1" noChangeAspect="1" noChangeArrowheads="1" noTextEdit="1"/>
          </p:cNvSpPr>
          <p:nvPr>
            <p:ph type="sldImg"/>
          </p:nvPr>
        </p:nvSpPr>
        <p:spPr>
          <a:xfrm>
            <a:off x="928688" y="750888"/>
            <a:ext cx="4945062" cy="3709987"/>
          </a:xfrm>
          <a:ln cap="flat"/>
        </p:spPr>
      </p:sp>
      <p:sp>
        <p:nvSpPr>
          <p:cNvPr id="20583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2" tIns="47731" rIns="95462"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72E76DA-27D5-4F78-B9E9-19EE965F08AC}" type="slidenum">
              <a:rPr lang="en-GB" altLang="en-US" sz="1100" smtClean="0">
                <a:latin typeface="Times New Roman" pitchFamily="18" charset="0"/>
              </a:rPr>
              <a:pPr>
                <a:spcBef>
                  <a:spcPct val="0"/>
                </a:spcBef>
                <a:buFontTx/>
                <a:buNone/>
              </a:pPr>
              <a:t>42</a:t>
            </a:fld>
            <a:endParaRPr lang="en-GB" altLang="en-US" sz="1100">
              <a:latin typeface="Times New Roman" pitchFamily="18" charset="0"/>
            </a:endParaRPr>
          </a:p>
        </p:txBody>
      </p:sp>
      <p:sp>
        <p:nvSpPr>
          <p:cNvPr id="20685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685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0685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685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685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lvl="1" eaLnBrk="1" hangingPunct="1">
              <a:buFontTx/>
              <a:buNone/>
            </a:pPr>
            <a:endParaRPr lang="de-DE" altLang="en-US"/>
          </a:p>
        </p:txBody>
      </p:sp>
      <p:sp>
        <p:nvSpPr>
          <p:cNvPr id="206856" name="Rectangle 7"/>
          <p:cNvSpPr>
            <a:spLocks noGrp="1" noRot="1" noChangeAspect="1" noChangeArrowheads="1" noTextEdit="1"/>
          </p:cNvSpPr>
          <p:nvPr>
            <p:ph type="sldImg"/>
          </p:nvPr>
        </p:nvSpPr>
        <p:spPr>
          <a:ln cap="flat"/>
        </p:spPr>
      </p:sp>
      <p:sp>
        <p:nvSpPr>
          <p:cNvPr id="20685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4736605-67CB-41A7-8974-71A52C50985B}" type="slidenum">
              <a:rPr lang="en-GB" altLang="en-US" sz="1100" smtClean="0">
                <a:latin typeface="Times New Roman" pitchFamily="18" charset="0"/>
              </a:rPr>
              <a:pPr>
                <a:spcBef>
                  <a:spcPct val="0"/>
                </a:spcBef>
                <a:buFontTx/>
                <a:buNone/>
              </a:pPr>
              <a:t>43</a:t>
            </a:fld>
            <a:endParaRPr lang="en-GB" altLang="en-US" sz="1100">
              <a:latin typeface="Times New Roman" pitchFamily="18" charset="0"/>
            </a:endParaRPr>
          </a:p>
        </p:txBody>
      </p:sp>
      <p:sp>
        <p:nvSpPr>
          <p:cNvPr id="211971"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88988" eaLnBrk="0" hangingPunct="0">
              <a:spcBef>
                <a:spcPct val="30000"/>
              </a:spcBef>
              <a:buAutoNum type="arabicPeriod"/>
              <a:defRPr sz="1200">
                <a:solidFill>
                  <a:schemeClr val="tx1"/>
                </a:solidFill>
                <a:latin typeface="Arial" charset="0"/>
              </a:defRPr>
            </a:lvl1pPr>
            <a:lvl2pPr marL="742950" indent="-285750" defTabSz="788988" eaLnBrk="0" hangingPunct="0">
              <a:spcBef>
                <a:spcPct val="30000"/>
              </a:spcBef>
              <a:buAutoNum type="arabicPeriod"/>
              <a:defRPr sz="1200">
                <a:solidFill>
                  <a:schemeClr val="tx1"/>
                </a:solidFill>
                <a:latin typeface="Arial" charset="0"/>
              </a:defRPr>
            </a:lvl2pPr>
            <a:lvl3pPr marL="1143000" indent="-228600" defTabSz="788988" eaLnBrk="0" hangingPunct="0">
              <a:spcBef>
                <a:spcPct val="30000"/>
              </a:spcBef>
              <a:buAutoNum type="arabicPeriod"/>
              <a:defRPr sz="1200">
                <a:solidFill>
                  <a:schemeClr val="tx1"/>
                </a:solidFill>
                <a:latin typeface="Arial" charset="0"/>
              </a:defRPr>
            </a:lvl3pPr>
            <a:lvl4pPr marL="1600200" indent="-228600" defTabSz="788988" eaLnBrk="0" hangingPunct="0">
              <a:spcBef>
                <a:spcPct val="30000"/>
              </a:spcBef>
              <a:buAutoNum type="arabicPeriod"/>
              <a:defRPr sz="1200">
                <a:solidFill>
                  <a:schemeClr val="tx1"/>
                </a:solidFill>
                <a:latin typeface="Arial" charset="0"/>
              </a:defRPr>
            </a:lvl4pPr>
            <a:lvl5pPr marL="2057400" indent="-228600"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11972"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88988" eaLnBrk="0" hangingPunct="0">
              <a:spcBef>
                <a:spcPct val="30000"/>
              </a:spcBef>
              <a:buAutoNum type="arabicPeriod"/>
              <a:defRPr sz="1200">
                <a:solidFill>
                  <a:schemeClr val="tx1"/>
                </a:solidFill>
                <a:latin typeface="Arial" charset="0"/>
              </a:defRPr>
            </a:lvl1pPr>
            <a:lvl2pPr marL="742950" indent="-285750" defTabSz="788988" eaLnBrk="0" hangingPunct="0">
              <a:spcBef>
                <a:spcPct val="30000"/>
              </a:spcBef>
              <a:buAutoNum type="arabicPeriod"/>
              <a:defRPr sz="1200">
                <a:solidFill>
                  <a:schemeClr val="tx1"/>
                </a:solidFill>
                <a:latin typeface="Arial" charset="0"/>
              </a:defRPr>
            </a:lvl2pPr>
            <a:lvl3pPr marL="1143000" indent="-228600" defTabSz="788988" eaLnBrk="0" hangingPunct="0">
              <a:spcBef>
                <a:spcPct val="30000"/>
              </a:spcBef>
              <a:buAutoNum type="arabicPeriod"/>
              <a:defRPr sz="1200">
                <a:solidFill>
                  <a:schemeClr val="tx1"/>
                </a:solidFill>
                <a:latin typeface="Arial" charset="0"/>
              </a:defRPr>
            </a:lvl3pPr>
            <a:lvl4pPr marL="1600200" indent="-228600" defTabSz="788988" eaLnBrk="0" hangingPunct="0">
              <a:spcBef>
                <a:spcPct val="30000"/>
              </a:spcBef>
              <a:buAutoNum type="arabicPeriod"/>
              <a:defRPr sz="1200">
                <a:solidFill>
                  <a:schemeClr val="tx1"/>
                </a:solidFill>
                <a:latin typeface="Arial" charset="0"/>
              </a:defRPr>
            </a:lvl4pPr>
            <a:lvl5pPr marL="2057400" indent="-228600"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222A8724-2613-4B6E-B207-D292563AC135}" type="slidenum">
              <a:rPr lang="en-GB" altLang="en-US" sz="1100" i="1">
                <a:latin typeface="Times New Roman" pitchFamily="18" charset="0"/>
              </a:rPr>
              <a:pPr algn="r">
                <a:spcBef>
                  <a:spcPct val="0"/>
                </a:spcBef>
                <a:buFontTx/>
                <a:buNone/>
              </a:pPr>
              <a:t>43</a:t>
            </a:fld>
            <a:endParaRPr lang="en-GB" altLang="en-US" sz="1100" i="1">
              <a:latin typeface="Times New Roman" pitchFamily="18" charset="0"/>
            </a:endParaRPr>
          </a:p>
        </p:txBody>
      </p:sp>
      <p:sp>
        <p:nvSpPr>
          <p:cNvPr id="211973" name="Rectangle 2"/>
          <p:cNvSpPr>
            <a:spLocks noGrp="1" noRot="1" noChangeAspect="1" noChangeArrowheads="1" noTextEdit="1"/>
          </p:cNvSpPr>
          <p:nvPr>
            <p:ph type="sldImg"/>
          </p:nvPr>
        </p:nvSpPr>
        <p:spPr>
          <a:ln/>
        </p:spPr>
      </p:sp>
      <p:sp>
        <p:nvSpPr>
          <p:cNvPr id="2119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dirty="0"/>
              <a:t>Diese Tabelle zeigt, wie stark die Rezession war. Über einen Zeitraum von 4 Jahren stieg die Arbeitslosenquote, CLICK. Im Jahr 1933 Gütern 25% aller amerikanischen Arbeiter arbeitslos.</a:t>
            </a:r>
            <a:br>
              <a:rPr lang="de-DE" dirty="0"/>
            </a:br>
            <a:br>
              <a:rPr lang="de-DE" dirty="0"/>
            </a:br>
            <a:r>
              <a:rPr lang="de-DE" dirty="0"/>
              <a:t>Zum anderen fiel das reale BIP, KLICK, über einen Zeitraum von 3 Jahren mit zweistelligen Raten.</a:t>
            </a:r>
            <a:br>
              <a:rPr lang="de-DE" dirty="0"/>
            </a:br>
            <a:br>
              <a:rPr lang="de-DE" dirty="0"/>
            </a:br>
            <a:r>
              <a:rPr lang="de-DE" dirty="0"/>
              <a:t>Alle drei inländischen Ausgabenkomponenten des BIP, der Konsum der privaten Haushalte, die Investitionsnachfrage und der staatliche Konsums brachen ein. KLICKEN</a:t>
            </a:r>
          </a:p>
          <a:p>
            <a:pPr marL="0" indent="0" eaLnBrk="1" hangingPunct="1">
              <a:buNone/>
            </a:pP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9FA38F7-F0A5-42E0-B986-15FE1676F426}" type="slidenum">
              <a:rPr lang="en-GB" altLang="en-US" sz="1100" smtClean="0">
                <a:latin typeface="Times New Roman" pitchFamily="18" charset="0"/>
              </a:rPr>
              <a:pPr>
                <a:spcBef>
                  <a:spcPct val="0"/>
                </a:spcBef>
                <a:buFontTx/>
                <a:buNone/>
              </a:pPr>
              <a:t>44</a:t>
            </a:fld>
            <a:endParaRPr lang="en-GB" altLang="en-US" sz="1100">
              <a:latin typeface="Times New Roman" pitchFamily="18" charset="0"/>
            </a:endParaRPr>
          </a:p>
        </p:txBody>
      </p:sp>
      <p:sp>
        <p:nvSpPr>
          <p:cNvPr id="212995"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88988" eaLnBrk="0" hangingPunct="0">
              <a:spcBef>
                <a:spcPct val="30000"/>
              </a:spcBef>
              <a:buAutoNum type="arabicPeriod"/>
              <a:defRPr sz="1200">
                <a:solidFill>
                  <a:schemeClr val="tx1"/>
                </a:solidFill>
                <a:latin typeface="Arial" charset="0"/>
              </a:defRPr>
            </a:lvl1pPr>
            <a:lvl2pPr marL="742950" indent="-285750" defTabSz="788988" eaLnBrk="0" hangingPunct="0">
              <a:spcBef>
                <a:spcPct val="30000"/>
              </a:spcBef>
              <a:buAutoNum type="arabicPeriod"/>
              <a:defRPr sz="1200">
                <a:solidFill>
                  <a:schemeClr val="tx1"/>
                </a:solidFill>
                <a:latin typeface="Arial" charset="0"/>
              </a:defRPr>
            </a:lvl2pPr>
            <a:lvl3pPr marL="1143000" indent="-228600" defTabSz="788988" eaLnBrk="0" hangingPunct="0">
              <a:spcBef>
                <a:spcPct val="30000"/>
              </a:spcBef>
              <a:buAutoNum type="arabicPeriod"/>
              <a:defRPr sz="1200">
                <a:solidFill>
                  <a:schemeClr val="tx1"/>
                </a:solidFill>
                <a:latin typeface="Arial" charset="0"/>
              </a:defRPr>
            </a:lvl3pPr>
            <a:lvl4pPr marL="1600200" indent="-228600" defTabSz="788988" eaLnBrk="0" hangingPunct="0">
              <a:spcBef>
                <a:spcPct val="30000"/>
              </a:spcBef>
              <a:buAutoNum type="arabicPeriod"/>
              <a:defRPr sz="1200">
                <a:solidFill>
                  <a:schemeClr val="tx1"/>
                </a:solidFill>
                <a:latin typeface="Arial" charset="0"/>
              </a:defRPr>
            </a:lvl4pPr>
            <a:lvl5pPr marL="2057400" indent="-228600"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12996"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88988" eaLnBrk="0" hangingPunct="0">
              <a:spcBef>
                <a:spcPct val="30000"/>
              </a:spcBef>
              <a:buAutoNum type="arabicPeriod"/>
              <a:defRPr sz="1200">
                <a:solidFill>
                  <a:schemeClr val="tx1"/>
                </a:solidFill>
                <a:latin typeface="Arial" charset="0"/>
              </a:defRPr>
            </a:lvl1pPr>
            <a:lvl2pPr marL="742950" indent="-285750" defTabSz="788988" eaLnBrk="0" hangingPunct="0">
              <a:spcBef>
                <a:spcPct val="30000"/>
              </a:spcBef>
              <a:buAutoNum type="arabicPeriod"/>
              <a:defRPr sz="1200">
                <a:solidFill>
                  <a:schemeClr val="tx1"/>
                </a:solidFill>
                <a:latin typeface="Arial" charset="0"/>
              </a:defRPr>
            </a:lvl2pPr>
            <a:lvl3pPr marL="1143000" indent="-228600" defTabSz="788988" eaLnBrk="0" hangingPunct="0">
              <a:spcBef>
                <a:spcPct val="30000"/>
              </a:spcBef>
              <a:buAutoNum type="arabicPeriod"/>
              <a:defRPr sz="1200">
                <a:solidFill>
                  <a:schemeClr val="tx1"/>
                </a:solidFill>
                <a:latin typeface="Arial" charset="0"/>
              </a:defRPr>
            </a:lvl3pPr>
            <a:lvl4pPr marL="1600200" indent="-228600" defTabSz="788988" eaLnBrk="0" hangingPunct="0">
              <a:spcBef>
                <a:spcPct val="30000"/>
              </a:spcBef>
              <a:buAutoNum type="arabicPeriod"/>
              <a:defRPr sz="1200">
                <a:solidFill>
                  <a:schemeClr val="tx1"/>
                </a:solidFill>
                <a:latin typeface="Arial" charset="0"/>
              </a:defRPr>
            </a:lvl4pPr>
            <a:lvl5pPr marL="2057400" indent="-228600"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E7630301-659B-4FCE-8139-3E76B7087DFF}" type="slidenum">
              <a:rPr lang="en-GB" altLang="en-US" sz="1100" i="1">
                <a:latin typeface="Times New Roman" pitchFamily="18" charset="0"/>
              </a:rPr>
              <a:pPr algn="r">
                <a:spcBef>
                  <a:spcPct val="0"/>
                </a:spcBef>
                <a:buFontTx/>
                <a:buNone/>
              </a:pPr>
              <a:t>44</a:t>
            </a:fld>
            <a:endParaRPr lang="en-GB" altLang="en-US" sz="1100" i="1">
              <a:latin typeface="Times New Roman" pitchFamily="18" charset="0"/>
            </a:endParaRPr>
          </a:p>
        </p:txBody>
      </p:sp>
      <p:sp>
        <p:nvSpPr>
          <p:cNvPr id="212997" name="Rectangle 2"/>
          <p:cNvSpPr>
            <a:spLocks noGrp="1" noRot="1" noChangeAspect="1" noChangeArrowheads="1" noTextEdit="1"/>
          </p:cNvSpPr>
          <p:nvPr>
            <p:ph type="sldImg"/>
          </p:nvPr>
        </p:nvSpPr>
        <p:spPr>
          <a:ln/>
        </p:spPr>
      </p:sp>
      <p:sp>
        <p:nvSpPr>
          <p:cNvPr id="2129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dirty="0"/>
              <a:t>Andere Länder wie Deutschland machten ähnliche Erfahrungen gemacht. KLICKEN</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dirty="0"/>
              <a:t>Die Krise erfasste die gesamt Weltwirtschaft.</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dirty="0"/>
          </a:p>
          <a:p>
            <a:pPr marL="0" indent="0" eaLnBrk="1" hangingPunct="1">
              <a:buNone/>
            </a:pP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04F0085-5DCE-40C5-AE52-F469C83BDB4A}" type="slidenum">
              <a:rPr lang="en-GB" altLang="en-US" sz="1100" smtClean="0">
                <a:latin typeface="Times New Roman" pitchFamily="18" charset="0"/>
              </a:rPr>
              <a:pPr>
                <a:spcBef>
                  <a:spcPct val="0"/>
                </a:spcBef>
                <a:buFontTx/>
                <a:buNone/>
              </a:pPr>
              <a:t>45</a:t>
            </a:fld>
            <a:endParaRPr lang="en-GB" altLang="en-US" sz="1100">
              <a:latin typeface="Times New Roman" pitchFamily="18" charset="0"/>
            </a:endParaRPr>
          </a:p>
        </p:txBody>
      </p:sp>
      <p:sp>
        <p:nvSpPr>
          <p:cNvPr id="20992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992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0992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992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0992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dirty="0"/>
              <a:t>Selbst im Prinzip solvente Banken wurden illiquide, weil sie keinen Zugang zu kurzfristigem Bargeld der Zentralbank hatten. </a:t>
            </a:r>
            <a:endParaRPr lang="de-DE" altLang="en-US" dirty="0"/>
          </a:p>
        </p:txBody>
      </p:sp>
      <p:sp>
        <p:nvSpPr>
          <p:cNvPr id="209928" name="Rectangle 7"/>
          <p:cNvSpPr>
            <a:spLocks noGrp="1" noRot="1" noChangeAspect="1" noChangeArrowheads="1" noTextEdit="1"/>
          </p:cNvSpPr>
          <p:nvPr>
            <p:ph type="sldImg"/>
          </p:nvPr>
        </p:nvSpPr>
        <p:spPr>
          <a:ln cap="flat"/>
        </p:spPr>
      </p:sp>
      <p:sp>
        <p:nvSpPr>
          <p:cNvPr id="20992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0DCECFD-73BD-4AE0-900D-1845A75D76C7}" type="slidenum">
              <a:rPr lang="en-GB" altLang="en-US" sz="1100" smtClean="0">
                <a:latin typeface="Times New Roman" pitchFamily="18" charset="0"/>
              </a:rPr>
              <a:pPr>
                <a:spcBef>
                  <a:spcPct val="0"/>
                </a:spcBef>
                <a:buFontTx/>
                <a:buNone/>
              </a:pPr>
              <a:t>46</a:t>
            </a:fld>
            <a:endParaRPr lang="en-GB" altLang="en-US" sz="1100">
              <a:latin typeface="Times New Roman" pitchFamily="18" charset="0"/>
            </a:endParaRPr>
          </a:p>
        </p:txBody>
      </p:sp>
      <p:sp>
        <p:nvSpPr>
          <p:cNvPr id="21094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094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1094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095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095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Die rote Linie des Diagramm zeigt, dass nach dem Ausbruch der Krise, KLICK, die amerikanische Notenbank die Geldmenge, KLICK, stark reduzierte.</a:t>
            </a:r>
          </a:p>
          <a:p>
            <a:pPr marL="0" indent="0" eaLnBrk="1" hangingPunct="1">
              <a:buNone/>
            </a:pPr>
            <a:endParaRPr lang="de-DE" altLang="en-US" dirty="0"/>
          </a:p>
          <a:p>
            <a:pPr marL="0" indent="0" eaLnBrk="1" hangingPunct="1">
              <a:buNone/>
            </a:pPr>
            <a:r>
              <a:rPr lang="de-DE" altLang="en-US" dirty="0"/>
              <a:t>Diese Reduzierung des Kreditangebotes schnitt viele Geschäftsbanken von Bargeldkrediten ab, die sie dringend benötigt hätten, um auf den Bank Run ihrer verunsicherten Kunden zu reagieren.</a:t>
            </a:r>
          </a:p>
          <a:p>
            <a:pPr marL="0" indent="0" eaLnBrk="1" hangingPunct="1">
              <a:buNone/>
            </a:pPr>
            <a:endParaRPr lang="de-DE" altLang="en-US" dirty="0"/>
          </a:p>
          <a:p>
            <a:pPr marL="0" indent="0" eaLnBrk="1" hangingPunct="1">
              <a:buNone/>
            </a:pPr>
            <a:r>
              <a:rPr lang="de-DE" altLang="en-US" dirty="0"/>
              <a:t>Diese Geschäftsbanken waren illiquide und mussten Konkurs anmelden, obwohl sie eigentlich nicht überschuldet waren.</a:t>
            </a:r>
          </a:p>
        </p:txBody>
      </p:sp>
      <p:sp>
        <p:nvSpPr>
          <p:cNvPr id="210952" name="Rectangle 7"/>
          <p:cNvSpPr>
            <a:spLocks noGrp="1" noRot="1" noChangeAspect="1" noChangeArrowheads="1" noTextEdit="1"/>
          </p:cNvSpPr>
          <p:nvPr>
            <p:ph type="sldImg"/>
          </p:nvPr>
        </p:nvSpPr>
        <p:spPr>
          <a:ln cap="flat"/>
        </p:spPr>
      </p:sp>
      <p:sp>
        <p:nvSpPr>
          <p:cNvPr id="21095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4223772-2A61-49E6-9DB2-43BAC0A3B4D9}" type="slidenum">
              <a:rPr lang="en-GB" altLang="en-US" sz="1100" smtClean="0">
                <a:latin typeface="Times New Roman" pitchFamily="18" charset="0"/>
              </a:rPr>
              <a:pPr>
                <a:spcBef>
                  <a:spcPct val="0"/>
                </a:spcBef>
                <a:buFontTx/>
                <a:buNone/>
              </a:pPr>
              <a:t>47</a:t>
            </a:fld>
            <a:endParaRPr lang="en-GB" altLang="en-US" sz="1100">
              <a:latin typeface="Times New Roman" pitchFamily="18" charset="0"/>
            </a:endParaRPr>
          </a:p>
        </p:txBody>
      </p:sp>
      <p:sp>
        <p:nvSpPr>
          <p:cNvPr id="21401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402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1402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402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402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FTXT</a:t>
            </a:r>
          </a:p>
          <a:p>
            <a:pPr eaLnBrk="1" hangingPunct="1"/>
            <a:endParaRPr lang="de-DE" altLang="en-US" dirty="0"/>
          </a:p>
        </p:txBody>
      </p:sp>
      <p:sp>
        <p:nvSpPr>
          <p:cNvPr id="214024" name="Rectangle 7"/>
          <p:cNvSpPr>
            <a:spLocks noGrp="1" noRot="1" noChangeAspect="1" noChangeArrowheads="1" noTextEdit="1"/>
          </p:cNvSpPr>
          <p:nvPr>
            <p:ph type="sldImg"/>
          </p:nvPr>
        </p:nvSpPr>
        <p:spPr>
          <a:ln cap="flat"/>
        </p:spPr>
      </p:sp>
      <p:sp>
        <p:nvSpPr>
          <p:cNvPr id="21402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548ADB2-3EB9-48A1-BBA1-9D8FA905D9CA}" type="slidenum">
              <a:rPr lang="en-GB" altLang="en-US" sz="1100" smtClean="0">
                <a:latin typeface="Times New Roman" pitchFamily="18" charset="0"/>
              </a:rPr>
              <a:pPr>
                <a:spcBef>
                  <a:spcPct val="0"/>
                </a:spcBef>
                <a:buFontTx/>
                <a:buNone/>
              </a:pPr>
              <a:t>48</a:t>
            </a:fld>
            <a:endParaRPr lang="en-GB" altLang="en-US" sz="1100">
              <a:latin typeface="Times New Roman" pitchFamily="18" charset="0"/>
            </a:endParaRPr>
          </a:p>
        </p:txBody>
      </p:sp>
      <p:sp>
        <p:nvSpPr>
          <p:cNvPr id="21504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504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1504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504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504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FTXT</a:t>
            </a:r>
          </a:p>
          <a:p>
            <a:pPr marL="0" indent="0" eaLnBrk="1" hangingPunct="1">
              <a:buNone/>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Unter dem </a:t>
            </a:r>
            <a:r>
              <a:rPr lang="de-DE" altLang="en-US" dirty="0" err="1"/>
              <a:t>Moodles</a:t>
            </a:r>
            <a:r>
              <a:rPr lang="de-DE" altLang="en-US" dirty="0"/>
              <a:t> Link dieser Vorlesung finden Sie auch einen Link zur einer Phoenix-Dokumentation zur Weltwirtschaftskrise.</a:t>
            </a:r>
          </a:p>
          <a:p>
            <a:pPr marL="0" indent="0" eaLnBrk="1" hangingPunct="1">
              <a:buNone/>
            </a:pPr>
            <a:r>
              <a:rPr lang="en-US" sz="1200" b="0" i="0" u="none" strike="noStrike" kern="1200" dirty="0">
                <a:solidFill>
                  <a:schemeClr val="tx1"/>
                </a:solidFill>
                <a:effectLst/>
                <a:latin typeface="Arial" charset="0"/>
                <a:ea typeface="+mn-ea"/>
                <a:cs typeface="+mn-cs"/>
                <a:hlinkClick r:id="rId3"/>
              </a:rPr>
              <a:t>https://</a:t>
            </a:r>
            <a:r>
              <a:rPr lang="en-US" sz="1200" b="0" i="0" u="none" strike="noStrike" kern="1200" dirty="0" err="1">
                <a:solidFill>
                  <a:schemeClr val="tx1"/>
                </a:solidFill>
                <a:effectLst/>
                <a:latin typeface="Arial" charset="0"/>
                <a:ea typeface="+mn-ea"/>
                <a:cs typeface="+mn-cs"/>
                <a:hlinkClick r:id="rId3"/>
              </a:rPr>
              <a:t>youtu.be</a:t>
            </a:r>
            <a:r>
              <a:rPr lang="en-US" sz="1200" b="0" i="0" u="none" strike="noStrike" kern="1200" dirty="0">
                <a:solidFill>
                  <a:schemeClr val="tx1"/>
                </a:solidFill>
                <a:effectLst/>
                <a:latin typeface="Arial" charset="0"/>
                <a:ea typeface="+mn-ea"/>
                <a:cs typeface="+mn-cs"/>
                <a:hlinkClick r:id="rId3"/>
              </a:rPr>
              <a:t>/</a:t>
            </a:r>
            <a:r>
              <a:rPr lang="en-US" sz="1200" b="0" i="0" u="none" strike="noStrike" kern="1200" dirty="0" err="1">
                <a:solidFill>
                  <a:schemeClr val="tx1"/>
                </a:solidFill>
                <a:effectLst/>
                <a:latin typeface="Arial" charset="0"/>
                <a:ea typeface="+mn-ea"/>
                <a:cs typeface="+mn-cs"/>
                <a:hlinkClick r:id="rId3"/>
              </a:rPr>
              <a:t>OqqSmGep9AI</a:t>
            </a:r>
            <a:endParaRPr lang="de-DE" altLang="en-US" dirty="0"/>
          </a:p>
        </p:txBody>
      </p:sp>
      <p:sp>
        <p:nvSpPr>
          <p:cNvPr id="215048" name="Rectangle 7"/>
          <p:cNvSpPr>
            <a:spLocks noGrp="1" noRot="1" noChangeAspect="1" noChangeArrowheads="1" noTextEdit="1"/>
          </p:cNvSpPr>
          <p:nvPr>
            <p:ph type="sldImg"/>
          </p:nvPr>
        </p:nvSpPr>
        <p:spPr>
          <a:ln cap="flat"/>
        </p:spPr>
      </p:sp>
      <p:sp>
        <p:nvSpPr>
          <p:cNvPr id="21504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B1BD8D3-214D-4D01-B817-886EAC669DD2}" type="slidenum">
              <a:rPr lang="en-GB" altLang="en-US" sz="1100" smtClean="0">
                <a:latin typeface="Times New Roman" pitchFamily="18" charset="0"/>
              </a:rPr>
              <a:pPr>
                <a:spcBef>
                  <a:spcPct val="0"/>
                </a:spcBef>
                <a:buFontTx/>
                <a:buNone/>
              </a:pPr>
              <a:t>49</a:t>
            </a:fld>
            <a:endParaRPr lang="en-GB" altLang="en-US" sz="1100">
              <a:latin typeface="Times New Roman" pitchFamily="18" charset="0"/>
            </a:endParaRPr>
          </a:p>
        </p:txBody>
      </p:sp>
      <p:sp>
        <p:nvSpPr>
          <p:cNvPr id="21606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606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1606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607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607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altLang="en-US" dirty="0"/>
              <a:t>Soviel zu dieser Vorlesung!</a:t>
            </a:r>
          </a:p>
        </p:txBody>
      </p:sp>
      <p:sp>
        <p:nvSpPr>
          <p:cNvPr id="216072" name="Rectangle 7"/>
          <p:cNvSpPr>
            <a:spLocks noGrp="1" noRot="1" noChangeAspect="1" noChangeArrowheads="1" noTextEdit="1"/>
          </p:cNvSpPr>
          <p:nvPr>
            <p:ph type="sldImg"/>
          </p:nvPr>
        </p:nvSpPr>
        <p:spPr>
          <a:ln cap="flat"/>
        </p:spPr>
      </p:sp>
      <p:sp>
        <p:nvSpPr>
          <p:cNvPr id="216073" name="Rectangle 8"/>
          <p:cNvSpPr>
            <a:spLocks noChangeArrowheads="1"/>
          </p:cNvSpPr>
          <p:nvPr/>
        </p:nvSpPr>
        <p:spPr bwMode="auto">
          <a:xfrm>
            <a:off x="458788" y="4924425"/>
            <a:ext cx="633888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r>
              <a:rPr lang="en-US" altLang="en-US"/>
              <a:t>Erläutern was Netzwerkprodukte genau sind!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E9E4EAA-7DF1-41FE-A1FD-36A106F57482}" type="slidenum">
              <a:rPr lang="en-GB" altLang="en-US" sz="1100" smtClean="0">
                <a:latin typeface="Times New Roman" pitchFamily="18" charset="0"/>
              </a:rPr>
              <a:pPr>
                <a:spcBef>
                  <a:spcPct val="0"/>
                </a:spcBef>
                <a:buFontTx/>
                <a:buNone/>
              </a:pPr>
              <a:t>5</a:t>
            </a:fld>
            <a:endParaRPr lang="en-GB" altLang="en-US" sz="1100">
              <a:latin typeface="Times New Roman" pitchFamily="18" charset="0"/>
            </a:endParaRPr>
          </a:p>
        </p:txBody>
      </p:sp>
      <p:sp>
        <p:nvSpPr>
          <p:cNvPr id="16998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998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6998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999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6999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FTXT</a:t>
            </a:r>
          </a:p>
          <a:p>
            <a:pPr eaLnBrk="1" hangingPunct="1"/>
            <a:endParaRPr lang="de-DE" altLang="en-US" dirty="0"/>
          </a:p>
        </p:txBody>
      </p:sp>
      <p:sp>
        <p:nvSpPr>
          <p:cNvPr id="169992" name="Rectangle 7"/>
          <p:cNvSpPr>
            <a:spLocks noGrp="1" noRot="1" noChangeAspect="1" noChangeArrowheads="1" noTextEdit="1"/>
          </p:cNvSpPr>
          <p:nvPr>
            <p:ph type="sldImg"/>
          </p:nvPr>
        </p:nvSpPr>
        <p:spPr>
          <a:ln cap="flat"/>
        </p:spPr>
      </p:sp>
      <p:sp>
        <p:nvSpPr>
          <p:cNvPr id="16999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5021913-1A0C-44B3-829A-783457981B35}" type="slidenum">
              <a:rPr lang="en-GB" altLang="en-US" sz="1100" smtClean="0">
                <a:latin typeface="Times New Roman" pitchFamily="18" charset="0"/>
              </a:rPr>
              <a:pPr>
                <a:spcBef>
                  <a:spcPct val="0"/>
                </a:spcBef>
                <a:buFontTx/>
                <a:buNone/>
              </a:pPr>
              <a:t>50</a:t>
            </a:fld>
            <a:endParaRPr lang="en-GB" altLang="en-US" sz="1100">
              <a:latin typeface="Times New Roman" pitchFamily="18" charset="0"/>
            </a:endParaRPr>
          </a:p>
        </p:txBody>
      </p:sp>
      <p:sp>
        <p:nvSpPr>
          <p:cNvPr id="21709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709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1709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709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709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eaLnBrk="1" hangingPunct="1"/>
            <a:endParaRPr lang="de-DE" altLang="en-US"/>
          </a:p>
          <a:p>
            <a:pPr eaLnBrk="1" hangingPunct="1"/>
            <a:endParaRPr lang="de-DE" altLang="en-US"/>
          </a:p>
        </p:txBody>
      </p:sp>
      <p:sp>
        <p:nvSpPr>
          <p:cNvPr id="217096" name="Rectangle 7"/>
          <p:cNvSpPr>
            <a:spLocks noGrp="1" noRot="1" noChangeAspect="1" noChangeArrowheads="1" noTextEdit="1"/>
          </p:cNvSpPr>
          <p:nvPr>
            <p:ph type="sldImg"/>
          </p:nvPr>
        </p:nvSpPr>
        <p:spPr>
          <a:ln cap="flat"/>
        </p:spPr>
      </p:sp>
      <p:sp>
        <p:nvSpPr>
          <p:cNvPr id="217097" name="Rectangle 8"/>
          <p:cNvSpPr>
            <a:spLocks noChangeArrowheads="1"/>
          </p:cNvSpPr>
          <p:nvPr/>
        </p:nvSpPr>
        <p:spPr bwMode="auto">
          <a:xfrm>
            <a:off x="458788" y="4924425"/>
            <a:ext cx="633888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r>
              <a:rPr lang="en-US" altLang="en-US"/>
              <a:t>Erläutern was Netzwerkprodukte genau sind!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491F9B4-C2FB-42EA-BB8A-030EBE969F7D}" type="slidenum">
              <a:rPr lang="en-GB" altLang="en-US" sz="1100" smtClean="0">
                <a:latin typeface="Times New Roman" pitchFamily="18" charset="0"/>
              </a:rPr>
              <a:pPr>
                <a:spcBef>
                  <a:spcPct val="0"/>
                </a:spcBef>
                <a:buFontTx/>
                <a:buNone/>
              </a:pPr>
              <a:t>51</a:t>
            </a:fld>
            <a:endParaRPr lang="en-GB" altLang="en-US" sz="1100">
              <a:latin typeface="Times New Roman" pitchFamily="18" charset="0"/>
            </a:endParaRPr>
          </a:p>
        </p:txBody>
      </p:sp>
      <p:sp>
        <p:nvSpPr>
          <p:cNvPr id="21811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811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1811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811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811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18120" name="Rectangle 7"/>
          <p:cNvSpPr>
            <a:spLocks noGrp="1" noRot="1" noChangeAspect="1" noChangeArrowheads="1" noTextEdit="1"/>
          </p:cNvSpPr>
          <p:nvPr>
            <p:ph type="sldImg"/>
          </p:nvPr>
        </p:nvSpPr>
        <p:spPr>
          <a:ln cap="flat"/>
        </p:spPr>
      </p:sp>
      <p:sp>
        <p:nvSpPr>
          <p:cNvPr id="21812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18122"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EBBEF97-74DE-4789-82A9-32372E685A93}" type="slidenum">
              <a:rPr lang="en-GB" altLang="en-US" sz="1100" smtClean="0">
                <a:latin typeface="Times New Roman" pitchFamily="18" charset="0"/>
              </a:rPr>
              <a:pPr>
                <a:spcBef>
                  <a:spcPct val="0"/>
                </a:spcBef>
                <a:buFontTx/>
                <a:buNone/>
              </a:pPr>
              <a:t>52</a:t>
            </a:fld>
            <a:endParaRPr lang="en-GB" altLang="en-US" sz="1100">
              <a:latin typeface="Times New Roman" pitchFamily="18" charset="0"/>
            </a:endParaRPr>
          </a:p>
        </p:txBody>
      </p:sp>
      <p:sp>
        <p:nvSpPr>
          <p:cNvPr id="21913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914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1914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914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1914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19144" name="Rectangle 7"/>
          <p:cNvSpPr>
            <a:spLocks noGrp="1" noRot="1" noChangeAspect="1" noChangeArrowheads="1" noTextEdit="1"/>
          </p:cNvSpPr>
          <p:nvPr>
            <p:ph type="sldImg"/>
          </p:nvPr>
        </p:nvSpPr>
        <p:spPr>
          <a:ln cap="flat"/>
        </p:spPr>
      </p:sp>
      <p:sp>
        <p:nvSpPr>
          <p:cNvPr id="21914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7DE8D93-EF9F-40CD-BA61-0C99965532A1}" type="slidenum">
              <a:rPr lang="en-GB" altLang="en-US" sz="1100" smtClean="0">
                <a:latin typeface="Times New Roman" pitchFamily="18" charset="0"/>
              </a:rPr>
              <a:pPr>
                <a:spcBef>
                  <a:spcPct val="0"/>
                </a:spcBef>
                <a:buFontTx/>
                <a:buNone/>
              </a:pPr>
              <a:t>53</a:t>
            </a:fld>
            <a:endParaRPr lang="en-GB" altLang="en-US" sz="1100">
              <a:latin typeface="Times New Roman" pitchFamily="18" charset="0"/>
            </a:endParaRPr>
          </a:p>
        </p:txBody>
      </p:sp>
      <p:sp>
        <p:nvSpPr>
          <p:cNvPr id="22016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016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2016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016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016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20168" name="Rectangle 7"/>
          <p:cNvSpPr>
            <a:spLocks noGrp="1" noRot="1" noChangeAspect="1" noChangeArrowheads="1" noTextEdit="1"/>
          </p:cNvSpPr>
          <p:nvPr>
            <p:ph type="sldImg"/>
          </p:nvPr>
        </p:nvSpPr>
        <p:spPr>
          <a:ln cap="flat"/>
        </p:spPr>
      </p:sp>
      <p:sp>
        <p:nvSpPr>
          <p:cNvPr id="22016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05D1739-2112-4B1E-A7B8-B20120FC7B17}" type="slidenum">
              <a:rPr lang="en-GB" altLang="en-US" sz="1100" smtClean="0">
                <a:latin typeface="Times New Roman" pitchFamily="18" charset="0"/>
              </a:rPr>
              <a:pPr>
                <a:spcBef>
                  <a:spcPct val="0"/>
                </a:spcBef>
                <a:buFontTx/>
                <a:buNone/>
              </a:pPr>
              <a:t>54</a:t>
            </a:fld>
            <a:endParaRPr lang="en-GB" altLang="en-US" sz="1100">
              <a:latin typeface="Times New Roman" pitchFamily="18" charset="0"/>
            </a:endParaRPr>
          </a:p>
        </p:txBody>
      </p:sp>
      <p:sp>
        <p:nvSpPr>
          <p:cNvPr id="22118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118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2118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119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119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21192" name="Rectangle 7"/>
          <p:cNvSpPr>
            <a:spLocks noGrp="1" noRot="1" noChangeAspect="1" noChangeArrowheads="1" noTextEdit="1"/>
          </p:cNvSpPr>
          <p:nvPr>
            <p:ph type="sldImg"/>
          </p:nvPr>
        </p:nvSpPr>
        <p:spPr>
          <a:ln cap="flat"/>
        </p:spPr>
      </p:sp>
      <p:sp>
        <p:nvSpPr>
          <p:cNvPr id="22119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A660686-6337-4BEC-BA61-40EBAAD325ED}" type="slidenum">
              <a:rPr lang="en-GB" altLang="en-US" sz="1100" smtClean="0">
                <a:latin typeface="Times New Roman" pitchFamily="18" charset="0"/>
              </a:rPr>
              <a:pPr>
                <a:spcBef>
                  <a:spcPct val="0"/>
                </a:spcBef>
                <a:buFontTx/>
                <a:buNone/>
              </a:pPr>
              <a:t>55</a:t>
            </a:fld>
            <a:endParaRPr lang="en-GB" altLang="en-US" sz="1100">
              <a:latin typeface="Times New Roman" pitchFamily="18" charset="0"/>
            </a:endParaRPr>
          </a:p>
        </p:txBody>
      </p:sp>
      <p:sp>
        <p:nvSpPr>
          <p:cNvPr id="22221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221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2221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221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221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22216" name="Rectangle 7"/>
          <p:cNvSpPr>
            <a:spLocks noGrp="1" noRot="1" noChangeAspect="1" noChangeArrowheads="1" noTextEdit="1"/>
          </p:cNvSpPr>
          <p:nvPr>
            <p:ph type="sldImg"/>
          </p:nvPr>
        </p:nvSpPr>
        <p:spPr>
          <a:ln cap="flat"/>
        </p:spPr>
      </p:sp>
      <p:sp>
        <p:nvSpPr>
          <p:cNvPr id="22221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449A3AC-2307-464A-938D-30ED51659D0A}" type="slidenum">
              <a:rPr lang="en-GB" altLang="en-US" sz="1100" smtClean="0">
                <a:latin typeface="Times New Roman" pitchFamily="18" charset="0"/>
              </a:rPr>
              <a:pPr>
                <a:spcBef>
                  <a:spcPct val="0"/>
                </a:spcBef>
                <a:buFontTx/>
                <a:buNone/>
              </a:pPr>
              <a:t>56</a:t>
            </a:fld>
            <a:endParaRPr lang="en-GB" altLang="en-US" sz="1100">
              <a:latin typeface="Times New Roman" pitchFamily="18" charset="0"/>
            </a:endParaRPr>
          </a:p>
        </p:txBody>
      </p:sp>
      <p:sp>
        <p:nvSpPr>
          <p:cNvPr id="22323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323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2323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323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5527" name="Rectangle 6"/>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defRPr/>
            </a:pPr>
            <a:endParaRPr lang="de-DE" altLang="en-US" dirty="0"/>
          </a:p>
          <a:p>
            <a:pPr marL="0" indent="0" eaLnBrk="1" hangingPunct="1">
              <a:buFontTx/>
              <a:buNone/>
              <a:defRPr/>
            </a:pPr>
            <a:r>
              <a:rPr lang="de-DE" altLang="en-US" dirty="0"/>
              <a:t>Vom 11. August 1987 bis zum 31. Januar 2006 war er Vorsitzender des United States Federal Reserve Board. Greenspan erreichte in dieser Position internationales Ansehen. Insgesamt arbeitete er unter vier </a:t>
            </a:r>
            <a:r>
              <a:rPr lang="de-DE" altLang="en-US" dirty="0">
                <a:hlinkClick r:id="rId3" tooltip="Präsident der Vereinigten Staaten"/>
              </a:rPr>
              <a:t>US-Präsidenten</a:t>
            </a:r>
            <a:r>
              <a:rPr lang="de-DE" altLang="en-US" dirty="0"/>
              <a:t>. Er wandte sich stets gegen eine feste Regelbindung der Geldpolitik, unter anderem mit seinem bekannten Ausspruch: "Geldpolitik ist keine angewandte Wissenschaft, sondern Kunst!"</a:t>
            </a:r>
          </a:p>
        </p:txBody>
      </p:sp>
      <p:sp>
        <p:nvSpPr>
          <p:cNvPr id="223240" name="Rectangle 7"/>
          <p:cNvSpPr>
            <a:spLocks noGrp="1" noRot="1" noChangeAspect="1" noChangeArrowheads="1" noTextEdit="1"/>
          </p:cNvSpPr>
          <p:nvPr>
            <p:ph type="sldImg"/>
          </p:nvPr>
        </p:nvSpPr>
        <p:spPr>
          <a:ln cap="flat"/>
        </p:spPr>
      </p:sp>
      <p:sp>
        <p:nvSpPr>
          <p:cNvPr id="22324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buFontTx/>
              <a:buNone/>
            </a:pPr>
            <a:r>
              <a:rPr lang="de-DE" altLang="en-US"/>
              <a:t>    Alan Greenspan, KBE (* 6. März 1926 in New York) ist ein US-amerikanischer Wirtschaftswissenschaftler und war vom 11. August 1987 bis zum 31. Januar 2006 Vorsitzender der US-Notenbank Federal Reserve System.</a:t>
            </a:r>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5A7F937-2DA0-4C34-B84B-EA1EADF0A858}" type="slidenum">
              <a:rPr lang="en-GB" altLang="en-US" sz="1100" smtClean="0">
                <a:latin typeface="Times New Roman" pitchFamily="18" charset="0"/>
              </a:rPr>
              <a:pPr>
                <a:spcBef>
                  <a:spcPct val="0"/>
                </a:spcBef>
                <a:buFontTx/>
                <a:buNone/>
              </a:pPr>
              <a:t>57</a:t>
            </a:fld>
            <a:endParaRPr lang="en-GB" altLang="en-US" sz="1100">
              <a:latin typeface="Times New Roman" pitchFamily="18" charset="0"/>
            </a:endParaRPr>
          </a:p>
        </p:txBody>
      </p:sp>
      <p:sp>
        <p:nvSpPr>
          <p:cNvPr id="22425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426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2426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426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426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24264" name="Rectangle 7"/>
          <p:cNvSpPr>
            <a:spLocks noGrp="1" noRot="1" noChangeAspect="1" noChangeArrowheads="1" noTextEdit="1"/>
          </p:cNvSpPr>
          <p:nvPr>
            <p:ph type="sldImg"/>
          </p:nvPr>
        </p:nvSpPr>
        <p:spPr>
          <a:ln cap="flat"/>
        </p:spPr>
      </p:sp>
      <p:sp>
        <p:nvSpPr>
          <p:cNvPr id="22426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61FB1F2-D90B-4087-B926-75D34A51B195}" type="slidenum">
              <a:rPr lang="en-GB" altLang="en-US" sz="1100" smtClean="0">
                <a:latin typeface="Times New Roman" pitchFamily="18" charset="0"/>
              </a:rPr>
              <a:pPr>
                <a:spcBef>
                  <a:spcPct val="0"/>
                </a:spcBef>
                <a:buFontTx/>
                <a:buNone/>
              </a:pPr>
              <a:t>58</a:t>
            </a:fld>
            <a:endParaRPr lang="en-GB" altLang="en-US" sz="1100">
              <a:latin typeface="Times New Roman" pitchFamily="18" charset="0"/>
            </a:endParaRPr>
          </a:p>
        </p:txBody>
      </p:sp>
      <p:sp>
        <p:nvSpPr>
          <p:cNvPr id="22528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528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2528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528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528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25288" name="Rectangle 7"/>
          <p:cNvSpPr>
            <a:spLocks noGrp="1" noRot="1" noChangeAspect="1" noChangeArrowheads="1" noTextEdit="1"/>
          </p:cNvSpPr>
          <p:nvPr>
            <p:ph type="sldImg"/>
          </p:nvPr>
        </p:nvSpPr>
        <p:spPr>
          <a:ln cap="flat"/>
        </p:spPr>
      </p:sp>
      <p:sp>
        <p:nvSpPr>
          <p:cNvPr id="22528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r>
              <a:rPr lang="en-US" altLang="en-US"/>
              <a:t>Boo.com was a British Internet company founded by Swedes Ernst Malmsten, Kajsa Leander and Patrik Hedelin that famously went bust following the dot-com boom of the late 1990s.</a:t>
            </a:r>
          </a:p>
          <a:p>
            <a:pPr eaLnBrk="1" hangingPunct="1">
              <a:lnSpc>
                <a:spcPct val="90000"/>
              </a:lnSpc>
              <a:spcBef>
                <a:spcPct val="60000"/>
              </a:spcBef>
            </a:pPr>
            <a:r>
              <a:rPr lang="en-US" altLang="en-US"/>
              <a:t>After several highly publicised delays, Boo.com launched in the Autumn of 1999 selling branded fashion apparel over the Internet. The company spent $135 million of venture capital in just 18 months,[1] and it was placed into receivership on 18 May 2000 and liquidated.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4545C55-716D-4910-917E-6DE6820020B8}" type="slidenum">
              <a:rPr lang="en-GB" altLang="en-US" sz="1100" smtClean="0">
                <a:latin typeface="Times New Roman" pitchFamily="18" charset="0"/>
              </a:rPr>
              <a:pPr>
                <a:spcBef>
                  <a:spcPct val="0"/>
                </a:spcBef>
                <a:buFontTx/>
                <a:buNone/>
              </a:pPr>
              <a:t>59</a:t>
            </a:fld>
            <a:endParaRPr lang="en-GB" altLang="en-US" sz="1100">
              <a:latin typeface="Times New Roman" pitchFamily="18" charset="0"/>
            </a:endParaRPr>
          </a:p>
        </p:txBody>
      </p:sp>
      <p:sp>
        <p:nvSpPr>
          <p:cNvPr id="22630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630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2630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631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631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26312" name="Rectangle 7"/>
          <p:cNvSpPr>
            <a:spLocks noGrp="1" noRot="1" noChangeAspect="1" noChangeArrowheads="1" noTextEdit="1"/>
          </p:cNvSpPr>
          <p:nvPr>
            <p:ph type="sldImg"/>
          </p:nvPr>
        </p:nvSpPr>
        <p:spPr>
          <a:ln cap="flat"/>
        </p:spPr>
      </p:sp>
      <p:sp>
        <p:nvSpPr>
          <p:cNvPr id="22631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3E186F4-2D22-4830-A701-65E7EBBB0CBB}" type="slidenum">
              <a:rPr lang="en-GB" altLang="en-US" sz="1100" smtClean="0">
                <a:latin typeface="Times New Roman" pitchFamily="18" charset="0"/>
              </a:rPr>
              <a:pPr>
                <a:spcBef>
                  <a:spcPct val="0"/>
                </a:spcBef>
                <a:buFontTx/>
                <a:buNone/>
              </a:pPr>
              <a:t>6</a:t>
            </a:fld>
            <a:endParaRPr lang="en-GB" altLang="en-US" sz="1100">
              <a:latin typeface="Times New Roman" pitchFamily="18" charset="0"/>
            </a:endParaRPr>
          </a:p>
        </p:txBody>
      </p:sp>
      <p:sp>
        <p:nvSpPr>
          <p:cNvPr id="17101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101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7101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101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101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171016" name="Rectangle 7"/>
          <p:cNvSpPr>
            <a:spLocks noGrp="1" noRot="1" noChangeAspect="1" noChangeArrowheads="1" noTextEdit="1"/>
          </p:cNvSpPr>
          <p:nvPr>
            <p:ph type="sldImg"/>
          </p:nvPr>
        </p:nvSpPr>
        <p:spPr>
          <a:ln cap="flat"/>
        </p:spPr>
      </p:sp>
      <p:sp>
        <p:nvSpPr>
          <p:cNvPr id="17101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36E09A4-7A93-4967-97FB-DCA891024FA8}" type="slidenum">
              <a:rPr lang="en-GB" altLang="en-US" sz="1100" smtClean="0">
                <a:latin typeface="Times New Roman" pitchFamily="18" charset="0"/>
              </a:rPr>
              <a:pPr>
                <a:spcBef>
                  <a:spcPct val="0"/>
                </a:spcBef>
                <a:buFontTx/>
                <a:buNone/>
              </a:pPr>
              <a:t>60</a:t>
            </a:fld>
            <a:endParaRPr lang="en-GB" altLang="en-US" sz="1100">
              <a:latin typeface="Times New Roman" pitchFamily="18" charset="0"/>
            </a:endParaRPr>
          </a:p>
        </p:txBody>
      </p:sp>
      <p:sp>
        <p:nvSpPr>
          <p:cNvPr id="22733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733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2733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733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733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27336" name="Rectangle 7"/>
          <p:cNvSpPr>
            <a:spLocks noGrp="1" noRot="1" noChangeAspect="1" noChangeArrowheads="1" noTextEdit="1"/>
          </p:cNvSpPr>
          <p:nvPr>
            <p:ph type="sldImg"/>
          </p:nvPr>
        </p:nvSpPr>
        <p:spPr>
          <a:ln cap="flat"/>
        </p:spPr>
      </p:sp>
      <p:sp>
        <p:nvSpPr>
          <p:cNvPr id="22733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906CC09-A7E6-406F-925E-41510A74A62F}" type="slidenum">
              <a:rPr lang="en-GB" altLang="en-US" sz="1100" smtClean="0">
                <a:latin typeface="Times New Roman" pitchFamily="18" charset="0"/>
              </a:rPr>
              <a:pPr>
                <a:spcBef>
                  <a:spcPct val="0"/>
                </a:spcBef>
                <a:buFontTx/>
                <a:buNone/>
              </a:pPr>
              <a:t>61</a:t>
            </a:fld>
            <a:endParaRPr lang="en-GB" altLang="en-US" sz="1100">
              <a:latin typeface="Times New Roman" pitchFamily="18" charset="0"/>
            </a:endParaRPr>
          </a:p>
        </p:txBody>
      </p:sp>
      <p:sp>
        <p:nvSpPr>
          <p:cNvPr id="22835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835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2835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835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835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28360" name="Rectangle 7"/>
          <p:cNvSpPr>
            <a:spLocks noGrp="1" noRot="1" noChangeAspect="1" noChangeArrowheads="1" noTextEdit="1"/>
          </p:cNvSpPr>
          <p:nvPr>
            <p:ph type="sldImg"/>
          </p:nvPr>
        </p:nvSpPr>
        <p:spPr>
          <a:ln cap="flat"/>
        </p:spPr>
      </p:sp>
      <p:sp>
        <p:nvSpPr>
          <p:cNvPr id="22836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AFCE117-98A7-45E5-B6CF-F1EC02677CD5}" type="slidenum">
              <a:rPr lang="en-GB" altLang="en-US" sz="1100" smtClean="0">
                <a:latin typeface="Times New Roman" pitchFamily="18" charset="0"/>
              </a:rPr>
              <a:pPr>
                <a:spcBef>
                  <a:spcPct val="0"/>
                </a:spcBef>
                <a:buFontTx/>
                <a:buNone/>
              </a:pPr>
              <a:t>62</a:t>
            </a:fld>
            <a:endParaRPr lang="en-GB" altLang="en-US" sz="1100">
              <a:latin typeface="Times New Roman" pitchFamily="18" charset="0"/>
            </a:endParaRPr>
          </a:p>
        </p:txBody>
      </p:sp>
      <p:sp>
        <p:nvSpPr>
          <p:cNvPr id="22937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938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2938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938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2938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29384" name="Rectangle 7"/>
          <p:cNvSpPr>
            <a:spLocks noGrp="1" noRot="1" noChangeAspect="1" noChangeArrowheads="1" noTextEdit="1"/>
          </p:cNvSpPr>
          <p:nvPr>
            <p:ph type="sldImg"/>
          </p:nvPr>
        </p:nvSpPr>
        <p:spPr>
          <a:ln cap="flat"/>
        </p:spPr>
      </p:sp>
      <p:sp>
        <p:nvSpPr>
          <p:cNvPr id="22938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4AFCC33-6B01-44D1-9FAD-E6EADF46FDF8}" type="slidenum">
              <a:rPr lang="en-GB" altLang="en-US" sz="1100" smtClean="0">
                <a:latin typeface="Times New Roman" pitchFamily="18" charset="0"/>
              </a:rPr>
              <a:pPr>
                <a:spcBef>
                  <a:spcPct val="0"/>
                </a:spcBef>
                <a:buFontTx/>
                <a:buNone/>
              </a:pPr>
              <a:t>63</a:t>
            </a:fld>
            <a:endParaRPr lang="en-GB" altLang="en-US" sz="1100">
              <a:latin typeface="Times New Roman" pitchFamily="18" charset="0"/>
            </a:endParaRPr>
          </a:p>
        </p:txBody>
      </p:sp>
      <p:sp>
        <p:nvSpPr>
          <p:cNvPr id="23040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040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3040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040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040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eaLnBrk="1" hangingPunct="1"/>
            <a:endParaRPr lang="de-DE" altLang="en-US"/>
          </a:p>
          <a:p>
            <a:pPr eaLnBrk="1" hangingPunct="1"/>
            <a:endParaRPr lang="de-DE" altLang="en-US"/>
          </a:p>
        </p:txBody>
      </p:sp>
      <p:sp>
        <p:nvSpPr>
          <p:cNvPr id="230408" name="Rectangle 7"/>
          <p:cNvSpPr>
            <a:spLocks noGrp="1" noRot="1" noChangeAspect="1" noChangeArrowheads="1" noTextEdit="1"/>
          </p:cNvSpPr>
          <p:nvPr>
            <p:ph type="sldImg"/>
          </p:nvPr>
        </p:nvSpPr>
        <p:spPr>
          <a:ln cap="flat"/>
        </p:spPr>
      </p:sp>
      <p:sp>
        <p:nvSpPr>
          <p:cNvPr id="23040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0AF1F32-E754-4F47-81AD-80DB5798E8B6}" type="slidenum">
              <a:rPr lang="en-GB" altLang="en-US" sz="1100" smtClean="0">
                <a:latin typeface="Times New Roman" pitchFamily="18" charset="0"/>
              </a:rPr>
              <a:pPr>
                <a:spcBef>
                  <a:spcPct val="0"/>
                </a:spcBef>
                <a:buFontTx/>
                <a:buNone/>
              </a:pPr>
              <a:t>64</a:t>
            </a:fld>
            <a:endParaRPr lang="en-GB" altLang="en-US" sz="1100">
              <a:latin typeface="Times New Roman" pitchFamily="18" charset="0"/>
            </a:endParaRPr>
          </a:p>
        </p:txBody>
      </p:sp>
      <p:sp>
        <p:nvSpPr>
          <p:cNvPr id="23142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142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3142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143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143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31432" name="Rectangle 7"/>
          <p:cNvSpPr>
            <a:spLocks noGrp="1" noRot="1" noChangeAspect="1" noChangeArrowheads="1" noTextEdit="1"/>
          </p:cNvSpPr>
          <p:nvPr>
            <p:ph type="sldImg"/>
          </p:nvPr>
        </p:nvSpPr>
        <p:spPr>
          <a:ln cap="flat"/>
        </p:spPr>
      </p:sp>
      <p:sp>
        <p:nvSpPr>
          <p:cNvPr id="23143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1434"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1F5914A-B4AC-4F29-B448-8FB89AFCA876}" type="slidenum">
              <a:rPr lang="en-GB" altLang="en-US" sz="1100" smtClean="0">
                <a:latin typeface="Times New Roman" pitchFamily="18" charset="0"/>
              </a:rPr>
              <a:pPr>
                <a:spcBef>
                  <a:spcPct val="0"/>
                </a:spcBef>
                <a:buFontTx/>
                <a:buNone/>
              </a:pPr>
              <a:t>65</a:t>
            </a:fld>
            <a:endParaRPr lang="en-GB" altLang="en-US" sz="1100">
              <a:latin typeface="Times New Roman" pitchFamily="18" charset="0"/>
            </a:endParaRPr>
          </a:p>
        </p:txBody>
      </p:sp>
      <p:sp>
        <p:nvSpPr>
          <p:cNvPr id="23245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245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3245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245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245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32456" name="Rectangle 7"/>
          <p:cNvSpPr>
            <a:spLocks noGrp="1" noRot="1" noChangeAspect="1" noChangeArrowheads="1" noTextEdit="1"/>
          </p:cNvSpPr>
          <p:nvPr>
            <p:ph type="sldImg"/>
          </p:nvPr>
        </p:nvSpPr>
        <p:spPr>
          <a:ln cap="flat"/>
        </p:spPr>
      </p:sp>
      <p:sp>
        <p:nvSpPr>
          <p:cNvPr id="23245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2458"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477797C-2B8D-4A01-8ACB-FD9C0A0D4628}" type="slidenum">
              <a:rPr lang="en-GB" altLang="en-US" sz="1100" smtClean="0">
                <a:latin typeface="Times New Roman" pitchFamily="18" charset="0"/>
              </a:rPr>
              <a:pPr>
                <a:spcBef>
                  <a:spcPct val="0"/>
                </a:spcBef>
                <a:buFontTx/>
                <a:buNone/>
              </a:pPr>
              <a:t>66</a:t>
            </a:fld>
            <a:endParaRPr lang="en-GB" altLang="en-US" sz="1100">
              <a:latin typeface="Times New Roman" pitchFamily="18" charset="0"/>
            </a:endParaRPr>
          </a:p>
        </p:txBody>
      </p:sp>
      <p:sp>
        <p:nvSpPr>
          <p:cNvPr id="23347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347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3347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347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347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33480" name="Rectangle 7"/>
          <p:cNvSpPr>
            <a:spLocks noGrp="1" noRot="1" noChangeAspect="1" noChangeArrowheads="1" noTextEdit="1"/>
          </p:cNvSpPr>
          <p:nvPr>
            <p:ph type="sldImg"/>
          </p:nvPr>
        </p:nvSpPr>
        <p:spPr>
          <a:ln cap="flat"/>
        </p:spPr>
      </p:sp>
      <p:sp>
        <p:nvSpPr>
          <p:cNvPr id="23348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3482"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A7E4C0F-4C0C-45B0-BAEF-4EC8AB7B3648}" type="slidenum">
              <a:rPr lang="en-GB" altLang="en-US" sz="1100" smtClean="0">
                <a:latin typeface="Times New Roman" pitchFamily="18" charset="0"/>
              </a:rPr>
              <a:pPr>
                <a:spcBef>
                  <a:spcPct val="0"/>
                </a:spcBef>
                <a:buFontTx/>
                <a:buNone/>
              </a:pPr>
              <a:t>67</a:t>
            </a:fld>
            <a:endParaRPr lang="en-GB" altLang="en-US" sz="1100">
              <a:latin typeface="Times New Roman" pitchFamily="18" charset="0"/>
            </a:endParaRPr>
          </a:p>
        </p:txBody>
      </p:sp>
      <p:sp>
        <p:nvSpPr>
          <p:cNvPr id="23449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450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3450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450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450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34504" name="Rectangle 7"/>
          <p:cNvSpPr>
            <a:spLocks noGrp="1" noRot="1" noChangeAspect="1" noChangeArrowheads="1" noTextEdit="1"/>
          </p:cNvSpPr>
          <p:nvPr>
            <p:ph type="sldImg"/>
          </p:nvPr>
        </p:nvSpPr>
        <p:spPr>
          <a:ln cap="flat"/>
        </p:spPr>
      </p:sp>
      <p:sp>
        <p:nvSpPr>
          <p:cNvPr id="23450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21EAC7C-4206-446D-9B9D-E7DD45C53A76}" type="slidenum">
              <a:rPr lang="en-GB" altLang="en-US" sz="1100" smtClean="0">
                <a:latin typeface="Times New Roman" pitchFamily="18" charset="0"/>
              </a:rPr>
              <a:pPr>
                <a:spcBef>
                  <a:spcPct val="0"/>
                </a:spcBef>
                <a:buFontTx/>
                <a:buNone/>
              </a:pPr>
              <a:t>68</a:t>
            </a:fld>
            <a:endParaRPr lang="en-GB" altLang="en-US" sz="1100">
              <a:latin typeface="Times New Roman" pitchFamily="18" charset="0"/>
            </a:endParaRPr>
          </a:p>
        </p:txBody>
      </p:sp>
      <p:sp>
        <p:nvSpPr>
          <p:cNvPr id="23552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552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3552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552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552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35528" name="Rectangle 7"/>
          <p:cNvSpPr>
            <a:spLocks noGrp="1" noRot="1" noChangeAspect="1" noChangeArrowheads="1" noTextEdit="1"/>
          </p:cNvSpPr>
          <p:nvPr>
            <p:ph type="sldImg"/>
          </p:nvPr>
        </p:nvSpPr>
        <p:spPr>
          <a:ln cap="flat"/>
        </p:spPr>
      </p:sp>
      <p:sp>
        <p:nvSpPr>
          <p:cNvPr id="23552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5530"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EE60B1B-86B0-41A8-B64D-BED8F61C3EAC}" type="slidenum">
              <a:rPr lang="en-GB" altLang="en-US" sz="1100" smtClean="0">
                <a:latin typeface="Times New Roman" pitchFamily="18" charset="0"/>
              </a:rPr>
              <a:pPr>
                <a:spcBef>
                  <a:spcPct val="0"/>
                </a:spcBef>
                <a:buFontTx/>
                <a:buNone/>
              </a:pPr>
              <a:t>69</a:t>
            </a:fld>
            <a:endParaRPr lang="en-GB" altLang="en-US" sz="1100">
              <a:latin typeface="Times New Roman" pitchFamily="18" charset="0"/>
            </a:endParaRPr>
          </a:p>
        </p:txBody>
      </p:sp>
      <p:sp>
        <p:nvSpPr>
          <p:cNvPr id="23654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654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3654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655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655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36552" name="Rectangle 7"/>
          <p:cNvSpPr>
            <a:spLocks noGrp="1" noRot="1" noChangeAspect="1" noChangeArrowheads="1" noTextEdit="1"/>
          </p:cNvSpPr>
          <p:nvPr>
            <p:ph type="sldImg"/>
          </p:nvPr>
        </p:nvSpPr>
        <p:spPr>
          <a:ln cap="flat"/>
        </p:spPr>
      </p:sp>
      <p:sp>
        <p:nvSpPr>
          <p:cNvPr id="23655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6554"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C093871-F43E-4254-99D8-A2B6D39BE228}" type="slidenum">
              <a:rPr lang="en-GB" altLang="en-US" sz="1100" smtClean="0">
                <a:latin typeface="Times New Roman" pitchFamily="18" charset="0"/>
              </a:rPr>
              <a:pPr>
                <a:spcBef>
                  <a:spcPct val="0"/>
                </a:spcBef>
                <a:buFontTx/>
                <a:buNone/>
              </a:pPr>
              <a:t>7</a:t>
            </a:fld>
            <a:endParaRPr lang="en-GB" altLang="en-US" sz="1100">
              <a:latin typeface="Times New Roman" pitchFamily="18" charset="0"/>
            </a:endParaRPr>
          </a:p>
        </p:txBody>
      </p:sp>
      <p:sp>
        <p:nvSpPr>
          <p:cNvPr id="17203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203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7203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203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203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FTXT</a:t>
            </a:r>
          </a:p>
        </p:txBody>
      </p:sp>
      <p:sp>
        <p:nvSpPr>
          <p:cNvPr id="172040" name="Rectangle 7"/>
          <p:cNvSpPr>
            <a:spLocks noGrp="1" noRot="1" noChangeAspect="1" noChangeArrowheads="1" noTextEdit="1"/>
          </p:cNvSpPr>
          <p:nvPr>
            <p:ph type="sldImg"/>
          </p:nvPr>
        </p:nvSpPr>
        <p:spPr>
          <a:ln cap="flat"/>
        </p:spPr>
      </p:sp>
      <p:sp>
        <p:nvSpPr>
          <p:cNvPr id="172041" name="Rectangle 8"/>
          <p:cNvSpPr>
            <a:spLocks noChangeArrowheads="1"/>
          </p:cNvSpPr>
          <p:nvPr/>
        </p:nvSpPr>
        <p:spPr bwMode="auto">
          <a:xfrm>
            <a:off x="0" y="4924425"/>
            <a:ext cx="677703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buFontTx/>
              <a:buNone/>
            </a:pPr>
            <a:r>
              <a:rPr lang="de-DE" altLang="en-US"/>
              <a:t>Der zweite </a:t>
            </a:r>
            <a:r>
              <a:rPr lang="de-DE" altLang="en-US" b="1"/>
              <a:t>Glass-Steagall Act (1933</a:t>
            </a:r>
            <a:r>
              <a:rPr lang="de-DE" altLang="en-US"/>
              <a:t>) : Das zweite, bedeutendere Gesetz, der Banking Act of 1933, wurde dem Repräsentantenhaus durch Henry B. Steagall vorgelegt. Der in Folge als Glass-Steagall Act bezeichnete Banking Act schrieb die Einführung eines Trennbankensystems, also eine institutionelle Trennung zwischen dem Einlagen- und Kreditgeschäft und dem Wertpapiergeschäft, vor. Da die Banken während der Bankenkrise von 1929 bis 1933 durch die starke Integration und Vernetzung zwischen dem Investment- und Commercial-Banking massive Verluste sowohl auf der Wertpapierseite durch Kursstürze als auch auf der Kreditseite durch Kreditausfälle erlitten, sollte damals durch die Trennung sichergestellt werden, dass sich diese Ereignisse nicht wiederholen.[1][2] Ferner sah der Glass-Steagall Act die Gründung der Federal Deposit Insurance Corporation (FDIC), die amerikanische Form eines nationalen Einlagensicherungsfonds, vor. Durch die FDIC konnten Banken erstmals ihren Kunden eine Einlagensicherung garantieren.[3] Die Gesetze erleichterten zusätzlich die Refinanzierung der Banken durch die amerikanische Notenbank (FED).[3] 1956 wurde den Banken zusätzlich untersagt, Konkurrenten in anderen US-Bundesstaaten zu übernehmen.[3] </a:t>
            </a:r>
            <a:r>
              <a:rPr lang="de-DE" altLang="en-US">
                <a:solidFill>
                  <a:srgbClr val="FF0000"/>
                </a:solidFill>
              </a:rPr>
              <a:t>Das zweite Glass-Steagall-Gesetz wurde mehrfach modifiziert und 1999 unter Präsident Bill Clinton mit dem </a:t>
            </a:r>
            <a:r>
              <a:rPr lang="de-DE" altLang="en-US" b="1">
                <a:solidFill>
                  <a:srgbClr val="FF0000"/>
                </a:solidFill>
              </a:rPr>
              <a:t>Gramm-Leach-Bliley Act </a:t>
            </a:r>
            <a:r>
              <a:rPr lang="de-DE" altLang="en-US">
                <a:solidFill>
                  <a:srgbClr val="FF0000"/>
                </a:solidFill>
              </a:rPr>
              <a:t>schließlich komplett aufgehoben.[4</a:t>
            </a:r>
            <a:r>
              <a:rPr lang="de-DE" altLang="en-US"/>
              <a:t>][3] Im </a:t>
            </a:r>
            <a:r>
              <a:rPr lang="de-DE" altLang="en-US" b="1"/>
              <a:t>Herbst 2008 erlebte es auf dem Höhepunkt der damaligen Finanzkrise eine Renaissance: </a:t>
            </a:r>
            <a:r>
              <a:rPr lang="de-DE" altLang="en-US"/>
              <a:t>Die US-Investment-Banken wurden gezwungen, sich in Geschäftsbanken zu verwandeln. Das bedeutete eine strengere Aufsicht, aber auch wiederum besseren Zugang zur Refinanzierung durch die Fed.</a:t>
            </a:r>
          </a:p>
          <a:p>
            <a:pPr eaLnBrk="1" hangingPunct="1">
              <a:lnSpc>
                <a:spcPct val="90000"/>
              </a:lnSpc>
              <a:spcBef>
                <a:spcPct val="60000"/>
              </a:spcBef>
              <a:buFontTx/>
              <a:buNone/>
            </a:pPr>
            <a:r>
              <a:rPr lang="en-US" altLang="en-US"/>
              <a:t>Der </a:t>
            </a:r>
            <a:r>
              <a:rPr lang="en-US" altLang="en-US" b="1"/>
              <a:t>Dodd–Frank Wall Street Reform and Consumer Protection Act</a:t>
            </a:r>
          </a:p>
          <a:p>
            <a:pPr eaLnBrk="1" hangingPunct="1">
              <a:lnSpc>
                <a:spcPct val="90000"/>
              </a:lnSpc>
              <a:spcBef>
                <a:spcPct val="60000"/>
              </a:spcBef>
              <a:buFontTx/>
              <a:buNone/>
            </a:pPr>
            <a:r>
              <a:rPr lang="en-US" altLang="en-US"/>
              <a:t>The </a:t>
            </a:r>
            <a:r>
              <a:rPr lang="en-US" altLang="en-US" b="1"/>
              <a:t>Volcker Rule </a:t>
            </a:r>
            <a:r>
              <a:rPr lang="en-US" altLang="en-US"/>
              <a:t>is a specific section of the Dodd–Frank Wall Street Reform and Consumer Protection Act originally proposed by American economist and former United States Federal Reserve Chairman Paul Volcker to restrict United States banks from making certain kinds of speculative investments that do not benefit their customers</a:t>
            </a:r>
          </a:p>
          <a:p>
            <a:pPr eaLnBrk="1" hangingPunct="1">
              <a:lnSpc>
                <a:spcPct val="90000"/>
              </a:lnSpc>
              <a:spcBef>
                <a:spcPct val="60000"/>
              </a:spcBef>
              <a:buFontTx/>
              <a:buNone/>
            </a:pPr>
            <a:r>
              <a:rPr lang="de-DE" altLang="en-US" b="1"/>
              <a:t>Gründerzeitboom</a:t>
            </a:r>
            <a:r>
              <a:rPr lang="de-DE" altLang="en-US"/>
              <a:t>: Nach Deutschland strömte auch im Gefolge des gewonnenen Deutsch-Französischen Krieges von </a:t>
            </a:r>
            <a:r>
              <a:rPr lang="de-DE" altLang="en-US" b="1"/>
              <a:t>1870/1871 </a:t>
            </a:r>
            <a:r>
              <a:rPr lang="de-DE" altLang="en-US"/>
              <a:t>massenhaft Kapital, vor allem aus Reparationen.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20500B0-001E-45ED-956A-C06728B45D9F}" type="slidenum">
              <a:rPr lang="en-GB" altLang="en-US" sz="1100" smtClean="0">
                <a:latin typeface="Times New Roman" pitchFamily="18" charset="0"/>
              </a:rPr>
              <a:pPr>
                <a:spcBef>
                  <a:spcPct val="0"/>
                </a:spcBef>
                <a:buFontTx/>
                <a:buNone/>
              </a:pPr>
              <a:t>70</a:t>
            </a:fld>
            <a:endParaRPr lang="en-GB" altLang="en-US" sz="1100">
              <a:latin typeface="Times New Roman" pitchFamily="18" charset="0"/>
            </a:endParaRPr>
          </a:p>
        </p:txBody>
      </p:sp>
      <p:sp>
        <p:nvSpPr>
          <p:cNvPr id="23757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757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3757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757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757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37576" name="Rectangle 7"/>
          <p:cNvSpPr>
            <a:spLocks noGrp="1" noRot="1" noChangeAspect="1" noChangeArrowheads="1" noTextEdit="1"/>
          </p:cNvSpPr>
          <p:nvPr>
            <p:ph type="sldImg"/>
          </p:nvPr>
        </p:nvSpPr>
        <p:spPr>
          <a:ln cap="flat"/>
        </p:spPr>
      </p:sp>
      <p:sp>
        <p:nvSpPr>
          <p:cNvPr id="23757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7578"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685BE1B-C785-4CE9-908F-EFFC09B1C380}" type="slidenum">
              <a:rPr lang="en-GB" altLang="en-US" sz="1100" smtClean="0">
                <a:latin typeface="Times New Roman" pitchFamily="18" charset="0"/>
              </a:rPr>
              <a:pPr>
                <a:spcBef>
                  <a:spcPct val="0"/>
                </a:spcBef>
                <a:buFontTx/>
                <a:buNone/>
              </a:pPr>
              <a:t>71</a:t>
            </a:fld>
            <a:endParaRPr lang="en-GB" altLang="en-US" sz="1100">
              <a:latin typeface="Times New Roman" pitchFamily="18" charset="0"/>
            </a:endParaRPr>
          </a:p>
        </p:txBody>
      </p:sp>
      <p:sp>
        <p:nvSpPr>
          <p:cNvPr id="23859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859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3859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859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859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38600" name="Rectangle 7"/>
          <p:cNvSpPr>
            <a:spLocks noGrp="1" noRot="1" noChangeAspect="1" noChangeArrowheads="1" noTextEdit="1"/>
          </p:cNvSpPr>
          <p:nvPr>
            <p:ph type="sldImg"/>
          </p:nvPr>
        </p:nvSpPr>
        <p:spPr>
          <a:ln cap="flat"/>
        </p:spPr>
      </p:sp>
      <p:sp>
        <p:nvSpPr>
          <p:cNvPr id="23860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38602"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E025137-BAE7-449E-97EE-E3185A157DAE}" type="slidenum">
              <a:rPr lang="en-GB" altLang="en-US" sz="1100" smtClean="0">
                <a:latin typeface="Times New Roman" pitchFamily="18" charset="0"/>
              </a:rPr>
              <a:pPr>
                <a:spcBef>
                  <a:spcPct val="0"/>
                </a:spcBef>
                <a:buFontTx/>
                <a:buNone/>
              </a:pPr>
              <a:t>72</a:t>
            </a:fld>
            <a:endParaRPr lang="en-GB" altLang="en-US" sz="1100">
              <a:latin typeface="Times New Roman" pitchFamily="18" charset="0"/>
            </a:endParaRPr>
          </a:p>
        </p:txBody>
      </p:sp>
      <p:sp>
        <p:nvSpPr>
          <p:cNvPr id="23961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962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3962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962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3962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39624" name="Rectangle 7"/>
          <p:cNvSpPr>
            <a:spLocks noGrp="1" noRot="1" noChangeAspect="1" noChangeArrowheads="1" noTextEdit="1"/>
          </p:cNvSpPr>
          <p:nvPr>
            <p:ph type="sldImg"/>
          </p:nvPr>
        </p:nvSpPr>
        <p:spPr>
          <a:ln cap="flat"/>
        </p:spPr>
      </p:sp>
      <p:sp>
        <p:nvSpPr>
          <p:cNvPr id="23962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buFontTx/>
              <a:buNone/>
            </a:pPr>
            <a:r>
              <a:rPr lang="de-DE" altLang="en-US"/>
              <a:t>Fannie Mae (ursprünglich </a:t>
            </a:r>
            <a:r>
              <a:rPr lang="de-DE" altLang="en-US" b="1"/>
              <a:t>Federal National Mortgage Association, FNMA</a:t>
            </a:r>
            <a:r>
              <a:rPr lang="de-DE" altLang="en-US"/>
              <a:t>) ist ein staatlich gefördertes Unternehmen, welches 1938 im Rahmen des New Deal als staatseigene Bank gegründet und 1968 privatisiert wurde. Bei der Privatisierung wurde der ursprünglich aus einer Verballhornung des Kürzels FNMA entstandene Name Fannie Mae als offizieller Name des Unternehmens übernommen.</a:t>
            </a:r>
          </a:p>
          <a:p>
            <a:pPr eaLnBrk="1" hangingPunct="1">
              <a:lnSpc>
                <a:spcPct val="90000"/>
              </a:lnSpc>
              <a:spcBef>
                <a:spcPct val="60000"/>
              </a:spcBef>
              <a:buFontTx/>
              <a:buNone/>
            </a:pPr>
            <a:endParaRPr lang="de-DE" altLang="en-US"/>
          </a:p>
          <a:p>
            <a:pPr eaLnBrk="1" hangingPunct="1">
              <a:lnSpc>
                <a:spcPct val="90000"/>
              </a:lnSpc>
              <a:spcBef>
                <a:spcPct val="60000"/>
              </a:spcBef>
              <a:buFontTx/>
              <a:buNone/>
            </a:pPr>
            <a:r>
              <a:rPr lang="en-US" altLang="en-US"/>
              <a:t>Freddie Mac </a:t>
            </a:r>
            <a:r>
              <a:rPr lang="en-US" altLang="en-US" b="1"/>
              <a:t>(Federal Home Loan Mortgage Corporation</a:t>
            </a:r>
            <a:r>
              <a:rPr lang="en-US" altLang="en-US"/>
              <a:t>) ist eine börsennotierte US-amerikanische Hypothekenbank mit Firmensitz in McLean, Virginia. Freddie Mac kauft Hypothekenkredite von Banken, fasst diese Kredite zusammen und bringt sie als Mortgage Backed Securities auf den Kapitalmarkt. Der heutige Name des Unternehmens leitet sich als Quasi-Akronym aus der Abkürzung seines ursprünglichen Namens Federal Home Loan Mortgage Corporation (FHLMC) ab.[2]</a:t>
            </a:r>
          </a:p>
          <a:p>
            <a:pPr eaLnBrk="1" hangingPunct="1">
              <a:lnSpc>
                <a:spcPct val="90000"/>
              </a:lnSpc>
              <a:spcBef>
                <a:spcPct val="60000"/>
              </a:spcBef>
              <a:buFontTx/>
              <a:buNone/>
            </a:pPr>
            <a:r>
              <a:rPr lang="en-US" altLang="en-US"/>
              <a:t>Freddie Mac ist eine Government sponsored enterprise und wird vom Office of Federal Housing Enterprise Oversight (OFHEO) beaufsichtigt. Derzeit ist das Unternehmen die zweitgrößte Hypothekenbank der Vereinigten Staaten.</a:t>
            </a:r>
          </a:p>
          <a:p>
            <a:pPr eaLnBrk="1" hangingPunct="1">
              <a:lnSpc>
                <a:spcPct val="90000"/>
              </a:lnSpc>
              <a:spcBef>
                <a:spcPct val="60000"/>
              </a:spcBef>
              <a:buFontTx/>
              <a:buNone/>
            </a:pPr>
            <a:r>
              <a:rPr lang="de-DE" altLang="en-US"/>
              <a:t>Freddie Mac wurde 1968 vom Kongress der Vereinigten Staaten als Federal Home Loan Mortgage Corporation gegründet, um dem zur selben Zeit privatisierten Wettbewerber Fannie Mae und den FHL-Banken Konkurrenz zu machen und so ein Monopol zu verhindern.</a:t>
            </a:r>
            <a:endParaRPr lang="en-US" altLang="en-US"/>
          </a:p>
          <a:p>
            <a:pPr eaLnBrk="1" hangingPunct="1">
              <a:lnSpc>
                <a:spcPct val="90000"/>
              </a:lnSpc>
              <a:spcBef>
                <a:spcPct val="60000"/>
              </a:spcBef>
              <a:buFontTx/>
              <a:buNone/>
            </a:pPr>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C1D5339-ACBC-4AD9-B13D-39646BDF8B02}" type="slidenum">
              <a:rPr lang="en-GB" altLang="en-US" sz="1100" smtClean="0">
                <a:latin typeface="Times New Roman" pitchFamily="18" charset="0"/>
              </a:rPr>
              <a:pPr>
                <a:spcBef>
                  <a:spcPct val="0"/>
                </a:spcBef>
                <a:buFontTx/>
                <a:buNone/>
              </a:pPr>
              <a:t>73</a:t>
            </a:fld>
            <a:endParaRPr lang="en-GB" altLang="en-US" sz="1100">
              <a:latin typeface="Times New Roman" pitchFamily="18" charset="0"/>
            </a:endParaRPr>
          </a:p>
        </p:txBody>
      </p:sp>
      <p:sp>
        <p:nvSpPr>
          <p:cNvPr id="24064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064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4064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064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064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40648" name="Rectangle 7"/>
          <p:cNvSpPr>
            <a:spLocks noGrp="1" noRot="1" noChangeAspect="1" noChangeArrowheads="1" noTextEdit="1"/>
          </p:cNvSpPr>
          <p:nvPr>
            <p:ph type="sldImg"/>
          </p:nvPr>
        </p:nvSpPr>
        <p:spPr>
          <a:ln cap="flat"/>
        </p:spPr>
      </p:sp>
      <p:sp>
        <p:nvSpPr>
          <p:cNvPr id="24064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8EBAFA3-47DE-4A49-B827-CA61A110474C}" type="slidenum">
              <a:rPr lang="en-GB" altLang="en-US" sz="1100" smtClean="0">
                <a:latin typeface="Times New Roman" pitchFamily="18" charset="0"/>
              </a:rPr>
              <a:pPr>
                <a:spcBef>
                  <a:spcPct val="0"/>
                </a:spcBef>
                <a:buFontTx/>
                <a:buNone/>
              </a:pPr>
              <a:t>74</a:t>
            </a:fld>
            <a:endParaRPr lang="en-GB" altLang="en-US" sz="1100">
              <a:latin typeface="Times New Roman" pitchFamily="18" charset="0"/>
            </a:endParaRPr>
          </a:p>
        </p:txBody>
      </p:sp>
      <p:sp>
        <p:nvSpPr>
          <p:cNvPr id="24166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166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4166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167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167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41672" name="Rectangle 7"/>
          <p:cNvSpPr>
            <a:spLocks noGrp="1" noRot="1" noChangeAspect="1" noChangeArrowheads="1" noTextEdit="1"/>
          </p:cNvSpPr>
          <p:nvPr>
            <p:ph type="sldImg"/>
          </p:nvPr>
        </p:nvSpPr>
        <p:spPr>
          <a:ln cap="flat"/>
        </p:spPr>
      </p:sp>
      <p:sp>
        <p:nvSpPr>
          <p:cNvPr id="24167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1674"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5F880F5-2D35-4F5F-ACF9-163767B76799}" type="slidenum">
              <a:rPr lang="en-GB" altLang="en-US" sz="1100" smtClean="0">
                <a:latin typeface="Times New Roman" pitchFamily="18" charset="0"/>
              </a:rPr>
              <a:pPr>
                <a:spcBef>
                  <a:spcPct val="0"/>
                </a:spcBef>
                <a:buFontTx/>
                <a:buNone/>
              </a:pPr>
              <a:t>75</a:t>
            </a:fld>
            <a:endParaRPr lang="en-GB" altLang="en-US" sz="1100">
              <a:latin typeface="Times New Roman" pitchFamily="18" charset="0"/>
            </a:endParaRPr>
          </a:p>
        </p:txBody>
      </p:sp>
      <p:sp>
        <p:nvSpPr>
          <p:cNvPr id="24269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269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4269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269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269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42696" name="Rectangle 7"/>
          <p:cNvSpPr>
            <a:spLocks noGrp="1" noRot="1" noChangeAspect="1" noChangeArrowheads="1" noTextEdit="1"/>
          </p:cNvSpPr>
          <p:nvPr>
            <p:ph type="sldImg"/>
          </p:nvPr>
        </p:nvSpPr>
        <p:spPr>
          <a:ln cap="flat"/>
        </p:spPr>
      </p:sp>
      <p:sp>
        <p:nvSpPr>
          <p:cNvPr id="24269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2698"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2C59ADE-0532-43D4-BA2A-7C714AE2147D}" type="slidenum">
              <a:rPr lang="en-GB" altLang="en-US" sz="1100" smtClean="0">
                <a:latin typeface="Times New Roman" pitchFamily="18" charset="0"/>
              </a:rPr>
              <a:pPr>
                <a:spcBef>
                  <a:spcPct val="0"/>
                </a:spcBef>
                <a:buFontTx/>
                <a:buNone/>
              </a:pPr>
              <a:t>76</a:t>
            </a:fld>
            <a:endParaRPr lang="en-GB" altLang="en-US" sz="1100">
              <a:latin typeface="Times New Roman" pitchFamily="18" charset="0"/>
            </a:endParaRPr>
          </a:p>
        </p:txBody>
      </p:sp>
      <p:sp>
        <p:nvSpPr>
          <p:cNvPr id="24371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371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4371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371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371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43720" name="Rectangle 7"/>
          <p:cNvSpPr>
            <a:spLocks noGrp="1" noRot="1" noChangeAspect="1" noChangeArrowheads="1" noTextEdit="1"/>
          </p:cNvSpPr>
          <p:nvPr>
            <p:ph type="sldImg"/>
          </p:nvPr>
        </p:nvSpPr>
        <p:spPr>
          <a:ln cap="flat"/>
        </p:spPr>
      </p:sp>
      <p:sp>
        <p:nvSpPr>
          <p:cNvPr id="24372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3722"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E3F91D2-8DE8-4D38-806A-13651BC81DA9}" type="slidenum">
              <a:rPr lang="en-GB" altLang="en-US" sz="1100" smtClean="0">
                <a:latin typeface="Times New Roman" pitchFamily="18" charset="0"/>
              </a:rPr>
              <a:pPr>
                <a:spcBef>
                  <a:spcPct val="0"/>
                </a:spcBef>
                <a:buFontTx/>
                <a:buNone/>
              </a:pPr>
              <a:t>77</a:t>
            </a:fld>
            <a:endParaRPr lang="en-GB" altLang="en-US" sz="1100">
              <a:latin typeface="Times New Roman" pitchFamily="18" charset="0"/>
            </a:endParaRPr>
          </a:p>
        </p:txBody>
      </p:sp>
      <p:sp>
        <p:nvSpPr>
          <p:cNvPr id="24473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474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4474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474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474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44744" name="Rectangle 7"/>
          <p:cNvSpPr>
            <a:spLocks noGrp="1" noRot="1" noChangeAspect="1" noChangeArrowheads="1" noTextEdit="1"/>
          </p:cNvSpPr>
          <p:nvPr>
            <p:ph type="sldImg"/>
          </p:nvPr>
        </p:nvSpPr>
        <p:spPr>
          <a:ln cap="flat"/>
        </p:spPr>
      </p:sp>
      <p:sp>
        <p:nvSpPr>
          <p:cNvPr id="24474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4746"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12B0229-7C0A-401F-B764-A8BCB5DAF5D3}" type="slidenum">
              <a:rPr lang="en-GB" altLang="en-US" sz="1100" smtClean="0">
                <a:latin typeface="Times New Roman" pitchFamily="18" charset="0"/>
              </a:rPr>
              <a:pPr>
                <a:spcBef>
                  <a:spcPct val="0"/>
                </a:spcBef>
                <a:buFontTx/>
                <a:buNone/>
              </a:pPr>
              <a:t>78</a:t>
            </a:fld>
            <a:endParaRPr lang="en-GB" altLang="en-US" sz="1100">
              <a:latin typeface="Times New Roman" pitchFamily="18" charset="0"/>
            </a:endParaRPr>
          </a:p>
        </p:txBody>
      </p:sp>
      <p:sp>
        <p:nvSpPr>
          <p:cNvPr id="24576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576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4576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576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576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45768" name="Rectangle 7"/>
          <p:cNvSpPr>
            <a:spLocks noGrp="1" noRot="1" noChangeAspect="1" noChangeArrowheads="1" noTextEdit="1"/>
          </p:cNvSpPr>
          <p:nvPr>
            <p:ph type="sldImg"/>
          </p:nvPr>
        </p:nvSpPr>
        <p:spPr>
          <a:ln cap="flat"/>
        </p:spPr>
      </p:sp>
      <p:sp>
        <p:nvSpPr>
          <p:cNvPr id="24576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5770"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5560A31-8CC4-4C41-8D9D-68753B0B66F5}" type="slidenum">
              <a:rPr lang="en-GB" altLang="en-US" sz="1100" smtClean="0">
                <a:latin typeface="Times New Roman" pitchFamily="18" charset="0"/>
              </a:rPr>
              <a:pPr>
                <a:spcBef>
                  <a:spcPct val="0"/>
                </a:spcBef>
                <a:buFontTx/>
                <a:buNone/>
              </a:pPr>
              <a:t>79</a:t>
            </a:fld>
            <a:endParaRPr lang="en-GB" altLang="en-US" sz="1100">
              <a:latin typeface="Times New Roman" pitchFamily="18" charset="0"/>
            </a:endParaRPr>
          </a:p>
        </p:txBody>
      </p:sp>
      <p:sp>
        <p:nvSpPr>
          <p:cNvPr id="24678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678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4678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679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679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46792" name="Rectangle 7"/>
          <p:cNvSpPr>
            <a:spLocks noGrp="1" noRot="1" noChangeAspect="1" noChangeArrowheads="1" noTextEdit="1"/>
          </p:cNvSpPr>
          <p:nvPr>
            <p:ph type="sldImg"/>
          </p:nvPr>
        </p:nvSpPr>
        <p:spPr>
          <a:ln cap="flat"/>
        </p:spPr>
      </p:sp>
      <p:sp>
        <p:nvSpPr>
          <p:cNvPr id="24679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6794"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DEB4091-4866-4592-9196-9183D0D92234}" type="slidenum">
              <a:rPr lang="en-GB" altLang="en-US" sz="1100" smtClean="0">
                <a:latin typeface="Times New Roman" pitchFamily="18" charset="0"/>
              </a:rPr>
              <a:pPr>
                <a:spcBef>
                  <a:spcPct val="0"/>
                </a:spcBef>
                <a:buFontTx/>
                <a:buNone/>
              </a:pPr>
              <a:t>8</a:t>
            </a:fld>
            <a:endParaRPr lang="en-GB" altLang="en-US" sz="1100">
              <a:latin typeface="Times New Roman" pitchFamily="18" charset="0"/>
            </a:endParaRPr>
          </a:p>
        </p:txBody>
      </p:sp>
      <p:sp>
        <p:nvSpPr>
          <p:cNvPr id="17305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306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7306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306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306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FTXT</a:t>
            </a:r>
          </a:p>
          <a:p>
            <a:pPr eaLnBrk="1" hangingPunct="1"/>
            <a:endParaRPr lang="de-DE" altLang="en-US" dirty="0"/>
          </a:p>
        </p:txBody>
      </p:sp>
      <p:sp>
        <p:nvSpPr>
          <p:cNvPr id="173064" name="Rectangle 7"/>
          <p:cNvSpPr>
            <a:spLocks noGrp="1" noRot="1" noChangeAspect="1" noChangeArrowheads="1" noTextEdit="1"/>
          </p:cNvSpPr>
          <p:nvPr>
            <p:ph type="sldImg"/>
          </p:nvPr>
        </p:nvSpPr>
        <p:spPr>
          <a:ln cap="flat"/>
        </p:spPr>
      </p:sp>
      <p:sp>
        <p:nvSpPr>
          <p:cNvPr id="17306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ECDC020-5E81-4F9F-BC85-3EE2BD876DB1}" type="slidenum">
              <a:rPr lang="en-GB" altLang="en-US" sz="1100" smtClean="0">
                <a:latin typeface="Times New Roman" pitchFamily="18" charset="0"/>
              </a:rPr>
              <a:pPr>
                <a:spcBef>
                  <a:spcPct val="0"/>
                </a:spcBef>
                <a:buFontTx/>
                <a:buNone/>
              </a:pPr>
              <a:t>80</a:t>
            </a:fld>
            <a:endParaRPr lang="en-GB" altLang="en-US" sz="1100">
              <a:latin typeface="Times New Roman" pitchFamily="18" charset="0"/>
            </a:endParaRPr>
          </a:p>
        </p:txBody>
      </p:sp>
      <p:sp>
        <p:nvSpPr>
          <p:cNvPr id="24781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781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4781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781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781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47816" name="Rectangle 7"/>
          <p:cNvSpPr>
            <a:spLocks noGrp="1" noRot="1" noChangeAspect="1" noChangeArrowheads="1" noTextEdit="1"/>
          </p:cNvSpPr>
          <p:nvPr>
            <p:ph type="sldImg"/>
          </p:nvPr>
        </p:nvSpPr>
        <p:spPr>
          <a:ln cap="flat"/>
        </p:spPr>
      </p:sp>
      <p:sp>
        <p:nvSpPr>
          <p:cNvPr id="24781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7818"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EED3666-64AF-47E7-80EC-7CD28C9119CD}" type="slidenum">
              <a:rPr lang="en-GB" altLang="en-US" sz="1100" smtClean="0">
                <a:latin typeface="Times New Roman" pitchFamily="18" charset="0"/>
              </a:rPr>
              <a:pPr>
                <a:spcBef>
                  <a:spcPct val="0"/>
                </a:spcBef>
                <a:buFontTx/>
                <a:buNone/>
              </a:pPr>
              <a:t>81</a:t>
            </a:fld>
            <a:endParaRPr lang="en-GB" altLang="en-US" sz="1100">
              <a:latin typeface="Times New Roman" pitchFamily="18" charset="0"/>
            </a:endParaRPr>
          </a:p>
        </p:txBody>
      </p:sp>
      <p:sp>
        <p:nvSpPr>
          <p:cNvPr id="24883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883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4883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883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883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48840" name="Rectangle 7"/>
          <p:cNvSpPr>
            <a:spLocks noGrp="1" noRot="1" noChangeAspect="1" noChangeArrowheads="1" noTextEdit="1"/>
          </p:cNvSpPr>
          <p:nvPr>
            <p:ph type="sldImg"/>
          </p:nvPr>
        </p:nvSpPr>
        <p:spPr>
          <a:ln cap="flat"/>
        </p:spPr>
      </p:sp>
      <p:sp>
        <p:nvSpPr>
          <p:cNvPr id="24884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8842"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E5F764A-5534-4F82-9618-5C72AA36470A}" type="slidenum">
              <a:rPr lang="en-GB" altLang="en-US" sz="1100" smtClean="0">
                <a:latin typeface="Times New Roman" pitchFamily="18" charset="0"/>
              </a:rPr>
              <a:pPr>
                <a:spcBef>
                  <a:spcPct val="0"/>
                </a:spcBef>
                <a:buFontTx/>
                <a:buNone/>
              </a:pPr>
              <a:t>82</a:t>
            </a:fld>
            <a:endParaRPr lang="en-GB" altLang="en-US" sz="1100">
              <a:latin typeface="Times New Roman" pitchFamily="18" charset="0"/>
            </a:endParaRPr>
          </a:p>
        </p:txBody>
      </p:sp>
      <p:sp>
        <p:nvSpPr>
          <p:cNvPr id="24985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986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4986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986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4986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49864" name="Rectangle 7"/>
          <p:cNvSpPr>
            <a:spLocks noGrp="1" noRot="1" noChangeAspect="1" noChangeArrowheads="1" noTextEdit="1"/>
          </p:cNvSpPr>
          <p:nvPr>
            <p:ph type="sldImg"/>
          </p:nvPr>
        </p:nvSpPr>
        <p:spPr>
          <a:ln cap="flat"/>
        </p:spPr>
      </p:sp>
      <p:sp>
        <p:nvSpPr>
          <p:cNvPr id="24986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49866"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518145F-A72F-4B40-9CC6-9D0830E673DA}" type="slidenum">
              <a:rPr lang="en-GB" altLang="en-US" sz="1100" smtClean="0">
                <a:latin typeface="Times New Roman" pitchFamily="18" charset="0"/>
              </a:rPr>
              <a:pPr>
                <a:spcBef>
                  <a:spcPct val="0"/>
                </a:spcBef>
                <a:buFontTx/>
                <a:buNone/>
              </a:pPr>
              <a:t>83</a:t>
            </a:fld>
            <a:endParaRPr lang="en-GB" altLang="en-US" sz="1100">
              <a:latin typeface="Times New Roman" pitchFamily="18" charset="0"/>
            </a:endParaRPr>
          </a:p>
        </p:txBody>
      </p:sp>
      <p:sp>
        <p:nvSpPr>
          <p:cNvPr id="25088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088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5088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088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088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50888" name="Rectangle 7"/>
          <p:cNvSpPr>
            <a:spLocks noGrp="1" noRot="1" noChangeAspect="1" noChangeArrowheads="1" noTextEdit="1"/>
          </p:cNvSpPr>
          <p:nvPr>
            <p:ph type="sldImg"/>
          </p:nvPr>
        </p:nvSpPr>
        <p:spPr>
          <a:ln cap="flat"/>
        </p:spPr>
      </p:sp>
      <p:sp>
        <p:nvSpPr>
          <p:cNvPr id="25088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0890"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0302DEE-6CCF-41EA-A5BA-F2BD6532883E}" type="slidenum">
              <a:rPr lang="en-GB" altLang="en-US" sz="1100" smtClean="0">
                <a:latin typeface="Times New Roman" pitchFamily="18" charset="0"/>
              </a:rPr>
              <a:pPr>
                <a:spcBef>
                  <a:spcPct val="0"/>
                </a:spcBef>
                <a:buFontTx/>
                <a:buNone/>
              </a:pPr>
              <a:t>84</a:t>
            </a:fld>
            <a:endParaRPr lang="en-GB" altLang="en-US" sz="1100">
              <a:latin typeface="Times New Roman" pitchFamily="18" charset="0"/>
            </a:endParaRPr>
          </a:p>
        </p:txBody>
      </p:sp>
      <p:sp>
        <p:nvSpPr>
          <p:cNvPr id="25190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190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5190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191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191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51912" name="Rectangle 7"/>
          <p:cNvSpPr>
            <a:spLocks noGrp="1" noRot="1" noChangeAspect="1" noChangeArrowheads="1" noTextEdit="1"/>
          </p:cNvSpPr>
          <p:nvPr>
            <p:ph type="sldImg"/>
          </p:nvPr>
        </p:nvSpPr>
        <p:spPr>
          <a:ln cap="flat"/>
        </p:spPr>
      </p:sp>
      <p:sp>
        <p:nvSpPr>
          <p:cNvPr id="25191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1914"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E963025-5311-45E3-87C8-594207A8AC7E}" type="slidenum">
              <a:rPr lang="en-GB" altLang="en-US" sz="1100" smtClean="0">
                <a:latin typeface="Times New Roman" pitchFamily="18" charset="0"/>
              </a:rPr>
              <a:pPr>
                <a:spcBef>
                  <a:spcPct val="0"/>
                </a:spcBef>
                <a:buFontTx/>
                <a:buNone/>
              </a:pPr>
              <a:t>85</a:t>
            </a:fld>
            <a:endParaRPr lang="en-GB" altLang="en-US" sz="1100">
              <a:latin typeface="Times New Roman" pitchFamily="18" charset="0"/>
            </a:endParaRPr>
          </a:p>
        </p:txBody>
      </p:sp>
      <p:sp>
        <p:nvSpPr>
          <p:cNvPr id="25293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293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5293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293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293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52936" name="Rectangle 7"/>
          <p:cNvSpPr>
            <a:spLocks noGrp="1" noRot="1" noChangeAspect="1" noChangeArrowheads="1" noTextEdit="1"/>
          </p:cNvSpPr>
          <p:nvPr>
            <p:ph type="sldImg"/>
          </p:nvPr>
        </p:nvSpPr>
        <p:spPr>
          <a:ln cap="flat"/>
        </p:spPr>
      </p:sp>
      <p:sp>
        <p:nvSpPr>
          <p:cNvPr id="25293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2938"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4668F8E-FF1B-4E07-9DCE-4636E2347601}" type="slidenum">
              <a:rPr lang="en-GB" altLang="en-US" sz="1100" smtClean="0">
                <a:latin typeface="Times New Roman" pitchFamily="18" charset="0"/>
              </a:rPr>
              <a:pPr>
                <a:spcBef>
                  <a:spcPct val="0"/>
                </a:spcBef>
                <a:buFontTx/>
                <a:buNone/>
              </a:pPr>
              <a:t>86</a:t>
            </a:fld>
            <a:endParaRPr lang="en-GB" altLang="en-US" sz="1100">
              <a:latin typeface="Times New Roman" pitchFamily="18" charset="0"/>
            </a:endParaRPr>
          </a:p>
        </p:txBody>
      </p:sp>
      <p:sp>
        <p:nvSpPr>
          <p:cNvPr id="25395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395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5395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395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395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53960" name="Rectangle 7"/>
          <p:cNvSpPr>
            <a:spLocks noGrp="1" noRot="1" noChangeAspect="1" noChangeArrowheads="1" noTextEdit="1"/>
          </p:cNvSpPr>
          <p:nvPr>
            <p:ph type="sldImg"/>
          </p:nvPr>
        </p:nvSpPr>
        <p:spPr>
          <a:ln cap="flat"/>
        </p:spPr>
      </p:sp>
      <p:sp>
        <p:nvSpPr>
          <p:cNvPr id="25396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3962"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C0F22BBB-0FEE-4AFB-8C46-9567E07ACC6A}" type="slidenum">
              <a:rPr lang="en-GB" altLang="en-US" sz="1100" smtClean="0">
                <a:latin typeface="Times New Roman" pitchFamily="18" charset="0"/>
              </a:rPr>
              <a:pPr>
                <a:spcBef>
                  <a:spcPct val="0"/>
                </a:spcBef>
                <a:buFontTx/>
                <a:buNone/>
              </a:pPr>
              <a:t>87</a:t>
            </a:fld>
            <a:endParaRPr lang="en-GB" altLang="en-US" sz="1100">
              <a:latin typeface="Times New Roman" pitchFamily="18" charset="0"/>
            </a:endParaRPr>
          </a:p>
        </p:txBody>
      </p:sp>
      <p:sp>
        <p:nvSpPr>
          <p:cNvPr id="25497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498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5498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498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498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54984" name="Rectangle 7"/>
          <p:cNvSpPr>
            <a:spLocks noGrp="1" noRot="1" noChangeAspect="1" noChangeArrowheads="1" noTextEdit="1"/>
          </p:cNvSpPr>
          <p:nvPr>
            <p:ph type="sldImg"/>
          </p:nvPr>
        </p:nvSpPr>
        <p:spPr>
          <a:ln cap="flat"/>
        </p:spPr>
      </p:sp>
      <p:sp>
        <p:nvSpPr>
          <p:cNvPr id="25498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4986"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3F15889-9FF7-47F8-AFF9-CF6EAFB092A1}" type="slidenum">
              <a:rPr lang="en-GB" altLang="en-US" sz="1100" smtClean="0">
                <a:latin typeface="Times New Roman" pitchFamily="18" charset="0"/>
              </a:rPr>
              <a:pPr>
                <a:spcBef>
                  <a:spcPct val="0"/>
                </a:spcBef>
                <a:buFontTx/>
                <a:buNone/>
              </a:pPr>
              <a:t>88</a:t>
            </a:fld>
            <a:endParaRPr lang="en-GB" altLang="en-US" sz="1100">
              <a:latin typeface="Times New Roman" pitchFamily="18" charset="0"/>
            </a:endParaRPr>
          </a:p>
        </p:txBody>
      </p:sp>
      <p:sp>
        <p:nvSpPr>
          <p:cNvPr id="25600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600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5600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600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600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56008" name="Rectangle 7"/>
          <p:cNvSpPr>
            <a:spLocks noGrp="1" noRot="1" noChangeAspect="1" noChangeArrowheads="1" noTextEdit="1"/>
          </p:cNvSpPr>
          <p:nvPr>
            <p:ph type="sldImg"/>
          </p:nvPr>
        </p:nvSpPr>
        <p:spPr>
          <a:ln cap="flat"/>
        </p:spPr>
      </p:sp>
      <p:sp>
        <p:nvSpPr>
          <p:cNvPr id="25600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6010"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440D8B7-929D-4996-870E-FB00E8F562E3}" type="slidenum">
              <a:rPr lang="en-GB" altLang="en-US" sz="1100" smtClean="0">
                <a:latin typeface="Times New Roman" pitchFamily="18" charset="0"/>
              </a:rPr>
              <a:pPr>
                <a:spcBef>
                  <a:spcPct val="0"/>
                </a:spcBef>
                <a:buFontTx/>
                <a:buNone/>
              </a:pPr>
              <a:t>89</a:t>
            </a:fld>
            <a:endParaRPr lang="en-GB" altLang="en-US" sz="1100">
              <a:latin typeface="Times New Roman" pitchFamily="18" charset="0"/>
            </a:endParaRPr>
          </a:p>
        </p:txBody>
      </p:sp>
      <p:sp>
        <p:nvSpPr>
          <p:cNvPr id="25702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702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5702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703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703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57032" name="Rectangle 7"/>
          <p:cNvSpPr>
            <a:spLocks noGrp="1" noRot="1" noChangeAspect="1" noChangeArrowheads="1" noTextEdit="1"/>
          </p:cNvSpPr>
          <p:nvPr>
            <p:ph type="sldImg"/>
          </p:nvPr>
        </p:nvSpPr>
        <p:spPr>
          <a:ln cap="flat"/>
        </p:spPr>
      </p:sp>
      <p:sp>
        <p:nvSpPr>
          <p:cNvPr id="25703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7034"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2EA6059-02FB-41A1-9E1C-204399416F48}" type="slidenum">
              <a:rPr lang="en-GB" altLang="en-US" sz="1100" smtClean="0">
                <a:latin typeface="Times New Roman" pitchFamily="18" charset="0"/>
              </a:rPr>
              <a:pPr>
                <a:spcBef>
                  <a:spcPct val="0"/>
                </a:spcBef>
                <a:buFontTx/>
                <a:buNone/>
              </a:pPr>
              <a:t>9</a:t>
            </a:fld>
            <a:endParaRPr lang="en-GB" altLang="en-US" sz="1100">
              <a:latin typeface="Times New Roman" pitchFamily="18" charset="0"/>
            </a:endParaRPr>
          </a:p>
        </p:txBody>
      </p:sp>
      <p:sp>
        <p:nvSpPr>
          <p:cNvPr id="17408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408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7408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408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17408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marL="0" indent="0" eaLnBrk="1" hangingPunct="1">
              <a:buNone/>
            </a:pPr>
            <a:r>
              <a:rPr lang="de-DE" altLang="en-US" dirty="0"/>
              <a:t>Man kann einen positiven Rückkopplungseffekt mit einer Kreisgrafik beschreiben. </a:t>
            </a:r>
          </a:p>
          <a:p>
            <a:pPr marL="0" indent="0" eaLnBrk="1" hangingPunct="1">
              <a:buNone/>
            </a:pPr>
            <a:endParaRPr lang="de-DE" altLang="en-US" dirty="0"/>
          </a:p>
          <a:p>
            <a:pPr marL="0" indent="0" eaLnBrk="1" hangingPunct="1">
              <a:buNone/>
            </a:pPr>
            <a:r>
              <a:rPr lang="de-DE" altLang="en-US" dirty="0"/>
              <a:t>Unterstellen wir dazu, dass aufgrund eines Entstehungsschocks, etwa einer technologischen Innovation eine große Gruppe von Marktteilnehmern die Erwartung bildet, dass der Preis eines Aktienunternehmens steigen wird. KLICK…..</a:t>
            </a:r>
          </a:p>
        </p:txBody>
      </p:sp>
      <p:sp>
        <p:nvSpPr>
          <p:cNvPr id="174088" name="Rectangle 7"/>
          <p:cNvSpPr>
            <a:spLocks noGrp="1" noRot="1" noChangeAspect="1" noChangeArrowheads="1" noTextEdit="1"/>
          </p:cNvSpPr>
          <p:nvPr>
            <p:ph type="sldImg"/>
          </p:nvPr>
        </p:nvSpPr>
        <p:spPr>
          <a:ln cap="flat"/>
        </p:spPr>
      </p:sp>
      <p:sp>
        <p:nvSpPr>
          <p:cNvPr id="17408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8177CF9-9286-42A0-AA52-95ED224588C3}" type="slidenum">
              <a:rPr lang="en-GB" altLang="en-US" sz="1100" smtClean="0">
                <a:latin typeface="Times New Roman" pitchFamily="18" charset="0"/>
              </a:rPr>
              <a:pPr>
                <a:spcBef>
                  <a:spcPct val="0"/>
                </a:spcBef>
                <a:buFontTx/>
                <a:buNone/>
              </a:pPr>
              <a:t>90</a:t>
            </a:fld>
            <a:endParaRPr lang="en-GB" altLang="en-US" sz="1100">
              <a:latin typeface="Times New Roman" pitchFamily="18" charset="0"/>
            </a:endParaRPr>
          </a:p>
        </p:txBody>
      </p:sp>
      <p:sp>
        <p:nvSpPr>
          <p:cNvPr id="25805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805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5805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805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805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58056" name="Rectangle 7"/>
          <p:cNvSpPr>
            <a:spLocks noGrp="1" noRot="1" noChangeAspect="1" noChangeArrowheads="1" noTextEdit="1"/>
          </p:cNvSpPr>
          <p:nvPr>
            <p:ph type="sldImg"/>
          </p:nvPr>
        </p:nvSpPr>
        <p:spPr>
          <a:ln cap="flat"/>
        </p:spPr>
      </p:sp>
      <p:sp>
        <p:nvSpPr>
          <p:cNvPr id="25805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8058"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F05CD0F-44B6-4A8D-9B8A-DE5393832156}" type="slidenum">
              <a:rPr lang="en-GB" altLang="en-US" sz="1100" smtClean="0">
                <a:latin typeface="Times New Roman" pitchFamily="18" charset="0"/>
              </a:rPr>
              <a:pPr>
                <a:spcBef>
                  <a:spcPct val="0"/>
                </a:spcBef>
                <a:buFontTx/>
                <a:buNone/>
              </a:pPr>
              <a:t>91</a:t>
            </a:fld>
            <a:endParaRPr lang="en-GB" altLang="en-US" sz="1100">
              <a:latin typeface="Times New Roman" pitchFamily="18" charset="0"/>
            </a:endParaRPr>
          </a:p>
        </p:txBody>
      </p:sp>
      <p:sp>
        <p:nvSpPr>
          <p:cNvPr id="25907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907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5907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907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5907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59080" name="Rectangle 7"/>
          <p:cNvSpPr>
            <a:spLocks noGrp="1" noRot="1" noChangeAspect="1" noChangeArrowheads="1" noTextEdit="1"/>
          </p:cNvSpPr>
          <p:nvPr>
            <p:ph type="sldImg"/>
          </p:nvPr>
        </p:nvSpPr>
        <p:spPr>
          <a:ln cap="flat"/>
        </p:spPr>
      </p:sp>
      <p:sp>
        <p:nvSpPr>
          <p:cNvPr id="25908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59082"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E766F18-E385-4820-9BA1-02000C3434FD}" type="slidenum">
              <a:rPr lang="en-GB" altLang="en-US" sz="1100" smtClean="0">
                <a:latin typeface="Times New Roman" pitchFamily="18" charset="0"/>
              </a:rPr>
              <a:pPr>
                <a:spcBef>
                  <a:spcPct val="0"/>
                </a:spcBef>
                <a:buFontTx/>
                <a:buNone/>
              </a:pPr>
              <a:t>92</a:t>
            </a:fld>
            <a:endParaRPr lang="en-GB" altLang="en-US" sz="1100">
              <a:latin typeface="Times New Roman" pitchFamily="18" charset="0"/>
            </a:endParaRPr>
          </a:p>
        </p:txBody>
      </p:sp>
      <p:sp>
        <p:nvSpPr>
          <p:cNvPr id="26009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010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50000"/>
              </a:spcBef>
              <a:buFontTx/>
              <a:buNone/>
            </a:pPr>
            <a:r>
              <a:rPr lang="en-GB" altLang="en-US" sz="1100" i="1">
                <a:solidFill>
                  <a:schemeClr val="bg2"/>
                </a:solidFill>
                <a:latin typeface="Times New Roman" pitchFamily="18" charset="0"/>
              </a:rPr>
              <a:t>2</a:t>
            </a:r>
          </a:p>
        </p:txBody>
      </p:sp>
      <p:sp>
        <p:nvSpPr>
          <p:cNvPr id="26010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010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010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60104" name="Rectangle 7"/>
          <p:cNvSpPr>
            <a:spLocks noGrp="1" noRot="1" noChangeAspect="1" noChangeArrowheads="1" noTextEdit="1"/>
          </p:cNvSpPr>
          <p:nvPr>
            <p:ph type="sldImg"/>
          </p:nvPr>
        </p:nvSpPr>
        <p:spPr>
          <a:ln cap="flat"/>
        </p:spPr>
      </p:sp>
      <p:sp>
        <p:nvSpPr>
          <p:cNvPr id="26010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solidFill>
                <a:schemeClr val="bg2"/>
              </a:solidFill>
            </a:endParaRPr>
          </a:p>
          <a:p>
            <a:pPr eaLnBrk="1" hangingPunct="1"/>
            <a:endParaRPr lang="en-US" altLang="en-US">
              <a:solidFill>
                <a:schemeClr val="bg2"/>
              </a:solidFill>
            </a:endParaRPr>
          </a:p>
        </p:txBody>
      </p:sp>
      <p:sp>
        <p:nvSpPr>
          <p:cNvPr id="260106"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r>
              <a:rPr lang="en-US" altLang="en-US" sz="1300">
                <a:solidFill>
                  <a:schemeClr val="bg2"/>
                </a:solidFill>
              </a:rPr>
              <a:t>NASDAQ = </a:t>
            </a:r>
            <a:r>
              <a:rPr lang="en-US" altLang="en-US" sz="1300" i="1">
                <a:solidFill>
                  <a:schemeClr val="bg2"/>
                </a:solidFill>
              </a:rPr>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B55A674-2B40-4956-9503-A9E00C0E0A01}" type="slidenum">
              <a:rPr lang="en-GB" altLang="en-US" sz="1100" smtClean="0">
                <a:latin typeface="Times New Roman" pitchFamily="18" charset="0"/>
              </a:rPr>
              <a:pPr>
                <a:spcBef>
                  <a:spcPct val="0"/>
                </a:spcBef>
                <a:buFontTx/>
                <a:buNone/>
              </a:pPr>
              <a:t>93</a:t>
            </a:fld>
            <a:endParaRPr lang="en-GB" altLang="en-US" sz="1100">
              <a:latin typeface="Times New Roman" pitchFamily="18" charset="0"/>
            </a:endParaRPr>
          </a:p>
        </p:txBody>
      </p:sp>
      <p:sp>
        <p:nvSpPr>
          <p:cNvPr id="26112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112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6112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112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112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61128" name="Rectangle 7"/>
          <p:cNvSpPr>
            <a:spLocks noGrp="1" noRot="1" noChangeAspect="1" noChangeArrowheads="1" noTextEdit="1"/>
          </p:cNvSpPr>
          <p:nvPr>
            <p:ph type="sldImg"/>
          </p:nvPr>
        </p:nvSpPr>
        <p:spPr>
          <a:ln cap="flat"/>
        </p:spPr>
      </p:sp>
      <p:sp>
        <p:nvSpPr>
          <p:cNvPr id="26112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61130"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C10BCBCC-26A2-44BD-98BE-4EEB9739175D}" type="slidenum">
              <a:rPr lang="en-GB" altLang="en-US" sz="1100" smtClean="0">
                <a:latin typeface="Times New Roman" pitchFamily="18" charset="0"/>
              </a:rPr>
              <a:pPr>
                <a:spcBef>
                  <a:spcPct val="0"/>
                </a:spcBef>
                <a:buFontTx/>
                <a:buNone/>
              </a:pPr>
              <a:t>94</a:t>
            </a:fld>
            <a:endParaRPr lang="en-GB" altLang="en-US" sz="1100">
              <a:latin typeface="Times New Roman" pitchFamily="18" charset="0"/>
            </a:endParaRPr>
          </a:p>
        </p:txBody>
      </p:sp>
      <p:sp>
        <p:nvSpPr>
          <p:cNvPr id="262147"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2148"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62149"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2150"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215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62152" name="Rectangle 7"/>
          <p:cNvSpPr>
            <a:spLocks noGrp="1" noRot="1" noChangeAspect="1" noChangeArrowheads="1" noTextEdit="1"/>
          </p:cNvSpPr>
          <p:nvPr>
            <p:ph type="sldImg"/>
          </p:nvPr>
        </p:nvSpPr>
        <p:spPr>
          <a:ln cap="flat"/>
        </p:spPr>
      </p:sp>
      <p:sp>
        <p:nvSpPr>
          <p:cNvPr id="262153"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62154"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C7500C17-5323-4A1A-BA2C-A40CDF19A3DD}" type="slidenum">
              <a:rPr lang="en-GB" altLang="en-US" sz="1100" smtClean="0">
                <a:latin typeface="Times New Roman" pitchFamily="18" charset="0"/>
              </a:rPr>
              <a:pPr>
                <a:spcBef>
                  <a:spcPct val="0"/>
                </a:spcBef>
                <a:buFontTx/>
                <a:buNone/>
              </a:pPr>
              <a:t>95</a:t>
            </a:fld>
            <a:endParaRPr lang="en-GB" altLang="en-US" sz="1100">
              <a:latin typeface="Times New Roman" pitchFamily="18" charset="0"/>
            </a:endParaRPr>
          </a:p>
        </p:txBody>
      </p:sp>
      <p:sp>
        <p:nvSpPr>
          <p:cNvPr id="263171"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3172"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63173"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3174"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317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63176" name="Rectangle 7"/>
          <p:cNvSpPr>
            <a:spLocks noGrp="1" noRot="1" noChangeAspect="1" noChangeArrowheads="1" noTextEdit="1"/>
          </p:cNvSpPr>
          <p:nvPr>
            <p:ph type="sldImg"/>
          </p:nvPr>
        </p:nvSpPr>
        <p:spPr>
          <a:ln cap="flat"/>
        </p:spPr>
      </p:sp>
      <p:sp>
        <p:nvSpPr>
          <p:cNvPr id="263177"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63178"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9388BAA-D656-4E76-BACE-E2EC8056806B}" type="slidenum">
              <a:rPr lang="en-GB" altLang="en-US" sz="1100" smtClean="0">
                <a:latin typeface="Times New Roman" pitchFamily="18" charset="0"/>
              </a:rPr>
              <a:pPr>
                <a:spcBef>
                  <a:spcPct val="0"/>
                </a:spcBef>
                <a:buFontTx/>
                <a:buNone/>
              </a:pPr>
              <a:t>96</a:t>
            </a:fld>
            <a:endParaRPr lang="en-GB" altLang="en-US" sz="1100">
              <a:latin typeface="Times New Roman" pitchFamily="18" charset="0"/>
            </a:endParaRPr>
          </a:p>
        </p:txBody>
      </p:sp>
      <p:sp>
        <p:nvSpPr>
          <p:cNvPr id="264195"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4196"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64197"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4198"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419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64200" name="Rectangle 7"/>
          <p:cNvSpPr>
            <a:spLocks noGrp="1" noRot="1" noChangeAspect="1" noChangeArrowheads="1" noTextEdit="1"/>
          </p:cNvSpPr>
          <p:nvPr>
            <p:ph type="sldImg"/>
          </p:nvPr>
        </p:nvSpPr>
        <p:spPr>
          <a:ln cap="flat"/>
        </p:spPr>
      </p:sp>
      <p:sp>
        <p:nvSpPr>
          <p:cNvPr id="264201"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64202"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EE43973-2661-4AC4-9C65-73AC4F378FCD}" type="slidenum">
              <a:rPr lang="en-GB" altLang="en-US" sz="1100" smtClean="0">
                <a:latin typeface="Times New Roman" pitchFamily="18" charset="0"/>
              </a:rPr>
              <a:pPr>
                <a:spcBef>
                  <a:spcPct val="0"/>
                </a:spcBef>
                <a:buFontTx/>
                <a:buNone/>
              </a:pPr>
              <a:t>97</a:t>
            </a:fld>
            <a:endParaRPr lang="en-GB" altLang="en-US" sz="1100">
              <a:latin typeface="Times New Roman" pitchFamily="18" charset="0"/>
            </a:endParaRPr>
          </a:p>
        </p:txBody>
      </p:sp>
      <p:sp>
        <p:nvSpPr>
          <p:cNvPr id="265219"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5220"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65221"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5222"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522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65224" name="Rectangle 7"/>
          <p:cNvSpPr>
            <a:spLocks noGrp="1" noRot="1" noChangeAspect="1" noChangeArrowheads="1" noTextEdit="1"/>
          </p:cNvSpPr>
          <p:nvPr>
            <p:ph type="sldImg"/>
          </p:nvPr>
        </p:nvSpPr>
        <p:spPr>
          <a:ln cap="flat"/>
        </p:spPr>
      </p:sp>
      <p:sp>
        <p:nvSpPr>
          <p:cNvPr id="265225"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65226"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C085747-440D-4953-B865-324B469DB371}" type="slidenum">
              <a:rPr lang="en-GB" altLang="en-US" sz="1100" smtClean="0">
                <a:latin typeface="Times New Roman" pitchFamily="18" charset="0"/>
              </a:rPr>
              <a:pPr>
                <a:spcBef>
                  <a:spcPct val="0"/>
                </a:spcBef>
                <a:buFontTx/>
                <a:buNone/>
              </a:pPr>
              <a:t>98</a:t>
            </a:fld>
            <a:endParaRPr lang="en-GB" altLang="en-US" sz="1100">
              <a:latin typeface="Times New Roman" pitchFamily="18" charset="0"/>
            </a:endParaRPr>
          </a:p>
        </p:txBody>
      </p:sp>
      <p:sp>
        <p:nvSpPr>
          <p:cNvPr id="266243" name="Rectangle 2"/>
          <p:cNvSpPr>
            <a:spLocks noChangeArrowheads="1"/>
          </p:cNvSpPr>
          <p:nvPr/>
        </p:nvSpPr>
        <p:spPr bwMode="auto">
          <a:xfrm>
            <a:off x="3851275"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6244" name="Rectangle 3"/>
          <p:cNvSpPr>
            <a:spLocks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0" tIns="0" rIns="19750"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66245" name="Rectangle 4"/>
          <p:cNvSpPr>
            <a:spLocks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6246" name="Rectangle 5"/>
          <p:cNvSpPr>
            <a:spLocks noChangeArrowheads="1"/>
          </p:cNvSpPr>
          <p:nvPr/>
        </p:nvSpPr>
        <p:spPr bwMode="auto">
          <a:xfrm>
            <a:off x="0" y="0"/>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buAutoNum type="arabicPeriod"/>
              <a:defRPr sz="1200">
                <a:solidFill>
                  <a:schemeClr val="tx1"/>
                </a:solidFill>
                <a:latin typeface="Arial" charset="0"/>
              </a:defRPr>
            </a:lvl1pPr>
            <a:lvl2pPr marL="742950" indent="-285750" eaLnBrk="0" hangingPunct="0">
              <a:spcBef>
                <a:spcPct val="30000"/>
              </a:spcBef>
              <a:buAutoNum type="arabicPeriod"/>
              <a:defRPr sz="1200">
                <a:solidFill>
                  <a:schemeClr val="tx1"/>
                </a:solidFill>
                <a:latin typeface="Arial" charset="0"/>
              </a:defRPr>
            </a:lvl2pPr>
            <a:lvl3pPr marL="1143000" indent="-228600" eaLnBrk="0" hangingPunct="0">
              <a:spcBef>
                <a:spcPct val="30000"/>
              </a:spcBef>
              <a:buAutoNum type="arabicPeriod"/>
              <a:defRPr sz="1200">
                <a:solidFill>
                  <a:schemeClr val="tx1"/>
                </a:solidFill>
                <a:latin typeface="Arial" charset="0"/>
              </a:defRPr>
            </a:lvl3pPr>
            <a:lvl4pPr marL="1600200" indent="-228600" eaLnBrk="0" hangingPunct="0">
              <a:spcBef>
                <a:spcPct val="30000"/>
              </a:spcBef>
              <a:buAutoNum type="arabicPeriod"/>
              <a:defRPr sz="1200">
                <a:solidFill>
                  <a:schemeClr val="tx1"/>
                </a:solidFill>
                <a:latin typeface="Arial" charset="0"/>
              </a:defRPr>
            </a:lvl4pPr>
            <a:lvl5pPr marL="2057400" indent="-228600"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eaLnBrk="1" hangingPunct="1">
              <a:spcBef>
                <a:spcPct val="50000"/>
              </a:spcBef>
              <a:buFontTx/>
              <a:buNone/>
            </a:pPr>
            <a:endParaRPr lang="de-DE" altLang="en-US" sz="2200">
              <a:solidFill>
                <a:schemeClr val="bg2"/>
              </a:solidFill>
            </a:endParaRPr>
          </a:p>
        </p:txBody>
      </p:sp>
      <p:sp>
        <p:nvSpPr>
          <p:cNvPr id="26624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p>
            <a:pPr eaLnBrk="1" hangingPunct="1"/>
            <a:endParaRPr lang="de-DE" altLang="en-US"/>
          </a:p>
          <a:p>
            <a:pPr eaLnBrk="1" hangingPunct="1"/>
            <a:endParaRPr lang="de-DE" altLang="en-US"/>
          </a:p>
        </p:txBody>
      </p:sp>
      <p:sp>
        <p:nvSpPr>
          <p:cNvPr id="266248" name="Rectangle 7"/>
          <p:cNvSpPr>
            <a:spLocks noGrp="1" noRot="1" noChangeAspect="1" noChangeArrowheads="1" noTextEdit="1"/>
          </p:cNvSpPr>
          <p:nvPr>
            <p:ph type="sldImg"/>
          </p:nvPr>
        </p:nvSpPr>
        <p:spPr>
          <a:ln cap="flat"/>
        </p:spPr>
      </p:sp>
      <p:sp>
        <p:nvSpPr>
          <p:cNvPr id="266249" name="Rectangle 8"/>
          <p:cNvSpPr>
            <a:spLocks noChangeArrowheads="1"/>
          </p:cNvSpPr>
          <p:nvPr/>
        </p:nvSpPr>
        <p:spPr bwMode="auto">
          <a:xfrm>
            <a:off x="438150" y="4924425"/>
            <a:ext cx="633888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0" tIns="47731" rIns="95460" bIns="47731"/>
          <a:lstStyle>
            <a:lvl1pPr marL="228600" indent="-228600" defTabSz="762000" eaLnBrk="0" hangingPunct="0">
              <a:spcBef>
                <a:spcPct val="30000"/>
              </a:spcBef>
              <a:buAutoNum type="arabicPeriod"/>
              <a:defRPr sz="1200">
                <a:solidFill>
                  <a:schemeClr val="tx1"/>
                </a:solidFill>
                <a:latin typeface="Arial" charset="0"/>
              </a:defRPr>
            </a:lvl1pPr>
            <a:lvl2pPr marL="742950" indent="-285750" defTabSz="762000" eaLnBrk="0" hangingPunct="0">
              <a:spcBef>
                <a:spcPct val="30000"/>
              </a:spcBef>
              <a:buAutoNum type="arabicPeriod"/>
              <a:defRPr sz="1200">
                <a:solidFill>
                  <a:schemeClr val="tx1"/>
                </a:solidFill>
                <a:latin typeface="Arial" charset="0"/>
              </a:defRPr>
            </a:lvl2pPr>
            <a:lvl3pPr marL="1143000" indent="-228600" defTabSz="762000" eaLnBrk="0" hangingPunct="0">
              <a:spcBef>
                <a:spcPct val="30000"/>
              </a:spcBef>
              <a:buAutoNum type="arabicPeriod"/>
              <a:defRPr sz="1200">
                <a:solidFill>
                  <a:schemeClr val="tx1"/>
                </a:solidFill>
                <a:latin typeface="Arial" charset="0"/>
              </a:defRPr>
            </a:lvl3pPr>
            <a:lvl4pPr marL="1600200" indent="-228600" defTabSz="762000" eaLnBrk="0" hangingPunct="0">
              <a:spcBef>
                <a:spcPct val="30000"/>
              </a:spcBef>
              <a:buAutoNum type="arabicPeriod"/>
              <a:defRPr sz="1200">
                <a:solidFill>
                  <a:schemeClr val="tx1"/>
                </a:solidFill>
                <a:latin typeface="Arial" charset="0"/>
              </a:defRPr>
            </a:lvl4pPr>
            <a:lvl5pPr marL="2057400" indent="-228600" defTabSz="762000" eaLnBrk="0" hangingPunct="0">
              <a:spcBef>
                <a:spcPct val="30000"/>
              </a:spcBef>
              <a:buAutoNum type="arabicPeriod"/>
              <a:defRPr sz="1200">
                <a:solidFill>
                  <a:schemeClr val="tx1"/>
                </a:solidFill>
                <a:latin typeface="Arial" charset="0"/>
              </a:defRPr>
            </a:lvl5pPr>
            <a:lvl6pPr marL="2514600" indent="-228600" defTabSz="762000" eaLnBrk="0" fontAlgn="base" hangingPunct="0">
              <a:spcBef>
                <a:spcPct val="30000"/>
              </a:spcBef>
              <a:spcAft>
                <a:spcPct val="0"/>
              </a:spcAft>
              <a:buAutoNum type="arabicPeriod"/>
              <a:defRPr sz="1200">
                <a:solidFill>
                  <a:schemeClr val="tx1"/>
                </a:solidFill>
                <a:latin typeface="Arial" charset="0"/>
              </a:defRPr>
            </a:lvl6pPr>
            <a:lvl7pPr marL="2971800" indent="-228600" defTabSz="762000" eaLnBrk="0" fontAlgn="base" hangingPunct="0">
              <a:spcBef>
                <a:spcPct val="30000"/>
              </a:spcBef>
              <a:spcAft>
                <a:spcPct val="0"/>
              </a:spcAft>
              <a:buAutoNum type="arabicPeriod"/>
              <a:defRPr sz="1200">
                <a:solidFill>
                  <a:schemeClr val="tx1"/>
                </a:solidFill>
                <a:latin typeface="Arial" charset="0"/>
              </a:defRPr>
            </a:lvl7pPr>
            <a:lvl8pPr marL="3429000" indent="-228600" defTabSz="762000" eaLnBrk="0" fontAlgn="base" hangingPunct="0">
              <a:spcBef>
                <a:spcPct val="30000"/>
              </a:spcBef>
              <a:spcAft>
                <a:spcPct val="0"/>
              </a:spcAft>
              <a:buAutoNum type="arabicPeriod"/>
              <a:defRPr sz="1200">
                <a:solidFill>
                  <a:schemeClr val="tx1"/>
                </a:solidFill>
                <a:latin typeface="Arial" charset="0"/>
              </a:defRPr>
            </a:lvl8pPr>
            <a:lvl9pPr marL="3886200" indent="-228600" defTabSz="762000"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pPr>
            <a:endParaRPr lang="en-US" altLang="en-US"/>
          </a:p>
          <a:p>
            <a:pPr eaLnBrk="1" hangingPunct="1"/>
            <a:endParaRPr lang="en-US" altLang="en-US"/>
          </a:p>
        </p:txBody>
      </p:sp>
      <p:sp>
        <p:nvSpPr>
          <p:cNvPr id="266250" name="Text Box 9"/>
          <p:cNvSpPr txBox="1">
            <a:spLocks noChangeArrowheads="1"/>
          </p:cNvSpPr>
          <p:nvPr/>
        </p:nvSpPr>
        <p:spPr bwMode="auto">
          <a:xfrm>
            <a:off x="331788" y="4894263"/>
            <a:ext cx="60658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86168" tIns="44807" rIns="86168" bIns="44807" anchorCtr="1">
            <a:spAutoFit/>
          </a:bodyPr>
          <a:lstStyle>
            <a:lvl1pPr defTabSz="876300" eaLnBrk="0" hangingPunct="0">
              <a:spcBef>
                <a:spcPct val="30000"/>
              </a:spcBef>
              <a:buAutoNum type="arabicPeriod"/>
              <a:defRPr sz="1200">
                <a:solidFill>
                  <a:schemeClr val="tx1"/>
                </a:solidFill>
                <a:latin typeface="Arial" charset="0"/>
              </a:defRPr>
            </a:lvl1pPr>
            <a:lvl2pPr marL="742950" indent="-285750" defTabSz="876300" eaLnBrk="0" hangingPunct="0">
              <a:spcBef>
                <a:spcPct val="30000"/>
              </a:spcBef>
              <a:buAutoNum type="arabicPeriod"/>
              <a:defRPr sz="1200">
                <a:solidFill>
                  <a:schemeClr val="tx1"/>
                </a:solidFill>
                <a:latin typeface="Arial" charset="0"/>
              </a:defRPr>
            </a:lvl2pPr>
            <a:lvl3pPr marL="1143000" indent="-228600" defTabSz="876300" eaLnBrk="0" hangingPunct="0">
              <a:spcBef>
                <a:spcPct val="30000"/>
              </a:spcBef>
              <a:buAutoNum type="arabicPeriod"/>
              <a:defRPr sz="1200">
                <a:solidFill>
                  <a:schemeClr val="tx1"/>
                </a:solidFill>
                <a:latin typeface="Arial" charset="0"/>
              </a:defRPr>
            </a:lvl3pPr>
            <a:lvl4pPr marL="1600200" indent="-228600" defTabSz="876300" eaLnBrk="0" hangingPunct="0">
              <a:spcBef>
                <a:spcPct val="30000"/>
              </a:spcBef>
              <a:buAutoNum type="arabicPeriod"/>
              <a:defRPr sz="1200">
                <a:solidFill>
                  <a:schemeClr val="tx1"/>
                </a:solidFill>
                <a:latin typeface="Arial" charset="0"/>
              </a:defRPr>
            </a:lvl4pPr>
            <a:lvl5pPr marL="2057400" indent="-228600" defTabSz="876300" eaLnBrk="0" hangingPunct="0">
              <a:spcBef>
                <a:spcPct val="30000"/>
              </a:spcBef>
              <a:buAutoNum type="arabicPeriod"/>
              <a:defRPr sz="1200">
                <a:solidFill>
                  <a:schemeClr val="tx1"/>
                </a:solidFill>
                <a:latin typeface="Arial" charset="0"/>
              </a:defRPr>
            </a:lvl5pPr>
            <a:lvl6pPr marL="2514600" indent="-228600" defTabSz="876300" eaLnBrk="0" fontAlgn="base" hangingPunct="0">
              <a:spcBef>
                <a:spcPct val="30000"/>
              </a:spcBef>
              <a:spcAft>
                <a:spcPct val="0"/>
              </a:spcAft>
              <a:buAutoNum type="arabicPeriod"/>
              <a:defRPr sz="1200">
                <a:solidFill>
                  <a:schemeClr val="tx1"/>
                </a:solidFill>
                <a:latin typeface="Arial" charset="0"/>
              </a:defRPr>
            </a:lvl6pPr>
            <a:lvl7pPr marL="2971800" indent="-228600" defTabSz="876300" eaLnBrk="0" fontAlgn="base" hangingPunct="0">
              <a:spcBef>
                <a:spcPct val="30000"/>
              </a:spcBef>
              <a:spcAft>
                <a:spcPct val="0"/>
              </a:spcAft>
              <a:buAutoNum type="arabicPeriod"/>
              <a:defRPr sz="1200">
                <a:solidFill>
                  <a:schemeClr val="tx1"/>
                </a:solidFill>
                <a:latin typeface="Arial" charset="0"/>
              </a:defRPr>
            </a:lvl7pPr>
            <a:lvl8pPr marL="3429000" indent="-228600" defTabSz="876300" eaLnBrk="0" fontAlgn="base" hangingPunct="0">
              <a:spcBef>
                <a:spcPct val="30000"/>
              </a:spcBef>
              <a:spcAft>
                <a:spcPct val="0"/>
              </a:spcAft>
              <a:buAutoNum type="arabicPeriod"/>
              <a:defRPr sz="1200">
                <a:solidFill>
                  <a:schemeClr val="tx1"/>
                </a:solidFill>
                <a:latin typeface="Arial" charset="0"/>
              </a:defRPr>
            </a:lvl8pPr>
            <a:lvl9pPr marL="3886200" indent="-228600" defTabSz="8763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300"/>
              <a:t>NASDAQ = </a:t>
            </a:r>
            <a:r>
              <a:rPr lang="en-US" altLang="en-US" sz="1300" i="1"/>
              <a:t>National Association of Securities Dealers Automated Quotations</a:t>
            </a:r>
            <a:r>
              <a:rPr lang="en-US" altLang="en-US" sz="2300" b="1">
                <a:solidFill>
                  <a:srgbClr val="00FF00"/>
                </a:solidFill>
              </a:rPr>
              <a:t> </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06D4231-0C1B-4BBB-BD5F-A52F7BDECF17}" type="slidenum">
              <a:rPr lang="en-GB" altLang="en-US" sz="1100" smtClean="0">
                <a:latin typeface="Times New Roman" pitchFamily="18" charset="0"/>
              </a:rPr>
              <a:pPr>
                <a:spcBef>
                  <a:spcPct val="0"/>
                </a:spcBef>
                <a:buFontTx/>
                <a:buNone/>
              </a:pPr>
              <a:t>99</a:t>
            </a:fld>
            <a:endParaRPr lang="en-GB" altLang="en-US" sz="1100">
              <a:latin typeface="Times New Roman" pitchFamily="18" charset="0"/>
            </a:endParaRPr>
          </a:p>
        </p:txBody>
      </p:sp>
      <p:sp>
        <p:nvSpPr>
          <p:cNvPr id="267267" name="Rectangle 4"/>
          <p:cNvSpPr txBox="1">
            <a:spLocks noGrp="1" noChangeArrowheads="1"/>
          </p:cNvSpPr>
          <p:nvPr/>
        </p:nvSpPr>
        <p:spPr bwMode="auto">
          <a:xfrm>
            <a:off x="0"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a:t>
            </a:r>
          </a:p>
        </p:txBody>
      </p:sp>
      <p:sp>
        <p:nvSpPr>
          <p:cNvPr id="267268" name="Rectangle 5"/>
          <p:cNvSpPr txBox="1">
            <a:spLocks noGrp="1" noChangeArrowheads="1"/>
          </p:cNvSpPr>
          <p:nvPr/>
        </p:nvSpPr>
        <p:spPr bwMode="auto">
          <a:xfrm>
            <a:off x="3851275" y="9432925"/>
            <a:ext cx="2946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90575" eaLnBrk="0" hangingPunct="0">
              <a:spcBef>
                <a:spcPct val="30000"/>
              </a:spcBef>
              <a:buAutoNum type="arabicPeriod"/>
              <a:defRPr sz="1200">
                <a:solidFill>
                  <a:schemeClr val="tx1"/>
                </a:solidFill>
                <a:latin typeface="Arial" charset="0"/>
              </a:defRPr>
            </a:lvl1pPr>
            <a:lvl2pPr marL="742950" indent="-285750" defTabSz="790575" eaLnBrk="0" hangingPunct="0">
              <a:spcBef>
                <a:spcPct val="30000"/>
              </a:spcBef>
              <a:buAutoNum type="arabicPeriod"/>
              <a:defRPr sz="1200">
                <a:solidFill>
                  <a:schemeClr val="tx1"/>
                </a:solidFill>
                <a:latin typeface="Arial" charset="0"/>
              </a:defRPr>
            </a:lvl2pPr>
            <a:lvl3pPr marL="1143000" indent="-228600" defTabSz="790575" eaLnBrk="0" hangingPunct="0">
              <a:spcBef>
                <a:spcPct val="30000"/>
              </a:spcBef>
              <a:buAutoNum type="arabicPeriod"/>
              <a:defRPr sz="1200">
                <a:solidFill>
                  <a:schemeClr val="tx1"/>
                </a:solidFill>
                <a:latin typeface="Arial" charset="0"/>
              </a:defRPr>
            </a:lvl3pPr>
            <a:lvl4pPr marL="1600200" indent="-228600" defTabSz="790575" eaLnBrk="0" hangingPunct="0">
              <a:spcBef>
                <a:spcPct val="30000"/>
              </a:spcBef>
              <a:buAutoNum type="arabicPeriod"/>
              <a:defRPr sz="1200">
                <a:solidFill>
                  <a:schemeClr val="tx1"/>
                </a:solidFill>
                <a:latin typeface="Arial" charset="0"/>
              </a:defRPr>
            </a:lvl4pPr>
            <a:lvl5pPr marL="2057400" indent="-228600" defTabSz="790575" eaLnBrk="0" hangingPunct="0">
              <a:spcBef>
                <a:spcPct val="30000"/>
              </a:spcBef>
              <a:buAutoNum type="arabicPeriod"/>
              <a:defRPr sz="1200">
                <a:solidFill>
                  <a:schemeClr val="tx1"/>
                </a:solidFill>
                <a:latin typeface="Arial" charset="0"/>
              </a:defRPr>
            </a:lvl5pPr>
            <a:lvl6pPr marL="2514600" indent="-228600" defTabSz="790575" eaLnBrk="0" fontAlgn="base" hangingPunct="0">
              <a:spcBef>
                <a:spcPct val="30000"/>
              </a:spcBef>
              <a:spcAft>
                <a:spcPct val="0"/>
              </a:spcAft>
              <a:buAutoNum type="arabicPeriod"/>
              <a:defRPr sz="1200">
                <a:solidFill>
                  <a:schemeClr val="tx1"/>
                </a:solidFill>
                <a:latin typeface="Arial" charset="0"/>
              </a:defRPr>
            </a:lvl6pPr>
            <a:lvl7pPr marL="2971800" indent="-228600" defTabSz="790575" eaLnBrk="0" fontAlgn="base" hangingPunct="0">
              <a:spcBef>
                <a:spcPct val="30000"/>
              </a:spcBef>
              <a:spcAft>
                <a:spcPct val="0"/>
              </a:spcAft>
              <a:buAutoNum type="arabicPeriod"/>
              <a:defRPr sz="1200">
                <a:solidFill>
                  <a:schemeClr val="tx1"/>
                </a:solidFill>
                <a:latin typeface="Arial" charset="0"/>
              </a:defRPr>
            </a:lvl7pPr>
            <a:lvl8pPr marL="3429000" indent="-228600" defTabSz="790575" eaLnBrk="0" fontAlgn="base" hangingPunct="0">
              <a:spcBef>
                <a:spcPct val="30000"/>
              </a:spcBef>
              <a:spcAft>
                <a:spcPct val="0"/>
              </a:spcAft>
              <a:buAutoNum type="arabicPeriod"/>
              <a:defRPr sz="1200">
                <a:solidFill>
                  <a:schemeClr val="tx1"/>
                </a:solidFill>
                <a:latin typeface="Arial" charset="0"/>
              </a:defRPr>
            </a:lvl8pPr>
            <a:lvl9pPr marL="3886200" indent="-228600" defTabSz="790575"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5A6A5965-BEF1-4E5B-B606-D3F652AECEBD}" type="slidenum">
              <a:rPr lang="en-GB" altLang="en-US" sz="1100" i="1">
                <a:latin typeface="Times New Roman" pitchFamily="18" charset="0"/>
              </a:rPr>
              <a:pPr algn="r">
                <a:spcBef>
                  <a:spcPct val="0"/>
                </a:spcBef>
                <a:buFontTx/>
                <a:buNone/>
              </a:pPr>
              <a:t>99</a:t>
            </a:fld>
            <a:endParaRPr lang="en-GB" altLang="en-US" sz="1100" i="1">
              <a:latin typeface="Times New Roman" pitchFamily="18" charset="0"/>
            </a:endParaRPr>
          </a:p>
        </p:txBody>
      </p:sp>
      <p:sp>
        <p:nvSpPr>
          <p:cNvPr id="267269" name="Rectangle 2"/>
          <p:cNvSpPr>
            <a:spLocks noGrp="1" noRot="1" noChangeAspect="1" noChangeArrowheads="1" noTextEdit="1"/>
          </p:cNvSpPr>
          <p:nvPr>
            <p:ph type="sldImg"/>
          </p:nvPr>
        </p:nvSpPr>
        <p:spPr>
          <a:ln/>
        </p:spPr>
      </p:sp>
      <p:sp>
        <p:nvSpPr>
          <p:cNvPr id="2672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4pPr marL="1600200" indent="-228600">
              <a:buSzPct val="100000"/>
              <a:buFont typeface="Arial" pitchFamily="34" charset="0"/>
              <a:buChar char="●"/>
              <a:defRPr/>
            </a:lvl4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Rectangle 3"/>
          <p:cNvSpPr>
            <a:spLocks noGrp="1" noChangeArrowheads="1"/>
          </p:cNvSpPr>
          <p:nvPr>
            <p:ph type="sldNum" sz="quarter" idx="10"/>
          </p:nvPr>
        </p:nvSpPr>
        <p:spPr>
          <a:ln/>
        </p:spPr>
        <p:txBody>
          <a:bodyPr/>
          <a:lstStyle>
            <a:lvl1pPr>
              <a:defRPr/>
            </a:lvl1pPr>
          </a:lstStyle>
          <a:p>
            <a:pPr>
              <a:defRPr/>
            </a:pPr>
            <a:r>
              <a:rPr lang="de-DE"/>
              <a:t>- </a:t>
            </a:r>
            <a:fld id="{C5CCF7EA-1413-4E7E-9A51-B26DAD690C95}" type="slidenum">
              <a:rPr lang="de-DE"/>
              <a:pPr>
                <a:defRPr/>
              </a:pPr>
              <a:t>‹#›</a:t>
            </a:fld>
            <a:r>
              <a:rPr lang="de-DE"/>
              <a:t> -</a:t>
            </a:r>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287685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sldNum" sz="quarter" idx="10"/>
          </p:nvPr>
        </p:nvSpPr>
        <p:spPr>
          <a:ln/>
        </p:spPr>
        <p:txBody>
          <a:bodyPr/>
          <a:lstStyle>
            <a:lvl1pPr>
              <a:defRPr/>
            </a:lvl1pPr>
          </a:lstStyle>
          <a:p>
            <a:pPr>
              <a:defRPr/>
            </a:pPr>
            <a:r>
              <a:rPr lang="de-DE"/>
              <a:t>- </a:t>
            </a:r>
            <a:fld id="{CECACB55-9EBC-484C-865D-97AEEA57E4D3}" type="slidenum">
              <a:rPr lang="de-DE"/>
              <a:pPr>
                <a:defRPr/>
              </a:pPr>
              <a:t>‹#›</a:t>
            </a:fld>
            <a:r>
              <a:rPr lang="de-DE"/>
              <a:t> -</a:t>
            </a:r>
          </a:p>
        </p:txBody>
      </p:sp>
      <p:sp>
        <p:nvSpPr>
          <p:cNvPr id="6"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410405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r>
              <a:rPr lang="de-DE"/>
              <a:t>- </a:t>
            </a:r>
            <a:fld id="{C31FE749-D4E8-4D77-AC70-B2D5F990D96C}" type="slidenum">
              <a:rPr lang="de-DE"/>
              <a:pPr>
                <a:defRPr/>
              </a:pPr>
              <a:t>‹#›</a:t>
            </a:fld>
            <a:r>
              <a:rPr lang="de-DE"/>
              <a:t> -</a:t>
            </a:r>
          </a:p>
        </p:txBody>
      </p:sp>
      <p:sp>
        <p:nvSpPr>
          <p:cNvPr id="3" name="Rectangle 14"/>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1654642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5379" name="Rectangle 3"/>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600" b="1">
                <a:solidFill>
                  <a:schemeClr val="tx1"/>
                </a:solidFill>
                <a:latin typeface="Arial" charset="0"/>
              </a:defRPr>
            </a:lvl1pPr>
          </a:lstStyle>
          <a:p>
            <a:pPr>
              <a:defRPr/>
            </a:pPr>
            <a:r>
              <a:rPr lang="de-DE"/>
              <a:t>- </a:t>
            </a:r>
            <a:fld id="{E5F37757-40F7-4643-8F38-1318D5501748}" type="slidenum">
              <a:rPr lang="de-DE"/>
              <a:pPr>
                <a:defRPr/>
              </a:pPr>
              <a:t>‹#›</a:t>
            </a:fld>
            <a:r>
              <a:rPr lang="de-DE"/>
              <a:t> -</a:t>
            </a:r>
          </a:p>
        </p:txBody>
      </p:sp>
      <p:grpSp>
        <p:nvGrpSpPr>
          <p:cNvPr id="1027" name="Group 4"/>
          <p:cNvGrpSpPr>
            <a:grpSpLocks/>
          </p:cNvGrpSpPr>
          <p:nvPr/>
        </p:nvGrpSpPr>
        <p:grpSpPr bwMode="auto">
          <a:xfrm>
            <a:off x="0" y="0"/>
            <a:ext cx="9140825" cy="6850063"/>
            <a:chOff x="0" y="0"/>
            <a:chExt cx="5758" cy="4315"/>
          </a:xfrm>
        </p:grpSpPr>
        <p:grpSp>
          <p:nvGrpSpPr>
            <p:cNvPr id="1034" name="Group 5"/>
            <p:cNvGrpSpPr>
              <a:grpSpLocks/>
            </p:cNvGrpSpPr>
            <p:nvPr userDrawn="1"/>
          </p:nvGrpSpPr>
          <p:grpSpPr bwMode="auto">
            <a:xfrm>
              <a:off x="1728" y="2230"/>
              <a:ext cx="4027" cy="2085"/>
              <a:chOff x="1728" y="2230"/>
              <a:chExt cx="4027" cy="2085"/>
            </a:xfrm>
          </p:grpSpPr>
          <p:sp>
            <p:nvSpPr>
              <p:cNvPr id="2405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de-DE"/>
              </a:p>
            </p:txBody>
          </p:sp>
          <p:sp>
            <p:nvSpPr>
              <p:cNvPr id="2405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de-DE"/>
              </a:p>
            </p:txBody>
          </p:sp>
          <p:sp>
            <p:nvSpPr>
              <p:cNvPr id="2405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de-DE"/>
              </a:p>
            </p:txBody>
          </p:sp>
          <p:sp>
            <p:nvSpPr>
              <p:cNvPr id="104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de-DE"/>
              </a:p>
            </p:txBody>
          </p:sp>
        </p:grpSp>
        <p:sp>
          <p:nvSpPr>
            <p:cNvPr id="2405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de-DE"/>
            </a:p>
          </p:txBody>
        </p:sp>
        <p:sp>
          <p:nvSpPr>
            <p:cNvPr id="1036" name="Freeform 12"/>
            <p:cNvSpPr>
              <a:spLocks/>
            </p:cNvSpPr>
            <p:nvPr/>
          </p:nvSpPr>
          <p:spPr bwMode="hidden">
            <a:xfrm>
              <a:off x="0" y="0"/>
              <a:ext cx="5758" cy="1776"/>
            </a:xfrm>
            <a:custGeom>
              <a:avLst/>
              <a:gdLst>
                <a:gd name="T0" fmla="*/ 0 w 5740"/>
                <a:gd name="T1" fmla="*/ 0 h 1906"/>
                <a:gd name="T2" fmla="*/ 0 w 5740"/>
                <a:gd name="T3" fmla="*/ 112 h 1906"/>
                <a:gd name="T4" fmla="*/ 6505 w 5740"/>
                <a:gd name="T5" fmla="*/ 112 h 1906"/>
                <a:gd name="T6" fmla="*/ 650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5653088"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600">
                <a:solidFill>
                  <a:schemeClr val="tx1"/>
                </a:solidFill>
                <a:latin typeface="Arial" charset="0"/>
              </a:defRPr>
            </a:lvl1pPr>
          </a:lstStyle>
          <a:p>
            <a:pPr>
              <a:defRPr/>
            </a:pPr>
            <a:r>
              <a:rPr lang="de-DE"/>
              <a:t>Prof. Dr. Rainer Maurer</a:t>
            </a:r>
          </a:p>
        </p:txBody>
      </p:sp>
      <p:sp>
        <p:nvSpPr>
          <p:cNvPr id="2405391" name="Rectangle 15"/>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405394" name="Rectangle 18"/>
          <p:cNvSpPr>
            <a:spLocks noGrp="1" noChangeArrowheads="1"/>
          </p:cNvSpPr>
          <p:nvPr>
            <p:ph type="title"/>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grpSp>
        <p:nvGrpSpPr>
          <p:cNvPr id="1031" name="Group 25"/>
          <p:cNvGrpSpPr>
            <a:grpSpLocks/>
          </p:cNvGrpSpPr>
          <p:nvPr/>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297" y="3398"/>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200">
                  <a:solidFill>
                    <a:schemeClr val="bg2"/>
                  </a:solidFill>
                  <a:latin typeface="Arial" pitchFamily="34" charset="0"/>
                </a:defRPr>
              </a:lvl1pPr>
              <a:lvl2pPr marL="742950" indent="-285750" defTabSz="762000" eaLnBrk="0" hangingPunct="0">
                <a:defRPr sz="2200">
                  <a:solidFill>
                    <a:schemeClr val="bg2"/>
                  </a:solidFill>
                  <a:latin typeface="Arial" pitchFamily="34" charset="0"/>
                </a:defRPr>
              </a:lvl2pPr>
              <a:lvl3pPr marL="1143000" indent="-228600" defTabSz="762000" eaLnBrk="0" hangingPunct="0">
                <a:defRPr sz="2200">
                  <a:solidFill>
                    <a:schemeClr val="bg2"/>
                  </a:solidFill>
                  <a:latin typeface="Arial" pitchFamily="34" charset="0"/>
                </a:defRPr>
              </a:lvl3pPr>
              <a:lvl4pPr marL="1600200" indent="-228600" defTabSz="762000" eaLnBrk="0" hangingPunct="0">
                <a:defRPr sz="2200">
                  <a:solidFill>
                    <a:schemeClr val="bg2"/>
                  </a:solidFill>
                  <a:latin typeface="Arial" pitchFamily="34" charset="0"/>
                </a:defRPr>
              </a:lvl4pPr>
              <a:lvl5pPr marL="2057400" indent="-228600" defTabSz="762000" eaLnBrk="0" hangingPunct="0">
                <a:defRPr sz="2200">
                  <a:solidFill>
                    <a:schemeClr val="bg2"/>
                  </a:solidFill>
                  <a:latin typeface="Arial" pitchFamily="34" charset="0"/>
                </a:defRPr>
              </a:lvl5pPr>
              <a:lvl6pPr marL="2514600" indent="-228600" defTabSz="762000" eaLnBrk="0" fontAlgn="base" hangingPunct="0">
                <a:spcBef>
                  <a:spcPct val="50000"/>
                </a:spcBef>
                <a:spcAft>
                  <a:spcPct val="0"/>
                </a:spcAft>
                <a:defRPr sz="2200">
                  <a:solidFill>
                    <a:schemeClr val="bg2"/>
                  </a:solidFill>
                  <a:latin typeface="Arial" pitchFamily="34" charset="0"/>
                </a:defRPr>
              </a:lvl6pPr>
              <a:lvl7pPr marL="2971800" indent="-228600" defTabSz="762000" eaLnBrk="0" fontAlgn="base" hangingPunct="0">
                <a:spcBef>
                  <a:spcPct val="50000"/>
                </a:spcBef>
                <a:spcAft>
                  <a:spcPct val="0"/>
                </a:spcAft>
                <a:defRPr sz="2200">
                  <a:solidFill>
                    <a:schemeClr val="bg2"/>
                  </a:solidFill>
                  <a:latin typeface="Arial" pitchFamily="34" charset="0"/>
                </a:defRPr>
              </a:lvl7pPr>
              <a:lvl8pPr marL="3429000" indent="-228600" defTabSz="762000" eaLnBrk="0" fontAlgn="base" hangingPunct="0">
                <a:spcBef>
                  <a:spcPct val="50000"/>
                </a:spcBef>
                <a:spcAft>
                  <a:spcPct val="0"/>
                </a:spcAft>
                <a:defRPr sz="2200">
                  <a:solidFill>
                    <a:schemeClr val="bg2"/>
                  </a:solidFill>
                  <a:latin typeface="Arial" pitchFamily="34" charset="0"/>
                </a:defRPr>
              </a:lvl8pPr>
              <a:lvl9pPr marL="3886200" indent="-228600" defTabSz="762000" eaLnBrk="0" fontAlgn="base" hangingPunct="0">
                <a:spcBef>
                  <a:spcPct val="50000"/>
                </a:spcBef>
                <a:spcAft>
                  <a:spcPct val="0"/>
                </a:spcAft>
                <a:defRPr sz="2200">
                  <a:solidFill>
                    <a:schemeClr val="bg2"/>
                  </a:solidFill>
                  <a:latin typeface="Arial" pitchFamily="34" charset="0"/>
                </a:defRPr>
              </a:lvl9pPr>
            </a:lstStyle>
            <a:p>
              <a:pPr>
                <a:spcBef>
                  <a:spcPct val="0"/>
                </a:spcBef>
                <a:defRPr/>
              </a:pPr>
              <a:r>
                <a:rPr lang="en-GB" altLang="en-US" sz="50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200">
                  <a:solidFill>
                    <a:schemeClr val="bg2"/>
                  </a:solidFill>
                  <a:latin typeface="Arial" pitchFamily="34" charset="0"/>
                </a:defRPr>
              </a:lvl1pPr>
              <a:lvl2pPr marL="742950" indent="-285750" eaLnBrk="0" hangingPunct="0">
                <a:defRPr sz="2200">
                  <a:solidFill>
                    <a:schemeClr val="bg2"/>
                  </a:solidFill>
                  <a:latin typeface="Arial" pitchFamily="34" charset="0"/>
                </a:defRPr>
              </a:lvl2pPr>
              <a:lvl3pPr marL="1143000" indent="-228600" eaLnBrk="0" hangingPunct="0">
                <a:defRPr sz="2200">
                  <a:solidFill>
                    <a:schemeClr val="bg2"/>
                  </a:solidFill>
                  <a:latin typeface="Arial" pitchFamily="34" charset="0"/>
                </a:defRPr>
              </a:lvl3pPr>
              <a:lvl4pPr marL="1600200" indent="-228600" eaLnBrk="0" hangingPunct="0">
                <a:defRPr sz="2200">
                  <a:solidFill>
                    <a:schemeClr val="bg2"/>
                  </a:solidFill>
                  <a:latin typeface="Arial" pitchFamily="34" charset="0"/>
                </a:defRPr>
              </a:lvl4pPr>
              <a:lvl5pPr marL="2057400" indent="-228600" eaLnBrk="0" hangingPunct="0">
                <a:defRPr sz="2200">
                  <a:solidFill>
                    <a:schemeClr val="bg2"/>
                  </a:solidFill>
                  <a:latin typeface="Arial" pitchFamily="34" charset="0"/>
                </a:defRPr>
              </a:lvl5pPr>
              <a:lvl6pPr marL="2514600" indent="-228600" eaLnBrk="0" fontAlgn="base" hangingPunct="0">
                <a:spcBef>
                  <a:spcPct val="50000"/>
                </a:spcBef>
                <a:spcAft>
                  <a:spcPct val="0"/>
                </a:spcAft>
                <a:defRPr sz="2200">
                  <a:solidFill>
                    <a:schemeClr val="bg2"/>
                  </a:solidFill>
                  <a:latin typeface="Arial" pitchFamily="34" charset="0"/>
                </a:defRPr>
              </a:lvl6pPr>
              <a:lvl7pPr marL="2971800" indent="-228600" eaLnBrk="0" fontAlgn="base" hangingPunct="0">
                <a:spcBef>
                  <a:spcPct val="50000"/>
                </a:spcBef>
                <a:spcAft>
                  <a:spcPct val="0"/>
                </a:spcAft>
                <a:defRPr sz="2200">
                  <a:solidFill>
                    <a:schemeClr val="bg2"/>
                  </a:solidFill>
                  <a:latin typeface="Arial" pitchFamily="34" charset="0"/>
                </a:defRPr>
              </a:lvl7pPr>
              <a:lvl8pPr marL="3429000" indent="-228600" eaLnBrk="0" fontAlgn="base" hangingPunct="0">
                <a:spcBef>
                  <a:spcPct val="50000"/>
                </a:spcBef>
                <a:spcAft>
                  <a:spcPct val="0"/>
                </a:spcAft>
                <a:defRPr sz="2200">
                  <a:solidFill>
                    <a:schemeClr val="bg2"/>
                  </a:solidFill>
                  <a:latin typeface="Arial" pitchFamily="34" charset="0"/>
                </a:defRPr>
              </a:lvl8pPr>
              <a:lvl9pPr marL="3886200" indent="-228600" eaLnBrk="0" fontAlgn="base" hangingPunct="0">
                <a:spcBef>
                  <a:spcPct val="50000"/>
                </a:spcBef>
                <a:spcAft>
                  <a:spcPct val="0"/>
                </a:spcAft>
                <a:defRPr sz="2200">
                  <a:solidFill>
                    <a:schemeClr val="bg2"/>
                  </a:solidFill>
                  <a:latin typeface="Arial" pitchFamily="34" charset="0"/>
                </a:defRPr>
              </a:lvl9pPr>
            </a:lstStyle>
            <a:p>
              <a:pPr eaLnBrk="1" hangingPunct="1">
                <a:defRPr/>
              </a:pPr>
              <a:endParaRPr lang="de-DE" altLang="en-US"/>
            </a:p>
          </p:txBody>
        </p:sp>
      </p:grpSp>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5391">
                                            <p:txEl>
                                              <p:pRg st="0" end="0"/>
                                            </p:txEl>
                                          </p:spTgt>
                                        </p:tgtEl>
                                        <p:attrNameLst>
                                          <p:attrName>style.visibility</p:attrName>
                                        </p:attrNameLst>
                                      </p:cBhvr>
                                      <p:to>
                                        <p:strVal val="visible"/>
                                      </p:to>
                                    </p:set>
                                    <p:anim calcmode="lin" valueType="num">
                                      <p:cBhvr additive="base">
                                        <p:cTn id="7" dur="500" fill="hold"/>
                                        <p:tgtEl>
                                          <p:spTgt spid="24053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53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5391">
                                            <p:txEl>
                                              <p:pRg st="1" end="1"/>
                                            </p:txEl>
                                          </p:spTgt>
                                        </p:tgtEl>
                                        <p:attrNameLst>
                                          <p:attrName>style.visibility</p:attrName>
                                        </p:attrNameLst>
                                      </p:cBhvr>
                                      <p:to>
                                        <p:strVal val="visible"/>
                                      </p:to>
                                    </p:set>
                                    <p:anim calcmode="lin" valueType="num">
                                      <p:cBhvr additive="base">
                                        <p:cTn id="13" dur="500" fill="hold"/>
                                        <p:tgtEl>
                                          <p:spTgt spid="24053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53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05391">
                                            <p:txEl>
                                              <p:pRg st="2" end="2"/>
                                            </p:txEl>
                                          </p:spTgt>
                                        </p:tgtEl>
                                        <p:attrNameLst>
                                          <p:attrName>style.visibility</p:attrName>
                                        </p:attrNameLst>
                                      </p:cBhvr>
                                      <p:to>
                                        <p:strVal val="visible"/>
                                      </p:to>
                                    </p:set>
                                    <p:anim calcmode="lin" valueType="num">
                                      <p:cBhvr additive="base">
                                        <p:cTn id="19" dur="500" fill="hold"/>
                                        <p:tgtEl>
                                          <p:spTgt spid="24053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053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05391">
                                            <p:txEl>
                                              <p:pRg st="3" end="3"/>
                                            </p:txEl>
                                          </p:spTgt>
                                        </p:tgtEl>
                                        <p:attrNameLst>
                                          <p:attrName>style.visibility</p:attrName>
                                        </p:attrNameLst>
                                      </p:cBhvr>
                                      <p:to>
                                        <p:strVal val="visible"/>
                                      </p:to>
                                    </p:set>
                                    <p:anim calcmode="lin" valueType="num">
                                      <p:cBhvr additive="base">
                                        <p:cTn id="25" dur="500" fill="hold"/>
                                        <p:tgtEl>
                                          <p:spTgt spid="24053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053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05391">
                                            <p:txEl>
                                              <p:pRg st="4" end="4"/>
                                            </p:txEl>
                                          </p:spTgt>
                                        </p:tgtEl>
                                        <p:attrNameLst>
                                          <p:attrName>style.visibility</p:attrName>
                                        </p:attrNameLst>
                                      </p:cBhvr>
                                      <p:to>
                                        <p:strVal val="visible"/>
                                      </p:to>
                                    </p:set>
                                    <p:anim calcmode="lin" valueType="num">
                                      <p:cBhvr additive="base">
                                        <p:cTn id="31" dur="500" fill="hold"/>
                                        <p:tgtEl>
                                          <p:spTgt spid="24053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053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91"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10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10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10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image" Target="../media/image33.emf"/><Relationship Id="rId4" Type="http://schemas.openxmlformats.org/officeDocument/2006/relationships/oleObject" Target="file:///D:\Arbeit\Archiv\Google%20Drive\0Vorlesungen\2.%20Makro&#246;konomik\Grafik-Daten\M1_and_inflation_USA.xls!Diagramm1%20(3)"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3.xml"/><Relationship Id="rId1" Type="http://schemas.openxmlformats.org/officeDocument/2006/relationships/vmlDrawing" Target="../drawings/vmlDrawing31.vml"/><Relationship Id="rId5" Type="http://schemas.openxmlformats.org/officeDocument/2006/relationships/image" Target="../media/image89.emf"/><Relationship Id="rId4" Type="http://schemas.openxmlformats.org/officeDocument/2006/relationships/oleObject" Target="file:///D:\Arbeit\Archiv\Google%20Drive\0Vorlesungen\3.%20Internationale%20Wirtschaftsbeziehungen\Grafik-Daten\M1_CiC_Cash%20Ratio.xls!Diagramm1%20(5)" TargetMode="Externa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3.xml"/><Relationship Id="rId1" Type="http://schemas.openxmlformats.org/officeDocument/2006/relationships/vmlDrawing" Target="../drawings/vmlDrawing32.vml"/><Relationship Id="rId5" Type="http://schemas.openxmlformats.org/officeDocument/2006/relationships/image" Target="../media/image90.emf"/><Relationship Id="rId4" Type="http://schemas.openxmlformats.org/officeDocument/2006/relationships/oleObject" Target="file:///D:\Arbeit\Archiv\Google%20Drive\0Vorlesungen\3.%20Internationale%20Wirtschaftsbeziehungen\Grafik-Daten\M1_CiC_Cash%20Ratio.xls!M1" TargetMode="Externa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3.xml"/><Relationship Id="rId1" Type="http://schemas.openxmlformats.org/officeDocument/2006/relationships/vmlDrawing" Target="../drawings/vmlDrawing33.vml"/><Relationship Id="rId5" Type="http://schemas.openxmlformats.org/officeDocument/2006/relationships/image" Target="../media/image91.emf"/><Relationship Id="rId4" Type="http://schemas.openxmlformats.org/officeDocument/2006/relationships/oleObject" Target="file:///D:\Arbeit\Archiv\Google%20Drive\0Vorlesungen\3.%20Internationale%20Wirtschaftsbeziehungen\Grafik-Daten\M1_CiC_Cash%20Ratio.xls!Base%20Money"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14.xml"/><Relationship Id="rId1" Type="http://schemas.openxmlformats.org/officeDocument/2006/relationships/slideLayout" Target="../slideLayouts/slideLayout1.xml"/><Relationship Id="rId4" Type="http://schemas.openxmlformats.org/officeDocument/2006/relationships/image" Target="../media/image93.png"/></Relationships>
</file>

<file path=ppt/slides/_rels/slide11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xml"/><Relationship Id="rId1" Type="http://schemas.openxmlformats.org/officeDocument/2006/relationships/vmlDrawing" Target="../drawings/vmlDrawing34.vml"/><Relationship Id="rId5" Type="http://schemas.openxmlformats.org/officeDocument/2006/relationships/image" Target="../media/image95.emf"/><Relationship Id="rId4" Type="http://schemas.openxmlformats.org/officeDocument/2006/relationships/oleObject" Target="file:///D:\Arbeit\Archiv\Google%20Drive\0Vorlesungen\3.%20Internationale%20Wirtschaftsbeziehungen\Material\GDPcurrentUS-regions.xls!Diagramm1%20(5)" TargetMode="Externa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xml"/><Relationship Id="rId1" Type="http://schemas.openxmlformats.org/officeDocument/2006/relationships/vmlDrawing" Target="../drawings/vmlDrawing35.vml"/><Relationship Id="rId5" Type="http://schemas.openxmlformats.org/officeDocument/2006/relationships/image" Target="../media/image96.emf"/><Relationship Id="rId4" Type="http://schemas.openxmlformats.org/officeDocument/2006/relationships/oleObject" Target="file:///D:\Arbeit\Archiv\Google%20Drive\0Vorlesungen\3.%20Internationale%20Wirtschaftsbeziehungen\Material\GDPcurrentUS-regions.xls!Diagramm1%20(6)" TargetMode="Externa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1.xml"/><Relationship Id="rId1" Type="http://schemas.openxmlformats.org/officeDocument/2006/relationships/vmlDrawing" Target="../drawings/vmlDrawing36.vml"/><Relationship Id="rId5" Type="http://schemas.openxmlformats.org/officeDocument/2006/relationships/image" Target="../media/image97.emf"/><Relationship Id="rId4" Type="http://schemas.openxmlformats.org/officeDocument/2006/relationships/oleObject" Target="file:///D:\Arbeit\Archiv\Google%20Drive\0Vorlesungen\3.%20Internationale%20Wirtschaftsbeziehungen\Material\GDPcurrentUS-regions.xls!Diagramm1%20(3)" TargetMode="Externa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1.xml"/><Relationship Id="rId1" Type="http://schemas.openxmlformats.org/officeDocument/2006/relationships/vmlDrawing" Target="../drawings/vmlDrawing37.vml"/><Relationship Id="rId5" Type="http://schemas.openxmlformats.org/officeDocument/2006/relationships/image" Target="../media/image99.wmf"/><Relationship Id="rId4" Type="http://schemas.openxmlformats.org/officeDocument/2006/relationships/oleObject" Target="../embeddings/oleObject12.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7" Type="http://schemas.openxmlformats.org/officeDocument/2006/relationships/image" Target="../media/image100.emf"/><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oleObject" Target="file:///D:\Arbeit\Archiv\Google%20Drive\0Vorlesungen\Arbeitspapiere\24%20The%20Euro%20Area%20Debt%20Crisis\Prices%20Eurozone.xls!GDP-Deflator" TargetMode="External"/><Relationship Id="rId5" Type="http://schemas.openxmlformats.org/officeDocument/2006/relationships/image" Target="../media/image99.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40.xml"/><Relationship Id="rId7" Type="http://schemas.openxmlformats.org/officeDocument/2006/relationships/image" Target="../media/image101.wmf"/><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oleObject" Target="../embeddings/oleObject15.bin"/><Relationship Id="rId5" Type="http://schemas.openxmlformats.org/officeDocument/2006/relationships/image" Target="../media/image99.wmf"/><Relationship Id="rId4" Type="http://schemas.openxmlformats.org/officeDocument/2006/relationships/oleObject" Target="../embeddings/oleObject14.bin"/><Relationship Id="rId9" Type="http://schemas.openxmlformats.org/officeDocument/2006/relationships/image" Target="../media/image102.wmf"/></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7" Type="http://schemas.openxmlformats.org/officeDocument/2006/relationships/image" Target="../media/image103.emf"/><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oleObject" Target="file:///D:\Arbeit\Archiv\Google%20Drive\0Vorlesungen\Arbeitspapiere\24%20The%20Euro%20Area%20Debt%20Crisis\Debt%20Ratio%20Stabilizing%20Surpluses-Orig.xls!VarianceCoefficients" TargetMode="External"/><Relationship Id="rId5" Type="http://schemas.openxmlformats.org/officeDocument/2006/relationships/image" Target="../media/image99.wmf"/><Relationship Id="rId4" Type="http://schemas.openxmlformats.org/officeDocument/2006/relationships/oleObject" Target="../embeddings/oleObject17.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7" Type="http://schemas.openxmlformats.org/officeDocument/2006/relationships/image" Target="../media/image104.emf"/><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oleObject" Target="file:///D:\Arbeit\Archiv\Google%20Drive\0Vorlesungen\Arbeitspapiere\24%20The%20Euro%20Area%20Debt%20Crisis\Debt%20Ratio%20Stabilizing%20Surpluses-Orig.xls!RealInterestRates%20(BIP)" TargetMode="External"/><Relationship Id="rId5" Type="http://schemas.openxmlformats.org/officeDocument/2006/relationships/image" Target="../media/image99.wmf"/><Relationship Id="rId4" Type="http://schemas.openxmlformats.org/officeDocument/2006/relationships/oleObject" Target="../embeddings/oleObject18.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7" Type="http://schemas.openxmlformats.org/officeDocument/2006/relationships/image" Target="../media/image105.emf"/><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oleObject" Target="file:///D:\Arbeit\Archiv\Google%20Drive\0Vorlesungen\Arbeitspapiere\00%20Kurzartikel\0%20Blogeintr&#228;ge\25%20Unit%20Labor%20Costs\Originaldaten\Kopie%20von%20Real%20Interest%20Rate%20EMU%20Countries-sec.xlsx!Balkendiagramm%20(2)" TargetMode="External"/><Relationship Id="rId5" Type="http://schemas.openxmlformats.org/officeDocument/2006/relationships/image" Target="../media/image99.wmf"/><Relationship Id="rId4" Type="http://schemas.openxmlformats.org/officeDocument/2006/relationships/oleObject" Target="../embeddings/oleObject19.bin"/></Relationships>
</file>

<file path=ppt/slides/_rels/slide14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44.xml"/><Relationship Id="rId7" Type="http://schemas.openxmlformats.org/officeDocument/2006/relationships/image" Target="../media/image107.emf"/><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oleObject" Target="../embeddings/oleObject21.bin"/><Relationship Id="rId5" Type="http://schemas.openxmlformats.org/officeDocument/2006/relationships/image" Target="../media/image106.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99.wmf"/></Relationships>
</file>

<file path=ppt/slides/_rels/slide14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45.xml"/><Relationship Id="rId7" Type="http://schemas.openxmlformats.org/officeDocument/2006/relationships/image" Target="../media/image107.emf"/><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oleObject" Target="../embeddings/oleObject25.bin"/><Relationship Id="rId5" Type="http://schemas.openxmlformats.org/officeDocument/2006/relationships/image" Target="../media/image106.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99.wmf"/></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1.xml"/><Relationship Id="rId1" Type="http://schemas.openxmlformats.org/officeDocument/2006/relationships/vmlDrawing" Target="../drawings/vmlDrawing45.vml"/><Relationship Id="rId5" Type="http://schemas.openxmlformats.org/officeDocument/2006/relationships/image" Target="../media/image99.wmf"/><Relationship Id="rId4" Type="http://schemas.openxmlformats.org/officeDocument/2006/relationships/oleObject" Target="../embeddings/oleObject28.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7" Type="http://schemas.openxmlformats.org/officeDocument/2006/relationships/image" Target="../media/image108.emf"/><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oleObject" Target="file:///D:\Arbeit\Archiv\Google%20Drive\0Vorlesungen\3.%20Internationale%20Wirtschaftsbeziehungen\Grafik-Daten\EWU_Realzins_Verschuldung.xls!Schaubild%204a" TargetMode="External"/><Relationship Id="rId5" Type="http://schemas.openxmlformats.org/officeDocument/2006/relationships/image" Target="../media/image99.wmf"/><Relationship Id="rId4" Type="http://schemas.openxmlformats.org/officeDocument/2006/relationships/oleObject" Target="../embeddings/oleObject29.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7" Type="http://schemas.openxmlformats.org/officeDocument/2006/relationships/image" Target="../media/image109.emf"/><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oleObject" Target="file:///D:\Arbeit\Archiv\Google%20Drive\0Vorlesungen\3.%20Internationale%20Wirtschaftsbeziehungen\Grafik-Daten\EWU_Inflationsrate_Verschuldung.xls!Schaubild%204b" TargetMode="External"/><Relationship Id="rId5" Type="http://schemas.openxmlformats.org/officeDocument/2006/relationships/image" Target="../media/image99.wmf"/><Relationship Id="rId4" Type="http://schemas.openxmlformats.org/officeDocument/2006/relationships/oleObject" Target="../embeddings/oleObject30.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9.xml"/><Relationship Id="rId7" Type="http://schemas.openxmlformats.org/officeDocument/2006/relationships/image" Target="../media/image99.wmf"/><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oleObject" Target="../embeddings/oleObject31.bin"/><Relationship Id="rId5" Type="http://schemas.openxmlformats.org/officeDocument/2006/relationships/image" Target="../media/image110.emf"/><Relationship Id="rId4" Type="http://schemas.openxmlformats.org/officeDocument/2006/relationships/oleObject" Target="file:///D:\Arbeit\Archiv\Google%20Drive\0Vorlesungen\Arbeitspapiere\24%20The%20Euro%20Area%20Debt%20Crisis\Debt%20Ratio%20Stabilizing%20Surpluses-Orig.xls!CrisisCountries%20Debt-to-GDP%20(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1.xml"/><Relationship Id="rId1" Type="http://schemas.openxmlformats.org/officeDocument/2006/relationships/vmlDrawing" Target="../drawings/vmlDrawing49.vml"/><Relationship Id="rId5" Type="http://schemas.openxmlformats.org/officeDocument/2006/relationships/image" Target="../media/image99.wmf"/><Relationship Id="rId4" Type="http://schemas.openxmlformats.org/officeDocument/2006/relationships/oleObject" Target="../embeddings/oleObject32.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1.xml"/><Relationship Id="rId1" Type="http://schemas.openxmlformats.org/officeDocument/2006/relationships/vmlDrawing" Target="../drawings/vmlDrawing50.vml"/><Relationship Id="rId5" Type="http://schemas.openxmlformats.org/officeDocument/2006/relationships/image" Target="../media/image99.wmf"/><Relationship Id="rId4" Type="http://schemas.openxmlformats.org/officeDocument/2006/relationships/oleObject" Target="../embeddings/oleObject33.bin"/></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7" Type="http://schemas.openxmlformats.org/officeDocument/2006/relationships/image" Target="../media/image111.emf"/><Relationship Id="rId2" Type="http://schemas.openxmlformats.org/officeDocument/2006/relationships/slideLayout" Target="../slideLayouts/slideLayout1.xml"/><Relationship Id="rId1" Type="http://schemas.openxmlformats.org/officeDocument/2006/relationships/vmlDrawing" Target="../drawings/vmlDrawing51.vml"/><Relationship Id="rId6" Type="http://schemas.openxmlformats.org/officeDocument/2006/relationships/oleObject" Target="file:///D:\Arbeit\Archiv\Google%20Drive\0Vorlesungen\Arbeitspapiere\00%20Kurzartikel\0%20Blogeintr&#228;ge\29%20Bisherige%20Krisenpolitik%20gescheitert\Int%20Inv%20Pos%20and%20Gov%20Debt%20Ratios.xls!Spain%20Diagram" TargetMode="External"/><Relationship Id="rId5" Type="http://schemas.openxmlformats.org/officeDocument/2006/relationships/image" Target="../media/image99.wmf"/><Relationship Id="rId4" Type="http://schemas.openxmlformats.org/officeDocument/2006/relationships/oleObject" Target="../embeddings/oleObject34.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6.xml"/><Relationship Id="rId7" Type="http://schemas.openxmlformats.org/officeDocument/2006/relationships/image" Target="../media/image112.emf"/><Relationship Id="rId2" Type="http://schemas.openxmlformats.org/officeDocument/2006/relationships/slideLayout" Target="../slideLayouts/slideLayout1.xml"/><Relationship Id="rId1" Type="http://schemas.openxmlformats.org/officeDocument/2006/relationships/vmlDrawing" Target="../drawings/vmlDrawing52.vml"/><Relationship Id="rId6" Type="http://schemas.openxmlformats.org/officeDocument/2006/relationships/oleObject" Target="file:///D:\Arbeit\Archiv\Google%20Drive\0Vorlesungen\Arbeitspapiere\00%20Kurzartikel\0%20Blogeintr&#228;ge\29%20Bisherige%20Krisenpolitik%20gescheitert\Int%20Inv%20Pos%20and%20Gov%20Debt.xls!Irland%20Diagram" TargetMode="External"/><Relationship Id="rId5" Type="http://schemas.openxmlformats.org/officeDocument/2006/relationships/image" Target="../media/image99.wmf"/><Relationship Id="rId4" Type="http://schemas.openxmlformats.org/officeDocument/2006/relationships/oleObject" Target="../embeddings/oleObject35.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7.xml"/><Relationship Id="rId7" Type="http://schemas.openxmlformats.org/officeDocument/2006/relationships/image" Target="../media/image113.emf"/><Relationship Id="rId2" Type="http://schemas.openxmlformats.org/officeDocument/2006/relationships/slideLayout" Target="../slideLayouts/slideLayout1.xml"/><Relationship Id="rId1" Type="http://schemas.openxmlformats.org/officeDocument/2006/relationships/vmlDrawing" Target="../drawings/vmlDrawing53.vml"/><Relationship Id="rId6" Type="http://schemas.openxmlformats.org/officeDocument/2006/relationships/oleObject" Target="file:///D:\Arbeit\Archiv\Google%20Drive\0Vorlesungen\Arbeitspapiere\00%20Kurzartikel\0%20Blogeintr&#228;ge\29%20Bisherige%20Krisenpolitik%20gescheitert\Kopie%20von%20bop_ext_intpos.xls!Greece%20Diagram" TargetMode="External"/><Relationship Id="rId5" Type="http://schemas.openxmlformats.org/officeDocument/2006/relationships/image" Target="../media/image99.wmf"/><Relationship Id="rId4" Type="http://schemas.openxmlformats.org/officeDocument/2006/relationships/oleObject" Target="../embeddings/oleObject36.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8.xml"/><Relationship Id="rId7" Type="http://schemas.openxmlformats.org/officeDocument/2006/relationships/image" Target="../media/image114.emf"/><Relationship Id="rId2" Type="http://schemas.openxmlformats.org/officeDocument/2006/relationships/slideLayout" Target="../slideLayouts/slideLayout1.xml"/><Relationship Id="rId1" Type="http://schemas.openxmlformats.org/officeDocument/2006/relationships/vmlDrawing" Target="../drawings/vmlDrawing54.vml"/><Relationship Id="rId6" Type="http://schemas.openxmlformats.org/officeDocument/2006/relationships/oleObject" Target="file:///D:\Arbeit\Archiv\Google%20Drive\0Vorlesungen\Arbeitspapiere\00%20Kurzartikel\0%20Blogeintr&#228;ge\29%20Bisherige%20Krisenpolitik%20gescheitert\Kopie%20von%20bop_ext_intpos.xls!Portugal%20Diagram" TargetMode="External"/><Relationship Id="rId5" Type="http://schemas.openxmlformats.org/officeDocument/2006/relationships/image" Target="../media/image99.wmf"/><Relationship Id="rId4" Type="http://schemas.openxmlformats.org/officeDocument/2006/relationships/oleObject" Target="../embeddings/oleObject37.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9.xml"/><Relationship Id="rId7" Type="http://schemas.openxmlformats.org/officeDocument/2006/relationships/image" Target="../media/image115.emf"/><Relationship Id="rId2" Type="http://schemas.openxmlformats.org/officeDocument/2006/relationships/slideLayout" Target="../slideLayouts/slideLayout1.xml"/><Relationship Id="rId1" Type="http://schemas.openxmlformats.org/officeDocument/2006/relationships/vmlDrawing" Target="../drawings/vmlDrawing55.vml"/><Relationship Id="rId6" Type="http://schemas.openxmlformats.org/officeDocument/2006/relationships/oleObject" Target="file:///D:\Arbeit\Archiv\Google%20Drive\0Vorlesungen\Arbeitspapiere\00%20Kurzartikel\0%20Blogeintr&#228;ge\29%20Bisherige%20Krisenpolitik%20gescheitert\Kopie%20von%20bop_ext_intpos.xls!Germany%20Diagram" TargetMode="External"/><Relationship Id="rId5" Type="http://schemas.openxmlformats.org/officeDocument/2006/relationships/image" Target="../media/image99.wmf"/><Relationship Id="rId4" Type="http://schemas.openxmlformats.org/officeDocument/2006/relationships/oleObject" Target="../embeddings/oleObject38.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1.xml"/><Relationship Id="rId1" Type="http://schemas.openxmlformats.org/officeDocument/2006/relationships/vmlDrawing" Target="../drawings/vmlDrawing56.vml"/><Relationship Id="rId6" Type="http://schemas.openxmlformats.org/officeDocument/2006/relationships/image" Target="../media/image117.jpeg"/><Relationship Id="rId5" Type="http://schemas.openxmlformats.org/officeDocument/2006/relationships/image" Target="../media/image116.emf"/><Relationship Id="rId4" Type="http://schemas.openxmlformats.org/officeDocument/2006/relationships/oleObject" Target="file:///D:\Arbeit\Archiv\Google%20Drive\0Vorlesungen\3.%20Internationale%20Wirtschaftsbeziehungen\Grafik-Daten\Euro%20Area%20Yearly%20HCPI%20%20Indices.xlsx!Diagramm1%20(3)" TargetMode="Externa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notesSlide" Target="../notesSlides/notesSlide164.xml"/><Relationship Id="rId1" Type="http://schemas.openxmlformats.org/officeDocument/2006/relationships/slideLayout" Target="../slideLayouts/slideLayout3.xml"/><Relationship Id="rId4" Type="http://schemas.openxmlformats.org/officeDocument/2006/relationships/image" Target="../media/image119.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6.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8.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7.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file:///D:\Arbeit\Archiv\Google%20Drive\0Vorlesungen\Arbeitspapiere\00%20Kurzartikel\0%20Blogeintr&#228;ge\33%20Bitcoin\US-GDP-Growth%20Interest%20Rates.xls!Diagramm1%2010J%20(2)"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terial/Tulipmania.mp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slide" Target="slide4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file:///D:\Arbeit\Archiv\Google%20Drive\0Vorlesungen\4.%20International%20Economics\06-11-13_%20ie_data-graph-new.xlsx!Index%20Plot%20(3)"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file:///D:\Arbeit\Archiv\Google%20Drive\0Vorlesungen\4.%20International%20Economics\06-11-13_%20ie_data-graph-new.xlsx!Index%20Plot%20(2)"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file:///D:\Arbeit\Archiv\Google%20Drive\0Vorlesungen\4.%20International%20Economics\Grafik%20Daten\06-11-13_%20ie_data-graph.xls!PE%20(CAPE)%20Plo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file:///D:\Arbeit\Archiv\Google%20Drive\0Vorlesungen\2.%20Makro&#246;konomik\Grafik-Daten\US%20-%20Money%20Supply%20before%20and%20after%201929.xls!MoneySupply"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slide" Target="slide40.xml"/><Relationship Id="rId5" Type="http://schemas.openxmlformats.org/officeDocument/2006/relationships/image" Target="../media/image19.emf"/><Relationship Id="rId4" Type="http://schemas.openxmlformats.org/officeDocument/2006/relationships/oleObject" Target="file:///D:\Arbeit\Archiv\Google%20Drive\0Vorlesungen\2.%20Makro&#246;konomik\Grafik-Daten\US%20-%20Money%20Supply%20before%20and%20after%201929.xls!MoneySupply"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vmlDrawing" Target="../drawings/vmlDrawing15.vml"/><Relationship Id="rId5" Type="http://schemas.openxmlformats.org/officeDocument/2006/relationships/image" Target="../media/image23.emf"/><Relationship Id="rId4" Type="http://schemas.openxmlformats.org/officeDocument/2006/relationships/oleObject" Target="../embeddings/oleObject10.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image" Target="../media/image24.emf"/><Relationship Id="rId4" Type="http://schemas.openxmlformats.org/officeDocument/2006/relationships/oleObject" Target="../embeddings/oleObject11.bin"/></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6.emf"/><Relationship Id="rId4" Type="http://schemas.openxmlformats.org/officeDocument/2006/relationships/oleObject" Target="file:///D:\Arbeit\Archiv\Google%20Drive\0Vorlesungen\2.%20Makro&#246;konomik\Grafik-Daten\US%20-%20Money%20Supply%20before%20and%20after%201929.xls!MoneySupply%20(2)"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4.%20International%20Financial%20Markets/Material/Die%20Weltwirtschaftskrise%201929.dvr-ms"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7.emf"/><Relationship Id="rId5" Type="http://schemas.openxmlformats.org/officeDocument/2006/relationships/oleObject" Target="file:///D:\Arbeit\Archiv\Google%20Drive\0Vorlesungen\3.%20Internationale%20Wirtschaftsbeziehungen\Grafik-Daten\Kopie%20von%20ie_data-1.xls!PE%20(CAPE)%20Plot%20(2)" TargetMode="Externa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hyperlink" Target="../4.%20International%20Financial%20Markets/D-CH2-Major_Market_Segments_and_Their_Assets.ppt#-1,57,Slide 57"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slide" Target="slide12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33.emf"/><Relationship Id="rId4" Type="http://schemas.openxmlformats.org/officeDocument/2006/relationships/oleObject" Target="file:///D:\Arbeit\Archiv\Google%20Drive\0Vorlesungen\2.%20Makro&#246;konomik\Grafik-Daten\M1_and_inflation_USA.xls!Diagramm1%20(3)"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33.emf"/><Relationship Id="rId4" Type="http://schemas.openxmlformats.org/officeDocument/2006/relationships/oleObject" Target="file:///D:\Arbeit\Archiv\Google%20Drive\0Vorlesungen\2.%20Makro&#246;konomik\Grafik-Daten\M1_and_inflation_USA.xls!Diagramm1%20(3)"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18" Type="http://schemas.openxmlformats.org/officeDocument/2006/relationships/image" Target="../media/image51.jpeg"/><Relationship Id="rId26" Type="http://schemas.openxmlformats.org/officeDocument/2006/relationships/image" Target="../media/image59.jpeg"/><Relationship Id="rId3" Type="http://schemas.openxmlformats.org/officeDocument/2006/relationships/image" Target="../media/image36.jpeg"/><Relationship Id="rId21" Type="http://schemas.openxmlformats.org/officeDocument/2006/relationships/image" Target="../media/image54.jpeg"/><Relationship Id="rId7" Type="http://schemas.openxmlformats.org/officeDocument/2006/relationships/image" Target="../media/image40.jpeg"/><Relationship Id="rId12" Type="http://schemas.openxmlformats.org/officeDocument/2006/relationships/image" Target="../media/image45.jpeg"/><Relationship Id="rId17" Type="http://schemas.openxmlformats.org/officeDocument/2006/relationships/image" Target="../media/image50.jpeg"/><Relationship Id="rId25" Type="http://schemas.openxmlformats.org/officeDocument/2006/relationships/image" Target="../media/image58.jpeg"/><Relationship Id="rId2" Type="http://schemas.openxmlformats.org/officeDocument/2006/relationships/notesSlide" Target="../notesSlides/notesSlide64.xml"/><Relationship Id="rId16" Type="http://schemas.openxmlformats.org/officeDocument/2006/relationships/image" Target="../media/image49.jpeg"/><Relationship Id="rId20" Type="http://schemas.openxmlformats.org/officeDocument/2006/relationships/image" Target="../media/image53.jpeg"/><Relationship Id="rId29"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image" Target="../media/image44.jpeg"/><Relationship Id="rId24" Type="http://schemas.openxmlformats.org/officeDocument/2006/relationships/image" Target="../media/image57.jpeg"/><Relationship Id="rId5" Type="http://schemas.openxmlformats.org/officeDocument/2006/relationships/image" Target="../media/image38.jpeg"/><Relationship Id="rId15" Type="http://schemas.openxmlformats.org/officeDocument/2006/relationships/image" Target="../media/image48.jpeg"/><Relationship Id="rId23" Type="http://schemas.openxmlformats.org/officeDocument/2006/relationships/image" Target="../media/image56.jpeg"/><Relationship Id="rId28" Type="http://schemas.openxmlformats.org/officeDocument/2006/relationships/image" Target="../media/image61.jpeg"/><Relationship Id="rId10" Type="http://schemas.openxmlformats.org/officeDocument/2006/relationships/image" Target="../media/image43.jpeg"/><Relationship Id="rId19" Type="http://schemas.openxmlformats.org/officeDocument/2006/relationships/image" Target="../media/image52.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7.jpeg"/><Relationship Id="rId22" Type="http://schemas.openxmlformats.org/officeDocument/2006/relationships/image" Target="../media/image55.jpeg"/><Relationship Id="rId27" Type="http://schemas.openxmlformats.org/officeDocument/2006/relationships/image" Target="../media/image60.jpeg"/></Relationships>
</file>

<file path=ppt/slides/_rels/slide6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64.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slide" Target="slide70.xml"/><Relationship Id="rId5" Type="http://schemas.openxmlformats.org/officeDocument/2006/relationships/image" Target="../media/image33.emf"/><Relationship Id="rId4" Type="http://schemas.openxmlformats.org/officeDocument/2006/relationships/oleObject" Target="file:///D:\Arbeit\Archiv\Google%20Drive\0Vorlesungen\2.%20Makro&#246;konomik\Grafik-Daten\M1_and_inflation_USA.xls!Diagramm1%20(3)"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hyperlink" Target="http://www.nytimes.com/interactive/2009/04/29/business/2009-wide-housing-graphic.html" TargetMode="External"/><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slide" Target="slide83.xml"/><Relationship Id="rId5" Type="http://schemas.openxmlformats.org/officeDocument/2006/relationships/image" Target="../media/image65.emf"/><Relationship Id="rId4" Type="http://schemas.openxmlformats.org/officeDocument/2006/relationships/oleObject" Target="file:///D:\Arbeit\Archiv\Google%20Drive\0Vorlesungen\3.%20Internationale%20Wirtschaftsbeziehungen\Grafik%20Daten\US-Monthly-Hauspreise-Office%20Federal%20Housing%20Enterprise.xls!Diagram%20Real%20Prices"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image" Target="../media/image66.emf"/><Relationship Id="rId4" Type="http://schemas.openxmlformats.org/officeDocument/2006/relationships/oleObject" Target="file:///D:\Arbeit\Archiv\Google%20Drive\0Vorlesungen\3.%20Internationale%20Wirtschaftsbeziehungen\Grafik%20Daten\US-Mortgage%20Credits-B76.xls!Diagramm2"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67.emf"/><Relationship Id="rId4" Type="http://schemas.openxmlformats.org/officeDocument/2006/relationships/oleObject" Target="file:///D:\Arbeit\Archiv\Google%20Drive\0Vorlesungen\3.%20Internationale%20Wirtschaftsbeziehungen\Grafik%20Daten\US-Mortgage%20Credits-B76.xls!Diagramm1"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69.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xml"/><Relationship Id="rId1" Type="http://schemas.openxmlformats.org/officeDocument/2006/relationships/vmlDrawing" Target="../drawings/vmlDrawing25.vml"/><Relationship Id="rId5" Type="http://schemas.openxmlformats.org/officeDocument/2006/relationships/image" Target="../media/image72.emf"/><Relationship Id="rId4" Type="http://schemas.openxmlformats.org/officeDocument/2006/relationships/oleObject" Target="file:///D:\Arbeit\Archiv\Google%20Drive\0Vorlesungen\4.%20International%20Financial%20Markets\Grafik%20Daten\Deposit-Facility.xls!Diagramm1"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image" Target="../media/image74.emf"/><Relationship Id="rId4" Type="http://schemas.openxmlformats.org/officeDocument/2006/relationships/oleObject" Target="file:///D:\Arbeit\Archiv\Google%20Drive\0Vorlesungen\2.%20Makro&#246;konomik\Grafik-Daten\Einfluss%20des%20Geldmarktzinses%20auf%20Kapitalmarkt.xls!Diagramm" TargetMode="Externa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xml"/><Relationship Id="rId1" Type="http://schemas.openxmlformats.org/officeDocument/2006/relationships/vmlDrawing" Target="../drawings/vmlDrawing27.vml"/><Relationship Id="rId5" Type="http://schemas.openxmlformats.org/officeDocument/2006/relationships/image" Target="../media/image75.emf"/><Relationship Id="rId4" Type="http://schemas.openxmlformats.org/officeDocument/2006/relationships/oleObject" Target="file:///D:\Arbeit\Archiv\Google%20Drive\0Vorlesungen\2.%20Makro&#246;konomik\Material\Flow%20of%20Credit%20Volumes%20Euro%20Area.xls!Corporate%20Credits_"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xml"/><Relationship Id="rId1" Type="http://schemas.openxmlformats.org/officeDocument/2006/relationships/vmlDrawing" Target="../drawings/vmlDrawing28.vml"/><Relationship Id="rId5" Type="http://schemas.openxmlformats.org/officeDocument/2006/relationships/image" Target="../media/image76.emf"/><Relationship Id="rId4" Type="http://schemas.openxmlformats.org/officeDocument/2006/relationships/oleObject" Target="file:///D:\Arbeit\Archiv\Google%20Drive\0Vorlesungen\2.%20Makro&#246;konomik\Material\Flow%20of%20Credit%20Volumes%20Euro%20Area.xls!Consumer%20Credits_" TargetMode="Externa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xml"/><Relationship Id="rId1" Type="http://schemas.openxmlformats.org/officeDocument/2006/relationships/vmlDrawing" Target="../drawings/vmlDrawing29.vml"/><Relationship Id="rId5" Type="http://schemas.openxmlformats.org/officeDocument/2006/relationships/image" Target="../media/image77.emf"/><Relationship Id="rId4" Type="http://schemas.openxmlformats.org/officeDocument/2006/relationships/oleObject" Target="file:///D:\Arbeit\Archiv\Google%20Drive\0Vorlesungen\2.%20Makro&#246;konomik\Material\Flow%20of%20Credit%20Volumes%20Euro%20Area.xls!Housing%20Credits_"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www.zdf.de/ZDFmediathek/content/Kritik_an_Bankenaufsicht/Sendungen_F,460,618630/608710" TargetMode="External"/><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9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42" name="Rectangle 2"/>
          <p:cNvSpPr>
            <a:spLocks noGrp="1" noChangeArrowheads="1"/>
          </p:cNvSpPr>
          <p:nvPr>
            <p:ph type="title"/>
          </p:nvPr>
        </p:nvSpPr>
        <p:spPr/>
        <p:txBody>
          <a:bodyPr/>
          <a:lstStyle/>
          <a:p>
            <a:pPr eaLnBrk="1" hangingPunct="1">
              <a:defRPr/>
            </a:pPr>
            <a:r>
              <a:rPr lang="en-US" sz="3000"/>
              <a:t>Internationale Wirtschaftsbeziehungen</a:t>
            </a:r>
            <a:br>
              <a:rPr lang="en-US" sz="3000"/>
            </a:br>
            <a:r>
              <a:rPr lang="en-US" sz="3000"/>
              <a:t> </a:t>
            </a:r>
            <a:r>
              <a:rPr lang="en-US"/>
              <a:t>4. Internationale Finanzmarktkrisen</a:t>
            </a:r>
          </a:p>
        </p:txBody>
      </p:sp>
      <p:sp>
        <p:nvSpPr>
          <p:cNvPr id="205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D8DA7702-F933-4374-9727-FE80C1F404E9}" type="slidenum">
              <a:rPr lang="de-DE" altLang="en-US" sz="1600" smtClean="0"/>
              <a:pPr eaLnBrk="1" hangingPunct="1">
                <a:spcBef>
                  <a:spcPct val="0"/>
                </a:spcBef>
                <a:buClrTx/>
                <a:buFontTx/>
                <a:buNone/>
              </a:pPr>
              <a:t>1</a:t>
            </a:fld>
            <a:r>
              <a:rPr lang="de-DE" altLang="en-US" sz="1600"/>
              <a:t> -</a:t>
            </a:r>
          </a:p>
        </p:txBody>
      </p:sp>
      <p:sp>
        <p:nvSpPr>
          <p:cNvPr id="205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pSp>
        <p:nvGrpSpPr>
          <p:cNvPr id="2053" name="Group 3"/>
          <p:cNvGrpSpPr>
            <a:grpSpLocks/>
          </p:cNvGrpSpPr>
          <p:nvPr/>
        </p:nvGrpSpPr>
        <p:grpSpPr bwMode="auto">
          <a:xfrm>
            <a:off x="2771775" y="1665288"/>
            <a:ext cx="3951288" cy="4441825"/>
            <a:chOff x="1756" y="1040"/>
            <a:chExt cx="2489" cy="2798"/>
          </a:xfrm>
        </p:grpSpPr>
        <p:sp>
          <p:nvSpPr>
            <p:cNvPr id="2165" name="Arc 4"/>
            <p:cNvSpPr>
              <a:spLocks/>
            </p:cNvSpPr>
            <p:nvPr/>
          </p:nvSpPr>
          <p:spPr bwMode="auto">
            <a:xfrm rot="10800000">
              <a:off x="1806" y="2643"/>
              <a:ext cx="2439" cy="1195"/>
            </a:xfrm>
            <a:custGeom>
              <a:avLst/>
              <a:gdLst>
                <a:gd name="T0" fmla="*/ 0 w 36663"/>
                <a:gd name="T1" fmla="*/ 0 h 21600"/>
                <a:gd name="T2" fmla="*/ 0 w 36663"/>
                <a:gd name="T3" fmla="*/ 0 h 21600"/>
                <a:gd name="T4" fmla="*/ 0 w 36663"/>
                <a:gd name="T5" fmla="*/ 0 h 21600"/>
                <a:gd name="T6" fmla="*/ 0 60000 65536"/>
                <a:gd name="T7" fmla="*/ 0 60000 65536"/>
                <a:gd name="T8" fmla="*/ 0 60000 65536"/>
                <a:gd name="T9" fmla="*/ 0 w 36663"/>
                <a:gd name="T10" fmla="*/ 0 h 21600"/>
                <a:gd name="T11" fmla="*/ 36663 w 36663"/>
                <a:gd name="T12" fmla="*/ 21600 h 21600"/>
              </a:gdLst>
              <a:ahLst/>
              <a:cxnLst>
                <a:cxn ang="T6">
                  <a:pos x="T0" y="T1"/>
                </a:cxn>
                <a:cxn ang="T7">
                  <a:pos x="T2" y="T3"/>
                </a:cxn>
                <a:cxn ang="T8">
                  <a:pos x="T4" y="T5"/>
                </a:cxn>
              </a:cxnLst>
              <a:rect l="T9" t="T10" r="T11" b="T12"/>
              <a:pathLst>
                <a:path w="36663" h="21600" fill="none" extrusionOk="0">
                  <a:moveTo>
                    <a:pt x="-1" y="10760"/>
                  </a:moveTo>
                  <a:cubicBezTo>
                    <a:pt x="3863" y="4099"/>
                    <a:pt x="10982" y="-1"/>
                    <a:pt x="18683" y="0"/>
                  </a:cubicBezTo>
                  <a:cubicBezTo>
                    <a:pt x="25909" y="0"/>
                    <a:pt x="32657" y="3613"/>
                    <a:pt x="36662" y="9629"/>
                  </a:cubicBezTo>
                </a:path>
                <a:path w="36663" h="21600" stroke="0" extrusionOk="0">
                  <a:moveTo>
                    <a:pt x="-1" y="10760"/>
                  </a:moveTo>
                  <a:cubicBezTo>
                    <a:pt x="3863" y="4099"/>
                    <a:pt x="10982" y="-1"/>
                    <a:pt x="18683" y="0"/>
                  </a:cubicBezTo>
                  <a:cubicBezTo>
                    <a:pt x="25909" y="0"/>
                    <a:pt x="32657" y="3613"/>
                    <a:pt x="36662" y="9629"/>
                  </a:cubicBezTo>
                  <a:lnTo>
                    <a:pt x="18683" y="21600"/>
                  </a:lnTo>
                  <a:lnTo>
                    <a:pt x="-1" y="10760"/>
                  </a:lnTo>
                  <a:close/>
                </a:path>
              </a:pathLst>
            </a:custGeom>
            <a:noFill/>
            <a:ln w="38100" cap="rnd">
              <a:solidFill>
                <a:srgbClr val="CC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6" name="Arc 5"/>
            <p:cNvSpPr>
              <a:spLocks/>
            </p:cNvSpPr>
            <p:nvPr/>
          </p:nvSpPr>
          <p:spPr bwMode="auto">
            <a:xfrm rot="10680000">
              <a:off x="1969" y="2418"/>
              <a:ext cx="2124" cy="1132"/>
            </a:xfrm>
            <a:custGeom>
              <a:avLst/>
              <a:gdLst>
                <a:gd name="T0" fmla="*/ 0 w 32912"/>
                <a:gd name="T1" fmla="*/ 0 h 21600"/>
                <a:gd name="T2" fmla="*/ 0 w 32912"/>
                <a:gd name="T3" fmla="*/ 0 h 21600"/>
                <a:gd name="T4" fmla="*/ 0 w 32912"/>
                <a:gd name="T5" fmla="*/ 0 h 21600"/>
                <a:gd name="T6" fmla="*/ 0 60000 65536"/>
                <a:gd name="T7" fmla="*/ 0 60000 65536"/>
                <a:gd name="T8" fmla="*/ 0 60000 65536"/>
                <a:gd name="T9" fmla="*/ 0 w 32912"/>
                <a:gd name="T10" fmla="*/ 0 h 21600"/>
                <a:gd name="T11" fmla="*/ 32912 w 32912"/>
                <a:gd name="T12" fmla="*/ 21600 h 21600"/>
              </a:gdLst>
              <a:ahLst/>
              <a:cxnLst>
                <a:cxn ang="T6">
                  <a:pos x="T0" y="T1"/>
                </a:cxn>
                <a:cxn ang="T7">
                  <a:pos x="T2" y="T3"/>
                </a:cxn>
                <a:cxn ang="T8">
                  <a:pos x="T4" y="T5"/>
                </a:cxn>
              </a:cxnLst>
              <a:rect l="T9" t="T10" r="T11" b="T12"/>
              <a:pathLst>
                <a:path w="32912" h="21600" fill="none" extrusionOk="0">
                  <a:moveTo>
                    <a:pt x="-1" y="7572"/>
                  </a:moveTo>
                  <a:cubicBezTo>
                    <a:pt x="4103" y="2767"/>
                    <a:pt x="10105" y="-1"/>
                    <a:pt x="16425" y="0"/>
                  </a:cubicBezTo>
                  <a:cubicBezTo>
                    <a:pt x="22777" y="0"/>
                    <a:pt x="28807" y="2796"/>
                    <a:pt x="32911" y="7645"/>
                  </a:cubicBezTo>
                </a:path>
                <a:path w="32912" h="21600" stroke="0" extrusionOk="0">
                  <a:moveTo>
                    <a:pt x="-1" y="7572"/>
                  </a:moveTo>
                  <a:cubicBezTo>
                    <a:pt x="4103" y="2767"/>
                    <a:pt x="10105" y="-1"/>
                    <a:pt x="16425" y="0"/>
                  </a:cubicBezTo>
                  <a:cubicBezTo>
                    <a:pt x="22777" y="0"/>
                    <a:pt x="28807" y="2796"/>
                    <a:pt x="32911" y="7645"/>
                  </a:cubicBezTo>
                  <a:lnTo>
                    <a:pt x="16425" y="21600"/>
                  </a:lnTo>
                  <a:lnTo>
                    <a:pt x="-1" y="757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7" name="Arc 6"/>
            <p:cNvSpPr>
              <a:spLocks/>
            </p:cNvSpPr>
            <p:nvPr/>
          </p:nvSpPr>
          <p:spPr bwMode="auto">
            <a:xfrm rot="-720000">
              <a:off x="1756" y="1040"/>
              <a:ext cx="2488" cy="1171"/>
            </a:xfrm>
            <a:custGeom>
              <a:avLst/>
              <a:gdLst>
                <a:gd name="T0" fmla="*/ 0 w 37381"/>
                <a:gd name="T1" fmla="*/ 0 h 21600"/>
                <a:gd name="T2" fmla="*/ 0 w 37381"/>
                <a:gd name="T3" fmla="*/ 0 h 21600"/>
                <a:gd name="T4" fmla="*/ 0 w 37381"/>
                <a:gd name="T5" fmla="*/ 0 h 21600"/>
                <a:gd name="T6" fmla="*/ 0 60000 65536"/>
                <a:gd name="T7" fmla="*/ 0 60000 65536"/>
                <a:gd name="T8" fmla="*/ 0 60000 65536"/>
                <a:gd name="T9" fmla="*/ 0 w 37381"/>
                <a:gd name="T10" fmla="*/ 0 h 21600"/>
                <a:gd name="T11" fmla="*/ 37381 w 37381"/>
                <a:gd name="T12" fmla="*/ 21600 h 21600"/>
              </a:gdLst>
              <a:ahLst/>
              <a:cxnLst>
                <a:cxn ang="T6">
                  <a:pos x="T0" y="T1"/>
                </a:cxn>
                <a:cxn ang="T7">
                  <a:pos x="T2" y="T3"/>
                </a:cxn>
                <a:cxn ang="T8">
                  <a:pos x="T4" y="T5"/>
                </a:cxn>
              </a:cxnLst>
              <a:rect l="T9" t="T10" r="T11" b="T12"/>
              <a:pathLst>
                <a:path w="37381" h="21600" fill="none" extrusionOk="0">
                  <a:moveTo>
                    <a:pt x="-1" y="6979"/>
                  </a:moveTo>
                  <a:cubicBezTo>
                    <a:pt x="4090" y="2531"/>
                    <a:pt x="9856" y="-1"/>
                    <a:pt x="15900" y="0"/>
                  </a:cubicBezTo>
                  <a:cubicBezTo>
                    <a:pt x="26952" y="0"/>
                    <a:pt x="36222" y="8343"/>
                    <a:pt x="37381" y="19335"/>
                  </a:cubicBezTo>
                </a:path>
                <a:path w="37381" h="21600" stroke="0" extrusionOk="0">
                  <a:moveTo>
                    <a:pt x="-1" y="6979"/>
                  </a:moveTo>
                  <a:cubicBezTo>
                    <a:pt x="4090" y="2531"/>
                    <a:pt x="9856" y="-1"/>
                    <a:pt x="15900" y="0"/>
                  </a:cubicBezTo>
                  <a:cubicBezTo>
                    <a:pt x="26952" y="0"/>
                    <a:pt x="36222" y="8343"/>
                    <a:pt x="37381" y="19335"/>
                  </a:cubicBezTo>
                  <a:lnTo>
                    <a:pt x="15900" y="21600"/>
                  </a:lnTo>
                  <a:lnTo>
                    <a:pt x="-1" y="6979"/>
                  </a:lnTo>
                  <a:close/>
                </a:path>
              </a:pathLst>
            </a:custGeom>
            <a:noFill/>
            <a:ln w="38100" cap="rnd">
              <a:solidFill>
                <a:srgbClr val="FF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8" name="Arc 7"/>
            <p:cNvSpPr>
              <a:spLocks/>
            </p:cNvSpPr>
            <p:nvPr/>
          </p:nvSpPr>
          <p:spPr bwMode="auto">
            <a:xfrm rot="-720000">
              <a:off x="1891" y="1328"/>
              <a:ext cx="2277" cy="1171"/>
            </a:xfrm>
            <a:custGeom>
              <a:avLst/>
              <a:gdLst>
                <a:gd name="T0" fmla="*/ 0 w 34210"/>
                <a:gd name="T1" fmla="*/ 0 h 21600"/>
                <a:gd name="T2" fmla="*/ 0 w 34210"/>
                <a:gd name="T3" fmla="*/ 0 h 21600"/>
                <a:gd name="T4" fmla="*/ 0 w 34210"/>
                <a:gd name="T5" fmla="*/ 0 h 21600"/>
                <a:gd name="T6" fmla="*/ 0 60000 65536"/>
                <a:gd name="T7" fmla="*/ 0 60000 65536"/>
                <a:gd name="T8" fmla="*/ 0 60000 65536"/>
                <a:gd name="T9" fmla="*/ 0 w 34210"/>
                <a:gd name="T10" fmla="*/ 0 h 21600"/>
                <a:gd name="T11" fmla="*/ 34210 w 34210"/>
                <a:gd name="T12" fmla="*/ 21600 h 21600"/>
              </a:gdLst>
              <a:ahLst/>
              <a:cxnLst>
                <a:cxn ang="T6">
                  <a:pos x="T0" y="T1"/>
                </a:cxn>
                <a:cxn ang="T7">
                  <a:pos x="T2" y="T3"/>
                </a:cxn>
                <a:cxn ang="T8">
                  <a:pos x="T4" y="T5"/>
                </a:cxn>
              </a:cxnLst>
              <a:rect l="T9" t="T10" r="T11" b="T12"/>
              <a:pathLst>
                <a:path w="34210" h="21600" fill="none" extrusionOk="0">
                  <a:moveTo>
                    <a:pt x="0" y="4902"/>
                  </a:moveTo>
                  <a:cubicBezTo>
                    <a:pt x="3862" y="1732"/>
                    <a:pt x="8705" y="-1"/>
                    <a:pt x="13702" y="0"/>
                  </a:cubicBezTo>
                  <a:cubicBezTo>
                    <a:pt x="23018" y="0"/>
                    <a:pt x="31285" y="5973"/>
                    <a:pt x="34209" y="14819"/>
                  </a:cubicBezTo>
                </a:path>
                <a:path w="34210" h="21600" stroke="0" extrusionOk="0">
                  <a:moveTo>
                    <a:pt x="0" y="4902"/>
                  </a:moveTo>
                  <a:cubicBezTo>
                    <a:pt x="3862" y="1732"/>
                    <a:pt x="8705" y="-1"/>
                    <a:pt x="13702" y="0"/>
                  </a:cubicBezTo>
                  <a:cubicBezTo>
                    <a:pt x="23018" y="0"/>
                    <a:pt x="31285" y="5973"/>
                    <a:pt x="34209" y="14819"/>
                  </a:cubicBezTo>
                  <a:lnTo>
                    <a:pt x="13702" y="21600"/>
                  </a:lnTo>
                  <a:lnTo>
                    <a:pt x="0" y="490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2054" name="Object 8"/>
          <p:cNvGraphicFramePr>
            <a:graphicFrameLocks noChangeAspect="1"/>
          </p:cNvGraphicFramePr>
          <p:nvPr/>
        </p:nvGraphicFramePr>
        <p:xfrm>
          <a:off x="6427788" y="3417888"/>
          <a:ext cx="773112" cy="1160462"/>
        </p:xfrm>
        <a:graphic>
          <a:graphicData uri="http://schemas.openxmlformats.org/presentationml/2006/ole">
            <mc:AlternateContent xmlns:mc="http://schemas.openxmlformats.org/markup-compatibility/2006">
              <mc:Choice xmlns:v="urn:schemas-microsoft-com:vml" Requires="v">
                <p:oleObj spid="_x0000_s2288" r:id="rId4" imgW="2278063" imgH="3421063" progId="Unknown">
                  <p:embed/>
                </p:oleObj>
              </mc:Choice>
              <mc:Fallback>
                <p:oleObj r:id="rId4" imgW="2278063" imgH="3421063" progId="Unknown">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788" y="3417888"/>
                        <a:ext cx="773112"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55" name="Group 9"/>
          <p:cNvGrpSpPr>
            <a:grpSpLocks noChangeAspect="1"/>
          </p:cNvGrpSpPr>
          <p:nvPr/>
        </p:nvGrpSpPr>
        <p:grpSpPr bwMode="auto">
          <a:xfrm>
            <a:off x="2087563" y="3487738"/>
            <a:ext cx="1743075" cy="1092200"/>
            <a:chOff x="1196" y="2272"/>
            <a:chExt cx="1512" cy="947"/>
          </a:xfrm>
        </p:grpSpPr>
        <p:sp>
          <p:nvSpPr>
            <p:cNvPr id="2056" name="AutoShape 10"/>
            <p:cNvSpPr>
              <a:spLocks noChangeAspect="1" noChangeArrowheads="1" noTextEdit="1"/>
            </p:cNvSpPr>
            <p:nvPr/>
          </p:nvSpPr>
          <p:spPr bwMode="auto">
            <a:xfrm>
              <a:off x="1196" y="2272"/>
              <a:ext cx="1512"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057" name="Group 11"/>
            <p:cNvGrpSpPr>
              <a:grpSpLocks/>
            </p:cNvGrpSpPr>
            <p:nvPr/>
          </p:nvGrpSpPr>
          <p:grpSpPr bwMode="auto">
            <a:xfrm>
              <a:off x="1685" y="2636"/>
              <a:ext cx="340" cy="89"/>
              <a:chOff x="1685" y="2636"/>
              <a:chExt cx="340" cy="89"/>
            </a:xfrm>
          </p:grpSpPr>
          <p:sp>
            <p:nvSpPr>
              <p:cNvPr id="2163" name="Freeform 12"/>
              <p:cNvSpPr>
                <a:spLocks/>
              </p:cNvSpPr>
              <p:nvPr/>
            </p:nvSpPr>
            <p:spPr bwMode="auto">
              <a:xfrm>
                <a:off x="1685" y="2636"/>
                <a:ext cx="230" cy="89"/>
              </a:xfrm>
              <a:custGeom>
                <a:avLst/>
                <a:gdLst>
                  <a:gd name="T0" fmla="*/ 0 w 690"/>
                  <a:gd name="T1" fmla="*/ 0 h 269"/>
                  <a:gd name="T2" fmla="*/ 0 w 690"/>
                  <a:gd name="T3" fmla="*/ 0 h 269"/>
                  <a:gd name="T4" fmla="*/ 0 w 690"/>
                  <a:gd name="T5" fmla="*/ 0 h 269"/>
                  <a:gd name="T6" fmla="*/ 0 w 690"/>
                  <a:gd name="T7" fmla="*/ 0 h 269"/>
                  <a:gd name="T8" fmla="*/ 0 w 690"/>
                  <a:gd name="T9" fmla="*/ 0 h 269"/>
                  <a:gd name="T10" fmla="*/ 0 60000 65536"/>
                  <a:gd name="T11" fmla="*/ 0 60000 65536"/>
                  <a:gd name="T12" fmla="*/ 0 60000 65536"/>
                  <a:gd name="T13" fmla="*/ 0 60000 65536"/>
                  <a:gd name="T14" fmla="*/ 0 60000 65536"/>
                  <a:gd name="T15" fmla="*/ 0 w 690"/>
                  <a:gd name="T16" fmla="*/ 0 h 269"/>
                  <a:gd name="T17" fmla="*/ 690 w 690"/>
                  <a:gd name="T18" fmla="*/ 269 h 269"/>
                </a:gdLst>
                <a:ahLst/>
                <a:cxnLst>
                  <a:cxn ang="T10">
                    <a:pos x="T0" y="T1"/>
                  </a:cxn>
                  <a:cxn ang="T11">
                    <a:pos x="T2" y="T3"/>
                  </a:cxn>
                  <a:cxn ang="T12">
                    <a:pos x="T4" y="T5"/>
                  </a:cxn>
                  <a:cxn ang="T13">
                    <a:pos x="T6" y="T7"/>
                  </a:cxn>
                  <a:cxn ang="T14">
                    <a:pos x="T8" y="T9"/>
                  </a:cxn>
                </a:cxnLst>
                <a:rect l="T15" t="T16" r="T17" b="T18"/>
                <a:pathLst>
                  <a:path w="690" h="269">
                    <a:moveTo>
                      <a:pt x="0" y="269"/>
                    </a:moveTo>
                    <a:lnTo>
                      <a:pt x="0" y="112"/>
                    </a:lnTo>
                    <a:lnTo>
                      <a:pt x="690" y="0"/>
                    </a:lnTo>
                    <a:lnTo>
                      <a:pt x="690" y="191"/>
                    </a:lnTo>
                    <a:lnTo>
                      <a:pt x="0" y="269"/>
                    </a:lnTo>
                    <a:close/>
                  </a:path>
                </a:pathLst>
              </a:custGeom>
              <a:solidFill>
                <a:srgbClr val="606060"/>
              </a:solidFill>
              <a:ln w="4763">
                <a:solidFill>
                  <a:srgbClr val="606060"/>
                </a:solidFill>
                <a:prstDash val="solid"/>
                <a:round/>
                <a:headEnd/>
                <a:tailEnd/>
              </a:ln>
            </p:spPr>
            <p:txBody>
              <a:bodyPr/>
              <a:lstStyle/>
              <a:p>
                <a:endParaRPr lang="en-US"/>
              </a:p>
            </p:txBody>
          </p:sp>
          <p:sp>
            <p:nvSpPr>
              <p:cNvPr id="2164" name="Freeform 13"/>
              <p:cNvSpPr>
                <a:spLocks/>
              </p:cNvSpPr>
              <p:nvPr/>
            </p:nvSpPr>
            <p:spPr bwMode="auto">
              <a:xfrm>
                <a:off x="1915" y="2636"/>
                <a:ext cx="110" cy="63"/>
              </a:xfrm>
              <a:custGeom>
                <a:avLst/>
                <a:gdLst>
                  <a:gd name="T0" fmla="*/ 0 w 329"/>
                  <a:gd name="T1" fmla="*/ 0 h 191"/>
                  <a:gd name="T2" fmla="*/ 0 w 329"/>
                  <a:gd name="T3" fmla="*/ 0 h 191"/>
                  <a:gd name="T4" fmla="*/ 0 w 329"/>
                  <a:gd name="T5" fmla="*/ 0 h 191"/>
                  <a:gd name="T6" fmla="*/ 0 w 329"/>
                  <a:gd name="T7" fmla="*/ 0 h 191"/>
                  <a:gd name="T8" fmla="*/ 0 w 329"/>
                  <a:gd name="T9" fmla="*/ 0 h 191"/>
                  <a:gd name="T10" fmla="*/ 0 60000 65536"/>
                  <a:gd name="T11" fmla="*/ 0 60000 65536"/>
                  <a:gd name="T12" fmla="*/ 0 60000 65536"/>
                  <a:gd name="T13" fmla="*/ 0 60000 65536"/>
                  <a:gd name="T14" fmla="*/ 0 60000 65536"/>
                  <a:gd name="T15" fmla="*/ 0 w 329"/>
                  <a:gd name="T16" fmla="*/ 0 h 191"/>
                  <a:gd name="T17" fmla="*/ 329 w 329"/>
                  <a:gd name="T18" fmla="*/ 191 h 191"/>
                </a:gdLst>
                <a:ahLst/>
                <a:cxnLst>
                  <a:cxn ang="T10">
                    <a:pos x="T0" y="T1"/>
                  </a:cxn>
                  <a:cxn ang="T11">
                    <a:pos x="T2" y="T3"/>
                  </a:cxn>
                  <a:cxn ang="T12">
                    <a:pos x="T4" y="T5"/>
                  </a:cxn>
                  <a:cxn ang="T13">
                    <a:pos x="T6" y="T7"/>
                  </a:cxn>
                  <a:cxn ang="T14">
                    <a:pos x="T8" y="T9"/>
                  </a:cxn>
                </a:cxnLst>
                <a:rect l="T15" t="T16" r="T17" b="T18"/>
                <a:pathLst>
                  <a:path w="329" h="191">
                    <a:moveTo>
                      <a:pt x="0" y="0"/>
                    </a:moveTo>
                    <a:lnTo>
                      <a:pt x="0" y="191"/>
                    </a:lnTo>
                    <a:lnTo>
                      <a:pt x="329" y="191"/>
                    </a:lnTo>
                    <a:lnTo>
                      <a:pt x="329" y="51"/>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8" name="Group 14"/>
            <p:cNvGrpSpPr>
              <a:grpSpLocks/>
            </p:cNvGrpSpPr>
            <p:nvPr/>
          </p:nvGrpSpPr>
          <p:grpSpPr bwMode="auto">
            <a:xfrm>
              <a:off x="1982" y="2272"/>
              <a:ext cx="374" cy="547"/>
              <a:chOff x="1982" y="2272"/>
              <a:chExt cx="374" cy="547"/>
            </a:xfrm>
          </p:grpSpPr>
          <p:sp>
            <p:nvSpPr>
              <p:cNvPr id="2160" name="Freeform 15"/>
              <p:cNvSpPr>
                <a:spLocks/>
              </p:cNvSpPr>
              <p:nvPr/>
            </p:nvSpPr>
            <p:spPr bwMode="auto">
              <a:xfrm>
                <a:off x="1982" y="2272"/>
                <a:ext cx="83" cy="515"/>
              </a:xfrm>
              <a:custGeom>
                <a:avLst/>
                <a:gdLst>
                  <a:gd name="T0" fmla="*/ 0 w 249"/>
                  <a:gd name="T1" fmla="*/ 0 h 1544"/>
                  <a:gd name="T2" fmla="*/ 0 w 249"/>
                  <a:gd name="T3" fmla="*/ 0 h 1544"/>
                  <a:gd name="T4" fmla="*/ 0 w 249"/>
                  <a:gd name="T5" fmla="*/ 0 h 1544"/>
                  <a:gd name="T6" fmla="*/ 0 w 249"/>
                  <a:gd name="T7" fmla="*/ 0 h 1544"/>
                  <a:gd name="T8" fmla="*/ 0 w 249"/>
                  <a:gd name="T9" fmla="*/ 0 h 1544"/>
                  <a:gd name="T10" fmla="*/ 0 60000 65536"/>
                  <a:gd name="T11" fmla="*/ 0 60000 65536"/>
                  <a:gd name="T12" fmla="*/ 0 60000 65536"/>
                  <a:gd name="T13" fmla="*/ 0 60000 65536"/>
                  <a:gd name="T14" fmla="*/ 0 60000 65536"/>
                  <a:gd name="T15" fmla="*/ 0 w 249"/>
                  <a:gd name="T16" fmla="*/ 0 h 1544"/>
                  <a:gd name="T17" fmla="*/ 249 w 249"/>
                  <a:gd name="T18" fmla="*/ 1544 h 1544"/>
                </a:gdLst>
                <a:ahLst/>
                <a:cxnLst>
                  <a:cxn ang="T10">
                    <a:pos x="T0" y="T1"/>
                  </a:cxn>
                  <a:cxn ang="T11">
                    <a:pos x="T2" y="T3"/>
                  </a:cxn>
                  <a:cxn ang="T12">
                    <a:pos x="T4" y="T5"/>
                  </a:cxn>
                  <a:cxn ang="T13">
                    <a:pos x="T6" y="T7"/>
                  </a:cxn>
                  <a:cxn ang="T14">
                    <a:pos x="T8" y="T9"/>
                  </a:cxn>
                </a:cxnLst>
                <a:rect l="T15" t="T16" r="T17" b="T18"/>
                <a:pathLst>
                  <a:path w="249" h="1544">
                    <a:moveTo>
                      <a:pt x="0" y="1544"/>
                    </a:moveTo>
                    <a:lnTo>
                      <a:pt x="70" y="0"/>
                    </a:lnTo>
                    <a:lnTo>
                      <a:pt x="179" y="0"/>
                    </a:lnTo>
                    <a:lnTo>
                      <a:pt x="249" y="1544"/>
                    </a:lnTo>
                    <a:lnTo>
                      <a:pt x="0" y="15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 name="Freeform 16"/>
              <p:cNvSpPr>
                <a:spLocks/>
              </p:cNvSpPr>
              <p:nvPr/>
            </p:nvSpPr>
            <p:spPr bwMode="auto">
              <a:xfrm>
                <a:off x="2120" y="2283"/>
                <a:ext cx="83" cy="511"/>
              </a:xfrm>
              <a:custGeom>
                <a:avLst/>
                <a:gdLst>
                  <a:gd name="T0" fmla="*/ 0 w 249"/>
                  <a:gd name="T1" fmla="*/ 0 h 1532"/>
                  <a:gd name="T2" fmla="*/ 0 w 249"/>
                  <a:gd name="T3" fmla="*/ 0 h 1532"/>
                  <a:gd name="T4" fmla="*/ 0 w 249"/>
                  <a:gd name="T5" fmla="*/ 0 h 1532"/>
                  <a:gd name="T6" fmla="*/ 0 w 249"/>
                  <a:gd name="T7" fmla="*/ 0 h 1532"/>
                  <a:gd name="T8" fmla="*/ 0 w 249"/>
                  <a:gd name="T9" fmla="*/ 0 h 1532"/>
                  <a:gd name="T10" fmla="*/ 0 60000 65536"/>
                  <a:gd name="T11" fmla="*/ 0 60000 65536"/>
                  <a:gd name="T12" fmla="*/ 0 60000 65536"/>
                  <a:gd name="T13" fmla="*/ 0 60000 65536"/>
                  <a:gd name="T14" fmla="*/ 0 60000 65536"/>
                  <a:gd name="T15" fmla="*/ 0 w 249"/>
                  <a:gd name="T16" fmla="*/ 0 h 1532"/>
                  <a:gd name="T17" fmla="*/ 249 w 249"/>
                  <a:gd name="T18" fmla="*/ 1532 h 1532"/>
                </a:gdLst>
                <a:ahLst/>
                <a:cxnLst>
                  <a:cxn ang="T10">
                    <a:pos x="T0" y="T1"/>
                  </a:cxn>
                  <a:cxn ang="T11">
                    <a:pos x="T2" y="T3"/>
                  </a:cxn>
                  <a:cxn ang="T12">
                    <a:pos x="T4" y="T5"/>
                  </a:cxn>
                  <a:cxn ang="T13">
                    <a:pos x="T6" y="T7"/>
                  </a:cxn>
                  <a:cxn ang="T14">
                    <a:pos x="T8" y="T9"/>
                  </a:cxn>
                </a:cxnLst>
                <a:rect l="T15" t="T16" r="T17" b="T18"/>
                <a:pathLst>
                  <a:path w="249" h="1532">
                    <a:moveTo>
                      <a:pt x="0" y="1532"/>
                    </a:moveTo>
                    <a:lnTo>
                      <a:pt x="68" y="0"/>
                    </a:lnTo>
                    <a:lnTo>
                      <a:pt x="179" y="0"/>
                    </a:lnTo>
                    <a:lnTo>
                      <a:pt x="249" y="1532"/>
                    </a:lnTo>
                    <a:lnTo>
                      <a:pt x="0" y="1532"/>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 name="Freeform 17"/>
              <p:cNvSpPr>
                <a:spLocks/>
              </p:cNvSpPr>
              <p:nvPr/>
            </p:nvSpPr>
            <p:spPr bwMode="auto">
              <a:xfrm>
                <a:off x="2272" y="2305"/>
                <a:ext cx="84" cy="514"/>
              </a:xfrm>
              <a:custGeom>
                <a:avLst/>
                <a:gdLst>
                  <a:gd name="T0" fmla="*/ 0 w 250"/>
                  <a:gd name="T1" fmla="*/ 0 h 1543"/>
                  <a:gd name="T2" fmla="*/ 0 w 250"/>
                  <a:gd name="T3" fmla="*/ 0 h 1543"/>
                  <a:gd name="T4" fmla="*/ 0 w 250"/>
                  <a:gd name="T5" fmla="*/ 0 h 1543"/>
                  <a:gd name="T6" fmla="*/ 0 w 250"/>
                  <a:gd name="T7" fmla="*/ 0 h 1543"/>
                  <a:gd name="T8" fmla="*/ 0 w 250"/>
                  <a:gd name="T9" fmla="*/ 0 h 1543"/>
                  <a:gd name="T10" fmla="*/ 0 60000 65536"/>
                  <a:gd name="T11" fmla="*/ 0 60000 65536"/>
                  <a:gd name="T12" fmla="*/ 0 60000 65536"/>
                  <a:gd name="T13" fmla="*/ 0 60000 65536"/>
                  <a:gd name="T14" fmla="*/ 0 60000 65536"/>
                  <a:gd name="T15" fmla="*/ 0 w 250"/>
                  <a:gd name="T16" fmla="*/ 0 h 1543"/>
                  <a:gd name="T17" fmla="*/ 250 w 250"/>
                  <a:gd name="T18" fmla="*/ 1543 h 1543"/>
                </a:gdLst>
                <a:ahLst/>
                <a:cxnLst>
                  <a:cxn ang="T10">
                    <a:pos x="T0" y="T1"/>
                  </a:cxn>
                  <a:cxn ang="T11">
                    <a:pos x="T2" y="T3"/>
                  </a:cxn>
                  <a:cxn ang="T12">
                    <a:pos x="T4" y="T5"/>
                  </a:cxn>
                  <a:cxn ang="T13">
                    <a:pos x="T6" y="T7"/>
                  </a:cxn>
                  <a:cxn ang="T14">
                    <a:pos x="T8" y="T9"/>
                  </a:cxn>
                </a:cxnLst>
                <a:rect l="T15" t="T16" r="T17" b="T18"/>
                <a:pathLst>
                  <a:path w="250" h="1543">
                    <a:moveTo>
                      <a:pt x="0" y="1543"/>
                    </a:moveTo>
                    <a:lnTo>
                      <a:pt x="69" y="0"/>
                    </a:lnTo>
                    <a:lnTo>
                      <a:pt x="182" y="0"/>
                    </a:lnTo>
                    <a:lnTo>
                      <a:pt x="250" y="1543"/>
                    </a:lnTo>
                    <a:lnTo>
                      <a:pt x="0" y="154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9" name="Freeform 18"/>
            <p:cNvSpPr>
              <a:spLocks/>
            </p:cNvSpPr>
            <p:nvPr/>
          </p:nvSpPr>
          <p:spPr bwMode="auto">
            <a:xfrm>
              <a:off x="1196" y="2919"/>
              <a:ext cx="1512" cy="300"/>
            </a:xfrm>
            <a:custGeom>
              <a:avLst/>
              <a:gdLst>
                <a:gd name="T0" fmla="*/ 0 w 4536"/>
                <a:gd name="T1" fmla="*/ 0 h 900"/>
                <a:gd name="T2" fmla="*/ 0 w 4536"/>
                <a:gd name="T3" fmla="*/ 0 h 900"/>
                <a:gd name="T4" fmla="*/ 0 w 4536"/>
                <a:gd name="T5" fmla="*/ 0 h 900"/>
                <a:gd name="T6" fmla="*/ 0 w 4536"/>
                <a:gd name="T7" fmla="*/ 0 h 900"/>
                <a:gd name="T8" fmla="*/ 0 w 4536"/>
                <a:gd name="T9" fmla="*/ 0 h 900"/>
                <a:gd name="T10" fmla="*/ 0 w 4536"/>
                <a:gd name="T11" fmla="*/ 0 h 900"/>
                <a:gd name="T12" fmla="*/ 0 w 4536"/>
                <a:gd name="T13" fmla="*/ 0 h 900"/>
                <a:gd name="T14" fmla="*/ 0 w 4536"/>
                <a:gd name="T15" fmla="*/ 0 h 900"/>
                <a:gd name="T16" fmla="*/ 0 w 4536"/>
                <a:gd name="T17" fmla="*/ 0 h 900"/>
                <a:gd name="T18" fmla="*/ 0 w 4536"/>
                <a:gd name="T19" fmla="*/ 0 h 900"/>
                <a:gd name="T20" fmla="*/ 0 w 4536"/>
                <a:gd name="T21" fmla="*/ 0 h 900"/>
                <a:gd name="T22" fmla="*/ 0 w 4536"/>
                <a:gd name="T23" fmla="*/ 0 h 900"/>
                <a:gd name="T24" fmla="*/ 0 w 4536"/>
                <a:gd name="T25" fmla="*/ 0 h 900"/>
                <a:gd name="T26" fmla="*/ 0 w 4536"/>
                <a:gd name="T27" fmla="*/ 0 h 900"/>
                <a:gd name="T28" fmla="*/ 0 w 4536"/>
                <a:gd name="T29" fmla="*/ 0 h 900"/>
                <a:gd name="T30" fmla="*/ 0 w 4536"/>
                <a:gd name="T31" fmla="*/ 0 h 900"/>
                <a:gd name="T32" fmla="*/ 0 w 4536"/>
                <a:gd name="T33" fmla="*/ 0 h 900"/>
                <a:gd name="T34" fmla="*/ 0 w 4536"/>
                <a:gd name="T35" fmla="*/ 0 h 900"/>
                <a:gd name="T36" fmla="*/ 0 w 4536"/>
                <a:gd name="T37" fmla="*/ 0 h 900"/>
                <a:gd name="T38" fmla="*/ 0 w 4536"/>
                <a:gd name="T39" fmla="*/ 0 h 900"/>
                <a:gd name="T40" fmla="*/ 0 w 4536"/>
                <a:gd name="T41" fmla="*/ 0 h 900"/>
                <a:gd name="T42" fmla="*/ 0 w 4536"/>
                <a:gd name="T43" fmla="*/ 0 h 900"/>
                <a:gd name="T44" fmla="*/ 0 w 4536"/>
                <a:gd name="T45" fmla="*/ 0 h 900"/>
                <a:gd name="T46" fmla="*/ 0 w 4536"/>
                <a:gd name="T47" fmla="*/ 0 h 900"/>
                <a:gd name="T48" fmla="*/ 0 w 4536"/>
                <a:gd name="T49" fmla="*/ 0 h 900"/>
                <a:gd name="T50" fmla="*/ 0 w 4536"/>
                <a:gd name="T51" fmla="*/ 0 h 900"/>
                <a:gd name="T52" fmla="*/ 0 w 4536"/>
                <a:gd name="T53" fmla="*/ 0 h 900"/>
                <a:gd name="T54" fmla="*/ 0 w 4536"/>
                <a:gd name="T55" fmla="*/ 0 h 900"/>
                <a:gd name="T56" fmla="*/ 0 w 4536"/>
                <a:gd name="T57" fmla="*/ 0 h 900"/>
                <a:gd name="T58" fmla="*/ 0 w 4536"/>
                <a:gd name="T59" fmla="*/ 0 h 900"/>
                <a:gd name="T60" fmla="*/ 0 w 4536"/>
                <a:gd name="T61" fmla="*/ 0 h 900"/>
                <a:gd name="T62" fmla="*/ 0 w 4536"/>
                <a:gd name="T63" fmla="*/ 0 h 900"/>
                <a:gd name="T64" fmla="*/ 0 w 4536"/>
                <a:gd name="T65" fmla="*/ 0 h 900"/>
                <a:gd name="T66" fmla="*/ 0 w 4536"/>
                <a:gd name="T67" fmla="*/ 0 h 900"/>
                <a:gd name="T68" fmla="*/ 0 w 4536"/>
                <a:gd name="T69" fmla="*/ 0 h 9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36"/>
                <a:gd name="T106" fmla="*/ 0 h 900"/>
                <a:gd name="T107" fmla="*/ 4536 w 4536"/>
                <a:gd name="T108" fmla="*/ 900 h 9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36" h="900">
                  <a:moveTo>
                    <a:pt x="176" y="51"/>
                  </a:moveTo>
                  <a:lnTo>
                    <a:pt x="29" y="58"/>
                  </a:lnTo>
                  <a:lnTo>
                    <a:pt x="0" y="146"/>
                  </a:lnTo>
                  <a:lnTo>
                    <a:pt x="59" y="234"/>
                  </a:lnTo>
                  <a:lnTo>
                    <a:pt x="102" y="307"/>
                  </a:lnTo>
                  <a:lnTo>
                    <a:pt x="234" y="322"/>
                  </a:lnTo>
                  <a:lnTo>
                    <a:pt x="358" y="300"/>
                  </a:lnTo>
                  <a:lnTo>
                    <a:pt x="512" y="307"/>
                  </a:lnTo>
                  <a:lnTo>
                    <a:pt x="585" y="314"/>
                  </a:lnTo>
                  <a:lnTo>
                    <a:pt x="724" y="380"/>
                  </a:lnTo>
                  <a:lnTo>
                    <a:pt x="805" y="432"/>
                  </a:lnTo>
                  <a:lnTo>
                    <a:pt x="878" y="505"/>
                  </a:lnTo>
                  <a:lnTo>
                    <a:pt x="958" y="585"/>
                  </a:lnTo>
                  <a:lnTo>
                    <a:pt x="1024" y="651"/>
                  </a:lnTo>
                  <a:lnTo>
                    <a:pt x="1207" y="717"/>
                  </a:lnTo>
                  <a:lnTo>
                    <a:pt x="1310" y="732"/>
                  </a:lnTo>
                  <a:lnTo>
                    <a:pt x="1353" y="739"/>
                  </a:lnTo>
                  <a:lnTo>
                    <a:pt x="1375" y="739"/>
                  </a:lnTo>
                  <a:lnTo>
                    <a:pt x="1390" y="739"/>
                  </a:lnTo>
                  <a:lnTo>
                    <a:pt x="1405" y="739"/>
                  </a:lnTo>
                  <a:lnTo>
                    <a:pt x="1419" y="739"/>
                  </a:lnTo>
                  <a:lnTo>
                    <a:pt x="1441" y="739"/>
                  </a:lnTo>
                  <a:lnTo>
                    <a:pt x="1492" y="739"/>
                  </a:lnTo>
                  <a:lnTo>
                    <a:pt x="1617" y="739"/>
                  </a:lnTo>
                  <a:lnTo>
                    <a:pt x="1712" y="739"/>
                  </a:lnTo>
                  <a:lnTo>
                    <a:pt x="1727" y="739"/>
                  </a:lnTo>
                  <a:lnTo>
                    <a:pt x="1741" y="739"/>
                  </a:lnTo>
                  <a:lnTo>
                    <a:pt x="1756" y="739"/>
                  </a:lnTo>
                  <a:lnTo>
                    <a:pt x="1771" y="739"/>
                  </a:lnTo>
                  <a:lnTo>
                    <a:pt x="1785" y="739"/>
                  </a:lnTo>
                  <a:lnTo>
                    <a:pt x="1800" y="746"/>
                  </a:lnTo>
                  <a:lnTo>
                    <a:pt x="1814" y="746"/>
                  </a:lnTo>
                  <a:lnTo>
                    <a:pt x="1829" y="746"/>
                  </a:lnTo>
                  <a:lnTo>
                    <a:pt x="1844" y="746"/>
                  </a:lnTo>
                  <a:lnTo>
                    <a:pt x="1858" y="754"/>
                  </a:lnTo>
                  <a:lnTo>
                    <a:pt x="2019" y="783"/>
                  </a:lnTo>
                  <a:lnTo>
                    <a:pt x="2078" y="805"/>
                  </a:lnTo>
                  <a:lnTo>
                    <a:pt x="2158" y="849"/>
                  </a:lnTo>
                  <a:lnTo>
                    <a:pt x="2202" y="878"/>
                  </a:lnTo>
                  <a:lnTo>
                    <a:pt x="2480" y="900"/>
                  </a:lnTo>
                  <a:lnTo>
                    <a:pt x="2590" y="863"/>
                  </a:lnTo>
                  <a:lnTo>
                    <a:pt x="2663" y="805"/>
                  </a:lnTo>
                  <a:lnTo>
                    <a:pt x="2787" y="746"/>
                  </a:lnTo>
                  <a:lnTo>
                    <a:pt x="2861" y="739"/>
                  </a:lnTo>
                  <a:lnTo>
                    <a:pt x="2963" y="724"/>
                  </a:lnTo>
                  <a:lnTo>
                    <a:pt x="3109" y="556"/>
                  </a:lnTo>
                  <a:lnTo>
                    <a:pt x="3234" y="534"/>
                  </a:lnTo>
                  <a:lnTo>
                    <a:pt x="3278" y="534"/>
                  </a:lnTo>
                  <a:lnTo>
                    <a:pt x="3300" y="534"/>
                  </a:lnTo>
                  <a:lnTo>
                    <a:pt x="3322" y="541"/>
                  </a:lnTo>
                  <a:lnTo>
                    <a:pt x="3351" y="541"/>
                  </a:lnTo>
                  <a:lnTo>
                    <a:pt x="3373" y="541"/>
                  </a:lnTo>
                  <a:lnTo>
                    <a:pt x="3395" y="541"/>
                  </a:lnTo>
                  <a:lnTo>
                    <a:pt x="3417" y="549"/>
                  </a:lnTo>
                  <a:lnTo>
                    <a:pt x="3431" y="549"/>
                  </a:lnTo>
                  <a:lnTo>
                    <a:pt x="3446" y="556"/>
                  </a:lnTo>
                  <a:lnTo>
                    <a:pt x="3461" y="556"/>
                  </a:lnTo>
                  <a:lnTo>
                    <a:pt x="3475" y="563"/>
                  </a:lnTo>
                  <a:lnTo>
                    <a:pt x="3490" y="571"/>
                  </a:lnTo>
                  <a:lnTo>
                    <a:pt x="3578" y="585"/>
                  </a:lnTo>
                  <a:lnTo>
                    <a:pt x="3746" y="571"/>
                  </a:lnTo>
                  <a:lnTo>
                    <a:pt x="3856" y="468"/>
                  </a:lnTo>
                  <a:lnTo>
                    <a:pt x="3958" y="366"/>
                  </a:lnTo>
                  <a:lnTo>
                    <a:pt x="4039" y="322"/>
                  </a:lnTo>
                  <a:lnTo>
                    <a:pt x="4170" y="344"/>
                  </a:lnTo>
                  <a:lnTo>
                    <a:pt x="4287" y="300"/>
                  </a:lnTo>
                  <a:lnTo>
                    <a:pt x="4346" y="205"/>
                  </a:lnTo>
                  <a:lnTo>
                    <a:pt x="4536" y="146"/>
                  </a:lnTo>
                  <a:lnTo>
                    <a:pt x="4536" y="51"/>
                  </a:lnTo>
                  <a:lnTo>
                    <a:pt x="4419" y="0"/>
                  </a:lnTo>
                  <a:lnTo>
                    <a:pt x="176" y="51"/>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0" name="Freeform 19"/>
            <p:cNvSpPr>
              <a:spLocks/>
            </p:cNvSpPr>
            <p:nvPr/>
          </p:nvSpPr>
          <p:spPr bwMode="auto">
            <a:xfrm>
              <a:off x="2444" y="2980"/>
              <a:ext cx="117" cy="28"/>
            </a:xfrm>
            <a:custGeom>
              <a:avLst/>
              <a:gdLst>
                <a:gd name="T0" fmla="*/ 0 w 352"/>
                <a:gd name="T1" fmla="*/ 0 h 84"/>
                <a:gd name="T2" fmla="*/ 0 w 352"/>
                <a:gd name="T3" fmla="*/ 0 h 84"/>
                <a:gd name="T4" fmla="*/ 0 w 352"/>
                <a:gd name="T5" fmla="*/ 0 h 84"/>
                <a:gd name="T6" fmla="*/ 0 w 352"/>
                <a:gd name="T7" fmla="*/ 0 h 84"/>
                <a:gd name="T8" fmla="*/ 0 w 352"/>
                <a:gd name="T9" fmla="*/ 0 h 84"/>
                <a:gd name="T10" fmla="*/ 0 60000 65536"/>
                <a:gd name="T11" fmla="*/ 0 60000 65536"/>
                <a:gd name="T12" fmla="*/ 0 60000 65536"/>
                <a:gd name="T13" fmla="*/ 0 60000 65536"/>
                <a:gd name="T14" fmla="*/ 0 60000 65536"/>
                <a:gd name="T15" fmla="*/ 0 w 352"/>
                <a:gd name="T16" fmla="*/ 0 h 84"/>
                <a:gd name="T17" fmla="*/ 352 w 352"/>
                <a:gd name="T18" fmla="*/ 84 h 84"/>
              </a:gdLst>
              <a:ahLst/>
              <a:cxnLst>
                <a:cxn ang="T10">
                  <a:pos x="T0" y="T1"/>
                </a:cxn>
                <a:cxn ang="T11">
                  <a:pos x="T2" y="T3"/>
                </a:cxn>
                <a:cxn ang="T12">
                  <a:pos x="T4" y="T5"/>
                </a:cxn>
                <a:cxn ang="T13">
                  <a:pos x="T6" y="T7"/>
                </a:cxn>
                <a:cxn ang="T14">
                  <a:pos x="T8" y="T9"/>
                </a:cxn>
              </a:cxnLst>
              <a:rect l="T15" t="T16" r="T17" b="T18"/>
              <a:pathLst>
                <a:path w="352" h="84">
                  <a:moveTo>
                    <a:pt x="0" y="64"/>
                  </a:moveTo>
                  <a:lnTo>
                    <a:pt x="267" y="0"/>
                  </a:lnTo>
                  <a:lnTo>
                    <a:pt x="352" y="20"/>
                  </a:lnTo>
                  <a:lnTo>
                    <a:pt x="67" y="84"/>
                  </a:lnTo>
                  <a:lnTo>
                    <a:pt x="0" y="64"/>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20"/>
            <p:cNvSpPr>
              <a:spLocks/>
            </p:cNvSpPr>
            <p:nvPr/>
          </p:nvSpPr>
          <p:spPr bwMode="auto">
            <a:xfrm>
              <a:off x="2444" y="3001"/>
              <a:ext cx="22" cy="20"/>
            </a:xfrm>
            <a:custGeom>
              <a:avLst/>
              <a:gdLst>
                <a:gd name="T0" fmla="*/ 0 w 67"/>
                <a:gd name="T1" fmla="*/ 0 h 60"/>
                <a:gd name="T2" fmla="*/ 0 w 67"/>
                <a:gd name="T3" fmla="*/ 0 h 60"/>
                <a:gd name="T4" fmla="*/ 0 w 67"/>
                <a:gd name="T5" fmla="*/ 0 h 60"/>
                <a:gd name="T6" fmla="*/ 0 w 67"/>
                <a:gd name="T7" fmla="*/ 0 h 60"/>
                <a:gd name="T8" fmla="*/ 0 w 67"/>
                <a:gd name="T9" fmla="*/ 0 h 60"/>
                <a:gd name="T10" fmla="*/ 0 60000 65536"/>
                <a:gd name="T11" fmla="*/ 0 60000 65536"/>
                <a:gd name="T12" fmla="*/ 0 60000 65536"/>
                <a:gd name="T13" fmla="*/ 0 60000 65536"/>
                <a:gd name="T14" fmla="*/ 0 60000 65536"/>
                <a:gd name="T15" fmla="*/ 0 w 67"/>
                <a:gd name="T16" fmla="*/ 0 h 60"/>
                <a:gd name="T17" fmla="*/ 67 w 67"/>
                <a:gd name="T18" fmla="*/ 60 h 60"/>
              </a:gdLst>
              <a:ahLst/>
              <a:cxnLst>
                <a:cxn ang="T10">
                  <a:pos x="T0" y="T1"/>
                </a:cxn>
                <a:cxn ang="T11">
                  <a:pos x="T2" y="T3"/>
                </a:cxn>
                <a:cxn ang="T12">
                  <a:pos x="T4" y="T5"/>
                </a:cxn>
                <a:cxn ang="T13">
                  <a:pos x="T6" y="T7"/>
                </a:cxn>
                <a:cxn ang="T14">
                  <a:pos x="T8" y="T9"/>
                </a:cxn>
              </a:cxnLst>
              <a:rect l="T15" t="T16" r="T17" b="T18"/>
              <a:pathLst>
                <a:path w="67" h="60">
                  <a:moveTo>
                    <a:pt x="0" y="0"/>
                  </a:moveTo>
                  <a:lnTo>
                    <a:pt x="67" y="20"/>
                  </a:lnTo>
                  <a:lnTo>
                    <a:pt x="67" y="60"/>
                  </a:lnTo>
                  <a:lnTo>
                    <a:pt x="0" y="34"/>
                  </a:lnTo>
                  <a:lnTo>
                    <a:pt x="0" y="0"/>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21"/>
            <p:cNvSpPr>
              <a:spLocks/>
            </p:cNvSpPr>
            <p:nvPr/>
          </p:nvSpPr>
          <p:spPr bwMode="auto">
            <a:xfrm>
              <a:off x="2444" y="2864"/>
              <a:ext cx="89" cy="11"/>
            </a:xfrm>
            <a:custGeom>
              <a:avLst/>
              <a:gdLst>
                <a:gd name="T0" fmla="*/ 0 w 267"/>
                <a:gd name="T1" fmla="*/ 0 h 33"/>
                <a:gd name="T2" fmla="*/ 0 w 267"/>
                <a:gd name="T3" fmla="*/ 0 h 33"/>
                <a:gd name="T4" fmla="*/ 0 w 267"/>
                <a:gd name="T5" fmla="*/ 0 h 33"/>
                <a:gd name="T6" fmla="*/ 0 w 267"/>
                <a:gd name="T7" fmla="*/ 0 h 33"/>
                <a:gd name="T8" fmla="*/ 0 w 267"/>
                <a:gd name="T9" fmla="*/ 0 h 33"/>
                <a:gd name="T10" fmla="*/ 0 60000 65536"/>
                <a:gd name="T11" fmla="*/ 0 60000 65536"/>
                <a:gd name="T12" fmla="*/ 0 60000 65536"/>
                <a:gd name="T13" fmla="*/ 0 60000 65536"/>
                <a:gd name="T14" fmla="*/ 0 60000 65536"/>
                <a:gd name="T15" fmla="*/ 0 w 267"/>
                <a:gd name="T16" fmla="*/ 0 h 33"/>
                <a:gd name="T17" fmla="*/ 267 w 267"/>
                <a:gd name="T18" fmla="*/ 33 h 33"/>
              </a:gdLst>
              <a:ahLst/>
              <a:cxnLst>
                <a:cxn ang="T10">
                  <a:pos x="T0" y="T1"/>
                </a:cxn>
                <a:cxn ang="T11">
                  <a:pos x="T2" y="T3"/>
                </a:cxn>
                <a:cxn ang="T12">
                  <a:pos x="T4" y="T5"/>
                </a:cxn>
                <a:cxn ang="T13">
                  <a:pos x="T6" y="T7"/>
                </a:cxn>
                <a:cxn ang="T14">
                  <a:pos x="T8" y="T9"/>
                </a:cxn>
              </a:cxnLst>
              <a:rect l="T15" t="T16" r="T17" b="T18"/>
              <a:pathLst>
                <a:path w="267" h="33">
                  <a:moveTo>
                    <a:pt x="0" y="15"/>
                  </a:moveTo>
                  <a:lnTo>
                    <a:pt x="267" y="0"/>
                  </a:lnTo>
                  <a:lnTo>
                    <a:pt x="244" y="20"/>
                  </a:lnTo>
                  <a:lnTo>
                    <a:pt x="0" y="33"/>
                  </a:lnTo>
                  <a:lnTo>
                    <a:pt x="0" y="15"/>
                  </a:lnTo>
                  <a:close/>
                </a:path>
              </a:pathLst>
            </a:custGeom>
            <a:solidFill>
              <a:srgbClr val="2F1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22"/>
            <p:cNvSpPr>
              <a:spLocks/>
            </p:cNvSpPr>
            <p:nvPr/>
          </p:nvSpPr>
          <p:spPr bwMode="auto">
            <a:xfrm>
              <a:off x="2444" y="2977"/>
              <a:ext cx="89" cy="24"/>
            </a:xfrm>
            <a:custGeom>
              <a:avLst/>
              <a:gdLst>
                <a:gd name="T0" fmla="*/ 0 w 267"/>
                <a:gd name="T1" fmla="*/ 0 h 73"/>
                <a:gd name="T2" fmla="*/ 0 w 267"/>
                <a:gd name="T3" fmla="*/ 0 h 73"/>
                <a:gd name="T4" fmla="*/ 0 w 267"/>
                <a:gd name="T5" fmla="*/ 0 h 73"/>
                <a:gd name="T6" fmla="*/ 0 w 267"/>
                <a:gd name="T7" fmla="*/ 0 h 73"/>
                <a:gd name="T8" fmla="*/ 0 w 267"/>
                <a:gd name="T9" fmla="*/ 0 h 73"/>
                <a:gd name="T10" fmla="*/ 0 60000 65536"/>
                <a:gd name="T11" fmla="*/ 0 60000 65536"/>
                <a:gd name="T12" fmla="*/ 0 60000 65536"/>
                <a:gd name="T13" fmla="*/ 0 60000 65536"/>
                <a:gd name="T14" fmla="*/ 0 60000 65536"/>
                <a:gd name="T15" fmla="*/ 0 w 267"/>
                <a:gd name="T16" fmla="*/ 0 h 73"/>
                <a:gd name="T17" fmla="*/ 267 w 267"/>
                <a:gd name="T18" fmla="*/ 73 h 73"/>
              </a:gdLst>
              <a:ahLst/>
              <a:cxnLst>
                <a:cxn ang="T10">
                  <a:pos x="T0" y="T1"/>
                </a:cxn>
                <a:cxn ang="T11">
                  <a:pos x="T2" y="T3"/>
                </a:cxn>
                <a:cxn ang="T12">
                  <a:pos x="T4" y="T5"/>
                </a:cxn>
                <a:cxn ang="T13">
                  <a:pos x="T6" y="T7"/>
                </a:cxn>
                <a:cxn ang="T14">
                  <a:pos x="T8" y="T9"/>
                </a:cxn>
              </a:cxnLst>
              <a:rect l="T15" t="T16" r="T17" b="T18"/>
              <a:pathLst>
                <a:path w="267" h="73">
                  <a:moveTo>
                    <a:pt x="0" y="73"/>
                  </a:moveTo>
                  <a:lnTo>
                    <a:pt x="267" y="9"/>
                  </a:lnTo>
                  <a:lnTo>
                    <a:pt x="244" y="0"/>
                  </a:lnTo>
                  <a:lnTo>
                    <a:pt x="0" y="56"/>
                  </a:lnTo>
                  <a:lnTo>
                    <a:pt x="0" y="73"/>
                  </a:lnTo>
                  <a:close/>
                </a:path>
              </a:pathLst>
            </a:custGeom>
            <a:solidFill>
              <a:srgbClr val="563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4" name="Group 23"/>
            <p:cNvGrpSpPr>
              <a:grpSpLocks/>
            </p:cNvGrpSpPr>
            <p:nvPr/>
          </p:nvGrpSpPr>
          <p:grpSpPr bwMode="auto">
            <a:xfrm>
              <a:off x="1233" y="2688"/>
              <a:ext cx="725" cy="442"/>
              <a:chOff x="1233" y="2688"/>
              <a:chExt cx="725" cy="442"/>
            </a:xfrm>
          </p:grpSpPr>
          <p:sp>
            <p:nvSpPr>
              <p:cNvPr id="2108" name="Freeform 24"/>
              <p:cNvSpPr>
                <a:spLocks/>
              </p:cNvSpPr>
              <p:nvPr/>
            </p:nvSpPr>
            <p:spPr bwMode="auto">
              <a:xfrm>
                <a:off x="1233" y="2688"/>
                <a:ext cx="725" cy="442"/>
              </a:xfrm>
              <a:custGeom>
                <a:avLst/>
                <a:gdLst>
                  <a:gd name="T0" fmla="*/ 0 w 2175"/>
                  <a:gd name="T1" fmla="*/ 0 h 1326"/>
                  <a:gd name="T2" fmla="*/ 0 w 2175"/>
                  <a:gd name="T3" fmla="*/ 0 h 1326"/>
                  <a:gd name="T4" fmla="*/ 0 w 2175"/>
                  <a:gd name="T5" fmla="*/ 0 h 1326"/>
                  <a:gd name="T6" fmla="*/ 0 w 2175"/>
                  <a:gd name="T7" fmla="*/ 0 h 1326"/>
                  <a:gd name="T8" fmla="*/ 0 w 2175"/>
                  <a:gd name="T9" fmla="*/ 0 h 1326"/>
                  <a:gd name="T10" fmla="*/ 0 60000 65536"/>
                  <a:gd name="T11" fmla="*/ 0 60000 65536"/>
                  <a:gd name="T12" fmla="*/ 0 60000 65536"/>
                  <a:gd name="T13" fmla="*/ 0 60000 65536"/>
                  <a:gd name="T14" fmla="*/ 0 60000 65536"/>
                  <a:gd name="T15" fmla="*/ 0 w 2175"/>
                  <a:gd name="T16" fmla="*/ 0 h 1326"/>
                  <a:gd name="T17" fmla="*/ 2175 w 2175"/>
                  <a:gd name="T18" fmla="*/ 1326 h 1326"/>
                </a:gdLst>
                <a:ahLst/>
                <a:cxnLst>
                  <a:cxn ang="T10">
                    <a:pos x="T0" y="T1"/>
                  </a:cxn>
                  <a:cxn ang="T11">
                    <a:pos x="T2" y="T3"/>
                  </a:cxn>
                  <a:cxn ang="T12">
                    <a:pos x="T4" y="T5"/>
                  </a:cxn>
                  <a:cxn ang="T13">
                    <a:pos x="T6" y="T7"/>
                  </a:cxn>
                  <a:cxn ang="T14">
                    <a:pos x="T8" y="T9"/>
                  </a:cxn>
                </a:cxnLst>
                <a:rect l="T15" t="T16" r="T17" b="T18"/>
                <a:pathLst>
                  <a:path w="2175" h="1326">
                    <a:moveTo>
                      <a:pt x="2175" y="0"/>
                    </a:moveTo>
                    <a:lnTo>
                      <a:pt x="2175" y="1326"/>
                    </a:lnTo>
                    <a:lnTo>
                      <a:pt x="0" y="782"/>
                    </a:lnTo>
                    <a:lnTo>
                      <a:pt x="0" y="238"/>
                    </a:lnTo>
                    <a:lnTo>
                      <a:pt x="2175" y="0"/>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09" name="Group 25"/>
              <p:cNvGrpSpPr>
                <a:grpSpLocks/>
              </p:cNvGrpSpPr>
              <p:nvPr/>
            </p:nvGrpSpPr>
            <p:grpSpPr bwMode="auto">
              <a:xfrm>
                <a:off x="1251" y="2738"/>
                <a:ext cx="659" cy="286"/>
                <a:chOff x="1251" y="2738"/>
                <a:chExt cx="659" cy="286"/>
              </a:xfrm>
            </p:grpSpPr>
            <p:sp>
              <p:nvSpPr>
                <p:cNvPr id="2110" name="Freeform 26"/>
                <p:cNvSpPr>
                  <a:spLocks/>
                </p:cNvSpPr>
                <p:nvPr/>
              </p:nvSpPr>
              <p:spPr bwMode="auto">
                <a:xfrm>
                  <a:off x="1251" y="2738"/>
                  <a:ext cx="659" cy="286"/>
                </a:xfrm>
                <a:custGeom>
                  <a:avLst/>
                  <a:gdLst>
                    <a:gd name="T0" fmla="*/ 0 w 1977"/>
                    <a:gd name="T1" fmla="*/ 0 h 856"/>
                    <a:gd name="T2" fmla="*/ 0 w 1977"/>
                    <a:gd name="T3" fmla="*/ 0 h 856"/>
                    <a:gd name="T4" fmla="*/ 0 w 1977"/>
                    <a:gd name="T5" fmla="*/ 0 h 856"/>
                    <a:gd name="T6" fmla="*/ 0 w 1977"/>
                    <a:gd name="T7" fmla="*/ 0 h 856"/>
                    <a:gd name="T8" fmla="*/ 0 w 1977"/>
                    <a:gd name="T9" fmla="*/ 0 h 856"/>
                    <a:gd name="T10" fmla="*/ 0 60000 65536"/>
                    <a:gd name="T11" fmla="*/ 0 60000 65536"/>
                    <a:gd name="T12" fmla="*/ 0 60000 65536"/>
                    <a:gd name="T13" fmla="*/ 0 60000 65536"/>
                    <a:gd name="T14" fmla="*/ 0 60000 65536"/>
                    <a:gd name="T15" fmla="*/ 0 w 1977"/>
                    <a:gd name="T16" fmla="*/ 0 h 856"/>
                    <a:gd name="T17" fmla="*/ 1977 w 1977"/>
                    <a:gd name="T18" fmla="*/ 856 h 856"/>
                  </a:gdLst>
                  <a:ahLst/>
                  <a:cxnLst>
                    <a:cxn ang="T10">
                      <a:pos x="T0" y="T1"/>
                    </a:cxn>
                    <a:cxn ang="T11">
                      <a:pos x="T2" y="T3"/>
                    </a:cxn>
                    <a:cxn ang="T12">
                      <a:pos x="T4" y="T5"/>
                    </a:cxn>
                    <a:cxn ang="T13">
                      <a:pos x="T6" y="T7"/>
                    </a:cxn>
                    <a:cxn ang="T14">
                      <a:pos x="T8" y="T9"/>
                    </a:cxn>
                  </a:cxnLst>
                  <a:rect l="T15" t="T16" r="T17" b="T18"/>
                  <a:pathLst>
                    <a:path w="1977" h="856">
                      <a:moveTo>
                        <a:pt x="0" y="139"/>
                      </a:moveTo>
                      <a:lnTo>
                        <a:pt x="0" y="515"/>
                      </a:lnTo>
                      <a:lnTo>
                        <a:pt x="1977" y="856"/>
                      </a:lnTo>
                      <a:lnTo>
                        <a:pt x="1977" y="0"/>
                      </a:lnTo>
                      <a:lnTo>
                        <a:pt x="0" y="139"/>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1" name="Line 27"/>
                <p:cNvSpPr>
                  <a:spLocks noChangeShapeType="1"/>
                </p:cNvSpPr>
                <p:nvPr/>
              </p:nvSpPr>
              <p:spPr bwMode="auto">
                <a:xfrm flipH="1">
                  <a:off x="1251" y="2786"/>
                  <a:ext cx="659" cy="2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2" name="Line 28"/>
                <p:cNvSpPr>
                  <a:spLocks noChangeShapeType="1"/>
                </p:cNvSpPr>
                <p:nvPr/>
              </p:nvSpPr>
              <p:spPr bwMode="auto">
                <a:xfrm flipH="1" flipV="1">
                  <a:off x="1251" y="2827"/>
                  <a:ext cx="659" cy="7"/>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3" name="Line 29"/>
                <p:cNvSpPr>
                  <a:spLocks noChangeShapeType="1"/>
                </p:cNvSpPr>
                <p:nvPr/>
              </p:nvSpPr>
              <p:spPr bwMode="auto">
                <a:xfrm flipH="1" flipV="1">
                  <a:off x="1251" y="2848"/>
                  <a:ext cx="659" cy="34"/>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4" name="Line 30"/>
                <p:cNvSpPr>
                  <a:spLocks noChangeShapeType="1"/>
                </p:cNvSpPr>
                <p:nvPr/>
              </p:nvSpPr>
              <p:spPr bwMode="auto">
                <a:xfrm flipH="1" flipV="1">
                  <a:off x="1251" y="2869"/>
                  <a:ext cx="659" cy="6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5" name="Line 31"/>
                <p:cNvSpPr>
                  <a:spLocks noChangeShapeType="1"/>
                </p:cNvSpPr>
                <p:nvPr/>
              </p:nvSpPr>
              <p:spPr bwMode="auto">
                <a:xfrm flipH="1" flipV="1">
                  <a:off x="1251" y="2890"/>
                  <a:ext cx="659" cy="8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6" name="Line 32"/>
                <p:cNvSpPr>
                  <a:spLocks noChangeShapeType="1"/>
                </p:cNvSpPr>
                <p:nvPr/>
              </p:nvSpPr>
              <p:spPr bwMode="auto">
                <a:xfrm>
                  <a:off x="1849" y="2744"/>
                  <a:ext cx="1" cy="268"/>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7" name="Line 33"/>
                <p:cNvSpPr>
                  <a:spLocks noChangeShapeType="1"/>
                </p:cNvSpPr>
                <p:nvPr/>
              </p:nvSpPr>
              <p:spPr bwMode="auto">
                <a:xfrm>
                  <a:off x="1795" y="2748"/>
                  <a:ext cx="1" cy="25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8" name="Line 34"/>
                <p:cNvSpPr>
                  <a:spLocks noChangeShapeType="1"/>
                </p:cNvSpPr>
                <p:nvPr/>
              </p:nvSpPr>
              <p:spPr bwMode="auto">
                <a:xfrm>
                  <a:off x="1749" y="2751"/>
                  <a:ext cx="1" cy="24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 name="Line 35"/>
                <p:cNvSpPr>
                  <a:spLocks noChangeShapeType="1"/>
                </p:cNvSpPr>
                <p:nvPr/>
              </p:nvSpPr>
              <p:spPr bwMode="auto">
                <a:xfrm>
                  <a:off x="1704" y="2754"/>
                  <a:ext cx="1" cy="234"/>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0" name="Line 36"/>
                <p:cNvSpPr>
                  <a:spLocks noChangeShapeType="1"/>
                </p:cNvSpPr>
                <p:nvPr/>
              </p:nvSpPr>
              <p:spPr bwMode="auto">
                <a:xfrm>
                  <a:off x="1661" y="2756"/>
                  <a:ext cx="1" cy="22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1" name="Line 37"/>
                <p:cNvSpPr>
                  <a:spLocks noChangeShapeType="1"/>
                </p:cNvSpPr>
                <p:nvPr/>
              </p:nvSpPr>
              <p:spPr bwMode="auto">
                <a:xfrm>
                  <a:off x="1626" y="2758"/>
                  <a:ext cx="1" cy="217"/>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2" name="Line 38"/>
                <p:cNvSpPr>
                  <a:spLocks noChangeShapeType="1"/>
                </p:cNvSpPr>
                <p:nvPr/>
              </p:nvSpPr>
              <p:spPr bwMode="auto">
                <a:xfrm>
                  <a:off x="1592" y="2761"/>
                  <a:ext cx="1" cy="208"/>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3" name="Line 39"/>
                <p:cNvSpPr>
                  <a:spLocks noChangeShapeType="1"/>
                </p:cNvSpPr>
                <p:nvPr/>
              </p:nvSpPr>
              <p:spPr bwMode="auto">
                <a:xfrm>
                  <a:off x="1562" y="2764"/>
                  <a:ext cx="1" cy="20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4" name="Line 40"/>
                <p:cNvSpPr>
                  <a:spLocks noChangeShapeType="1"/>
                </p:cNvSpPr>
                <p:nvPr/>
              </p:nvSpPr>
              <p:spPr bwMode="auto">
                <a:xfrm>
                  <a:off x="1531" y="2765"/>
                  <a:ext cx="1" cy="194"/>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5" name="Line 41"/>
                <p:cNvSpPr>
                  <a:spLocks noChangeShapeType="1"/>
                </p:cNvSpPr>
                <p:nvPr/>
              </p:nvSpPr>
              <p:spPr bwMode="auto">
                <a:xfrm>
                  <a:off x="1501" y="2768"/>
                  <a:ext cx="1" cy="185"/>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6" name="Line 42"/>
                <p:cNvSpPr>
                  <a:spLocks noChangeShapeType="1"/>
                </p:cNvSpPr>
                <p:nvPr/>
              </p:nvSpPr>
              <p:spPr bwMode="auto">
                <a:xfrm>
                  <a:off x="1473" y="2769"/>
                  <a:ext cx="1" cy="18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7" name="Line 43"/>
                <p:cNvSpPr>
                  <a:spLocks noChangeShapeType="1"/>
                </p:cNvSpPr>
                <p:nvPr/>
              </p:nvSpPr>
              <p:spPr bwMode="auto">
                <a:xfrm>
                  <a:off x="1444" y="2772"/>
                  <a:ext cx="1" cy="17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8" name="Line 44"/>
                <p:cNvSpPr>
                  <a:spLocks noChangeShapeType="1"/>
                </p:cNvSpPr>
                <p:nvPr/>
              </p:nvSpPr>
              <p:spPr bwMode="auto">
                <a:xfrm>
                  <a:off x="1387" y="2776"/>
                  <a:ext cx="1" cy="158"/>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 name="Line 45"/>
                <p:cNvSpPr>
                  <a:spLocks noChangeShapeType="1"/>
                </p:cNvSpPr>
                <p:nvPr/>
              </p:nvSpPr>
              <p:spPr bwMode="auto">
                <a:xfrm>
                  <a:off x="1365" y="2777"/>
                  <a:ext cx="1" cy="153"/>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 name="Line 46"/>
                <p:cNvSpPr>
                  <a:spLocks noChangeShapeType="1"/>
                </p:cNvSpPr>
                <p:nvPr/>
              </p:nvSpPr>
              <p:spPr bwMode="auto">
                <a:xfrm>
                  <a:off x="1342" y="2779"/>
                  <a:ext cx="1" cy="147"/>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1" name="Line 47"/>
                <p:cNvSpPr>
                  <a:spLocks noChangeShapeType="1"/>
                </p:cNvSpPr>
                <p:nvPr/>
              </p:nvSpPr>
              <p:spPr bwMode="auto">
                <a:xfrm>
                  <a:off x="1319" y="2780"/>
                  <a:ext cx="1" cy="14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2" name="Line 48"/>
                <p:cNvSpPr>
                  <a:spLocks noChangeShapeType="1"/>
                </p:cNvSpPr>
                <p:nvPr/>
              </p:nvSpPr>
              <p:spPr bwMode="auto">
                <a:xfrm>
                  <a:off x="1296" y="2781"/>
                  <a:ext cx="1" cy="137"/>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3" name="Line 49"/>
                <p:cNvSpPr>
                  <a:spLocks noChangeShapeType="1"/>
                </p:cNvSpPr>
                <p:nvPr/>
              </p:nvSpPr>
              <p:spPr bwMode="auto">
                <a:xfrm>
                  <a:off x="1274" y="2783"/>
                  <a:ext cx="1" cy="13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4" name="Freeform 50"/>
                <p:cNvSpPr>
                  <a:spLocks/>
                </p:cNvSpPr>
                <p:nvPr/>
              </p:nvSpPr>
              <p:spPr bwMode="auto">
                <a:xfrm>
                  <a:off x="1251" y="2738"/>
                  <a:ext cx="659" cy="286"/>
                </a:xfrm>
                <a:custGeom>
                  <a:avLst/>
                  <a:gdLst>
                    <a:gd name="T0" fmla="*/ 0 w 1977"/>
                    <a:gd name="T1" fmla="*/ 0 h 856"/>
                    <a:gd name="T2" fmla="*/ 0 w 1977"/>
                    <a:gd name="T3" fmla="*/ 0 h 856"/>
                    <a:gd name="T4" fmla="*/ 0 w 1977"/>
                    <a:gd name="T5" fmla="*/ 0 h 856"/>
                    <a:gd name="T6" fmla="*/ 0 w 1977"/>
                    <a:gd name="T7" fmla="*/ 0 h 856"/>
                    <a:gd name="T8" fmla="*/ 0 w 1977"/>
                    <a:gd name="T9" fmla="*/ 0 h 856"/>
                    <a:gd name="T10" fmla="*/ 0 60000 65536"/>
                    <a:gd name="T11" fmla="*/ 0 60000 65536"/>
                    <a:gd name="T12" fmla="*/ 0 60000 65536"/>
                    <a:gd name="T13" fmla="*/ 0 60000 65536"/>
                    <a:gd name="T14" fmla="*/ 0 60000 65536"/>
                    <a:gd name="T15" fmla="*/ 0 w 1977"/>
                    <a:gd name="T16" fmla="*/ 0 h 856"/>
                    <a:gd name="T17" fmla="*/ 1977 w 1977"/>
                    <a:gd name="T18" fmla="*/ 856 h 856"/>
                  </a:gdLst>
                  <a:ahLst/>
                  <a:cxnLst>
                    <a:cxn ang="T10">
                      <a:pos x="T0" y="T1"/>
                    </a:cxn>
                    <a:cxn ang="T11">
                      <a:pos x="T2" y="T3"/>
                    </a:cxn>
                    <a:cxn ang="T12">
                      <a:pos x="T4" y="T5"/>
                    </a:cxn>
                    <a:cxn ang="T13">
                      <a:pos x="T6" y="T7"/>
                    </a:cxn>
                    <a:cxn ang="T14">
                      <a:pos x="T8" y="T9"/>
                    </a:cxn>
                  </a:cxnLst>
                  <a:rect l="T15" t="T16" r="T17" b="T18"/>
                  <a:pathLst>
                    <a:path w="1977" h="856">
                      <a:moveTo>
                        <a:pt x="0" y="139"/>
                      </a:moveTo>
                      <a:lnTo>
                        <a:pt x="0" y="515"/>
                      </a:lnTo>
                      <a:lnTo>
                        <a:pt x="1977" y="856"/>
                      </a:lnTo>
                      <a:lnTo>
                        <a:pt x="1977" y="0"/>
                      </a:lnTo>
                      <a:lnTo>
                        <a:pt x="0" y="139"/>
                      </a:lnTo>
                    </a:path>
                  </a:pathLst>
                </a:custGeom>
                <a:noFill/>
                <a:ln w="6350">
                  <a:solidFill>
                    <a:srgbClr val="20202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35" name="Group 51"/>
                <p:cNvGrpSpPr>
                  <a:grpSpLocks/>
                </p:cNvGrpSpPr>
                <p:nvPr/>
              </p:nvGrpSpPr>
              <p:grpSpPr bwMode="auto">
                <a:xfrm>
                  <a:off x="1284" y="2774"/>
                  <a:ext cx="590" cy="166"/>
                  <a:chOff x="1284" y="2774"/>
                  <a:chExt cx="590" cy="166"/>
                </a:xfrm>
              </p:grpSpPr>
              <p:sp>
                <p:nvSpPr>
                  <p:cNvPr id="2137" name="Line 52"/>
                  <p:cNvSpPr>
                    <a:spLocks noChangeShapeType="1"/>
                  </p:cNvSpPr>
                  <p:nvPr/>
                </p:nvSpPr>
                <p:spPr bwMode="auto">
                  <a:xfrm flipV="1">
                    <a:off x="1284" y="2825"/>
                    <a:ext cx="23" cy="2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8" name="Line 53"/>
                  <p:cNvSpPr>
                    <a:spLocks noChangeShapeType="1"/>
                  </p:cNvSpPr>
                  <p:nvPr/>
                </p:nvSpPr>
                <p:spPr bwMode="auto">
                  <a:xfrm flipV="1">
                    <a:off x="1313" y="2800"/>
                    <a:ext cx="35" cy="3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9" name="Line 54"/>
                  <p:cNvSpPr>
                    <a:spLocks noChangeShapeType="1"/>
                  </p:cNvSpPr>
                  <p:nvPr/>
                </p:nvSpPr>
                <p:spPr bwMode="auto">
                  <a:xfrm flipV="1">
                    <a:off x="1286" y="2855"/>
                    <a:ext cx="27" cy="2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 name="Line 55"/>
                  <p:cNvSpPr>
                    <a:spLocks noChangeShapeType="1"/>
                  </p:cNvSpPr>
                  <p:nvPr/>
                </p:nvSpPr>
                <p:spPr bwMode="auto">
                  <a:xfrm flipV="1">
                    <a:off x="1316" y="2842"/>
                    <a:ext cx="26" cy="2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1" name="Line 56"/>
                  <p:cNvSpPr>
                    <a:spLocks noChangeShapeType="1"/>
                  </p:cNvSpPr>
                  <p:nvPr/>
                </p:nvSpPr>
                <p:spPr bwMode="auto">
                  <a:xfrm flipV="1">
                    <a:off x="1413" y="2788"/>
                    <a:ext cx="57" cy="50"/>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2" name="Line 57"/>
                  <p:cNvSpPr>
                    <a:spLocks noChangeShapeType="1"/>
                  </p:cNvSpPr>
                  <p:nvPr/>
                </p:nvSpPr>
                <p:spPr bwMode="auto">
                  <a:xfrm flipV="1">
                    <a:off x="1376" y="2827"/>
                    <a:ext cx="74" cy="66"/>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3" name="Line 58"/>
                  <p:cNvSpPr>
                    <a:spLocks noChangeShapeType="1"/>
                  </p:cNvSpPr>
                  <p:nvPr/>
                </p:nvSpPr>
                <p:spPr bwMode="auto">
                  <a:xfrm flipV="1">
                    <a:off x="1427" y="2808"/>
                    <a:ext cx="55" cy="5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4" name="Line 59"/>
                  <p:cNvSpPr>
                    <a:spLocks noChangeShapeType="1"/>
                  </p:cNvSpPr>
                  <p:nvPr/>
                </p:nvSpPr>
                <p:spPr bwMode="auto">
                  <a:xfrm flipV="1">
                    <a:off x="1346" y="2847"/>
                    <a:ext cx="30" cy="28"/>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5" name="Line 60"/>
                  <p:cNvSpPr>
                    <a:spLocks noChangeShapeType="1"/>
                  </p:cNvSpPr>
                  <p:nvPr/>
                </p:nvSpPr>
                <p:spPr bwMode="auto">
                  <a:xfrm flipV="1">
                    <a:off x="1526" y="2774"/>
                    <a:ext cx="50" cy="40"/>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6" name="Line 61"/>
                  <p:cNvSpPr>
                    <a:spLocks noChangeShapeType="1"/>
                  </p:cNvSpPr>
                  <p:nvPr/>
                </p:nvSpPr>
                <p:spPr bwMode="auto">
                  <a:xfrm flipV="1">
                    <a:off x="1464" y="2849"/>
                    <a:ext cx="42" cy="4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7" name="Line 62"/>
                  <p:cNvSpPr>
                    <a:spLocks noChangeShapeType="1"/>
                  </p:cNvSpPr>
                  <p:nvPr/>
                </p:nvSpPr>
                <p:spPr bwMode="auto">
                  <a:xfrm flipV="1">
                    <a:off x="1507" y="2808"/>
                    <a:ext cx="63" cy="58"/>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8" name="Line 63"/>
                  <p:cNvSpPr>
                    <a:spLocks noChangeShapeType="1"/>
                  </p:cNvSpPr>
                  <p:nvPr/>
                </p:nvSpPr>
                <p:spPr bwMode="auto">
                  <a:xfrm flipV="1">
                    <a:off x="1516" y="2879"/>
                    <a:ext cx="39" cy="33"/>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9" name="Line 64"/>
                  <p:cNvSpPr>
                    <a:spLocks noChangeShapeType="1"/>
                  </p:cNvSpPr>
                  <p:nvPr/>
                </p:nvSpPr>
                <p:spPr bwMode="auto">
                  <a:xfrm flipV="1">
                    <a:off x="1572" y="2824"/>
                    <a:ext cx="63" cy="58"/>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 name="Line 65"/>
                  <p:cNvSpPr>
                    <a:spLocks noChangeShapeType="1"/>
                  </p:cNvSpPr>
                  <p:nvPr/>
                </p:nvSpPr>
                <p:spPr bwMode="auto">
                  <a:xfrm flipV="1">
                    <a:off x="1635" y="2785"/>
                    <a:ext cx="56" cy="5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 name="Line 66"/>
                  <p:cNvSpPr>
                    <a:spLocks noChangeShapeType="1"/>
                  </p:cNvSpPr>
                  <p:nvPr/>
                </p:nvSpPr>
                <p:spPr bwMode="auto">
                  <a:xfrm flipV="1">
                    <a:off x="1585" y="2803"/>
                    <a:ext cx="55" cy="52"/>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 name="Line 67"/>
                  <p:cNvSpPr>
                    <a:spLocks noChangeShapeType="1"/>
                  </p:cNvSpPr>
                  <p:nvPr/>
                </p:nvSpPr>
                <p:spPr bwMode="auto">
                  <a:xfrm flipV="1">
                    <a:off x="1552" y="2873"/>
                    <a:ext cx="54" cy="45"/>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 name="Line 68"/>
                  <p:cNvSpPr>
                    <a:spLocks noChangeShapeType="1"/>
                  </p:cNvSpPr>
                  <p:nvPr/>
                </p:nvSpPr>
                <p:spPr bwMode="auto">
                  <a:xfrm flipV="1">
                    <a:off x="1683" y="2775"/>
                    <a:ext cx="65" cy="6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 name="Line 69"/>
                  <p:cNvSpPr>
                    <a:spLocks noChangeShapeType="1"/>
                  </p:cNvSpPr>
                  <p:nvPr/>
                </p:nvSpPr>
                <p:spPr bwMode="auto">
                  <a:xfrm flipV="1">
                    <a:off x="1653" y="2818"/>
                    <a:ext cx="74" cy="7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 name="Line 70"/>
                  <p:cNvSpPr>
                    <a:spLocks noChangeShapeType="1"/>
                  </p:cNvSpPr>
                  <p:nvPr/>
                </p:nvSpPr>
                <p:spPr bwMode="auto">
                  <a:xfrm flipV="1">
                    <a:off x="1633" y="2879"/>
                    <a:ext cx="65" cy="61"/>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 name="Line 71"/>
                  <p:cNvSpPr>
                    <a:spLocks noChangeShapeType="1"/>
                  </p:cNvSpPr>
                  <p:nvPr/>
                </p:nvSpPr>
                <p:spPr bwMode="auto">
                  <a:xfrm flipV="1">
                    <a:off x="1693" y="2842"/>
                    <a:ext cx="58" cy="54"/>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 name="Line 72"/>
                  <p:cNvSpPr>
                    <a:spLocks noChangeShapeType="1"/>
                  </p:cNvSpPr>
                  <p:nvPr/>
                </p:nvSpPr>
                <p:spPr bwMode="auto">
                  <a:xfrm flipV="1">
                    <a:off x="1787" y="2804"/>
                    <a:ext cx="49" cy="49"/>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 name="Line 73"/>
                  <p:cNvSpPr>
                    <a:spLocks noChangeShapeType="1"/>
                  </p:cNvSpPr>
                  <p:nvPr/>
                </p:nvSpPr>
                <p:spPr bwMode="auto">
                  <a:xfrm flipV="1">
                    <a:off x="1770" y="2891"/>
                    <a:ext cx="46" cy="43"/>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 name="Line 74"/>
                  <p:cNvSpPr>
                    <a:spLocks noChangeShapeType="1"/>
                  </p:cNvSpPr>
                  <p:nvPr/>
                </p:nvSpPr>
                <p:spPr bwMode="auto">
                  <a:xfrm flipV="1">
                    <a:off x="1821" y="2850"/>
                    <a:ext cx="53" cy="53"/>
                  </a:xfrm>
                  <a:prstGeom prst="line">
                    <a:avLst/>
                  </a:prstGeom>
                  <a:noFill/>
                  <a:ln w="4763">
                    <a:solidFill>
                      <a:srgbClr val="C0C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36" name="Line 75"/>
                <p:cNvSpPr>
                  <a:spLocks noChangeShapeType="1"/>
                </p:cNvSpPr>
                <p:nvPr/>
              </p:nvSpPr>
              <p:spPr bwMode="auto">
                <a:xfrm>
                  <a:off x="1417" y="2773"/>
                  <a:ext cx="1" cy="16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065" name="Group 76"/>
            <p:cNvGrpSpPr>
              <a:grpSpLocks/>
            </p:cNvGrpSpPr>
            <p:nvPr/>
          </p:nvGrpSpPr>
          <p:grpSpPr bwMode="auto">
            <a:xfrm>
              <a:off x="1958" y="2688"/>
              <a:ext cx="724" cy="442"/>
              <a:chOff x="1958" y="2688"/>
              <a:chExt cx="724" cy="442"/>
            </a:xfrm>
          </p:grpSpPr>
          <p:sp>
            <p:nvSpPr>
              <p:cNvPr id="2066" name="Freeform 77"/>
              <p:cNvSpPr>
                <a:spLocks/>
              </p:cNvSpPr>
              <p:nvPr/>
            </p:nvSpPr>
            <p:spPr bwMode="auto">
              <a:xfrm>
                <a:off x="1958" y="2688"/>
                <a:ext cx="724" cy="442"/>
              </a:xfrm>
              <a:custGeom>
                <a:avLst/>
                <a:gdLst>
                  <a:gd name="T0" fmla="*/ 0 w 2174"/>
                  <a:gd name="T1" fmla="*/ 0 h 1326"/>
                  <a:gd name="T2" fmla="*/ 0 w 2174"/>
                  <a:gd name="T3" fmla="*/ 0 h 1326"/>
                  <a:gd name="T4" fmla="*/ 0 w 2174"/>
                  <a:gd name="T5" fmla="*/ 0 h 1326"/>
                  <a:gd name="T6" fmla="*/ 0 w 2174"/>
                  <a:gd name="T7" fmla="*/ 0 h 1326"/>
                  <a:gd name="T8" fmla="*/ 0 w 2174"/>
                  <a:gd name="T9" fmla="*/ 0 h 1326"/>
                  <a:gd name="T10" fmla="*/ 0 60000 65536"/>
                  <a:gd name="T11" fmla="*/ 0 60000 65536"/>
                  <a:gd name="T12" fmla="*/ 0 60000 65536"/>
                  <a:gd name="T13" fmla="*/ 0 60000 65536"/>
                  <a:gd name="T14" fmla="*/ 0 60000 65536"/>
                  <a:gd name="T15" fmla="*/ 0 w 2174"/>
                  <a:gd name="T16" fmla="*/ 0 h 1326"/>
                  <a:gd name="T17" fmla="*/ 2174 w 2174"/>
                  <a:gd name="T18" fmla="*/ 1326 h 1326"/>
                </a:gdLst>
                <a:ahLst/>
                <a:cxnLst>
                  <a:cxn ang="T10">
                    <a:pos x="T0" y="T1"/>
                  </a:cxn>
                  <a:cxn ang="T11">
                    <a:pos x="T2" y="T3"/>
                  </a:cxn>
                  <a:cxn ang="T12">
                    <a:pos x="T4" y="T5"/>
                  </a:cxn>
                  <a:cxn ang="T13">
                    <a:pos x="T6" y="T7"/>
                  </a:cxn>
                  <a:cxn ang="T14">
                    <a:pos x="T8" y="T9"/>
                  </a:cxn>
                </a:cxnLst>
                <a:rect l="T15" t="T16" r="T17" b="T18"/>
                <a:pathLst>
                  <a:path w="2174" h="1326">
                    <a:moveTo>
                      <a:pt x="0" y="0"/>
                    </a:moveTo>
                    <a:lnTo>
                      <a:pt x="0" y="1326"/>
                    </a:lnTo>
                    <a:lnTo>
                      <a:pt x="2174" y="782"/>
                    </a:lnTo>
                    <a:lnTo>
                      <a:pt x="2174" y="238"/>
                    </a:lnTo>
                    <a:lnTo>
                      <a:pt x="0" y="0"/>
                    </a:lnTo>
                    <a:close/>
                  </a:path>
                </a:pathLst>
              </a:custGeom>
              <a:solidFill>
                <a:srgbClr val="4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78"/>
              <p:cNvSpPr>
                <a:spLocks/>
              </p:cNvSpPr>
              <p:nvPr/>
            </p:nvSpPr>
            <p:spPr bwMode="auto">
              <a:xfrm>
                <a:off x="2444" y="2864"/>
                <a:ext cx="89" cy="137"/>
              </a:xfrm>
              <a:custGeom>
                <a:avLst/>
                <a:gdLst>
                  <a:gd name="T0" fmla="*/ 0 w 267"/>
                  <a:gd name="T1" fmla="*/ 0 h 410"/>
                  <a:gd name="T2" fmla="*/ 0 w 267"/>
                  <a:gd name="T3" fmla="*/ 0 h 410"/>
                  <a:gd name="T4" fmla="*/ 0 w 267"/>
                  <a:gd name="T5" fmla="*/ 0 h 410"/>
                  <a:gd name="T6" fmla="*/ 0 w 267"/>
                  <a:gd name="T7" fmla="*/ 0 h 410"/>
                  <a:gd name="T8" fmla="*/ 0 w 267"/>
                  <a:gd name="T9" fmla="*/ 0 h 410"/>
                  <a:gd name="T10" fmla="*/ 0 60000 65536"/>
                  <a:gd name="T11" fmla="*/ 0 60000 65536"/>
                  <a:gd name="T12" fmla="*/ 0 60000 65536"/>
                  <a:gd name="T13" fmla="*/ 0 60000 65536"/>
                  <a:gd name="T14" fmla="*/ 0 60000 65536"/>
                  <a:gd name="T15" fmla="*/ 0 w 267"/>
                  <a:gd name="T16" fmla="*/ 0 h 410"/>
                  <a:gd name="T17" fmla="*/ 267 w 267"/>
                  <a:gd name="T18" fmla="*/ 410 h 410"/>
                </a:gdLst>
                <a:ahLst/>
                <a:cxnLst>
                  <a:cxn ang="T10">
                    <a:pos x="T0" y="T1"/>
                  </a:cxn>
                  <a:cxn ang="T11">
                    <a:pos x="T2" y="T3"/>
                  </a:cxn>
                  <a:cxn ang="T12">
                    <a:pos x="T4" y="T5"/>
                  </a:cxn>
                  <a:cxn ang="T13">
                    <a:pos x="T6" y="T7"/>
                  </a:cxn>
                  <a:cxn ang="T14">
                    <a:pos x="T8" y="T9"/>
                  </a:cxn>
                </a:cxnLst>
                <a:rect l="T15" t="T16" r="T17" b="T18"/>
                <a:pathLst>
                  <a:path w="267" h="410">
                    <a:moveTo>
                      <a:pt x="0" y="410"/>
                    </a:moveTo>
                    <a:lnTo>
                      <a:pt x="0" y="15"/>
                    </a:lnTo>
                    <a:lnTo>
                      <a:pt x="267" y="0"/>
                    </a:lnTo>
                    <a:lnTo>
                      <a:pt x="267" y="346"/>
                    </a:lnTo>
                    <a:lnTo>
                      <a:pt x="0" y="410"/>
                    </a:lnTo>
                    <a:close/>
                  </a:path>
                </a:pathLst>
              </a:custGeom>
              <a:solidFill>
                <a:srgbClr val="472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8" name="Group 79"/>
              <p:cNvGrpSpPr>
                <a:grpSpLocks/>
              </p:cNvGrpSpPr>
              <p:nvPr/>
            </p:nvGrpSpPr>
            <p:grpSpPr bwMode="auto">
              <a:xfrm>
                <a:off x="2563" y="2796"/>
                <a:ext cx="42" cy="91"/>
                <a:chOff x="2563" y="2796"/>
                <a:chExt cx="42" cy="91"/>
              </a:xfrm>
            </p:grpSpPr>
            <p:sp>
              <p:nvSpPr>
                <p:cNvPr id="2100" name="Freeform 80"/>
                <p:cNvSpPr>
                  <a:spLocks/>
                </p:cNvSpPr>
                <p:nvPr/>
              </p:nvSpPr>
              <p:spPr bwMode="auto">
                <a:xfrm>
                  <a:off x="2563" y="2796"/>
                  <a:ext cx="42" cy="91"/>
                </a:xfrm>
                <a:custGeom>
                  <a:avLst/>
                  <a:gdLst>
                    <a:gd name="T0" fmla="*/ 0 w 127"/>
                    <a:gd name="T1" fmla="*/ 0 h 274"/>
                    <a:gd name="T2" fmla="*/ 0 w 127"/>
                    <a:gd name="T3" fmla="*/ 0 h 274"/>
                    <a:gd name="T4" fmla="*/ 0 w 127"/>
                    <a:gd name="T5" fmla="*/ 0 h 274"/>
                    <a:gd name="T6" fmla="*/ 0 w 127"/>
                    <a:gd name="T7" fmla="*/ 0 h 274"/>
                    <a:gd name="T8" fmla="*/ 0 w 127"/>
                    <a:gd name="T9" fmla="*/ 0 h 274"/>
                    <a:gd name="T10" fmla="*/ 0 60000 65536"/>
                    <a:gd name="T11" fmla="*/ 0 60000 65536"/>
                    <a:gd name="T12" fmla="*/ 0 60000 65536"/>
                    <a:gd name="T13" fmla="*/ 0 60000 65536"/>
                    <a:gd name="T14" fmla="*/ 0 60000 65536"/>
                    <a:gd name="T15" fmla="*/ 0 w 127"/>
                    <a:gd name="T16" fmla="*/ 0 h 274"/>
                    <a:gd name="T17" fmla="*/ 127 w 127"/>
                    <a:gd name="T18" fmla="*/ 274 h 274"/>
                  </a:gdLst>
                  <a:ahLst/>
                  <a:cxnLst>
                    <a:cxn ang="T10">
                      <a:pos x="T0" y="T1"/>
                    </a:cxn>
                    <a:cxn ang="T11">
                      <a:pos x="T2" y="T3"/>
                    </a:cxn>
                    <a:cxn ang="T12">
                      <a:pos x="T4" y="T5"/>
                    </a:cxn>
                    <a:cxn ang="T13">
                      <a:pos x="T6" y="T7"/>
                    </a:cxn>
                    <a:cxn ang="T14">
                      <a:pos x="T8" y="T9"/>
                    </a:cxn>
                  </a:cxnLst>
                  <a:rect l="T15" t="T16" r="T17" b="T18"/>
                  <a:pathLst>
                    <a:path w="127" h="274">
                      <a:moveTo>
                        <a:pt x="0" y="0"/>
                      </a:moveTo>
                      <a:lnTo>
                        <a:pt x="127" y="8"/>
                      </a:lnTo>
                      <a:lnTo>
                        <a:pt x="127" y="268"/>
                      </a:lnTo>
                      <a:lnTo>
                        <a:pt x="0" y="274"/>
                      </a:lnTo>
                      <a:lnTo>
                        <a:pt x="0" y="0"/>
                      </a:lnTo>
                      <a:close/>
                    </a:path>
                  </a:pathLst>
                </a:custGeom>
                <a:solidFill>
                  <a:srgbClr val="4D55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 name="Line 81"/>
                <p:cNvSpPr>
                  <a:spLocks noChangeShapeType="1"/>
                </p:cNvSpPr>
                <p:nvPr/>
              </p:nvSpPr>
              <p:spPr bwMode="auto">
                <a:xfrm flipV="1">
                  <a:off x="2574" y="2834"/>
                  <a:ext cx="15" cy="16"/>
                </a:xfrm>
                <a:prstGeom prst="line">
                  <a:avLst/>
                </a:prstGeom>
                <a:noFill/>
                <a:ln w="1588">
                  <a:solidFill>
                    <a:srgbClr val="7485A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2" name="Line 82"/>
                <p:cNvSpPr>
                  <a:spLocks noChangeShapeType="1"/>
                </p:cNvSpPr>
                <p:nvPr/>
              </p:nvSpPr>
              <p:spPr bwMode="auto">
                <a:xfrm flipV="1">
                  <a:off x="2571" y="2848"/>
                  <a:ext cx="18" cy="19"/>
                </a:xfrm>
                <a:prstGeom prst="line">
                  <a:avLst/>
                </a:prstGeom>
                <a:noFill/>
                <a:ln w="1588">
                  <a:solidFill>
                    <a:srgbClr val="7485A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3" name="Line 83"/>
                <p:cNvSpPr>
                  <a:spLocks noChangeShapeType="1"/>
                </p:cNvSpPr>
                <p:nvPr/>
              </p:nvSpPr>
              <p:spPr bwMode="auto">
                <a:xfrm flipV="1">
                  <a:off x="2589" y="2831"/>
                  <a:ext cx="10" cy="12"/>
                </a:xfrm>
                <a:prstGeom prst="line">
                  <a:avLst/>
                </a:prstGeom>
                <a:noFill/>
                <a:ln w="1588">
                  <a:solidFill>
                    <a:srgbClr val="7485A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4" name="Line 84"/>
                <p:cNvSpPr>
                  <a:spLocks noChangeShapeType="1"/>
                </p:cNvSpPr>
                <p:nvPr/>
              </p:nvSpPr>
              <p:spPr bwMode="auto">
                <a:xfrm>
                  <a:off x="2563" y="2826"/>
                  <a:ext cx="42" cy="1"/>
                </a:xfrm>
                <a:prstGeom prst="line">
                  <a:avLst/>
                </a:prstGeom>
                <a:noFill/>
                <a:ln w="4763">
                  <a:solidFill>
                    <a:srgbClr val="272B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5" name="Line 85"/>
                <p:cNvSpPr>
                  <a:spLocks noChangeShapeType="1"/>
                </p:cNvSpPr>
                <p:nvPr/>
              </p:nvSpPr>
              <p:spPr bwMode="auto">
                <a:xfrm flipV="1">
                  <a:off x="2563" y="2856"/>
                  <a:ext cx="42" cy="1"/>
                </a:xfrm>
                <a:prstGeom prst="line">
                  <a:avLst/>
                </a:prstGeom>
                <a:noFill/>
                <a:ln w="4763">
                  <a:solidFill>
                    <a:srgbClr val="272B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6" name="Line 86"/>
                <p:cNvSpPr>
                  <a:spLocks noChangeShapeType="1"/>
                </p:cNvSpPr>
                <p:nvPr/>
              </p:nvSpPr>
              <p:spPr bwMode="auto">
                <a:xfrm>
                  <a:off x="2584" y="2797"/>
                  <a:ext cx="1" cy="89"/>
                </a:xfrm>
                <a:prstGeom prst="line">
                  <a:avLst/>
                </a:prstGeom>
                <a:noFill/>
                <a:ln w="4763">
                  <a:solidFill>
                    <a:srgbClr val="272B3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7" name="Freeform 87"/>
                <p:cNvSpPr>
                  <a:spLocks/>
                </p:cNvSpPr>
                <p:nvPr/>
              </p:nvSpPr>
              <p:spPr bwMode="auto">
                <a:xfrm>
                  <a:off x="2563" y="2796"/>
                  <a:ext cx="42" cy="91"/>
                </a:xfrm>
                <a:custGeom>
                  <a:avLst/>
                  <a:gdLst>
                    <a:gd name="T0" fmla="*/ 0 w 127"/>
                    <a:gd name="T1" fmla="*/ 0 h 274"/>
                    <a:gd name="T2" fmla="*/ 0 w 127"/>
                    <a:gd name="T3" fmla="*/ 0 h 274"/>
                    <a:gd name="T4" fmla="*/ 0 w 127"/>
                    <a:gd name="T5" fmla="*/ 0 h 274"/>
                    <a:gd name="T6" fmla="*/ 0 w 127"/>
                    <a:gd name="T7" fmla="*/ 0 h 274"/>
                    <a:gd name="T8" fmla="*/ 0 w 127"/>
                    <a:gd name="T9" fmla="*/ 0 h 274"/>
                    <a:gd name="T10" fmla="*/ 0 60000 65536"/>
                    <a:gd name="T11" fmla="*/ 0 60000 65536"/>
                    <a:gd name="T12" fmla="*/ 0 60000 65536"/>
                    <a:gd name="T13" fmla="*/ 0 60000 65536"/>
                    <a:gd name="T14" fmla="*/ 0 60000 65536"/>
                    <a:gd name="T15" fmla="*/ 0 w 127"/>
                    <a:gd name="T16" fmla="*/ 0 h 274"/>
                    <a:gd name="T17" fmla="*/ 127 w 127"/>
                    <a:gd name="T18" fmla="*/ 274 h 274"/>
                  </a:gdLst>
                  <a:ahLst/>
                  <a:cxnLst>
                    <a:cxn ang="T10">
                      <a:pos x="T0" y="T1"/>
                    </a:cxn>
                    <a:cxn ang="T11">
                      <a:pos x="T2" y="T3"/>
                    </a:cxn>
                    <a:cxn ang="T12">
                      <a:pos x="T4" y="T5"/>
                    </a:cxn>
                    <a:cxn ang="T13">
                      <a:pos x="T6" y="T7"/>
                    </a:cxn>
                    <a:cxn ang="T14">
                      <a:pos x="T8" y="T9"/>
                    </a:cxn>
                  </a:cxnLst>
                  <a:rect l="T15" t="T16" r="T17" b="T18"/>
                  <a:pathLst>
                    <a:path w="127" h="274">
                      <a:moveTo>
                        <a:pt x="0" y="0"/>
                      </a:moveTo>
                      <a:lnTo>
                        <a:pt x="127" y="8"/>
                      </a:lnTo>
                      <a:lnTo>
                        <a:pt x="127" y="268"/>
                      </a:lnTo>
                      <a:lnTo>
                        <a:pt x="0" y="274"/>
                      </a:lnTo>
                      <a:lnTo>
                        <a:pt x="0" y="0"/>
                      </a:lnTo>
                    </a:path>
                  </a:pathLst>
                </a:custGeom>
                <a:noFill/>
                <a:ln w="6350">
                  <a:solidFill>
                    <a:srgbClr val="2121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69" name="Group 88"/>
              <p:cNvGrpSpPr>
                <a:grpSpLocks/>
              </p:cNvGrpSpPr>
              <p:nvPr/>
            </p:nvGrpSpPr>
            <p:grpSpPr bwMode="auto">
              <a:xfrm>
                <a:off x="1997" y="2738"/>
                <a:ext cx="396" cy="286"/>
                <a:chOff x="1997" y="2738"/>
                <a:chExt cx="396" cy="286"/>
              </a:xfrm>
            </p:grpSpPr>
            <p:sp>
              <p:nvSpPr>
                <p:cNvPr id="2070" name="Freeform 89"/>
                <p:cNvSpPr>
                  <a:spLocks/>
                </p:cNvSpPr>
                <p:nvPr/>
              </p:nvSpPr>
              <p:spPr bwMode="auto">
                <a:xfrm>
                  <a:off x="1997" y="2738"/>
                  <a:ext cx="396" cy="286"/>
                </a:xfrm>
                <a:custGeom>
                  <a:avLst/>
                  <a:gdLst>
                    <a:gd name="T0" fmla="*/ 0 w 1189"/>
                    <a:gd name="T1" fmla="*/ 0 h 856"/>
                    <a:gd name="T2" fmla="*/ 0 w 1189"/>
                    <a:gd name="T3" fmla="*/ 0 h 856"/>
                    <a:gd name="T4" fmla="*/ 0 w 1189"/>
                    <a:gd name="T5" fmla="*/ 0 h 856"/>
                    <a:gd name="T6" fmla="*/ 0 w 1189"/>
                    <a:gd name="T7" fmla="*/ 0 h 856"/>
                    <a:gd name="T8" fmla="*/ 0 w 1189"/>
                    <a:gd name="T9" fmla="*/ 0 h 856"/>
                    <a:gd name="T10" fmla="*/ 0 60000 65536"/>
                    <a:gd name="T11" fmla="*/ 0 60000 65536"/>
                    <a:gd name="T12" fmla="*/ 0 60000 65536"/>
                    <a:gd name="T13" fmla="*/ 0 60000 65536"/>
                    <a:gd name="T14" fmla="*/ 0 60000 65536"/>
                    <a:gd name="T15" fmla="*/ 0 w 1189"/>
                    <a:gd name="T16" fmla="*/ 0 h 856"/>
                    <a:gd name="T17" fmla="*/ 1189 w 1189"/>
                    <a:gd name="T18" fmla="*/ 856 h 856"/>
                  </a:gdLst>
                  <a:ahLst/>
                  <a:cxnLst>
                    <a:cxn ang="T10">
                      <a:pos x="T0" y="T1"/>
                    </a:cxn>
                    <a:cxn ang="T11">
                      <a:pos x="T2" y="T3"/>
                    </a:cxn>
                    <a:cxn ang="T12">
                      <a:pos x="T4" y="T5"/>
                    </a:cxn>
                    <a:cxn ang="T13">
                      <a:pos x="T6" y="T7"/>
                    </a:cxn>
                    <a:cxn ang="T14">
                      <a:pos x="T8" y="T9"/>
                    </a:cxn>
                  </a:cxnLst>
                  <a:rect l="T15" t="T16" r="T17" b="T18"/>
                  <a:pathLst>
                    <a:path w="1189" h="856">
                      <a:moveTo>
                        <a:pt x="1189" y="66"/>
                      </a:moveTo>
                      <a:lnTo>
                        <a:pt x="1189" y="644"/>
                      </a:lnTo>
                      <a:lnTo>
                        <a:pt x="0" y="856"/>
                      </a:lnTo>
                      <a:lnTo>
                        <a:pt x="0" y="0"/>
                      </a:lnTo>
                      <a:lnTo>
                        <a:pt x="1189" y="66"/>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Line 90"/>
                <p:cNvSpPr>
                  <a:spLocks noChangeShapeType="1"/>
                </p:cNvSpPr>
                <p:nvPr/>
              </p:nvSpPr>
              <p:spPr bwMode="auto">
                <a:xfrm>
                  <a:off x="2158" y="2748"/>
                  <a:ext cx="1" cy="250"/>
                </a:xfrm>
                <a:prstGeom prst="line">
                  <a:avLst/>
                </a:prstGeom>
                <a:noFill/>
                <a:ln w="6350">
                  <a:solidFill>
                    <a:srgbClr val="3035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2" name="Line 91"/>
                <p:cNvSpPr>
                  <a:spLocks noChangeShapeType="1"/>
                </p:cNvSpPr>
                <p:nvPr/>
              </p:nvSpPr>
              <p:spPr bwMode="auto">
                <a:xfrm>
                  <a:off x="2202" y="2751"/>
                  <a:ext cx="1" cy="239"/>
                </a:xfrm>
                <a:prstGeom prst="line">
                  <a:avLst/>
                </a:prstGeom>
                <a:noFill/>
                <a:ln w="6350">
                  <a:solidFill>
                    <a:srgbClr val="3035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 name="Line 92"/>
                <p:cNvSpPr>
                  <a:spLocks noChangeShapeType="1"/>
                </p:cNvSpPr>
                <p:nvPr/>
              </p:nvSpPr>
              <p:spPr bwMode="auto">
                <a:xfrm>
                  <a:off x="2245" y="2754"/>
                  <a:ext cx="1" cy="229"/>
                </a:xfrm>
                <a:prstGeom prst="line">
                  <a:avLst/>
                </a:prstGeom>
                <a:noFill/>
                <a:ln w="6350">
                  <a:solidFill>
                    <a:srgbClr val="30354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4" name="Freeform 93"/>
                <p:cNvSpPr>
                  <a:spLocks/>
                </p:cNvSpPr>
                <p:nvPr/>
              </p:nvSpPr>
              <p:spPr bwMode="auto">
                <a:xfrm>
                  <a:off x="2004" y="2738"/>
                  <a:ext cx="389" cy="286"/>
                </a:xfrm>
                <a:custGeom>
                  <a:avLst/>
                  <a:gdLst>
                    <a:gd name="T0" fmla="*/ 0 w 1168"/>
                    <a:gd name="T1" fmla="*/ 0 h 856"/>
                    <a:gd name="T2" fmla="*/ 0 w 1168"/>
                    <a:gd name="T3" fmla="*/ 0 h 856"/>
                    <a:gd name="T4" fmla="*/ 0 w 1168"/>
                    <a:gd name="T5" fmla="*/ 0 h 856"/>
                    <a:gd name="T6" fmla="*/ 0 w 1168"/>
                    <a:gd name="T7" fmla="*/ 0 h 856"/>
                    <a:gd name="T8" fmla="*/ 0 w 1168"/>
                    <a:gd name="T9" fmla="*/ 0 h 856"/>
                    <a:gd name="T10" fmla="*/ 0 60000 65536"/>
                    <a:gd name="T11" fmla="*/ 0 60000 65536"/>
                    <a:gd name="T12" fmla="*/ 0 60000 65536"/>
                    <a:gd name="T13" fmla="*/ 0 60000 65536"/>
                    <a:gd name="T14" fmla="*/ 0 60000 65536"/>
                    <a:gd name="T15" fmla="*/ 0 w 1168"/>
                    <a:gd name="T16" fmla="*/ 0 h 856"/>
                    <a:gd name="T17" fmla="*/ 1168 w 1168"/>
                    <a:gd name="T18" fmla="*/ 856 h 856"/>
                  </a:gdLst>
                  <a:ahLst/>
                  <a:cxnLst>
                    <a:cxn ang="T10">
                      <a:pos x="T0" y="T1"/>
                    </a:cxn>
                    <a:cxn ang="T11">
                      <a:pos x="T2" y="T3"/>
                    </a:cxn>
                    <a:cxn ang="T12">
                      <a:pos x="T4" y="T5"/>
                    </a:cxn>
                    <a:cxn ang="T13">
                      <a:pos x="T6" y="T7"/>
                    </a:cxn>
                    <a:cxn ang="T14">
                      <a:pos x="T8" y="T9"/>
                    </a:cxn>
                  </a:cxnLst>
                  <a:rect l="T15" t="T16" r="T17" b="T18"/>
                  <a:pathLst>
                    <a:path w="1168" h="856">
                      <a:moveTo>
                        <a:pt x="0" y="0"/>
                      </a:moveTo>
                      <a:lnTo>
                        <a:pt x="0" y="856"/>
                      </a:lnTo>
                      <a:lnTo>
                        <a:pt x="1168" y="644"/>
                      </a:lnTo>
                      <a:lnTo>
                        <a:pt x="1168" y="66"/>
                      </a:lnTo>
                      <a:lnTo>
                        <a:pt x="0" y="0"/>
                      </a:lnTo>
                    </a:path>
                  </a:pathLst>
                </a:custGeom>
                <a:noFill/>
                <a:ln w="6350">
                  <a:solidFill>
                    <a:srgbClr val="21212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5" name="Line 94"/>
                <p:cNvSpPr>
                  <a:spLocks noChangeShapeType="1"/>
                </p:cNvSpPr>
                <p:nvPr/>
              </p:nvSpPr>
              <p:spPr bwMode="auto">
                <a:xfrm>
                  <a:off x="2058" y="2744"/>
                  <a:ext cx="1" cy="268"/>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 name="Line 95"/>
                <p:cNvSpPr>
                  <a:spLocks noChangeShapeType="1"/>
                </p:cNvSpPr>
                <p:nvPr/>
              </p:nvSpPr>
              <p:spPr bwMode="auto">
                <a:xfrm>
                  <a:off x="2158" y="2751"/>
                  <a:ext cx="1" cy="24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7" name="Line 96"/>
                <p:cNvSpPr>
                  <a:spLocks noChangeShapeType="1"/>
                </p:cNvSpPr>
                <p:nvPr/>
              </p:nvSpPr>
              <p:spPr bwMode="auto">
                <a:xfrm>
                  <a:off x="2204" y="2754"/>
                  <a:ext cx="1" cy="234"/>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8" name="Line 97"/>
                <p:cNvSpPr>
                  <a:spLocks noChangeShapeType="1"/>
                </p:cNvSpPr>
                <p:nvPr/>
              </p:nvSpPr>
              <p:spPr bwMode="auto">
                <a:xfrm>
                  <a:off x="2281" y="2758"/>
                  <a:ext cx="1" cy="217"/>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 name="Line 98"/>
                <p:cNvSpPr>
                  <a:spLocks noChangeShapeType="1"/>
                </p:cNvSpPr>
                <p:nvPr/>
              </p:nvSpPr>
              <p:spPr bwMode="auto">
                <a:xfrm>
                  <a:off x="2315" y="2761"/>
                  <a:ext cx="1" cy="208"/>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0" name="Line 99"/>
                <p:cNvSpPr>
                  <a:spLocks noChangeShapeType="1"/>
                </p:cNvSpPr>
                <p:nvPr/>
              </p:nvSpPr>
              <p:spPr bwMode="auto">
                <a:xfrm>
                  <a:off x="2345" y="2764"/>
                  <a:ext cx="1" cy="20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1" name="Line 100"/>
                <p:cNvSpPr>
                  <a:spLocks noChangeShapeType="1"/>
                </p:cNvSpPr>
                <p:nvPr/>
              </p:nvSpPr>
              <p:spPr bwMode="auto">
                <a:xfrm>
                  <a:off x="2376" y="2765"/>
                  <a:ext cx="1" cy="193"/>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82" name="Group 101"/>
                <p:cNvGrpSpPr>
                  <a:grpSpLocks/>
                </p:cNvGrpSpPr>
                <p:nvPr/>
              </p:nvGrpSpPr>
              <p:grpSpPr bwMode="auto">
                <a:xfrm>
                  <a:off x="2033" y="2774"/>
                  <a:ext cx="358" cy="188"/>
                  <a:chOff x="2033" y="2774"/>
                  <a:chExt cx="358" cy="188"/>
                </a:xfrm>
              </p:grpSpPr>
              <p:sp>
                <p:nvSpPr>
                  <p:cNvPr id="2089" name="Line 102"/>
                  <p:cNvSpPr>
                    <a:spLocks noChangeShapeType="1"/>
                  </p:cNvSpPr>
                  <p:nvPr/>
                </p:nvSpPr>
                <p:spPr bwMode="auto">
                  <a:xfrm flipH="1" flipV="1">
                    <a:off x="2331" y="2774"/>
                    <a:ext cx="51" cy="40"/>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 name="Line 103"/>
                  <p:cNvSpPr>
                    <a:spLocks noChangeShapeType="1"/>
                  </p:cNvSpPr>
                  <p:nvPr/>
                </p:nvSpPr>
                <p:spPr bwMode="auto">
                  <a:xfrm flipH="1" flipV="1">
                    <a:off x="2352" y="2879"/>
                    <a:ext cx="39" cy="33"/>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 name="Line 104"/>
                  <p:cNvSpPr>
                    <a:spLocks noChangeShapeType="1"/>
                  </p:cNvSpPr>
                  <p:nvPr/>
                </p:nvSpPr>
                <p:spPr bwMode="auto">
                  <a:xfrm flipH="1" flipV="1">
                    <a:off x="2272" y="2824"/>
                    <a:ext cx="63" cy="58"/>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2" name="Line 105"/>
                  <p:cNvSpPr>
                    <a:spLocks noChangeShapeType="1"/>
                  </p:cNvSpPr>
                  <p:nvPr/>
                </p:nvSpPr>
                <p:spPr bwMode="auto">
                  <a:xfrm flipH="1" flipV="1">
                    <a:off x="2038" y="2787"/>
                    <a:ext cx="56" cy="54"/>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3" name="Line 106"/>
                  <p:cNvSpPr>
                    <a:spLocks noChangeShapeType="1"/>
                  </p:cNvSpPr>
                  <p:nvPr/>
                </p:nvSpPr>
                <p:spPr bwMode="auto">
                  <a:xfrm flipH="1" flipV="1">
                    <a:off x="2267" y="2803"/>
                    <a:ext cx="56" cy="52"/>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4" name="Line 107"/>
                  <p:cNvSpPr>
                    <a:spLocks noChangeShapeType="1"/>
                  </p:cNvSpPr>
                  <p:nvPr/>
                </p:nvSpPr>
                <p:spPr bwMode="auto">
                  <a:xfrm flipH="1" flipV="1">
                    <a:off x="2302" y="2873"/>
                    <a:ext cx="53" cy="45"/>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5" name="Line 108"/>
                  <p:cNvSpPr>
                    <a:spLocks noChangeShapeType="1"/>
                  </p:cNvSpPr>
                  <p:nvPr/>
                </p:nvSpPr>
                <p:spPr bwMode="auto">
                  <a:xfrm flipH="1" flipV="1">
                    <a:off x="2159" y="2775"/>
                    <a:ext cx="66" cy="64"/>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6" name="Line 109"/>
                  <p:cNvSpPr>
                    <a:spLocks noChangeShapeType="1"/>
                  </p:cNvSpPr>
                  <p:nvPr/>
                </p:nvSpPr>
                <p:spPr bwMode="auto">
                  <a:xfrm flipH="1" flipV="1">
                    <a:off x="2180" y="2818"/>
                    <a:ext cx="74" cy="74"/>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7" name="Line 110"/>
                  <p:cNvSpPr>
                    <a:spLocks noChangeShapeType="1"/>
                  </p:cNvSpPr>
                  <p:nvPr/>
                </p:nvSpPr>
                <p:spPr bwMode="auto">
                  <a:xfrm flipH="1" flipV="1">
                    <a:off x="2105" y="2815"/>
                    <a:ext cx="65" cy="62"/>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8" name="Line 111"/>
                  <p:cNvSpPr>
                    <a:spLocks noChangeShapeType="1"/>
                  </p:cNvSpPr>
                  <p:nvPr/>
                </p:nvSpPr>
                <p:spPr bwMode="auto">
                  <a:xfrm flipH="1" flipV="1">
                    <a:off x="2132" y="2908"/>
                    <a:ext cx="58" cy="54"/>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 name="Line 112"/>
                  <p:cNvSpPr>
                    <a:spLocks noChangeShapeType="1"/>
                  </p:cNvSpPr>
                  <p:nvPr/>
                </p:nvSpPr>
                <p:spPr bwMode="auto">
                  <a:xfrm flipH="1" flipV="1">
                    <a:off x="2033" y="2850"/>
                    <a:ext cx="53" cy="53"/>
                  </a:xfrm>
                  <a:prstGeom prst="line">
                    <a:avLst/>
                  </a:prstGeom>
                  <a:noFill/>
                  <a:ln w="4763">
                    <a:solidFill>
                      <a:srgbClr val="E0E0E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83" name="Line 113"/>
                <p:cNvSpPr>
                  <a:spLocks noChangeShapeType="1"/>
                </p:cNvSpPr>
                <p:nvPr/>
              </p:nvSpPr>
              <p:spPr bwMode="auto">
                <a:xfrm>
                  <a:off x="2107" y="2753"/>
                  <a:ext cx="1" cy="24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4" name="Line 114"/>
                <p:cNvSpPr>
                  <a:spLocks noChangeShapeType="1"/>
                </p:cNvSpPr>
                <p:nvPr/>
              </p:nvSpPr>
              <p:spPr bwMode="auto">
                <a:xfrm>
                  <a:off x="2003" y="2782"/>
                  <a:ext cx="386" cy="1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5" name="Line 115"/>
                <p:cNvSpPr>
                  <a:spLocks noChangeShapeType="1"/>
                </p:cNvSpPr>
                <p:nvPr/>
              </p:nvSpPr>
              <p:spPr bwMode="auto">
                <a:xfrm flipV="1">
                  <a:off x="2006" y="2829"/>
                  <a:ext cx="385" cy="2"/>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6" name="Line 116"/>
                <p:cNvSpPr>
                  <a:spLocks noChangeShapeType="1"/>
                </p:cNvSpPr>
                <p:nvPr/>
              </p:nvSpPr>
              <p:spPr bwMode="auto">
                <a:xfrm flipV="1">
                  <a:off x="2008" y="2865"/>
                  <a:ext cx="381" cy="2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7" name="Line 117"/>
                <p:cNvSpPr>
                  <a:spLocks noChangeShapeType="1"/>
                </p:cNvSpPr>
                <p:nvPr/>
              </p:nvSpPr>
              <p:spPr bwMode="auto">
                <a:xfrm flipV="1">
                  <a:off x="2006" y="2929"/>
                  <a:ext cx="387" cy="4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8" name="Line 118"/>
                <p:cNvSpPr>
                  <a:spLocks noChangeShapeType="1"/>
                </p:cNvSpPr>
                <p:nvPr/>
              </p:nvSpPr>
              <p:spPr bwMode="auto">
                <a:xfrm flipV="1">
                  <a:off x="2008" y="2897"/>
                  <a:ext cx="385" cy="34"/>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E4E19F58-401F-4B41-A237-8DD979E21E13}" type="slidenum">
              <a:rPr lang="de-DE" altLang="en-US" sz="1600" smtClean="0"/>
              <a:pPr eaLnBrk="1" hangingPunct="1">
                <a:spcBef>
                  <a:spcPct val="0"/>
                </a:spcBef>
                <a:buClrTx/>
                <a:buFontTx/>
                <a:buNone/>
              </a:pPr>
              <a:t>10</a:t>
            </a:fld>
            <a:r>
              <a:rPr lang="de-DE" altLang="en-US" sz="1600"/>
              <a:t> -</a:t>
            </a:r>
          </a:p>
        </p:txBody>
      </p:sp>
      <p:sp>
        <p:nvSpPr>
          <p:cNvPr id="1024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551876" name="Rectangle 3"/>
          <p:cNvSpPr>
            <a:spLocks noGrp="1" noChangeArrowheads="1"/>
          </p:cNvSpPr>
          <p:nvPr>
            <p:ph type="title" idx="4294967295"/>
          </p:nvPr>
        </p:nvSpPr>
        <p:spPr>
          <a:xfrm>
            <a:off x="0" y="31750"/>
            <a:ext cx="8229600" cy="1100138"/>
          </a:xfrm>
        </p:spPr>
        <p:txBody>
          <a:bodyPr/>
          <a:lstStyle/>
          <a:p>
            <a:pPr eaLnBrk="1" hangingPunct="1">
              <a:defRPr/>
            </a:pPr>
            <a:r>
              <a:rPr lang="de-DE" sz="2900"/>
              <a:t>4.1. Die Entstehung spekulativer Blasen</a:t>
            </a:r>
          </a:p>
        </p:txBody>
      </p:sp>
      <p:grpSp>
        <p:nvGrpSpPr>
          <p:cNvPr id="10245" name="Group 20"/>
          <p:cNvGrpSpPr>
            <a:grpSpLocks/>
          </p:cNvGrpSpPr>
          <p:nvPr/>
        </p:nvGrpSpPr>
        <p:grpSpPr bwMode="auto">
          <a:xfrm>
            <a:off x="1081088" y="1052513"/>
            <a:ext cx="7777162" cy="5624512"/>
            <a:chOff x="681" y="663"/>
            <a:chExt cx="4899" cy="3543"/>
          </a:xfrm>
        </p:grpSpPr>
        <p:graphicFrame>
          <p:nvGraphicFramePr>
            <p:cNvPr id="10260" name="Object 2"/>
            <p:cNvGraphicFramePr>
              <a:graphicFrameLocks/>
            </p:cNvGraphicFramePr>
            <p:nvPr/>
          </p:nvGraphicFramePr>
          <p:xfrm>
            <a:off x="681" y="663"/>
            <a:ext cx="4867" cy="3543"/>
          </p:xfrm>
          <a:graphic>
            <a:graphicData uri="http://schemas.openxmlformats.org/presentationml/2006/ole">
              <mc:AlternateContent xmlns:mc="http://schemas.openxmlformats.org/markup-compatibility/2006">
                <mc:Choice xmlns:v="urn:schemas-microsoft-com:vml" Requires="v">
                  <p:oleObj spid="_x0000_s10383" name="Diagramm" r:id="rId4" imgW="7448449" imgH="5324543" progId="MSGraph.Chart.8">
                    <p:embed followColorScheme="full"/>
                  </p:oleObj>
                </mc:Choice>
                <mc:Fallback>
                  <p:oleObj name="Diagramm" r:id="rId4" imgW="7448449"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 y="663"/>
                          <a:ext cx="4867" cy="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1" name="Line 14"/>
            <p:cNvSpPr>
              <a:spLocks noChangeShapeType="1"/>
            </p:cNvSpPr>
            <p:nvPr/>
          </p:nvSpPr>
          <p:spPr bwMode="auto">
            <a:xfrm flipV="1">
              <a:off x="771"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62" name="Line 15"/>
            <p:cNvSpPr>
              <a:spLocks noChangeShapeType="1"/>
            </p:cNvSpPr>
            <p:nvPr/>
          </p:nvSpPr>
          <p:spPr bwMode="auto">
            <a:xfrm rot="5400000" flipV="1">
              <a:off x="5489" y="3943"/>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0246"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chemeClr val="bg2"/>
                </a:solidFill>
              </a:rPr>
              <a:t>Prof. Dr. Rainer Maurer</a:t>
            </a:r>
          </a:p>
        </p:txBody>
      </p:sp>
      <p:sp>
        <p:nvSpPr>
          <p:cNvPr id="10247" name="Rectangle 4"/>
          <p:cNvSpPr>
            <a:spLocks noChangeArrowheads="1"/>
          </p:cNvSpPr>
          <p:nvPr/>
        </p:nvSpPr>
        <p:spPr bwMode="auto">
          <a:xfrm>
            <a:off x="1223963" y="1016000"/>
            <a:ext cx="4683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P</a:t>
            </a:r>
            <a:endParaRPr lang="de-DE" altLang="en-US" sz="2200" baseline="-25000"/>
          </a:p>
        </p:txBody>
      </p:sp>
      <p:sp>
        <p:nvSpPr>
          <p:cNvPr id="10248" name="Rectangle 5"/>
          <p:cNvSpPr>
            <a:spLocks noChangeArrowheads="1"/>
          </p:cNvSpPr>
          <p:nvPr/>
        </p:nvSpPr>
        <p:spPr bwMode="auto">
          <a:xfrm>
            <a:off x="8748713" y="5949950"/>
            <a:ext cx="4333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2200"/>
              <a:t>X</a:t>
            </a:r>
          </a:p>
        </p:txBody>
      </p:sp>
      <p:sp>
        <p:nvSpPr>
          <p:cNvPr id="10249" name="Line 6"/>
          <p:cNvSpPr>
            <a:spLocks noChangeShapeType="1"/>
          </p:cNvSpPr>
          <p:nvPr/>
        </p:nvSpPr>
        <p:spPr bwMode="auto">
          <a:xfrm flipH="1">
            <a:off x="3097213" y="3968750"/>
            <a:ext cx="0" cy="2484438"/>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50" name="Line 7"/>
          <p:cNvSpPr>
            <a:spLocks noChangeShapeType="1"/>
          </p:cNvSpPr>
          <p:nvPr/>
        </p:nvSpPr>
        <p:spPr bwMode="auto">
          <a:xfrm rot="5400000" flipH="1">
            <a:off x="2160588" y="2997200"/>
            <a:ext cx="0" cy="194310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51" name="Text Box 8"/>
          <p:cNvSpPr txBox="1">
            <a:spLocks noChangeArrowheads="1"/>
          </p:cNvSpPr>
          <p:nvPr/>
        </p:nvSpPr>
        <p:spPr bwMode="auto">
          <a:xfrm>
            <a:off x="6156325" y="6002338"/>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a:t>
            </a:r>
            <a:r>
              <a:rPr lang="de-DE" altLang="en-US" sz="2000">
                <a:solidFill>
                  <a:srgbClr val="FF0000"/>
                </a:solidFill>
              </a:rPr>
              <a:t>, 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 P</a:t>
            </a:r>
            <a:r>
              <a:rPr lang="de-DE" altLang="en-US" sz="2000" baseline="30000">
                <a:solidFill>
                  <a:srgbClr val="FF0000"/>
                </a:solidFill>
              </a:rPr>
              <a:t>1</a:t>
            </a:r>
            <a:r>
              <a:rPr lang="de-DE" altLang="en-US" sz="2000" baseline="-25000">
                <a:solidFill>
                  <a:srgbClr val="FF0000"/>
                </a:solidFill>
              </a:rPr>
              <a:t>t</a:t>
            </a:r>
            <a:r>
              <a:rPr lang="de-DE" altLang="en-US" sz="2000">
                <a:solidFill>
                  <a:srgbClr val="FF0000"/>
                </a:solidFill>
              </a:rPr>
              <a:t>)</a:t>
            </a:r>
          </a:p>
        </p:txBody>
      </p:sp>
      <p:sp>
        <p:nvSpPr>
          <p:cNvPr id="10252" name="Line 9"/>
          <p:cNvSpPr>
            <a:spLocks noChangeShapeType="1"/>
          </p:cNvSpPr>
          <p:nvPr/>
        </p:nvSpPr>
        <p:spPr bwMode="auto">
          <a:xfrm flipV="1">
            <a:off x="1260475" y="1700213"/>
            <a:ext cx="4895850" cy="363696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53" name="Line 11"/>
          <p:cNvSpPr>
            <a:spLocks noChangeShapeType="1"/>
          </p:cNvSpPr>
          <p:nvPr/>
        </p:nvSpPr>
        <p:spPr bwMode="auto">
          <a:xfrm>
            <a:off x="1223963" y="26003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254" name="Text Box 12"/>
          <p:cNvSpPr txBox="1">
            <a:spLocks noChangeArrowheads="1"/>
          </p:cNvSpPr>
          <p:nvPr/>
        </p:nvSpPr>
        <p:spPr bwMode="auto">
          <a:xfrm>
            <a:off x="684213" y="375285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t>P</a:t>
            </a:r>
            <a:r>
              <a:rPr lang="de-DE" altLang="en-US" sz="2000" baseline="30000" dirty="0"/>
              <a:t>1</a:t>
            </a:r>
            <a:r>
              <a:rPr lang="de-DE" altLang="en-US" sz="2000" baseline="-25000" dirty="0"/>
              <a:t>t</a:t>
            </a:r>
            <a:endParaRPr lang="de-DE" altLang="en-US" sz="2000" baseline="30000" dirty="0"/>
          </a:p>
        </p:txBody>
      </p:sp>
      <p:sp>
        <p:nvSpPr>
          <p:cNvPr id="10255" name="Text Box 17"/>
          <p:cNvSpPr txBox="1">
            <a:spLocks noChangeArrowheads="1"/>
          </p:cNvSpPr>
          <p:nvPr/>
        </p:nvSpPr>
        <p:spPr bwMode="auto">
          <a:xfrm>
            <a:off x="2881313"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1</a:t>
            </a:r>
            <a:r>
              <a:rPr lang="de-DE" altLang="en-US" sz="2000" baseline="-25000"/>
              <a:t>t</a:t>
            </a:r>
          </a:p>
        </p:txBody>
      </p:sp>
      <p:sp>
        <p:nvSpPr>
          <p:cNvPr id="10256" name="AutoShape 17"/>
          <p:cNvSpPr>
            <a:spLocks noChangeArrowheads="1"/>
          </p:cNvSpPr>
          <p:nvPr/>
        </p:nvSpPr>
        <p:spPr bwMode="auto">
          <a:xfrm>
            <a:off x="6985000" y="1592263"/>
            <a:ext cx="2339975" cy="39973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type="none" w="lg" len="lg"/>
              </a14:hiddenLine>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257" name="AutoShape 16"/>
          <p:cNvSpPr>
            <a:spLocks noChangeArrowheads="1"/>
          </p:cNvSpPr>
          <p:nvPr/>
        </p:nvSpPr>
        <p:spPr bwMode="auto">
          <a:xfrm>
            <a:off x="6647642" y="2509043"/>
            <a:ext cx="2447925" cy="2916238"/>
          </a:xfrm>
          <a:prstGeom prst="roundRect">
            <a:avLst>
              <a:gd name="adj" fmla="val 12495"/>
            </a:avLst>
          </a:prstGeom>
          <a:solidFill>
            <a:srgbClr val="FFFF99"/>
          </a:solidFill>
          <a:ln w="50800">
            <a:solidFill>
              <a:srgbClr val="FF0000"/>
            </a:solidFill>
            <a:round/>
            <a:headEnd/>
            <a:tailEnd/>
          </a:ln>
        </p:spPr>
        <p:txBody>
          <a:bodyPr lIns="0" r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a:solidFill>
                  <a:srgbClr val="0000FF"/>
                </a:solidFill>
                <a:sym typeface="Wingdings" pitchFamily="2" charset="2"/>
              </a:rPr>
              <a:t>Ausgangssituation: Der erwartete Preis ist gleich dem jetzigen Preis:             </a:t>
            </a:r>
            <a:r>
              <a:rPr lang="de-DE" altLang="en-US" sz="2000">
                <a:solidFill>
                  <a:srgbClr val="FF0000"/>
                </a:solidFill>
              </a:rPr>
              <a:t>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 P</a:t>
            </a:r>
            <a:r>
              <a:rPr lang="de-DE" altLang="en-US" sz="2000" baseline="30000">
                <a:solidFill>
                  <a:srgbClr val="FF0000"/>
                </a:solidFill>
              </a:rPr>
              <a:t>1</a:t>
            </a:r>
            <a:r>
              <a:rPr lang="de-DE" altLang="en-US" sz="2000" baseline="-25000">
                <a:solidFill>
                  <a:srgbClr val="FF0000"/>
                </a:solidFill>
              </a:rPr>
              <a:t>t</a:t>
            </a:r>
            <a:endParaRPr lang="de-DE" altLang="en-US" sz="2000" baseline="-25000">
              <a:solidFill>
                <a:srgbClr val="0000FF"/>
              </a:solidFill>
            </a:endParaRPr>
          </a:p>
          <a:p>
            <a:pPr algn="ctr" eaLnBrk="1" hangingPunct="1">
              <a:spcBef>
                <a:spcPct val="0"/>
              </a:spcBef>
              <a:buClrTx/>
              <a:buFont typeface="Symbol" pitchFamily="18" charset="2"/>
              <a:buNone/>
            </a:pPr>
            <a:r>
              <a:rPr lang="de-DE" altLang="en-US" sz="2000">
                <a:solidFill>
                  <a:srgbClr val="0000FF"/>
                </a:solidFill>
              </a:rPr>
              <a:t>=&gt; Keine Spekulations-nachfrage</a:t>
            </a:r>
          </a:p>
        </p:txBody>
      </p:sp>
      <p:sp>
        <p:nvSpPr>
          <p:cNvPr id="10258" name="Rectangle 4"/>
          <p:cNvSpPr>
            <a:spLocks noChangeArrowheads="1"/>
          </p:cNvSpPr>
          <p:nvPr/>
        </p:nvSpPr>
        <p:spPr bwMode="auto">
          <a:xfrm>
            <a:off x="2663825" y="1304925"/>
            <a:ext cx="17637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Period: t</a:t>
            </a:r>
            <a:endParaRPr lang="de-DE" altLang="en-US" sz="2200" baseline="-25000"/>
          </a:p>
        </p:txBody>
      </p:sp>
      <p:sp>
        <p:nvSpPr>
          <p:cNvPr id="10259" name="Text Box 10"/>
          <p:cNvSpPr txBox="1">
            <a:spLocks noChangeArrowheads="1"/>
          </p:cNvSpPr>
          <p:nvPr/>
        </p:nvSpPr>
        <p:spPr bwMode="auto">
          <a:xfrm>
            <a:off x="5618163" y="139382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FF00"/>
                </a:solidFill>
              </a:rPr>
              <a:t>X</a:t>
            </a:r>
            <a:r>
              <a:rPr lang="de-DE" altLang="en-US" sz="2000" baseline="-25000">
                <a:solidFill>
                  <a:srgbClr val="00FF00"/>
                </a:solidFill>
              </a:rPr>
              <a:t>S</a:t>
            </a:r>
            <a:endParaRPr lang="de-DE" altLang="en-US" sz="2000">
              <a:solidFill>
                <a:srgbClr val="00FF00"/>
              </a:solidFill>
            </a:endParaRPr>
          </a:p>
        </p:txBody>
      </p:sp>
      <p:sp>
        <p:nvSpPr>
          <p:cNvPr id="23" name="Line 7"/>
          <p:cNvSpPr>
            <a:spLocks noChangeShapeType="1"/>
          </p:cNvSpPr>
          <p:nvPr/>
        </p:nvSpPr>
        <p:spPr bwMode="auto">
          <a:xfrm rot="5400000" flipH="1">
            <a:off x="2562778" y="1962399"/>
            <a:ext cx="0" cy="2753235"/>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24" name="Text Box 12"/>
          <p:cNvSpPr txBox="1">
            <a:spLocks noChangeArrowheads="1"/>
          </p:cNvSpPr>
          <p:nvPr/>
        </p:nvSpPr>
        <p:spPr bwMode="auto">
          <a:xfrm>
            <a:off x="612324" y="3123117"/>
            <a:ext cx="6858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t>P</a:t>
            </a:r>
            <a:r>
              <a:rPr lang="de-DE" altLang="en-US" sz="2000" baseline="-25000" dirty="0"/>
              <a:t>t</a:t>
            </a:r>
            <a:endParaRPr lang="de-DE" altLang="en-US" sz="2000" baseline="30000" dirty="0"/>
          </a:p>
        </p:txBody>
      </p:sp>
      <p:sp>
        <p:nvSpPr>
          <p:cNvPr id="25" name="Line 7"/>
          <p:cNvSpPr>
            <a:spLocks noChangeShapeType="1"/>
          </p:cNvSpPr>
          <p:nvPr/>
        </p:nvSpPr>
        <p:spPr bwMode="auto">
          <a:xfrm rot="5400000" flipH="1">
            <a:off x="2588656" y="3241982"/>
            <a:ext cx="0" cy="2753235"/>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sp>
        <p:nvSpPr>
          <p:cNvPr id="26" name="Text Box 12"/>
          <p:cNvSpPr txBox="1">
            <a:spLocks noChangeArrowheads="1"/>
          </p:cNvSpPr>
          <p:nvPr/>
        </p:nvSpPr>
        <p:spPr bwMode="auto">
          <a:xfrm>
            <a:off x="638202" y="4402700"/>
            <a:ext cx="68580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t>P</a:t>
            </a:r>
            <a:r>
              <a:rPr lang="de-DE" altLang="en-US" sz="2000" baseline="-25000" dirty="0"/>
              <a:t>t</a:t>
            </a:r>
            <a:endParaRPr lang="de-DE" altLang="en-US" sz="2000" baseline="30000" dirty="0"/>
          </a:p>
        </p:txBody>
      </p:sp>
      <p:sp>
        <p:nvSpPr>
          <p:cNvPr id="2" name="Geschweifte Klammer rechts 1"/>
          <p:cNvSpPr/>
          <p:nvPr/>
        </p:nvSpPr>
        <p:spPr bwMode="auto">
          <a:xfrm rot="16200000">
            <a:off x="2831658" y="2203560"/>
            <a:ext cx="433388" cy="1621063"/>
          </a:xfrm>
          <a:prstGeom prst="rightBrace">
            <a:avLst/>
          </a:prstGeom>
          <a:noFill/>
          <a:ln w="38100" cap="rnd" cmpd="sng" algn="ctr">
            <a:solidFill>
              <a:srgbClr val="FF0000"/>
            </a:solidFill>
            <a:prstDash val="solid"/>
            <a:round/>
            <a:headEnd type="none" w="med" len="med"/>
            <a:tailEnd type="none" w="lg" len="med"/>
          </a:ln>
          <a:effectLst/>
        </p:spPr>
        <p:txBody>
          <a:bodyPr vert="horz" wrap="square" lIns="0" tIns="0" rIns="0" bIns="0" numCol="1" rtlCol="0" anchor="t" anchorCtr="1"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200" b="0" i="0" u="none" strike="noStrike" cap="none" normalizeH="0" baseline="0">
              <a:ln>
                <a:noFill/>
              </a:ln>
              <a:solidFill>
                <a:schemeClr val="bg2"/>
              </a:solidFill>
              <a:effectLst/>
              <a:latin typeface="Arial" charset="0"/>
            </a:endParaRPr>
          </a:p>
        </p:txBody>
      </p:sp>
      <p:sp>
        <p:nvSpPr>
          <p:cNvPr id="28" name="AutoShape 16"/>
          <p:cNvSpPr>
            <a:spLocks noChangeArrowheads="1"/>
          </p:cNvSpPr>
          <p:nvPr/>
        </p:nvSpPr>
        <p:spPr bwMode="auto">
          <a:xfrm>
            <a:off x="1698182" y="2229072"/>
            <a:ext cx="2700338" cy="415131"/>
          </a:xfrm>
          <a:prstGeom prst="roundRect">
            <a:avLst>
              <a:gd name="adj" fmla="val 12495"/>
            </a:avLst>
          </a:prstGeom>
          <a:solidFill>
            <a:srgbClr val="FFFF99"/>
          </a:solidFill>
          <a:ln w="50800">
            <a:solidFill>
              <a:srgbClr val="FF0000"/>
            </a:solidFill>
            <a:round/>
            <a:headEnd/>
            <a:tailEnd/>
          </a:ln>
        </p:spPr>
        <p:txBody>
          <a:bodyPr lIns="0" r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a:solidFill>
                  <a:srgbClr val="0000FF"/>
                </a:solidFill>
                <a:sym typeface="Wingdings" pitchFamily="2" charset="2"/>
              </a:rPr>
              <a:t>Überschussangebot</a:t>
            </a:r>
            <a:endParaRPr lang="de-DE" altLang="en-US" sz="2000" dirty="0">
              <a:solidFill>
                <a:srgbClr val="0000FF"/>
              </a:solidFill>
            </a:endParaRPr>
          </a:p>
        </p:txBody>
      </p:sp>
      <p:cxnSp>
        <p:nvCxnSpPr>
          <p:cNvPr id="6" name="Gerade Verbindung mit Pfeil 5"/>
          <p:cNvCxnSpPr/>
          <p:nvPr/>
        </p:nvCxnSpPr>
        <p:spPr bwMode="auto">
          <a:xfrm flipV="1">
            <a:off x="1370013" y="3374720"/>
            <a:ext cx="0" cy="525753"/>
          </a:xfrm>
          <a:prstGeom prst="straightConnector1">
            <a:avLst/>
          </a:prstGeom>
          <a:solidFill>
            <a:srgbClr val="FFFF00"/>
          </a:solidFill>
          <a:ln w="38100" cap="flat" cmpd="sng" algn="ctr">
            <a:solidFill>
              <a:srgbClr val="FF0000"/>
            </a:solidFill>
            <a:prstDash val="solid"/>
            <a:round/>
            <a:headEnd type="none" w="med" len="med"/>
            <a:tailEnd type="triangle"/>
          </a:ln>
          <a:effectLst/>
        </p:spPr>
      </p:cxnSp>
      <p:cxnSp>
        <p:nvCxnSpPr>
          <p:cNvPr id="33" name="Gerade Verbindung mit Pfeil 32"/>
          <p:cNvCxnSpPr/>
          <p:nvPr/>
        </p:nvCxnSpPr>
        <p:spPr bwMode="auto">
          <a:xfrm>
            <a:off x="1563716" y="3395374"/>
            <a:ext cx="11084" cy="524719"/>
          </a:xfrm>
          <a:prstGeom prst="straightConnector1">
            <a:avLst/>
          </a:prstGeom>
          <a:solidFill>
            <a:srgbClr val="FFFF00"/>
          </a:solidFill>
          <a:ln w="38100" cap="flat" cmpd="sng" algn="ctr">
            <a:solidFill>
              <a:srgbClr val="FF0000"/>
            </a:solidFill>
            <a:prstDash val="solid"/>
            <a:round/>
            <a:headEnd type="none" w="med" len="med"/>
            <a:tailEnd type="triangle"/>
          </a:ln>
          <a:effectLst/>
        </p:spPr>
      </p:cxnSp>
      <p:sp>
        <p:nvSpPr>
          <p:cNvPr id="38" name="Geschweifte Klammer rechts 37"/>
          <p:cNvSpPr/>
          <p:nvPr/>
        </p:nvSpPr>
        <p:spPr bwMode="auto">
          <a:xfrm rot="16200000" flipH="1">
            <a:off x="2873762" y="3959050"/>
            <a:ext cx="341312" cy="1884966"/>
          </a:xfrm>
          <a:prstGeom prst="rightBrace">
            <a:avLst/>
          </a:prstGeom>
          <a:noFill/>
          <a:ln w="38100" cap="rnd" cmpd="sng" algn="ctr">
            <a:solidFill>
              <a:srgbClr val="FF0000"/>
            </a:solidFill>
            <a:prstDash val="solid"/>
            <a:round/>
            <a:headEnd type="none" w="med" len="med"/>
            <a:tailEnd type="none" w="lg" len="med"/>
          </a:ln>
          <a:effectLst/>
        </p:spPr>
        <p:txBody>
          <a:bodyPr vert="horz" wrap="square" lIns="0" tIns="0" rIns="0" bIns="0" numCol="1" rtlCol="0" anchor="t" anchorCtr="1"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de-DE" sz="2200" b="0" i="0" u="none" strike="noStrike" cap="none" normalizeH="0" baseline="0">
              <a:ln>
                <a:noFill/>
              </a:ln>
              <a:solidFill>
                <a:schemeClr val="bg2"/>
              </a:solidFill>
              <a:effectLst/>
              <a:latin typeface="Arial" charset="0"/>
            </a:endParaRPr>
          </a:p>
        </p:txBody>
      </p:sp>
      <p:sp>
        <p:nvSpPr>
          <p:cNvPr id="39" name="AutoShape 16"/>
          <p:cNvSpPr>
            <a:spLocks noChangeArrowheads="1"/>
          </p:cNvSpPr>
          <p:nvPr/>
        </p:nvSpPr>
        <p:spPr bwMode="auto">
          <a:xfrm>
            <a:off x="1698182" y="5121614"/>
            <a:ext cx="2700338" cy="415131"/>
          </a:xfrm>
          <a:prstGeom prst="roundRect">
            <a:avLst>
              <a:gd name="adj" fmla="val 12495"/>
            </a:avLst>
          </a:prstGeom>
          <a:solidFill>
            <a:srgbClr val="FFFF99"/>
          </a:solidFill>
          <a:ln w="50800">
            <a:solidFill>
              <a:srgbClr val="FF0000"/>
            </a:solidFill>
            <a:round/>
            <a:headEnd/>
            <a:tailEnd/>
          </a:ln>
        </p:spPr>
        <p:txBody>
          <a:bodyPr lIns="0" r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a:solidFill>
                  <a:srgbClr val="0000FF"/>
                </a:solidFill>
                <a:sym typeface="Wingdings" pitchFamily="2" charset="2"/>
              </a:rPr>
              <a:t>Überschussnachfrage</a:t>
            </a:r>
            <a:endParaRPr lang="de-DE" altLang="en-US" sz="2000" dirty="0">
              <a:solidFill>
                <a:srgbClr val="0000FF"/>
              </a:solidFill>
            </a:endParaRPr>
          </a:p>
        </p:txBody>
      </p:sp>
      <p:cxnSp>
        <p:nvCxnSpPr>
          <p:cNvPr id="40" name="Gerade Verbindung mit Pfeil 39"/>
          <p:cNvCxnSpPr/>
          <p:nvPr/>
        </p:nvCxnSpPr>
        <p:spPr bwMode="auto">
          <a:xfrm>
            <a:off x="1370849" y="4049430"/>
            <a:ext cx="11084" cy="524719"/>
          </a:xfrm>
          <a:prstGeom prst="straightConnector1">
            <a:avLst/>
          </a:prstGeom>
          <a:solidFill>
            <a:srgbClr val="FFFF00"/>
          </a:solidFill>
          <a:ln w="38100" cap="flat" cmpd="sng" algn="ctr">
            <a:solidFill>
              <a:srgbClr val="FF0000"/>
            </a:solidFill>
            <a:prstDash val="solid"/>
            <a:round/>
            <a:headEnd type="none" w="med" len="med"/>
            <a:tailEnd type="triangle"/>
          </a:ln>
          <a:effectLst/>
        </p:spPr>
      </p:cxnSp>
      <p:cxnSp>
        <p:nvCxnSpPr>
          <p:cNvPr id="41" name="Gerade Verbindung mit Pfeil 40"/>
          <p:cNvCxnSpPr/>
          <p:nvPr/>
        </p:nvCxnSpPr>
        <p:spPr bwMode="auto">
          <a:xfrm flipV="1">
            <a:off x="1563716" y="4028909"/>
            <a:ext cx="0" cy="525753"/>
          </a:xfrm>
          <a:prstGeom prst="straightConnector1">
            <a:avLst/>
          </a:prstGeom>
          <a:solidFill>
            <a:srgbClr val="FFFF00"/>
          </a:solidFill>
          <a:ln w="38100" cap="flat" cmpd="sng" algn="ctr">
            <a:solidFill>
              <a:srgbClr val="FF0000"/>
            </a:solidFill>
            <a:prstDash val="solid"/>
            <a:round/>
            <a:headEnd type="none" w="med" len="med"/>
            <a:tailEnd type="triangle"/>
          </a:ln>
          <a:effectLst/>
        </p:spPr>
      </p:cxnSp>
      <p:sp>
        <p:nvSpPr>
          <p:cNvPr id="42" name="AutoShape 16"/>
          <p:cNvSpPr>
            <a:spLocks noChangeArrowheads="1"/>
          </p:cNvSpPr>
          <p:nvPr/>
        </p:nvSpPr>
        <p:spPr bwMode="auto">
          <a:xfrm>
            <a:off x="4022927" y="3385344"/>
            <a:ext cx="2530304" cy="1162050"/>
          </a:xfrm>
          <a:prstGeom prst="roundRect">
            <a:avLst>
              <a:gd name="adj" fmla="val 12495"/>
            </a:avLst>
          </a:prstGeom>
          <a:solidFill>
            <a:srgbClr val="FFFF99"/>
          </a:solidFill>
          <a:ln w="50800">
            <a:solidFill>
              <a:srgbClr val="FF0000"/>
            </a:solidFill>
            <a:round/>
            <a:headEnd/>
            <a:tailEnd/>
          </a:ln>
        </p:spPr>
        <p:txBody>
          <a:bodyPr lIns="0" r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a:solidFill>
                  <a:srgbClr val="0000FF"/>
                </a:solidFill>
                <a:sym typeface="Wingdings" pitchFamily="2" charset="2"/>
              </a:rPr>
              <a:t>Beispiel für Markt mit negativem Rückkopplungseffekt</a:t>
            </a:r>
            <a:endParaRPr lang="de-DE" altLang="en-US" sz="2000"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 grpId="0" animBg="1"/>
      <p:bldP spid="28" grpId="0" animBg="1"/>
      <p:bldP spid="38" grpId="0" animBg="1"/>
      <p:bldP spid="39" grpId="0" animBg="1"/>
      <p:bldP spid="42"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EA707E40-0D25-41FB-9BEB-F5F12B111AAC}" type="slidenum">
              <a:rPr lang="de-DE" altLang="en-US" sz="1600" smtClean="0"/>
              <a:pPr eaLnBrk="1" hangingPunct="1">
                <a:spcBef>
                  <a:spcPct val="0"/>
                </a:spcBef>
                <a:buClrTx/>
                <a:buFontTx/>
                <a:buNone/>
              </a:pPr>
              <a:t>100</a:t>
            </a:fld>
            <a:r>
              <a:rPr lang="de-DE" altLang="en-US" sz="1600"/>
              <a:t> -</a:t>
            </a:r>
          </a:p>
        </p:txBody>
      </p:sp>
      <p:sp>
        <p:nvSpPr>
          <p:cNvPr id="10342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103428" name="Picture 2" descr="bild__konsum,property=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ED9A3446-D319-4AFE-ACCD-38FEC076857B}" type="slidenum">
              <a:rPr lang="de-DE" altLang="en-US" sz="1600" b="1"/>
              <a:pPr algn="r" eaLnBrk="1" hangingPunct="1">
                <a:spcBef>
                  <a:spcPct val="0"/>
                </a:spcBef>
                <a:buClrTx/>
                <a:buFontTx/>
                <a:buNone/>
              </a:pPr>
              <a:t>100</a:t>
            </a:fld>
            <a:r>
              <a:rPr lang="de-DE" altLang="en-US" sz="1600" b="1"/>
              <a:t> -</a:t>
            </a:r>
          </a:p>
        </p:txBody>
      </p:sp>
      <p:sp>
        <p:nvSpPr>
          <p:cNvPr id="103430"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pic>
        <p:nvPicPr>
          <p:cNvPr id="103431" name="Picture 11" descr="bild__konsum,property=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23950"/>
            <a:ext cx="90868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2" name="Text Box 5"/>
          <p:cNvSpPr txBox="1">
            <a:spLocks noChangeArrowheads="1"/>
          </p:cNvSpPr>
          <p:nvPr/>
        </p:nvSpPr>
        <p:spPr bwMode="auto">
          <a:xfrm>
            <a:off x="0" y="11938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a:solidFill>
                  <a:schemeClr val="bg2"/>
                </a:solidFill>
              </a:rPr>
              <a:t>Private Konsumausgaben in jew. Preisen, Milliarden Euro</a:t>
            </a:r>
            <a:r>
              <a:rPr lang="en-US" altLang="en-US" sz="2000">
                <a:solidFill>
                  <a:schemeClr val="bg2"/>
                </a:solidFill>
              </a:rPr>
              <a:t> </a:t>
            </a:r>
          </a:p>
        </p:txBody>
      </p:sp>
      <p:sp>
        <p:nvSpPr>
          <p:cNvPr id="9738246" name="Line 6"/>
          <p:cNvSpPr>
            <a:spLocks noChangeShapeType="1"/>
          </p:cNvSpPr>
          <p:nvPr/>
        </p:nvSpPr>
        <p:spPr bwMode="auto">
          <a:xfrm flipV="1">
            <a:off x="1447800" y="2924175"/>
            <a:ext cx="5076825" cy="2117725"/>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3434" name="Text Box 8"/>
          <p:cNvSpPr txBox="1">
            <a:spLocks noChangeArrowheads="1"/>
          </p:cNvSpPr>
          <p:nvPr/>
        </p:nvSpPr>
        <p:spPr bwMode="auto">
          <a:xfrm>
            <a:off x="50800" y="65532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chemeClr val="bg2"/>
                </a:solidFill>
              </a:rPr>
              <a:t>Quelle: Statistisches Bundesamt</a:t>
            </a:r>
          </a:p>
        </p:txBody>
      </p:sp>
      <p:sp>
        <p:nvSpPr>
          <p:cNvPr id="9738249" name="Rectangle 9"/>
          <p:cNvSpPr>
            <a:spLocks noChangeArrowheads="1"/>
          </p:cNvSpPr>
          <p:nvPr/>
        </p:nvSpPr>
        <p:spPr bwMode="auto">
          <a:xfrm>
            <a:off x="457200" y="31750"/>
            <a:ext cx="8229600" cy="1100138"/>
          </a:xfrm>
          <a:prstGeom prst="rect">
            <a:avLst/>
          </a:prstGeom>
          <a:noFill/>
          <a:ln w="9525">
            <a:noFill/>
            <a:miter lim="800000"/>
            <a:headEnd/>
            <a:tailEnd/>
          </a:ln>
          <a:effectLst/>
        </p:spPr>
        <p:txBody>
          <a:bodyPr anchor="ctr"/>
          <a:lstStyle/>
          <a:p>
            <a:pPr algn="ctr">
              <a:spcBef>
                <a:spcPct val="0"/>
              </a:spcBef>
              <a:defRPr/>
            </a:pPr>
            <a:r>
              <a:rPr lang="de-DE" sz="2600" b="1">
                <a:solidFill>
                  <a:srgbClr val="FFFF00"/>
                </a:solidFill>
                <a:effectLst>
                  <a:outerShdw blurRad="38100" dist="38100" dir="2700000" algn="tl">
                    <a:srgbClr val="000000"/>
                  </a:outerShdw>
                </a:effectLst>
              </a:rPr>
              <a:t>7. Die Subprime-Krise</a:t>
            </a:r>
            <a:br>
              <a:rPr lang="de-DE" sz="2600" b="1">
                <a:solidFill>
                  <a:srgbClr val="FFFF00"/>
                </a:solidFill>
                <a:effectLst>
                  <a:outerShdw blurRad="38100" dist="38100" dir="2700000" algn="tl">
                    <a:srgbClr val="000000"/>
                  </a:outerShdw>
                </a:effectLst>
              </a:rPr>
            </a:br>
            <a:r>
              <a:rPr lang="de-DE" sz="2600" b="1">
                <a:solidFill>
                  <a:srgbClr val="FFFF00"/>
                </a:solidFill>
                <a:effectLst>
                  <a:outerShdw blurRad="38100" dist="38100" dir="2700000" algn="tl">
                    <a:srgbClr val="000000"/>
                  </a:outerShdw>
                </a:effectLst>
              </a:rPr>
              <a:t>7.2.  Der Ablauf der Krise</a:t>
            </a:r>
          </a:p>
        </p:txBody>
      </p:sp>
      <p:sp>
        <p:nvSpPr>
          <p:cNvPr id="103436" name="_s1031"/>
          <p:cNvSpPr>
            <a:spLocks noChangeArrowheads="1"/>
          </p:cNvSpPr>
          <p:nvPr/>
        </p:nvSpPr>
        <p:spPr bwMode="auto">
          <a:xfrm>
            <a:off x="817563" y="5184775"/>
            <a:ext cx="8101012" cy="37465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FF"/>
                </a:solidFill>
              </a:rPr>
              <a:t>Das Übergreifen der Subprime-Krise auf die deutsche Realwirtschaft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46"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449AB7E-FA9F-49A9-B590-3E2D584A511F}" type="slidenum">
              <a:rPr lang="de-DE" altLang="en-US" sz="1600" smtClean="0"/>
              <a:pPr eaLnBrk="1" hangingPunct="1">
                <a:spcBef>
                  <a:spcPct val="0"/>
                </a:spcBef>
                <a:buClrTx/>
                <a:buFontTx/>
                <a:buNone/>
              </a:pPr>
              <a:t>101</a:t>
            </a:fld>
            <a:r>
              <a:rPr lang="de-DE" altLang="en-US" sz="1600"/>
              <a:t> -</a:t>
            </a:r>
          </a:p>
        </p:txBody>
      </p:sp>
      <p:sp>
        <p:nvSpPr>
          <p:cNvPr id="104451"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104452" name="Picture 2" descr="bild__invest,property=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75"/>
            <a:ext cx="91440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4AC3D052-6FFA-4B9D-AAC7-FD63807F9B10}" type="slidenum">
              <a:rPr lang="de-DE" altLang="en-US" sz="1600" b="1"/>
              <a:pPr algn="r" eaLnBrk="1" hangingPunct="1">
                <a:spcBef>
                  <a:spcPct val="0"/>
                </a:spcBef>
                <a:buClrTx/>
                <a:buFontTx/>
                <a:buNone/>
              </a:pPr>
              <a:t>101</a:t>
            </a:fld>
            <a:r>
              <a:rPr lang="de-DE" altLang="en-US" sz="1600" b="1"/>
              <a:t> -</a:t>
            </a:r>
          </a:p>
        </p:txBody>
      </p:sp>
      <p:sp>
        <p:nvSpPr>
          <p:cNvPr id="104454"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pic>
        <p:nvPicPr>
          <p:cNvPr id="104455" name="Picture 12" descr="bild__invest,property=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81100"/>
            <a:ext cx="908685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Text Box 5"/>
          <p:cNvSpPr txBox="1">
            <a:spLocks noChangeArrowheads="1"/>
          </p:cNvSpPr>
          <p:nvPr/>
        </p:nvSpPr>
        <p:spPr bwMode="auto">
          <a:xfrm>
            <a:off x="-12700" y="1219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a:solidFill>
                  <a:schemeClr val="bg2"/>
                </a:solidFill>
              </a:rPr>
              <a:t>Bruttoanlageinvestitionen in jeweiligen Preisen, Milliarden Euro</a:t>
            </a:r>
            <a:endParaRPr lang="en-US" altLang="en-US" sz="2000">
              <a:solidFill>
                <a:schemeClr val="bg2"/>
              </a:solidFill>
            </a:endParaRPr>
          </a:p>
        </p:txBody>
      </p:sp>
      <p:sp>
        <p:nvSpPr>
          <p:cNvPr id="9740294" name="Line 6"/>
          <p:cNvSpPr>
            <a:spLocks noChangeShapeType="1"/>
          </p:cNvSpPr>
          <p:nvPr/>
        </p:nvSpPr>
        <p:spPr bwMode="auto">
          <a:xfrm>
            <a:off x="6191250" y="2295525"/>
            <a:ext cx="485775" cy="2263775"/>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9740295" name="Line 7"/>
          <p:cNvSpPr>
            <a:spLocks noChangeShapeType="1"/>
          </p:cNvSpPr>
          <p:nvPr/>
        </p:nvSpPr>
        <p:spPr bwMode="auto">
          <a:xfrm flipV="1">
            <a:off x="1828800" y="2819400"/>
            <a:ext cx="4429125" cy="2219325"/>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4459" name="Text Box 9"/>
          <p:cNvSpPr txBox="1">
            <a:spLocks noChangeArrowheads="1"/>
          </p:cNvSpPr>
          <p:nvPr/>
        </p:nvSpPr>
        <p:spPr bwMode="auto">
          <a:xfrm>
            <a:off x="50800" y="65659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chemeClr val="bg2"/>
                </a:solidFill>
              </a:rPr>
              <a:t>Quelle: Statistisches Bundesamt</a:t>
            </a:r>
          </a:p>
        </p:txBody>
      </p:sp>
      <p:sp>
        <p:nvSpPr>
          <p:cNvPr id="9740298" name="Rectangle 10"/>
          <p:cNvSpPr>
            <a:spLocks noChangeArrowheads="1"/>
          </p:cNvSpPr>
          <p:nvPr/>
        </p:nvSpPr>
        <p:spPr bwMode="auto">
          <a:xfrm>
            <a:off x="457200" y="31750"/>
            <a:ext cx="8229600" cy="1100138"/>
          </a:xfrm>
          <a:prstGeom prst="rect">
            <a:avLst/>
          </a:prstGeom>
          <a:noFill/>
          <a:ln w="9525">
            <a:noFill/>
            <a:miter lim="800000"/>
            <a:headEnd/>
            <a:tailEnd/>
          </a:ln>
          <a:effectLst/>
        </p:spPr>
        <p:txBody>
          <a:bodyPr anchor="ctr"/>
          <a:lstStyle/>
          <a:p>
            <a:pPr algn="ctr">
              <a:spcBef>
                <a:spcPct val="0"/>
              </a:spcBef>
              <a:defRPr/>
            </a:pPr>
            <a:r>
              <a:rPr lang="de-DE" sz="2600" b="1">
                <a:solidFill>
                  <a:srgbClr val="FFFF00"/>
                </a:solidFill>
                <a:effectLst>
                  <a:outerShdw blurRad="38100" dist="38100" dir="2700000" algn="tl">
                    <a:srgbClr val="000000"/>
                  </a:outerShdw>
                </a:effectLst>
              </a:rPr>
              <a:t>7. Die Subprime-Krise</a:t>
            </a:r>
            <a:br>
              <a:rPr lang="de-DE" sz="2600" b="1">
                <a:solidFill>
                  <a:srgbClr val="FFFF00"/>
                </a:solidFill>
                <a:effectLst>
                  <a:outerShdw blurRad="38100" dist="38100" dir="2700000" algn="tl">
                    <a:srgbClr val="000000"/>
                  </a:outerShdw>
                </a:effectLst>
              </a:rPr>
            </a:br>
            <a:r>
              <a:rPr lang="de-DE" sz="2600" b="1">
                <a:solidFill>
                  <a:srgbClr val="FFFF00"/>
                </a:solidFill>
                <a:effectLst>
                  <a:outerShdw blurRad="38100" dist="38100" dir="2700000" algn="tl">
                    <a:srgbClr val="000000"/>
                  </a:outerShdw>
                </a:effectLst>
              </a:rPr>
              <a:t>7.2.  Der Ablauf der Krise</a:t>
            </a:r>
          </a:p>
        </p:txBody>
      </p:sp>
      <p:sp>
        <p:nvSpPr>
          <p:cNvPr id="104461" name="_s1031"/>
          <p:cNvSpPr>
            <a:spLocks noChangeArrowheads="1"/>
          </p:cNvSpPr>
          <p:nvPr/>
        </p:nvSpPr>
        <p:spPr bwMode="auto">
          <a:xfrm>
            <a:off x="817563" y="5184775"/>
            <a:ext cx="8101012" cy="37465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FF"/>
                </a:solidFill>
              </a:rPr>
              <a:t>Das Übergreifen der Subprime-Krise auf die deutsche Realwirtschaft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40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40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0294" grpId="0" animBg="1"/>
      <p:bldP spid="9740295"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4" name="Picture 12" descr="bild__ahbilanz,property=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ACE7730-F43D-4BF4-A894-C8BB8BDAC7BA}" type="slidenum">
              <a:rPr lang="de-DE" altLang="en-US" sz="1600" smtClean="0"/>
              <a:pPr eaLnBrk="1" hangingPunct="1">
                <a:spcBef>
                  <a:spcPct val="0"/>
                </a:spcBef>
                <a:buClrTx/>
                <a:buFontTx/>
                <a:buNone/>
              </a:pPr>
              <a:t>102</a:t>
            </a:fld>
            <a:r>
              <a:rPr lang="de-DE" altLang="en-US" sz="1600"/>
              <a:t> -</a:t>
            </a:r>
          </a:p>
        </p:txBody>
      </p:sp>
      <p:sp>
        <p:nvSpPr>
          <p:cNvPr id="105476"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105477" name="Picture 2" descr="bild__ahbilanz,property=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6175"/>
            <a:ext cx="9144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9B0B99C1-5EA3-441B-91EF-1982480994F3}" type="slidenum">
              <a:rPr lang="de-DE" altLang="en-US" sz="1600" b="1"/>
              <a:pPr algn="r" eaLnBrk="1" hangingPunct="1">
                <a:spcBef>
                  <a:spcPct val="0"/>
                </a:spcBef>
                <a:buClrTx/>
                <a:buFontTx/>
                <a:buNone/>
              </a:pPr>
              <a:t>102</a:t>
            </a:fld>
            <a:r>
              <a:rPr lang="de-DE" altLang="en-US" sz="1600" b="1"/>
              <a:t> -</a:t>
            </a:r>
          </a:p>
        </p:txBody>
      </p:sp>
      <p:sp>
        <p:nvSpPr>
          <p:cNvPr id="10547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05480" name="Text Box 5"/>
          <p:cNvSpPr txBox="1">
            <a:spLocks noChangeArrowheads="1"/>
          </p:cNvSpPr>
          <p:nvPr/>
        </p:nvSpPr>
        <p:spPr bwMode="auto">
          <a:xfrm>
            <a:off x="-12700" y="1219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a:solidFill>
                  <a:schemeClr val="bg2"/>
                </a:solidFill>
              </a:rPr>
              <a:t>Exporte ./. Importe in jeweiligen Preisen, Milliarden Euro</a:t>
            </a:r>
            <a:endParaRPr lang="en-US" altLang="en-US" sz="2000">
              <a:solidFill>
                <a:schemeClr val="bg2"/>
              </a:solidFill>
            </a:endParaRPr>
          </a:p>
        </p:txBody>
      </p:sp>
      <p:sp>
        <p:nvSpPr>
          <p:cNvPr id="9744390" name="Line 6"/>
          <p:cNvSpPr>
            <a:spLocks noChangeShapeType="1"/>
          </p:cNvSpPr>
          <p:nvPr/>
        </p:nvSpPr>
        <p:spPr bwMode="auto">
          <a:xfrm>
            <a:off x="6805613" y="2447925"/>
            <a:ext cx="357187" cy="2562225"/>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9744391" name="Line 7"/>
          <p:cNvSpPr>
            <a:spLocks noChangeShapeType="1"/>
          </p:cNvSpPr>
          <p:nvPr/>
        </p:nvSpPr>
        <p:spPr bwMode="auto">
          <a:xfrm flipV="1">
            <a:off x="838200" y="2447925"/>
            <a:ext cx="5934075" cy="214630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5483" name="Text Box 9"/>
          <p:cNvSpPr txBox="1">
            <a:spLocks noChangeArrowheads="1"/>
          </p:cNvSpPr>
          <p:nvPr/>
        </p:nvSpPr>
        <p:spPr bwMode="auto">
          <a:xfrm>
            <a:off x="50800" y="65659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chemeClr val="bg2"/>
                </a:solidFill>
              </a:rPr>
              <a:t>Quelle: Statistisches Bundesamt</a:t>
            </a:r>
          </a:p>
        </p:txBody>
      </p:sp>
      <p:sp>
        <p:nvSpPr>
          <p:cNvPr id="9744394" name="Rectangle 10"/>
          <p:cNvSpPr>
            <a:spLocks noChangeArrowheads="1"/>
          </p:cNvSpPr>
          <p:nvPr/>
        </p:nvSpPr>
        <p:spPr bwMode="auto">
          <a:xfrm>
            <a:off x="457200" y="31750"/>
            <a:ext cx="8229600" cy="1100138"/>
          </a:xfrm>
          <a:prstGeom prst="rect">
            <a:avLst/>
          </a:prstGeom>
          <a:noFill/>
          <a:ln w="9525">
            <a:noFill/>
            <a:miter lim="800000"/>
            <a:headEnd/>
            <a:tailEnd/>
          </a:ln>
          <a:effectLst/>
        </p:spPr>
        <p:txBody>
          <a:bodyPr anchor="ctr"/>
          <a:lstStyle/>
          <a:p>
            <a:pPr algn="ctr">
              <a:spcBef>
                <a:spcPct val="0"/>
              </a:spcBef>
              <a:defRPr/>
            </a:pPr>
            <a:r>
              <a:rPr lang="de-DE" sz="2600" b="1">
                <a:solidFill>
                  <a:srgbClr val="FFFF00"/>
                </a:solidFill>
                <a:effectLst>
                  <a:outerShdw blurRad="38100" dist="38100" dir="2700000" algn="tl">
                    <a:srgbClr val="000000"/>
                  </a:outerShdw>
                </a:effectLst>
              </a:rPr>
              <a:t>7. Die Subprime-Krise</a:t>
            </a:r>
            <a:br>
              <a:rPr lang="de-DE" sz="2600" b="1">
                <a:solidFill>
                  <a:srgbClr val="FFFF00"/>
                </a:solidFill>
                <a:effectLst>
                  <a:outerShdw blurRad="38100" dist="38100" dir="2700000" algn="tl">
                    <a:srgbClr val="000000"/>
                  </a:outerShdw>
                </a:effectLst>
              </a:rPr>
            </a:br>
            <a:r>
              <a:rPr lang="de-DE" sz="2600" b="1">
                <a:solidFill>
                  <a:srgbClr val="FFFF00"/>
                </a:solidFill>
                <a:effectLst>
                  <a:outerShdw blurRad="38100" dist="38100" dir="2700000" algn="tl">
                    <a:srgbClr val="000000"/>
                  </a:outerShdw>
                </a:effectLst>
              </a:rPr>
              <a:t>7.2.  Der Ablauf der Krise</a:t>
            </a:r>
          </a:p>
        </p:txBody>
      </p:sp>
      <p:sp>
        <p:nvSpPr>
          <p:cNvPr id="105485" name="_s1031"/>
          <p:cNvSpPr>
            <a:spLocks noChangeArrowheads="1"/>
          </p:cNvSpPr>
          <p:nvPr/>
        </p:nvSpPr>
        <p:spPr bwMode="auto">
          <a:xfrm>
            <a:off x="817563" y="5184775"/>
            <a:ext cx="8101012" cy="37465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FF"/>
                </a:solidFill>
              </a:rPr>
              <a:t>Das Übergreifen der Subprime-Krise auf die deutsche Realwirtschaft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443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44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4390" grpId="0" animBg="1"/>
      <p:bldP spid="9744391"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6498"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28FF05A-5151-4E59-8AFC-E5382157782E}" type="slidenum">
              <a:rPr lang="de-DE" altLang="en-US" sz="1600" smtClean="0"/>
              <a:pPr eaLnBrk="1" hangingPunct="1">
                <a:spcBef>
                  <a:spcPct val="0"/>
                </a:spcBef>
                <a:buClrTx/>
                <a:buFontTx/>
                <a:buNone/>
              </a:pPr>
              <a:t>103</a:t>
            </a:fld>
            <a:r>
              <a:rPr lang="de-DE" altLang="en-US" sz="1600"/>
              <a:t> -</a:t>
            </a:r>
          </a:p>
        </p:txBody>
      </p:sp>
      <p:sp>
        <p:nvSpPr>
          <p:cNvPr id="106499"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106500" name="Picture 2" descr="bild__aeverg,property=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75"/>
            <a:ext cx="91440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4E3DFC04-7880-44EE-A464-B472620F7B79}" type="slidenum">
              <a:rPr lang="de-DE" altLang="en-US" sz="1600" b="1"/>
              <a:pPr algn="r" eaLnBrk="1" hangingPunct="1">
                <a:spcBef>
                  <a:spcPct val="0"/>
                </a:spcBef>
                <a:buClrTx/>
                <a:buFontTx/>
                <a:buNone/>
              </a:pPr>
              <a:t>103</a:t>
            </a:fld>
            <a:r>
              <a:rPr lang="de-DE" altLang="en-US" sz="1600" b="1"/>
              <a:t> -</a:t>
            </a:r>
          </a:p>
        </p:txBody>
      </p:sp>
      <p:sp>
        <p:nvSpPr>
          <p:cNvPr id="106502"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06503" name="Text Box 5"/>
          <p:cNvSpPr txBox="1">
            <a:spLocks noChangeArrowheads="1"/>
          </p:cNvSpPr>
          <p:nvPr/>
        </p:nvSpPr>
        <p:spPr bwMode="auto">
          <a:xfrm>
            <a:off x="-12700" y="1219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a:solidFill>
                  <a:srgbClr val="000000"/>
                </a:solidFill>
              </a:rPr>
              <a:t>Auftragseingang im Verarbeitenden Gewerbe, Originalwerte, 2005 = 100</a:t>
            </a:r>
            <a:r>
              <a:rPr lang="en-US" altLang="en-US" sz="2000" b="1">
                <a:solidFill>
                  <a:schemeClr val="bg2"/>
                </a:solidFill>
              </a:rPr>
              <a:t> </a:t>
            </a:r>
          </a:p>
        </p:txBody>
      </p:sp>
      <p:sp>
        <p:nvSpPr>
          <p:cNvPr id="9746438" name="Line 6"/>
          <p:cNvSpPr>
            <a:spLocks noChangeShapeType="1"/>
          </p:cNvSpPr>
          <p:nvPr/>
        </p:nvSpPr>
        <p:spPr bwMode="auto">
          <a:xfrm>
            <a:off x="6362700" y="1930400"/>
            <a:ext cx="990600" cy="323850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9746439" name="Line 7"/>
          <p:cNvSpPr>
            <a:spLocks noChangeShapeType="1"/>
          </p:cNvSpPr>
          <p:nvPr/>
        </p:nvSpPr>
        <p:spPr bwMode="auto">
          <a:xfrm flipV="1">
            <a:off x="1524000" y="2273300"/>
            <a:ext cx="5778500" cy="223520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6506" name="Text Box 9"/>
          <p:cNvSpPr txBox="1">
            <a:spLocks noChangeArrowheads="1"/>
          </p:cNvSpPr>
          <p:nvPr/>
        </p:nvSpPr>
        <p:spPr bwMode="auto">
          <a:xfrm>
            <a:off x="50800" y="65659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chemeClr val="bg2"/>
                </a:solidFill>
              </a:rPr>
              <a:t>Quelle: Statistisches Bundesamt</a:t>
            </a:r>
          </a:p>
        </p:txBody>
      </p:sp>
      <p:sp>
        <p:nvSpPr>
          <p:cNvPr id="9746442" name="Rectangle 10"/>
          <p:cNvSpPr>
            <a:spLocks noChangeArrowheads="1"/>
          </p:cNvSpPr>
          <p:nvPr/>
        </p:nvSpPr>
        <p:spPr bwMode="auto">
          <a:xfrm>
            <a:off x="457200" y="31750"/>
            <a:ext cx="8229600" cy="1100138"/>
          </a:xfrm>
          <a:prstGeom prst="rect">
            <a:avLst/>
          </a:prstGeom>
          <a:noFill/>
          <a:ln w="9525">
            <a:noFill/>
            <a:miter lim="800000"/>
            <a:headEnd/>
            <a:tailEnd/>
          </a:ln>
          <a:effectLst/>
        </p:spPr>
        <p:txBody>
          <a:bodyPr anchor="ctr"/>
          <a:lstStyle/>
          <a:p>
            <a:pPr algn="ctr">
              <a:spcBef>
                <a:spcPct val="0"/>
              </a:spcBef>
              <a:defRPr/>
            </a:pPr>
            <a:r>
              <a:rPr lang="de-DE" sz="2600" b="1">
                <a:solidFill>
                  <a:srgbClr val="FFFF00"/>
                </a:solidFill>
                <a:effectLst>
                  <a:outerShdw blurRad="38100" dist="38100" dir="2700000" algn="tl">
                    <a:srgbClr val="000000"/>
                  </a:outerShdw>
                </a:effectLst>
              </a:rPr>
              <a:t>7. Die Subprime-Krise</a:t>
            </a:r>
            <a:br>
              <a:rPr lang="de-DE" sz="2600" b="1">
                <a:solidFill>
                  <a:srgbClr val="FFFF00"/>
                </a:solidFill>
                <a:effectLst>
                  <a:outerShdw blurRad="38100" dist="38100" dir="2700000" algn="tl">
                    <a:srgbClr val="000000"/>
                  </a:outerShdw>
                </a:effectLst>
              </a:rPr>
            </a:br>
            <a:r>
              <a:rPr lang="de-DE" sz="2600" b="1">
                <a:solidFill>
                  <a:srgbClr val="FFFF00"/>
                </a:solidFill>
                <a:effectLst>
                  <a:outerShdw blurRad="38100" dist="38100" dir="2700000" algn="tl">
                    <a:srgbClr val="000000"/>
                  </a:outerShdw>
                </a:effectLst>
              </a:rPr>
              <a:t>7.2.  Der Ablauf der Krise</a:t>
            </a:r>
          </a:p>
        </p:txBody>
      </p:sp>
      <p:sp>
        <p:nvSpPr>
          <p:cNvPr id="106508" name="_s1031"/>
          <p:cNvSpPr>
            <a:spLocks noChangeArrowheads="1"/>
          </p:cNvSpPr>
          <p:nvPr/>
        </p:nvSpPr>
        <p:spPr bwMode="auto">
          <a:xfrm>
            <a:off x="817563" y="5184775"/>
            <a:ext cx="8101012" cy="37465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FF"/>
                </a:solidFill>
              </a:rPr>
              <a:t>Das Übergreifen der Subprime-Krise auf die deutsche Realwirtschaft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46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46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6438" grpId="0" animBg="1"/>
      <p:bldP spid="9746439"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A290595-AB92-47FD-AB24-DBDA91396412}" type="slidenum">
              <a:rPr lang="de-DE" altLang="en-US" sz="1600" smtClean="0"/>
              <a:pPr eaLnBrk="1" hangingPunct="1">
                <a:spcBef>
                  <a:spcPct val="0"/>
                </a:spcBef>
                <a:buClrTx/>
                <a:buFontTx/>
                <a:buNone/>
              </a:pPr>
              <a:t>104</a:t>
            </a:fld>
            <a:r>
              <a:rPr lang="de-DE" altLang="en-US" sz="1600"/>
              <a:t> -</a:t>
            </a:r>
          </a:p>
        </p:txBody>
      </p:sp>
      <p:sp>
        <p:nvSpPr>
          <p:cNvPr id="10752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107524" name="Picture 2" descr="bild__piverar,property=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75"/>
            <a:ext cx="91440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D3AEFCE4-332B-4561-865F-DFA6B69F107C}" type="slidenum">
              <a:rPr lang="de-DE" altLang="en-US" sz="1600" b="1"/>
              <a:pPr algn="r" eaLnBrk="1" hangingPunct="1">
                <a:spcBef>
                  <a:spcPct val="0"/>
                </a:spcBef>
                <a:buClrTx/>
                <a:buFontTx/>
                <a:buNone/>
              </a:pPr>
              <a:t>104</a:t>
            </a:fld>
            <a:r>
              <a:rPr lang="de-DE" altLang="en-US" sz="1600" b="1"/>
              <a:t> -</a:t>
            </a:r>
          </a:p>
        </p:txBody>
      </p:sp>
      <p:sp>
        <p:nvSpPr>
          <p:cNvPr id="107526"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07527" name="Text Box 5"/>
          <p:cNvSpPr txBox="1">
            <a:spLocks noChangeArrowheads="1"/>
          </p:cNvSpPr>
          <p:nvPr/>
        </p:nvSpPr>
        <p:spPr bwMode="auto">
          <a:xfrm>
            <a:off x="-12700" y="1219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a:solidFill>
                  <a:srgbClr val="000000"/>
                </a:solidFill>
              </a:rPr>
              <a:t>Produktionsindex im Verarbeitenden Gewerbe, Originalwerte, 2005 = 100 </a:t>
            </a:r>
          </a:p>
        </p:txBody>
      </p:sp>
      <p:sp>
        <p:nvSpPr>
          <p:cNvPr id="9748486" name="Line 6"/>
          <p:cNvSpPr>
            <a:spLocks noChangeShapeType="1"/>
          </p:cNvSpPr>
          <p:nvPr/>
        </p:nvSpPr>
        <p:spPr bwMode="auto">
          <a:xfrm>
            <a:off x="6489700" y="2032000"/>
            <a:ext cx="990600" cy="323850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9748487" name="Line 7"/>
          <p:cNvSpPr>
            <a:spLocks noChangeShapeType="1"/>
          </p:cNvSpPr>
          <p:nvPr/>
        </p:nvSpPr>
        <p:spPr bwMode="auto">
          <a:xfrm flipV="1">
            <a:off x="1600200" y="2578100"/>
            <a:ext cx="5778500" cy="223520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7530" name="Text Box 9"/>
          <p:cNvSpPr txBox="1">
            <a:spLocks noChangeArrowheads="1"/>
          </p:cNvSpPr>
          <p:nvPr/>
        </p:nvSpPr>
        <p:spPr bwMode="auto">
          <a:xfrm>
            <a:off x="50800" y="65659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chemeClr val="bg2"/>
                </a:solidFill>
              </a:rPr>
              <a:t>Quelle: Statistisches Bundesamt</a:t>
            </a:r>
          </a:p>
        </p:txBody>
      </p:sp>
      <p:sp>
        <p:nvSpPr>
          <p:cNvPr id="9748490" name="AutoShape 99"/>
          <p:cNvSpPr>
            <a:spLocks noChangeArrowheads="1"/>
          </p:cNvSpPr>
          <p:nvPr/>
        </p:nvSpPr>
        <p:spPr bwMode="auto">
          <a:xfrm>
            <a:off x="1373188" y="1676400"/>
            <a:ext cx="3735387" cy="1193800"/>
          </a:xfrm>
          <a:prstGeom prst="roundRect">
            <a:avLst>
              <a:gd name="adj" fmla="val 12495"/>
            </a:avLst>
          </a:prstGeom>
          <a:solidFill>
            <a:srgbClr val="FFFF99"/>
          </a:solidFill>
          <a:ln w="50800">
            <a:solidFill>
              <a:srgbClr val="FF0000"/>
            </a:solidFill>
            <a:round/>
            <a:headEnd/>
            <a:tailEnd/>
          </a:ln>
        </p:spPr>
        <p:txBody>
          <a:bodyPr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lnSpc>
                <a:spcPct val="80000"/>
              </a:lnSpc>
              <a:spcBef>
                <a:spcPct val="0"/>
              </a:spcBef>
              <a:buClrTx/>
              <a:buFontTx/>
              <a:buNone/>
            </a:pPr>
            <a:r>
              <a:rPr lang="de-DE" altLang="en-US" sz="1900">
                <a:solidFill>
                  <a:srgbClr val="3333FF"/>
                </a:solidFill>
              </a:rPr>
              <a:t>Wie von der keynesianischen Theorie unterstellt, passen die Unternehmen die Produktion an die niedrigere Nachfrage an.</a:t>
            </a:r>
            <a:endParaRPr lang="de-DE" altLang="en-US" sz="1900">
              <a:solidFill>
                <a:srgbClr val="3333FF"/>
              </a:solidFill>
              <a:cs typeface="Arial" charset="0"/>
            </a:endParaRPr>
          </a:p>
        </p:txBody>
      </p:sp>
      <p:sp>
        <p:nvSpPr>
          <p:cNvPr id="9748491" name="Rectangle 11"/>
          <p:cNvSpPr>
            <a:spLocks noChangeArrowheads="1"/>
          </p:cNvSpPr>
          <p:nvPr/>
        </p:nvSpPr>
        <p:spPr bwMode="auto">
          <a:xfrm>
            <a:off x="457200" y="31750"/>
            <a:ext cx="8229600" cy="1100138"/>
          </a:xfrm>
          <a:prstGeom prst="rect">
            <a:avLst/>
          </a:prstGeom>
          <a:noFill/>
          <a:ln w="9525">
            <a:noFill/>
            <a:miter lim="800000"/>
            <a:headEnd/>
            <a:tailEnd/>
          </a:ln>
          <a:effectLst/>
        </p:spPr>
        <p:txBody>
          <a:bodyPr anchor="ctr"/>
          <a:lstStyle/>
          <a:p>
            <a:pPr algn="ctr">
              <a:spcBef>
                <a:spcPct val="0"/>
              </a:spcBef>
              <a:defRPr/>
            </a:pPr>
            <a:r>
              <a:rPr lang="de-DE" sz="2600" b="1">
                <a:solidFill>
                  <a:srgbClr val="FFFF00"/>
                </a:solidFill>
                <a:effectLst>
                  <a:outerShdw blurRad="38100" dist="38100" dir="2700000" algn="tl">
                    <a:srgbClr val="000000"/>
                  </a:outerShdw>
                </a:effectLst>
              </a:rPr>
              <a:t>7. Die Subprime-Krise</a:t>
            </a:r>
            <a:br>
              <a:rPr lang="de-DE" sz="2600" b="1">
                <a:solidFill>
                  <a:srgbClr val="FFFF00"/>
                </a:solidFill>
                <a:effectLst>
                  <a:outerShdw blurRad="38100" dist="38100" dir="2700000" algn="tl">
                    <a:srgbClr val="000000"/>
                  </a:outerShdw>
                </a:effectLst>
              </a:rPr>
            </a:br>
            <a:r>
              <a:rPr lang="de-DE" sz="2600" b="1">
                <a:solidFill>
                  <a:srgbClr val="FFFF00"/>
                </a:solidFill>
                <a:effectLst>
                  <a:outerShdw blurRad="38100" dist="38100" dir="2700000" algn="tl">
                    <a:srgbClr val="000000"/>
                  </a:outerShdw>
                </a:effectLst>
              </a:rPr>
              <a:t>7.2.  Der Ablauf der Krise</a:t>
            </a:r>
          </a:p>
        </p:txBody>
      </p:sp>
      <p:sp>
        <p:nvSpPr>
          <p:cNvPr id="107533" name="_s1031"/>
          <p:cNvSpPr>
            <a:spLocks noChangeArrowheads="1"/>
          </p:cNvSpPr>
          <p:nvPr/>
        </p:nvSpPr>
        <p:spPr bwMode="auto">
          <a:xfrm>
            <a:off x="817563" y="5184775"/>
            <a:ext cx="8101012" cy="37465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FF"/>
                </a:solidFill>
              </a:rPr>
              <a:t>Das Übergreifen der Subprime-Krise auf die deutsche Realwirtschaft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484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484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4849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9748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8486" grpId="0" animBg="1"/>
      <p:bldP spid="9748487" grpId="0" animBg="1"/>
      <p:bldP spid="9748490" grpId="0" animBg="1"/>
      <p:bldP spid="9748490" grpId="1"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46750E1E-37D8-4552-A88A-4ACADD90E07D}" type="slidenum">
              <a:rPr lang="de-DE" altLang="en-US" sz="1600" smtClean="0"/>
              <a:pPr eaLnBrk="1" hangingPunct="1">
                <a:spcBef>
                  <a:spcPct val="0"/>
                </a:spcBef>
                <a:buClrTx/>
                <a:buFontTx/>
                <a:buNone/>
              </a:pPr>
              <a:t>105</a:t>
            </a:fld>
            <a:r>
              <a:rPr lang="de-DE" altLang="en-US" sz="1600"/>
              <a:t> -</a:t>
            </a:r>
          </a:p>
        </p:txBody>
      </p:sp>
      <p:sp>
        <p:nvSpPr>
          <p:cNvPr id="10854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0854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F95BA0E6-48CB-4809-8B60-990CAE9F0488}" type="slidenum">
              <a:rPr lang="de-DE" altLang="en-US" sz="1600" b="1"/>
              <a:pPr algn="r" eaLnBrk="1" hangingPunct="1">
                <a:spcBef>
                  <a:spcPct val="0"/>
                </a:spcBef>
                <a:buClrTx/>
                <a:buFontTx/>
                <a:buNone/>
              </a:pPr>
              <a:t>105</a:t>
            </a:fld>
            <a:r>
              <a:rPr lang="de-DE" altLang="en-US" sz="1600" b="1"/>
              <a:t> -</a:t>
            </a:r>
          </a:p>
        </p:txBody>
      </p:sp>
      <p:sp>
        <p:nvSpPr>
          <p:cNvPr id="10854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9754628" name="Rectangle 3"/>
          <p:cNvSpPr>
            <a:spLocks noChangeArrowheads="1"/>
          </p:cNvSpPr>
          <p:nvPr/>
        </p:nvSpPr>
        <p:spPr bwMode="auto">
          <a:xfrm>
            <a:off x="328613" y="1328738"/>
            <a:ext cx="8815387" cy="5529262"/>
          </a:xfrm>
          <a:prstGeom prst="rect">
            <a:avLst/>
          </a:prstGeom>
          <a:noFill/>
          <a:ln w="9525">
            <a:noFill/>
            <a:miter lim="800000"/>
            <a:headEnd/>
            <a:tailEnd/>
          </a:ln>
        </p:spPr>
        <p:txBody>
          <a:bodyPr/>
          <a:lstStyle/>
          <a:p>
            <a:pPr marL="571500" indent="-571500">
              <a:spcBef>
                <a:spcPct val="20000"/>
              </a:spcBef>
              <a:buClr>
                <a:srgbClr val="FF0000"/>
              </a:buClr>
              <a:buFont typeface="Arial Unicode MS" pitchFamily="34" charset="-128"/>
              <a:buChar char="➤"/>
              <a:tabLst>
                <a:tab pos="1882775" algn="l"/>
              </a:tabLst>
              <a:defRPr/>
            </a:pPr>
            <a:r>
              <a:rPr lang="de-DE" sz="2400">
                <a:solidFill>
                  <a:schemeClr val="tx1"/>
                </a:solidFill>
                <a:effectLst>
                  <a:outerShdw blurRad="38100" dist="38100" dir="2700000" algn="tl">
                    <a:srgbClr val="000000"/>
                  </a:outerShdw>
                </a:effectLst>
              </a:rPr>
              <a:t>Die Daten zeigen also, dass die aktuelle Rezession vor allem durch einen </a:t>
            </a:r>
            <a:r>
              <a:rPr lang="de-DE" sz="2400">
                <a:solidFill>
                  <a:srgbClr val="00FF00"/>
                </a:solidFill>
                <a:effectLst>
                  <a:outerShdw blurRad="38100" dist="38100" dir="2700000" algn="tl">
                    <a:srgbClr val="000000"/>
                  </a:outerShdw>
                </a:effectLst>
              </a:rPr>
              <a:t>Rückgang der Investitionsgüter-</a:t>
            </a:r>
            <a:r>
              <a:rPr lang="de-DE" sz="2400">
                <a:solidFill>
                  <a:schemeClr val="tx1"/>
                </a:solidFill>
                <a:effectLst>
                  <a:outerShdw blurRad="38100" dist="38100" dir="2700000" algn="tl">
                    <a:srgbClr val="000000"/>
                  </a:outerShdw>
                </a:effectLst>
              </a:rPr>
              <a:t> und </a:t>
            </a:r>
            <a:r>
              <a:rPr lang="de-DE" sz="2400">
                <a:solidFill>
                  <a:srgbClr val="00FF00"/>
                </a:solidFill>
                <a:effectLst>
                  <a:outerShdw blurRad="38100" dist="38100" dir="2700000" algn="tl">
                    <a:srgbClr val="000000"/>
                  </a:outerShdw>
                </a:effectLst>
              </a:rPr>
              <a:t>Exportnachfrage</a:t>
            </a:r>
            <a:r>
              <a:rPr lang="de-DE" sz="2400">
                <a:solidFill>
                  <a:schemeClr val="tx1"/>
                </a:solidFill>
                <a:effectLst>
                  <a:outerShdw blurRad="38100" dist="38100" dir="2700000" algn="tl">
                    <a:srgbClr val="000000"/>
                  </a:outerShdw>
                </a:effectLst>
              </a:rPr>
              <a:t> verursacht wurde.</a:t>
            </a:r>
          </a:p>
          <a:p>
            <a:pPr marL="571500" indent="-571500">
              <a:spcBef>
                <a:spcPct val="20000"/>
              </a:spcBef>
              <a:buClr>
                <a:srgbClr val="FF0000"/>
              </a:buClr>
              <a:buFont typeface="Arial Unicode MS" pitchFamily="34" charset="-128"/>
              <a:buChar char="➤"/>
              <a:tabLst>
                <a:tab pos="1882775" algn="l"/>
              </a:tabLst>
              <a:defRPr/>
            </a:pPr>
            <a:r>
              <a:rPr lang="de-DE" sz="2400">
                <a:solidFill>
                  <a:schemeClr val="tx1"/>
                </a:solidFill>
                <a:effectLst>
                  <a:outerShdw blurRad="38100" dist="38100" dir="2700000" algn="tl">
                    <a:srgbClr val="000000"/>
                  </a:outerShdw>
                </a:effectLst>
              </a:rPr>
              <a:t>Der </a:t>
            </a:r>
            <a:r>
              <a:rPr lang="de-DE" sz="2400">
                <a:solidFill>
                  <a:srgbClr val="00FF00"/>
                </a:solidFill>
                <a:effectLst>
                  <a:outerShdw blurRad="38100" dist="38100" dir="2700000" algn="tl">
                    <a:srgbClr val="000000"/>
                  </a:outerShdw>
                </a:effectLst>
              </a:rPr>
              <a:t>Gesamtzusammenhang</a:t>
            </a:r>
            <a:r>
              <a:rPr lang="de-DE" sz="2400">
                <a:solidFill>
                  <a:schemeClr val="tx1"/>
                </a:solidFill>
                <a:effectLst>
                  <a:outerShdw blurRad="38100" dist="38100" dir="2700000" algn="tl">
                    <a:srgbClr val="000000"/>
                  </a:outerShdw>
                </a:effectLst>
              </a:rPr>
              <a:t> ist also relativ </a:t>
            </a:r>
            <a:r>
              <a:rPr lang="de-DE" sz="2400">
                <a:solidFill>
                  <a:srgbClr val="00FF00"/>
                </a:solidFill>
                <a:effectLst>
                  <a:outerShdw blurRad="38100" dist="38100" dir="2700000" algn="tl">
                    <a:srgbClr val="000000"/>
                  </a:outerShdw>
                </a:effectLst>
              </a:rPr>
              <a:t>komplex</a:t>
            </a:r>
            <a:r>
              <a:rPr lang="de-DE" sz="2400">
                <a:solidFill>
                  <a:schemeClr val="tx1"/>
                </a:solidFill>
                <a:effectLst>
                  <a:outerShdw blurRad="38100" dist="38100" dir="2700000" algn="tl">
                    <a:srgbClr val="000000"/>
                  </a:outerShdw>
                </a:effectLst>
              </a:rPr>
              <a:t>, wie die folgende Kausalkette zeigt:</a:t>
            </a:r>
          </a:p>
          <a:p>
            <a:pPr marL="571500" indent="-571500">
              <a:spcBef>
                <a:spcPct val="20000"/>
              </a:spcBef>
              <a:buClr>
                <a:srgbClr val="FF0000"/>
              </a:buClr>
              <a:buFont typeface="Arial Unicode MS" pitchFamily="34" charset="-128"/>
              <a:buChar char="➤"/>
              <a:tabLst>
                <a:tab pos="1882775" algn="l"/>
              </a:tabLst>
              <a:defRPr/>
            </a:pPr>
            <a:endParaRPr lang="de-DE" sz="2400">
              <a:solidFill>
                <a:schemeClr val="tx1"/>
              </a:solidFill>
              <a:effectLst>
                <a:outerShdw blurRad="38100" dist="38100" dir="2700000" algn="tl">
                  <a:srgbClr val="000000"/>
                </a:outerShdw>
              </a:effectLst>
            </a:endParaRPr>
          </a:p>
        </p:txBody>
      </p:sp>
      <p:sp>
        <p:nvSpPr>
          <p:cNvPr id="9754630" name="Rectangle 6"/>
          <p:cNvSpPr>
            <a:spLocks noChangeArrowheads="1"/>
          </p:cNvSpPr>
          <p:nvPr/>
        </p:nvSpPr>
        <p:spPr bwMode="auto">
          <a:xfrm>
            <a:off x="457200" y="31750"/>
            <a:ext cx="8229600" cy="1100138"/>
          </a:xfrm>
          <a:prstGeom prst="rect">
            <a:avLst/>
          </a:prstGeom>
          <a:noFill/>
          <a:ln w="9525">
            <a:noFill/>
            <a:miter lim="800000"/>
            <a:headEnd/>
            <a:tailEnd/>
          </a:ln>
          <a:effectLst/>
        </p:spPr>
        <p:txBody>
          <a:bodyPr anchor="ctr"/>
          <a:lstStyle/>
          <a:p>
            <a:pPr algn="ctr">
              <a:spcBef>
                <a:spcPct val="0"/>
              </a:spcBef>
              <a:defRPr/>
            </a:pPr>
            <a:r>
              <a:rPr lang="de-DE" sz="2600" b="1">
                <a:solidFill>
                  <a:srgbClr val="FFFF00"/>
                </a:solidFill>
                <a:effectLst>
                  <a:outerShdw blurRad="38100" dist="38100" dir="2700000" algn="tl">
                    <a:srgbClr val="000000"/>
                  </a:outerShdw>
                </a:effectLst>
              </a:rPr>
              <a:t>7. Die Subprime-Krise</a:t>
            </a:r>
            <a:br>
              <a:rPr lang="de-DE" sz="2600" b="1">
                <a:solidFill>
                  <a:srgbClr val="FFFF00"/>
                </a:solidFill>
                <a:effectLst>
                  <a:outerShdw blurRad="38100" dist="38100" dir="2700000" algn="tl">
                    <a:srgbClr val="000000"/>
                  </a:outerShdw>
                </a:effectLst>
              </a:rPr>
            </a:br>
            <a:r>
              <a:rPr lang="de-DE" sz="2600" b="1">
                <a:solidFill>
                  <a:srgbClr val="FFFF00"/>
                </a:solidFill>
                <a:effectLst>
                  <a:outerShdw blurRad="38100" dist="38100" dir="2700000" algn="tl">
                    <a:srgbClr val="000000"/>
                  </a:outerShdw>
                </a:effectLst>
              </a:rPr>
              <a:t>7.2.  Der Ablauf der Krise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A666D3A5-84F4-47C1-AA3F-EF5021871284}" type="slidenum">
              <a:rPr lang="de-DE" altLang="en-US" sz="1600" smtClean="0"/>
              <a:pPr eaLnBrk="1" hangingPunct="1">
                <a:spcBef>
                  <a:spcPct val="0"/>
                </a:spcBef>
                <a:buClrTx/>
                <a:buFontTx/>
                <a:buNone/>
              </a:pPr>
              <a:t>106</a:t>
            </a:fld>
            <a:r>
              <a:rPr lang="de-DE" altLang="en-US" sz="1600"/>
              <a:t> -</a:t>
            </a:r>
          </a:p>
        </p:txBody>
      </p:sp>
      <p:sp>
        <p:nvSpPr>
          <p:cNvPr id="109571"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0957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en-US" altLang="en-US" sz="1600" b="1"/>
              <a:t>- </a:t>
            </a:r>
            <a:fld id="{CBBFD60D-FF84-497C-96EC-75AA97D60134}" type="slidenum">
              <a:rPr lang="en-US" altLang="en-US" sz="1600" b="1"/>
              <a:pPr algn="r" eaLnBrk="1" hangingPunct="1">
                <a:spcBef>
                  <a:spcPct val="0"/>
                </a:spcBef>
                <a:buClrTx/>
                <a:buFontTx/>
                <a:buNone/>
              </a:pPr>
              <a:t>106</a:t>
            </a:fld>
            <a:r>
              <a:rPr lang="en-US" altLang="en-US" sz="1600" b="1"/>
              <a:t> -</a:t>
            </a:r>
          </a:p>
        </p:txBody>
      </p:sp>
      <p:sp>
        <p:nvSpPr>
          <p:cNvPr id="10957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en-US" altLang="en-US" sz="600"/>
              <a:t>Prof. Dr. Rainer Maurer</a:t>
            </a:r>
          </a:p>
        </p:txBody>
      </p:sp>
      <p:sp>
        <p:nvSpPr>
          <p:cNvPr id="109574" name="Rectangle 4"/>
          <p:cNvSpPr>
            <a:spLocks noChangeArrowheads="1"/>
          </p:cNvSpPr>
          <p:nvPr/>
        </p:nvSpPr>
        <p:spPr bwMode="auto">
          <a:xfrm>
            <a:off x="0" y="1028700"/>
            <a:ext cx="4432300" cy="5829300"/>
          </a:xfrm>
          <a:prstGeom prst="rect">
            <a:avLst/>
          </a:prstGeom>
          <a:noFill/>
          <a:ln w="381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9575" name="Rectangle 5"/>
          <p:cNvSpPr>
            <a:spLocks noChangeArrowheads="1"/>
          </p:cNvSpPr>
          <p:nvPr/>
        </p:nvSpPr>
        <p:spPr bwMode="auto">
          <a:xfrm>
            <a:off x="4597400" y="1016000"/>
            <a:ext cx="4546600" cy="5829300"/>
          </a:xfrm>
          <a:prstGeom prst="rect">
            <a:avLst/>
          </a:prstGeom>
          <a:noFill/>
          <a:ln w="381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9576" name="Text Box 6"/>
          <p:cNvSpPr txBox="1">
            <a:spLocks noChangeArrowheads="1"/>
          </p:cNvSpPr>
          <p:nvPr/>
        </p:nvSpPr>
        <p:spPr bwMode="auto">
          <a:xfrm>
            <a:off x="1993900" y="1041400"/>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t>USA</a:t>
            </a:r>
          </a:p>
        </p:txBody>
      </p:sp>
      <p:sp>
        <p:nvSpPr>
          <p:cNvPr id="109577" name="Text Box 7"/>
          <p:cNvSpPr txBox="1">
            <a:spLocks noChangeArrowheads="1"/>
          </p:cNvSpPr>
          <p:nvPr/>
        </p:nvSpPr>
        <p:spPr bwMode="auto">
          <a:xfrm>
            <a:off x="6034088" y="1081088"/>
            <a:ext cx="156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t>Deutschland</a:t>
            </a:r>
          </a:p>
        </p:txBody>
      </p:sp>
      <p:sp>
        <p:nvSpPr>
          <p:cNvPr id="9734152" name="Text Box 8"/>
          <p:cNvSpPr txBox="1">
            <a:spLocks noChangeArrowheads="1"/>
          </p:cNvSpPr>
          <p:nvPr/>
        </p:nvSpPr>
        <p:spPr bwMode="auto">
          <a:xfrm>
            <a:off x="76200" y="1296988"/>
            <a:ext cx="1993900" cy="7620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Einbruch der Immobilienpreise</a:t>
            </a:r>
            <a:endParaRPr lang="en-US" altLang="en-US" sz="2000"/>
          </a:p>
        </p:txBody>
      </p:sp>
      <p:sp>
        <p:nvSpPr>
          <p:cNvPr id="9734153" name="Text Box 9"/>
          <p:cNvSpPr txBox="1">
            <a:spLocks noChangeArrowheads="1"/>
          </p:cNvSpPr>
          <p:nvPr/>
        </p:nvSpPr>
        <p:spPr bwMode="auto">
          <a:xfrm>
            <a:off x="114300" y="2606675"/>
            <a:ext cx="2235200" cy="6604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Vermögensverluste der Haushalte</a:t>
            </a:r>
            <a:endParaRPr lang="en-US" altLang="en-US" sz="2000"/>
          </a:p>
        </p:txBody>
      </p:sp>
      <p:sp>
        <p:nvSpPr>
          <p:cNvPr id="9734154" name="Text Box 10"/>
          <p:cNvSpPr txBox="1">
            <a:spLocks noChangeArrowheads="1"/>
          </p:cNvSpPr>
          <p:nvPr/>
        </p:nvSpPr>
        <p:spPr bwMode="auto">
          <a:xfrm>
            <a:off x="88900" y="3700463"/>
            <a:ext cx="2235200" cy="6604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Rückgang der Konsumnachfrage</a:t>
            </a:r>
            <a:endParaRPr lang="en-US" altLang="en-US" sz="2000"/>
          </a:p>
        </p:txBody>
      </p:sp>
      <p:sp>
        <p:nvSpPr>
          <p:cNvPr id="9734155" name="Text Box 11"/>
          <p:cNvSpPr txBox="1">
            <a:spLocks noChangeArrowheads="1"/>
          </p:cNvSpPr>
          <p:nvPr/>
        </p:nvSpPr>
        <p:spPr bwMode="auto">
          <a:xfrm>
            <a:off x="1638300" y="4616450"/>
            <a:ext cx="2451100" cy="6604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Rückgang der Investitionsnachfrage</a:t>
            </a:r>
            <a:endParaRPr lang="en-US" altLang="en-US" sz="2000"/>
          </a:p>
        </p:txBody>
      </p:sp>
      <p:sp>
        <p:nvSpPr>
          <p:cNvPr id="9734156" name="Text Box 12"/>
          <p:cNvSpPr txBox="1">
            <a:spLocks noChangeArrowheads="1"/>
          </p:cNvSpPr>
          <p:nvPr/>
        </p:nvSpPr>
        <p:spPr bwMode="auto">
          <a:xfrm>
            <a:off x="306388" y="5735638"/>
            <a:ext cx="3492500" cy="9271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Rückgang der Nachfrage nach deutschen Konsum- und Investitionsgütern</a:t>
            </a:r>
            <a:endParaRPr lang="en-US" altLang="en-US" sz="2000"/>
          </a:p>
        </p:txBody>
      </p:sp>
      <p:sp>
        <p:nvSpPr>
          <p:cNvPr id="9734157" name="Line 13"/>
          <p:cNvSpPr>
            <a:spLocks noChangeShapeType="1"/>
          </p:cNvSpPr>
          <p:nvPr/>
        </p:nvSpPr>
        <p:spPr bwMode="auto">
          <a:xfrm>
            <a:off x="1106488" y="2119313"/>
            <a:ext cx="12700" cy="4445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58" name="Line 14"/>
          <p:cNvSpPr>
            <a:spLocks noChangeShapeType="1"/>
          </p:cNvSpPr>
          <p:nvPr/>
        </p:nvSpPr>
        <p:spPr bwMode="auto">
          <a:xfrm>
            <a:off x="1146175" y="3314700"/>
            <a:ext cx="11113" cy="3683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59" name="Line 15"/>
          <p:cNvSpPr>
            <a:spLocks noChangeShapeType="1"/>
          </p:cNvSpPr>
          <p:nvPr/>
        </p:nvSpPr>
        <p:spPr bwMode="auto">
          <a:xfrm>
            <a:off x="3319463" y="3544888"/>
            <a:ext cx="6350" cy="10287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60" name="Line 16"/>
          <p:cNvSpPr>
            <a:spLocks noChangeShapeType="1"/>
          </p:cNvSpPr>
          <p:nvPr/>
        </p:nvSpPr>
        <p:spPr bwMode="auto">
          <a:xfrm>
            <a:off x="1160463" y="4397375"/>
            <a:ext cx="7937" cy="12446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61" name="Line 17"/>
          <p:cNvSpPr>
            <a:spLocks noChangeShapeType="1"/>
          </p:cNvSpPr>
          <p:nvPr/>
        </p:nvSpPr>
        <p:spPr bwMode="auto">
          <a:xfrm>
            <a:off x="2713038" y="5326063"/>
            <a:ext cx="9525" cy="3556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62" name="Text Box 18"/>
          <p:cNvSpPr txBox="1">
            <a:spLocks noChangeArrowheads="1"/>
          </p:cNvSpPr>
          <p:nvPr/>
        </p:nvSpPr>
        <p:spPr bwMode="auto">
          <a:xfrm>
            <a:off x="2492375" y="2595563"/>
            <a:ext cx="1790700" cy="9017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Rückgang der Kreditvergabe der US-Banken</a:t>
            </a:r>
            <a:endParaRPr lang="en-US" altLang="en-US" sz="2000"/>
          </a:p>
        </p:txBody>
      </p:sp>
      <p:sp>
        <p:nvSpPr>
          <p:cNvPr id="9734163" name="Line 19"/>
          <p:cNvSpPr>
            <a:spLocks noChangeShapeType="1"/>
          </p:cNvSpPr>
          <p:nvPr/>
        </p:nvSpPr>
        <p:spPr bwMode="auto">
          <a:xfrm>
            <a:off x="3306763" y="2376488"/>
            <a:ext cx="4762" cy="1905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64" name="Line 20"/>
          <p:cNvSpPr>
            <a:spLocks noChangeShapeType="1"/>
          </p:cNvSpPr>
          <p:nvPr/>
        </p:nvSpPr>
        <p:spPr bwMode="auto">
          <a:xfrm flipH="1">
            <a:off x="2335213" y="3546475"/>
            <a:ext cx="515937" cy="4699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65" name="Line 21"/>
          <p:cNvSpPr>
            <a:spLocks noChangeShapeType="1"/>
          </p:cNvSpPr>
          <p:nvPr/>
        </p:nvSpPr>
        <p:spPr bwMode="auto">
          <a:xfrm rot="-5400000">
            <a:off x="2204243" y="1640682"/>
            <a:ext cx="4763" cy="1905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66" name="Text Box 22"/>
          <p:cNvSpPr txBox="1">
            <a:spLocks noChangeArrowheads="1"/>
          </p:cNvSpPr>
          <p:nvPr/>
        </p:nvSpPr>
        <p:spPr bwMode="auto">
          <a:xfrm>
            <a:off x="7077075" y="1439863"/>
            <a:ext cx="1955800" cy="9017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Wertverlust Kre-ditforderungen dt. Banken</a:t>
            </a:r>
            <a:endParaRPr lang="en-US" altLang="en-US" sz="2000"/>
          </a:p>
        </p:txBody>
      </p:sp>
      <p:sp>
        <p:nvSpPr>
          <p:cNvPr id="9734167" name="Line 23"/>
          <p:cNvSpPr>
            <a:spLocks noChangeShapeType="1"/>
          </p:cNvSpPr>
          <p:nvPr/>
        </p:nvSpPr>
        <p:spPr bwMode="auto">
          <a:xfrm>
            <a:off x="2103438" y="1503363"/>
            <a:ext cx="4908550" cy="3429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68" name="Text Box 24"/>
          <p:cNvSpPr txBox="1">
            <a:spLocks noChangeArrowheads="1"/>
          </p:cNvSpPr>
          <p:nvPr/>
        </p:nvSpPr>
        <p:spPr bwMode="auto">
          <a:xfrm>
            <a:off x="2312988" y="1438275"/>
            <a:ext cx="1955800" cy="9017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Wertverlust Kre-ditforderungen der US-Banken</a:t>
            </a:r>
            <a:endParaRPr lang="en-US" altLang="en-US" sz="2000"/>
          </a:p>
        </p:txBody>
      </p:sp>
      <p:sp>
        <p:nvSpPr>
          <p:cNvPr id="9734169" name="Text Box 25"/>
          <p:cNvSpPr txBox="1">
            <a:spLocks noChangeArrowheads="1"/>
          </p:cNvSpPr>
          <p:nvPr/>
        </p:nvSpPr>
        <p:spPr bwMode="auto">
          <a:xfrm>
            <a:off x="4714875" y="2851150"/>
            <a:ext cx="2298700" cy="927100"/>
          </a:xfrm>
          <a:prstGeom prst="rect">
            <a:avLst/>
          </a:prstGeom>
          <a:noFill/>
          <a:ln w="12700" algn="ctr">
            <a:solidFill>
              <a:schemeClr val="tx1"/>
            </a:solidFill>
            <a:prstDash val="dash"/>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Dt. Konsum relativ stabil, da nicht stark kreditfinanziert</a:t>
            </a:r>
            <a:endParaRPr lang="en-US" altLang="en-US" sz="2000"/>
          </a:p>
        </p:txBody>
      </p:sp>
      <p:sp>
        <p:nvSpPr>
          <p:cNvPr id="9734170" name="Text Box 26"/>
          <p:cNvSpPr txBox="1">
            <a:spLocks noChangeArrowheads="1"/>
          </p:cNvSpPr>
          <p:nvPr/>
        </p:nvSpPr>
        <p:spPr bwMode="auto">
          <a:xfrm>
            <a:off x="7180263" y="2609850"/>
            <a:ext cx="1790700" cy="9017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Rückgang der Kreditvergabe der dt. Banken</a:t>
            </a:r>
            <a:endParaRPr lang="en-US" altLang="en-US" sz="2000"/>
          </a:p>
        </p:txBody>
      </p:sp>
      <p:sp>
        <p:nvSpPr>
          <p:cNvPr id="9734171" name="Line 27"/>
          <p:cNvSpPr>
            <a:spLocks noChangeShapeType="1"/>
          </p:cNvSpPr>
          <p:nvPr/>
        </p:nvSpPr>
        <p:spPr bwMode="auto">
          <a:xfrm>
            <a:off x="7994650" y="2390775"/>
            <a:ext cx="4763" cy="1905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72" name="Line 28"/>
          <p:cNvSpPr>
            <a:spLocks noChangeShapeType="1"/>
          </p:cNvSpPr>
          <p:nvPr/>
        </p:nvSpPr>
        <p:spPr bwMode="auto">
          <a:xfrm>
            <a:off x="7526338" y="3560763"/>
            <a:ext cx="9525" cy="4064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73" name="Text Box 29"/>
          <p:cNvSpPr txBox="1">
            <a:spLocks noChangeArrowheads="1"/>
          </p:cNvSpPr>
          <p:nvPr/>
        </p:nvSpPr>
        <p:spPr bwMode="auto">
          <a:xfrm>
            <a:off x="5297488" y="3995738"/>
            <a:ext cx="2451100" cy="6604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Rückgang der Investitionsnachfrage</a:t>
            </a:r>
            <a:endParaRPr lang="en-US" altLang="en-US" sz="2000"/>
          </a:p>
        </p:txBody>
      </p:sp>
      <p:sp>
        <p:nvSpPr>
          <p:cNvPr id="9734174" name="Text Box 30"/>
          <p:cNvSpPr txBox="1">
            <a:spLocks noChangeArrowheads="1"/>
          </p:cNvSpPr>
          <p:nvPr/>
        </p:nvSpPr>
        <p:spPr bwMode="auto">
          <a:xfrm>
            <a:off x="5286375" y="5076825"/>
            <a:ext cx="2451100" cy="6604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Rückgang der Exportnachfrage</a:t>
            </a:r>
          </a:p>
        </p:txBody>
      </p:sp>
      <p:sp>
        <p:nvSpPr>
          <p:cNvPr id="9734175" name="Line 31"/>
          <p:cNvSpPr>
            <a:spLocks noChangeShapeType="1"/>
          </p:cNvSpPr>
          <p:nvPr/>
        </p:nvSpPr>
        <p:spPr bwMode="auto">
          <a:xfrm flipV="1">
            <a:off x="3835400" y="5867400"/>
            <a:ext cx="2095500" cy="4318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76" name="Line 32"/>
          <p:cNvSpPr>
            <a:spLocks noChangeShapeType="1"/>
          </p:cNvSpPr>
          <p:nvPr/>
        </p:nvSpPr>
        <p:spPr bwMode="auto">
          <a:xfrm flipV="1">
            <a:off x="6486525" y="4667250"/>
            <a:ext cx="9525" cy="4064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9734177" name="AutoShape 33"/>
          <p:cNvSpPr>
            <a:spLocks/>
          </p:cNvSpPr>
          <p:nvPr/>
        </p:nvSpPr>
        <p:spPr bwMode="auto">
          <a:xfrm>
            <a:off x="7747000" y="3886200"/>
            <a:ext cx="279400" cy="2006600"/>
          </a:xfrm>
          <a:prstGeom prst="rightBrace">
            <a:avLst>
              <a:gd name="adj1" fmla="val 59848"/>
              <a:gd name="adj2" fmla="val 50000"/>
            </a:avLst>
          </a:prstGeom>
          <a:noFill/>
          <a:ln w="38100">
            <a:solidFill>
              <a:srgbClr val="FF0000"/>
            </a:solidFill>
            <a:round/>
            <a:headEnd type="none" w="lg" len="med"/>
            <a:tailEnd type="none" w="lg" len="lg"/>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734178" name="Text Box 34"/>
          <p:cNvSpPr txBox="1">
            <a:spLocks noChangeArrowheads="1"/>
          </p:cNvSpPr>
          <p:nvPr/>
        </p:nvSpPr>
        <p:spPr bwMode="auto">
          <a:xfrm>
            <a:off x="8096250" y="3783013"/>
            <a:ext cx="952500" cy="2197100"/>
          </a:xfrm>
          <a:prstGeom prst="rect">
            <a:avLst/>
          </a:prstGeom>
          <a:noFill/>
          <a:ln w="12700" algn="ctr">
            <a:solidFill>
              <a:schemeClr val="tx1"/>
            </a:solidFill>
            <a:miter lim="800000"/>
            <a:headEnd type="none" w="lg" len="me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Rück-gang der Produk-tion in Deutsch-land</a:t>
            </a:r>
            <a:endParaRPr lang="en-US" altLang="en-US" sz="2000"/>
          </a:p>
        </p:txBody>
      </p:sp>
      <p:sp>
        <p:nvSpPr>
          <p:cNvPr id="9734179" name="Line 35"/>
          <p:cNvSpPr>
            <a:spLocks noChangeShapeType="1"/>
          </p:cNvSpPr>
          <p:nvPr/>
        </p:nvSpPr>
        <p:spPr bwMode="auto">
          <a:xfrm>
            <a:off x="1941513" y="4324350"/>
            <a:ext cx="7937" cy="279400"/>
          </a:xfrm>
          <a:prstGeom prst="line">
            <a:avLst/>
          </a:prstGeom>
          <a:noFill/>
          <a:ln w="38100">
            <a:solidFill>
              <a:srgbClr val="FF0000"/>
            </a:solidFill>
            <a:round/>
            <a:headEnd type="none" w="lg" len="me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8206338" name="Rectangle 2"/>
          <p:cNvSpPr>
            <a:spLocks noChangeArrowheads="1"/>
          </p:cNvSpPr>
          <p:nvPr/>
        </p:nvSpPr>
        <p:spPr bwMode="auto">
          <a:xfrm>
            <a:off x="0" y="19050"/>
            <a:ext cx="9144000" cy="1100138"/>
          </a:xfrm>
          <a:prstGeom prst="rect">
            <a:avLst/>
          </a:prstGeom>
          <a:noFill/>
          <a:ln w="9525">
            <a:noFill/>
            <a:miter lim="800000"/>
            <a:headEnd/>
            <a:tailEnd/>
          </a:ln>
        </p:spPr>
        <p:txBody>
          <a:bodyPr lIns="0" rIns="0" anchor="ctr"/>
          <a:lstStyle/>
          <a:p>
            <a:pPr algn="ctr">
              <a:spcBef>
                <a:spcPct val="0"/>
              </a:spcBef>
              <a:defRPr/>
            </a:pPr>
            <a:r>
              <a:rPr lang="de-DE" sz="2600" b="1">
                <a:solidFill>
                  <a:srgbClr val="FFFF00"/>
                </a:solidFill>
                <a:effectLst>
                  <a:outerShdw blurRad="38100" dist="38100" dir="2700000" algn="tl">
                    <a:srgbClr val="000000"/>
                  </a:outerShdw>
                </a:effectLst>
              </a:rPr>
              <a:t>7. Die Subprime-Krise</a:t>
            </a:r>
            <a:br>
              <a:rPr lang="de-DE" sz="2600" b="1">
                <a:solidFill>
                  <a:srgbClr val="FFFF00"/>
                </a:solidFill>
                <a:effectLst>
                  <a:outerShdw blurRad="38100" dist="38100" dir="2700000" algn="tl">
                    <a:srgbClr val="000000"/>
                  </a:outerShdw>
                </a:effectLst>
              </a:rPr>
            </a:br>
            <a:r>
              <a:rPr lang="de-DE" sz="2600" b="1">
                <a:solidFill>
                  <a:srgbClr val="FFFF00"/>
                </a:solidFill>
                <a:effectLst>
                  <a:outerShdw blurRad="38100" dist="38100" dir="2700000" algn="tl">
                    <a:srgbClr val="000000"/>
                  </a:outerShdw>
                </a:effectLst>
              </a:rPr>
              <a:t>7.2.  Der Ablauf der Krise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41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341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41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41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41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3416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3416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3416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3416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341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73415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73417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73415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73416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73416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73415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73417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73417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73416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73416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73417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734170"/>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734172"/>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73417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734176"/>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734177"/>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734178"/>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734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4152" grpId="0" animBg="1"/>
      <p:bldP spid="9734153" grpId="0" animBg="1"/>
      <p:bldP spid="9734154" grpId="0" animBg="1"/>
      <p:bldP spid="9734155" grpId="0" animBg="1"/>
      <p:bldP spid="9734156" grpId="0" animBg="1"/>
      <p:bldP spid="9734157" grpId="0" animBg="1"/>
      <p:bldP spid="9734158" grpId="0" animBg="1"/>
      <p:bldP spid="9734159" grpId="0" animBg="1"/>
      <p:bldP spid="9734160" grpId="0" animBg="1"/>
      <p:bldP spid="9734161" grpId="0" animBg="1"/>
      <p:bldP spid="9734162" grpId="0" animBg="1"/>
      <p:bldP spid="9734163" grpId="0" animBg="1"/>
      <p:bldP spid="9734164" grpId="0" animBg="1"/>
      <p:bldP spid="9734165" grpId="0" animBg="1"/>
      <p:bldP spid="9734166" grpId="0" animBg="1"/>
      <p:bldP spid="9734167" grpId="0" animBg="1"/>
      <p:bldP spid="9734168" grpId="0" animBg="1"/>
      <p:bldP spid="9734169" grpId="0" animBg="1"/>
      <p:bldP spid="9734170" grpId="0" animBg="1"/>
      <p:bldP spid="9734171" grpId="0" animBg="1"/>
      <p:bldP spid="9734172" grpId="0" animBg="1"/>
      <p:bldP spid="9734173" grpId="0" animBg="1"/>
      <p:bldP spid="9734174" grpId="0" animBg="1"/>
      <p:bldP spid="9734175" grpId="0" animBg="1"/>
      <p:bldP spid="9734176" grpId="0" animBg="1"/>
      <p:bldP spid="9734177" grpId="0" animBg="1"/>
      <p:bldP spid="9734178" grpId="0" animBg="1"/>
      <p:bldP spid="973417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4212" name="Rectangle 4"/>
          <p:cNvSpPr>
            <a:spLocks noGrp="1" noChangeArrowheads="1"/>
          </p:cNvSpPr>
          <p:nvPr>
            <p:ph type="title"/>
          </p:nvPr>
        </p:nvSpPr>
        <p:spPr/>
        <p:txBody>
          <a:bodyPr/>
          <a:lstStyle/>
          <a:p>
            <a:pPr eaLnBrk="1" hangingPunct="1">
              <a:defRPr/>
            </a:pPr>
            <a:r>
              <a:rPr lang="de-DE"/>
              <a:t>7. Die Subprime-Krise</a:t>
            </a:r>
            <a:br>
              <a:rPr lang="de-DE"/>
            </a:br>
            <a:r>
              <a:rPr lang="de-DE"/>
              <a:t> 7.2.  Der Ablauf der Krise</a:t>
            </a:r>
          </a:p>
        </p:txBody>
      </p:sp>
      <p:sp>
        <p:nvSpPr>
          <p:cNvPr id="11059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AF49B94-965C-465F-9D90-B16B7E9E5402}" type="slidenum">
              <a:rPr lang="de-DE" altLang="en-US" sz="1600" smtClean="0"/>
              <a:pPr eaLnBrk="1" hangingPunct="1">
                <a:spcBef>
                  <a:spcPct val="0"/>
                </a:spcBef>
                <a:buClrTx/>
                <a:buFontTx/>
                <a:buNone/>
              </a:pPr>
              <a:t>107</a:t>
            </a:fld>
            <a:r>
              <a:rPr lang="de-DE" altLang="en-US" sz="1600"/>
              <a:t> -</a:t>
            </a:r>
          </a:p>
        </p:txBody>
      </p:sp>
      <p:sp>
        <p:nvSpPr>
          <p:cNvPr id="11059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1059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94211" name="Rectangle 3"/>
          <p:cNvSpPr>
            <a:spLocks noChangeArrowheads="1"/>
          </p:cNvSpPr>
          <p:nvPr/>
        </p:nvSpPr>
        <p:spPr bwMode="auto">
          <a:xfrm>
            <a:off x="104775" y="1052513"/>
            <a:ext cx="9039225" cy="5519737"/>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Enthielt die Subprime Krise die </a:t>
            </a:r>
            <a:r>
              <a:rPr lang="de-DE" sz="2400">
                <a:solidFill>
                  <a:srgbClr val="00FF00"/>
                </a:solidFill>
                <a:effectLst>
                  <a:outerShdw blurRad="38100" dist="38100" dir="2700000" algn="tl">
                    <a:srgbClr val="000000"/>
                  </a:outerShdw>
                </a:effectLst>
              </a:rPr>
              <a:t>typischen Entstehungs-komponenten</a:t>
            </a:r>
            <a:r>
              <a:rPr lang="de-DE" sz="2400">
                <a:solidFill>
                  <a:schemeClr val="tx1"/>
                </a:solidFill>
                <a:effectLst>
                  <a:outerShdw blurRad="38100" dist="38100" dir="2700000" algn="tl">
                    <a:srgbClr val="000000"/>
                  </a:outerShdw>
                </a:effectLst>
              </a:rPr>
              <a:t> einer Finanzmarktkrise?</a:t>
            </a:r>
          </a:p>
          <a:p>
            <a:pPr marL="571500" indent="-571500">
              <a:lnSpc>
                <a:spcPct val="80000"/>
              </a:lnSpc>
              <a:spcBef>
                <a:spcPct val="60000"/>
              </a:spcBef>
              <a:buClr>
                <a:srgbClr val="FF0000"/>
              </a:buClr>
              <a:buFont typeface="Arial Unicode MS" pitchFamily="34" charset="-128"/>
              <a:buChar char="➤"/>
              <a:defRPr/>
            </a:pPr>
            <a:r>
              <a:rPr lang="de-DE" sz="2400">
                <a:solidFill>
                  <a:srgbClr val="00FF00"/>
                </a:solidFill>
                <a:effectLst>
                  <a:outerShdw blurRad="38100" dist="38100" dir="2700000" algn="tl">
                    <a:srgbClr val="000000"/>
                  </a:outerShdw>
                </a:effectLst>
              </a:rPr>
              <a:t>Entstehungsschock</a:t>
            </a:r>
            <a:r>
              <a:rPr lang="de-DE" sz="240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Char char="■"/>
              <a:defRPr/>
            </a:pPr>
            <a:r>
              <a:rPr lang="de-DE">
                <a:solidFill>
                  <a:srgbClr val="00FF00"/>
                </a:solidFill>
                <a:effectLst>
                  <a:outerShdw blurRad="38100" dist="38100" dir="2700000" algn="tl">
                    <a:srgbClr val="000000"/>
                  </a:outerShdw>
                </a:effectLst>
              </a:rPr>
              <a:t>Geldpolitik und Finanzmarktinnovationen</a:t>
            </a:r>
            <a:r>
              <a:rPr lang="de-DE">
                <a:solidFill>
                  <a:schemeClr val="tx1"/>
                </a:solidFill>
                <a:effectLst>
                  <a:outerShdw blurRad="38100" dist="38100" dir="2700000" algn="tl">
                    <a:srgbClr val="000000"/>
                  </a:outerShdw>
                </a:effectLst>
              </a:rPr>
              <a:t>: </a:t>
            </a:r>
          </a:p>
          <a:p>
            <a:pPr marL="1371600" lvl="2" indent="-457200">
              <a:lnSpc>
                <a:spcPct val="80000"/>
              </a:lnSpc>
              <a:spcBef>
                <a:spcPct val="60000"/>
              </a:spcBef>
              <a:buClr>
                <a:srgbClr val="FF0000"/>
              </a:buClr>
              <a:buSzPct val="130000"/>
              <a:buFont typeface="Arial Unicode MS" pitchFamily="34" charset="-128"/>
              <a:buChar char="◆"/>
              <a:defRPr/>
            </a:pPr>
            <a:r>
              <a:rPr lang="de-DE" sz="2000">
                <a:solidFill>
                  <a:schemeClr val="tx1"/>
                </a:solidFill>
                <a:effectLst>
                  <a:outerShdw blurRad="38100" dist="38100" dir="2700000" algn="tl">
                    <a:srgbClr val="000000"/>
                  </a:outerShdw>
                </a:effectLst>
              </a:rPr>
              <a:t>Expansive Geldpolitik als Reaktion auf die Dotcom Krise zu Beginn des Jahres 2001.</a:t>
            </a:r>
          </a:p>
          <a:p>
            <a:pPr marL="1371600" lvl="2" indent="-457200">
              <a:lnSpc>
                <a:spcPct val="80000"/>
              </a:lnSpc>
              <a:spcBef>
                <a:spcPct val="60000"/>
              </a:spcBef>
              <a:buClr>
                <a:srgbClr val="FF0000"/>
              </a:buClr>
              <a:buSzPct val="130000"/>
              <a:buFont typeface="Arial Unicode MS" pitchFamily="34" charset="-128"/>
              <a:buChar char="◆"/>
              <a:defRPr/>
            </a:pPr>
            <a:r>
              <a:rPr lang="de-DE" sz="2000">
                <a:solidFill>
                  <a:schemeClr val="tx1"/>
                </a:solidFill>
                <a:effectLst>
                  <a:outerShdw blurRad="38100" dist="38100" dir="2700000" algn="tl">
                    <a:srgbClr val="000000"/>
                  </a:outerShdw>
                </a:effectLst>
              </a:rPr>
              <a:t>Aufkommen von CDOs und ähnlicher "moderner" Instrumente des Risikomanagements. </a:t>
            </a:r>
          </a:p>
          <a:p>
            <a:pPr marL="952500" lvl="1" indent="-495300">
              <a:lnSpc>
                <a:spcPct val="80000"/>
              </a:lnSpc>
              <a:spcBef>
                <a:spcPct val="60000"/>
              </a:spcBef>
              <a:buClr>
                <a:srgbClr val="FF0000"/>
              </a:buClr>
              <a:buSzPct val="110000"/>
              <a:buFont typeface="Arial Unicode MS" pitchFamily="34" charset="-128"/>
              <a:buChar char="■"/>
              <a:defRPr/>
            </a:pPr>
            <a:r>
              <a:rPr lang="de-DE">
                <a:solidFill>
                  <a:srgbClr val="00FF00"/>
                </a:solidFill>
                <a:effectLst>
                  <a:outerShdw blurRad="38100" dist="38100" dir="2700000" algn="tl">
                    <a:srgbClr val="000000"/>
                  </a:outerShdw>
                </a:effectLst>
              </a:rPr>
              <a:t>Positiver Rückkopplungseffekt</a:t>
            </a:r>
            <a:r>
              <a:rPr lang="de-DE">
                <a:solidFill>
                  <a:schemeClr val="tx1"/>
                </a:solidFill>
                <a:effectLst>
                  <a:outerShdw blurRad="38100" dist="38100" dir="2700000" algn="tl">
                    <a:srgbClr val="000000"/>
                  </a:outerShdw>
                </a:effectLst>
              </a:rPr>
              <a:t>:</a:t>
            </a:r>
          </a:p>
          <a:p>
            <a:pPr marL="1371600" lvl="2" indent="-457200">
              <a:lnSpc>
                <a:spcPct val="80000"/>
              </a:lnSpc>
              <a:spcBef>
                <a:spcPct val="60000"/>
              </a:spcBef>
              <a:buClr>
                <a:srgbClr val="FF0000"/>
              </a:buClr>
              <a:buSzPct val="130000"/>
              <a:buFont typeface="Arial Unicode MS" pitchFamily="34" charset="-128"/>
              <a:buChar char="◆"/>
              <a:defRPr/>
            </a:pPr>
            <a:r>
              <a:rPr lang="de-DE" sz="2000">
                <a:solidFill>
                  <a:srgbClr val="00FF00"/>
                </a:solidFill>
                <a:effectLst>
                  <a:outerShdw blurRad="38100" dist="38100" dir="2700000" algn="tl">
                    <a:srgbClr val="000000"/>
                  </a:outerShdw>
                </a:effectLst>
              </a:rPr>
              <a:t>Kreditinduzierter Anstieg der Immobiliennachfrage</a:t>
            </a:r>
            <a:r>
              <a:rPr lang="de-DE" sz="2000">
                <a:solidFill>
                  <a:schemeClr val="tx1"/>
                </a:solidFill>
                <a:effectLst>
                  <a:outerShdw blurRad="38100" dist="38100" dir="2700000" algn="tl">
                    <a:srgbClr val="000000"/>
                  </a:outerShdw>
                </a:effectLst>
              </a:rPr>
              <a:t> führt zu einem Anstieg der Preise. </a:t>
            </a:r>
            <a:r>
              <a:rPr lang="de-DE" sz="2000">
                <a:solidFill>
                  <a:srgbClr val="00FF00"/>
                </a:solidFill>
                <a:effectLst>
                  <a:outerShdw blurRad="38100" dist="38100" dir="2700000" algn="tl">
                    <a:srgbClr val="000000"/>
                  </a:outerShdw>
                </a:effectLst>
              </a:rPr>
              <a:t>Anstieg der Immobilienpreise</a:t>
            </a:r>
            <a:r>
              <a:rPr lang="de-DE" sz="2000">
                <a:solidFill>
                  <a:schemeClr val="tx1"/>
                </a:solidFill>
                <a:effectLst>
                  <a:outerShdw blurRad="38100" dist="38100" dir="2700000" algn="tl">
                    <a:srgbClr val="000000"/>
                  </a:outerShdw>
                </a:effectLst>
              </a:rPr>
              <a:t> führt zu </a:t>
            </a:r>
            <a:r>
              <a:rPr lang="de-DE" sz="2000">
                <a:solidFill>
                  <a:srgbClr val="00FF00"/>
                </a:solidFill>
                <a:effectLst>
                  <a:outerShdw blurRad="38100" dist="38100" dir="2700000" algn="tl">
                    <a:srgbClr val="000000"/>
                  </a:outerShdw>
                </a:effectLst>
              </a:rPr>
              <a:t>höherem Wert der Hypothekensicherheiten</a:t>
            </a:r>
            <a:r>
              <a:rPr lang="de-DE" sz="2000">
                <a:solidFill>
                  <a:schemeClr val="tx1"/>
                </a:solidFill>
                <a:effectLst>
                  <a:outerShdw blurRad="38100" dist="38100" dir="2700000" algn="tl">
                    <a:srgbClr val="000000"/>
                  </a:outerShdw>
                </a:effectLst>
              </a:rPr>
              <a:t>. Höhere Werte der Sicherheiten </a:t>
            </a:r>
            <a:r>
              <a:rPr lang="de-DE" sz="2000">
                <a:solidFill>
                  <a:srgbClr val="00FF00"/>
                </a:solidFill>
                <a:effectLst>
                  <a:outerShdw blurRad="38100" dist="38100" dir="2700000" algn="tl">
                    <a:srgbClr val="000000"/>
                  </a:outerShdw>
                </a:effectLst>
              </a:rPr>
              <a:t>erhöhen die Marktpreise von hypothekenbesicherten</a:t>
            </a:r>
            <a:r>
              <a:rPr lang="de-DE" sz="2000">
                <a:solidFill>
                  <a:schemeClr val="tx1"/>
                </a:solidFill>
                <a:effectLst>
                  <a:outerShdw blurRad="38100" dist="38100" dir="2700000" algn="tl">
                    <a:srgbClr val="000000"/>
                  </a:outerShdw>
                </a:effectLst>
              </a:rPr>
              <a:t> Kreditinstru-menten. Dies führt bei den Banken zu Bilanzgewinnen und setzt Anreize zu einer </a:t>
            </a:r>
            <a:r>
              <a:rPr lang="de-DE" sz="2000">
                <a:solidFill>
                  <a:srgbClr val="00FF00"/>
                </a:solidFill>
                <a:effectLst>
                  <a:outerShdw blurRad="38100" dist="38100" dir="2700000" algn="tl">
                    <a:srgbClr val="000000"/>
                  </a:outerShdw>
                </a:effectLst>
              </a:rPr>
              <a:t>weiteren Vergabe von Immobilienkrediten</a:t>
            </a:r>
            <a:r>
              <a:rPr lang="de-DE" sz="2000">
                <a:solidFill>
                  <a:schemeClr val="tx1"/>
                </a:solidFill>
                <a:effectLst>
                  <a:outerShdw blurRad="38100" dist="38100" dir="2700000" algn="tl">
                    <a:srgbClr val="000000"/>
                  </a:outerShdw>
                </a:effectLst>
              </a:rPr>
              <a:t>. Dadurch steigen die Häuserpreise weiter an usw.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942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942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942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9421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6942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6260" name="Rectangle 4"/>
          <p:cNvSpPr>
            <a:spLocks noGrp="1" noChangeArrowheads="1"/>
          </p:cNvSpPr>
          <p:nvPr>
            <p:ph type="title"/>
          </p:nvPr>
        </p:nvSpPr>
        <p:spPr>
          <a:xfrm>
            <a:off x="457200" y="31750"/>
            <a:ext cx="8229600" cy="949325"/>
          </a:xfrm>
        </p:spPr>
        <p:txBody>
          <a:bodyPr/>
          <a:lstStyle/>
          <a:p>
            <a:pPr eaLnBrk="1" hangingPunct="1">
              <a:defRPr/>
            </a:pPr>
            <a:r>
              <a:rPr lang="de-DE"/>
              <a:t>7. Die Subprime-Krise</a:t>
            </a:r>
            <a:br>
              <a:rPr lang="de-DE"/>
            </a:br>
            <a:r>
              <a:rPr lang="de-DE"/>
              <a:t> 7.2.  Der Ablauf der Krise</a:t>
            </a:r>
          </a:p>
        </p:txBody>
      </p:sp>
      <p:sp>
        <p:nvSpPr>
          <p:cNvPr id="11161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0FD7B18F-D61E-4E5E-8C27-55E9C9A00815}" type="slidenum">
              <a:rPr lang="de-DE" altLang="en-US" sz="1600" smtClean="0"/>
              <a:pPr eaLnBrk="1" hangingPunct="1">
                <a:spcBef>
                  <a:spcPct val="0"/>
                </a:spcBef>
                <a:buClrTx/>
                <a:buFontTx/>
                <a:buNone/>
              </a:pPr>
              <a:t>108</a:t>
            </a:fld>
            <a:r>
              <a:rPr lang="de-DE" altLang="en-US" sz="1600"/>
              <a:t> -</a:t>
            </a:r>
          </a:p>
        </p:txBody>
      </p:sp>
      <p:sp>
        <p:nvSpPr>
          <p:cNvPr id="11162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116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96259" name="Rectangle 3"/>
          <p:cNvSpPr>
            <a:spLocks noChangeArrowheads="1"/>
          </p:cNvSpPr>
          <p:nvPr/>
        </p:nvSpPr>
        <p:spPr bwMode="auto">
          <a:xfrm>
            <a:off x="104775" y="1160463"/>
            <a:ext cx="9039225" cy="5519737"/>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Enthielt die Subprime Krise die </a:t>
            </a:r>
            <a:r>
              <a:rPr lang="de-DE" sz="2400">
                <a:solidFill>
                  <a:srgbClr val="00FF00"/>
                </a:solidFill>
                <a:effectLst>
                  <a:outerShdw blurRad="38100" dist="38100" dir="2700000" algn="tl">
                    <a:srgbClr val="000000"/>
                  </a:outerShdw>
                </a:effectLst>
              </a:rPr>
              <a:t>typischen Entstehungs-komponenten</a:t>
            </a:r>
            <a:r>
              <a:rPr lang="de-DE" sz="2400">
                <a:solidFill>
                  <a:schemeClr val="tx1"/>
                </a:solidFill>
                <a:effectLst>
                  <a:outerShdw blurRad="38100" dist="38100" dir="2700000" algn="tl">
                    <a:srgbClr val="000000"/>
                  </a:outerShdw>
                </a:effectLst>
              </a:rPr>
              <a:t> einer Finanzmarktkrise?</a:t>
            </a:r>
          </a:p>
          <a:p>
            <a:pPr marL="571500" indent="-571500">
              <a:lnSpc>
                <a:spcPct val="90000"/>
              </a:lnSpc>
              <a:spcBef>
                <a:spcPct val="60000"/>
              </a:spcBef>
              <a:buClr>
                <a:srgbClr val="FF0000"/>
              </a:buClr>
              <a:buFont typeface="Arial Unicode MS" pitchFamily="34" charset="-128"/>
              <a:buChar char="➤"/>
              <a:defRPr/>
            </a:pPr>
            <a:r>
              <a:rPr lang="de-DE" sz="2400">
                <a:solidFill>
                  <a:srgbClr val="00FF00"/>
                </a:solidFill>
                <a:effectLst>
                  <a:outerShdw blurRad="38100" dist="38100" dir="2700000" algn="tl">
                    <a:srgbClr val="000000"/>
                  </a:outerShdw>
                </a:effectLst>
              </a:rPr>
              <a:t>Finanzierungsquelle</a:t>
            </a:r>
            <a:r>
              <a:rPr lang="de-DE" sz="240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a:solidFill>
                  <a:srgbClr val="00FF00"/>
                </a:solidFill>
                <a:effectLst>
                  <a:outerShdw blurRad="38100" dist="38100" dir="2700000" algn="tl">
                    <a:srgbClr val="000000"/>
                  </a:outerShdw>
                </a:effectLst>
              </a:rPr>
              <a:t>Umstrukturierung von Portfolios</a:t>
            </a:r>
            <a:r>
              <a:rPr lang="de-DE">
                <a:solidFill>
                  <a:schemeClr val="tx1"/>
                </a:solidFill>
                <a:effectLst>
                  <a:outerShdw blurRad="38100" dist="38100" dir="2700000" algn="tl">
                    <a:srgbClr val="000000"/>
                  </a:outerShdw>
                </a:effectLst>
              </a:rPr>
              <a:t>: Geschäftsbanken, private und institutionelle Investoren schichten ihr Geld um vom Aktienmarkt und Anleihemarkt in den Immobilienmarkt.</a:t>
            </a:r>
          </a:p>
          <a:p>
            <a:pPr marL="571500" indent="-571500">
              <a:lnSpc>
                <a:spcPct val="90000"/>
              </a:lnSpc>
              <a:spcBef>
                <a:spcPct val="60000"/>
              </a:spcBef>
              <a:buClr>
                <a:srgbClr val="FF0000"/>
              </a:buClr>
              <a:buFont typeface="Arial Unicode MS" pitchFamily="34" charset="-128"/>
              <a:buChar char="➤"/>
              <a:defRPr/>
            </a:pPr>
            <a:r>
              <a:rPr lang="de-DE" sz="2400">
                <a:solidFill>
                  <a:srgbClr val="00FF00"/>
                </a:solidFill>
                <a:effectLst>
                  <a:outerShdw blurRad="38100" dist="38100" dir="2700000" algn="tl">
                    <a:srgbClr val="000000"/>
                  </a:outerShdw>
                </a:effectLst>
              </a:rPr>
              <a:t>Negativer Schock</a:t>
            </a:r>
            <a:r>
              <a:rPr lang="de-DE" sz="240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a:solidFill>
                  <a:srgbClr val="00FF00"/>
                </a:solidFill>
                <a:effectLst>
                  <a:outerShdw blurRad="38100" dist="38100" dir="2700000" algn="tl">
                    <a:srgbClr val="000000"/>
                  </a:outerShdw>
                </a:effectLst>
              </a:rPr>
              <a:t>Änderung der Geldpolitik</a:t>
            </a:r>
            <a:r>
              <a:rPr lang="de-DE">
                <a:solidFill>
                  <a:schemeClr val="tx1"/>
                </a:solidFill>
                <a:effectLst>
                  <a:outerShdw blurRad="38100" dist="38100" dir="2700000" algn="tl">
                    <a:srgbClr val="000000"/>
                  </a:outerShdw>
                </a:effectLst>
              </a:rPr>
              <a:t> in den Jahren 2005 - 06.</a:t>
            </a:r>
          </a:p>
          <a:p>
            <a:pPr marL="952500" lvl="1" indent="-495300">
              <a:lnSpc>
                <a:spcPct val="90000"/>
              </a:lnSpc>
              <a:spcBef>
                <a:spcPct val="60000"/>
              </a:spcBef>
              <a:buClr>
                <a:srgbClr val="FF0000"/>
              </a:buClr>
              <a:buSzPct val="110000"/>
              <a:buFont typeface="Arial Unicode MS" pitchFamily="34" charset="-128"/>
              <a:buChar char="■"/>
              <a:defRPr/>
            </a:pPr>
            <a:r>
              <a:rPr lang="de-DE">
                <a:solidFill>
                  <a:srgbClr val="00FF00"/>
                </a:solidFill>
                <a:effectLst>
                  <a:outerShdw blurRad="38100" dist="38100" dir="2700000" algn="tl">
                    <a:srgbClr val="000000"/>
                  </a:outerShdw>
                </a:effectLst>
              </a:rPr>
              <a:t>Rückgang der Immobilienpreise</a:t>
            </a:r>
            <a:r>
              <a:rPr lang="de-DE">
                <a:solidFill>
                  <a:schemeClr val="tx1"/>
                </a:solidFill>
                <a:effectLst>
                  <a:outerShdw blurRad="38100" dist="38100" dir="2700000" algn="tl">
                    <a:srgbClr val="000000"/>
                  </a:outerShdw>
                </a:effectLst>
              </a:rPr>
              <a:t> gegen Ende des Jahres 2006.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962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962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96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4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AC9E6740-634C-4BAB-ABC8-26B8CC1841BC}" type="slidenum">
              <a:rPr lang="de-DE" altLang="en-US" sz="1600" smtClean="0"/>
              <a:pPr eaLnBrk="1" hangingPunct="1">
                <a:spcBef>
                  <a:spcPct val="0"/>
                </a:spcBef>
                <a:buClrTx/>
                <a:buFontTx/>
                <a:buNone/>
              </a:pPr>
              <a:t>109</a:t>
            </a:fld>
            <a:r>
              <a:rPr lang="de-DE" altLang="en-US" sz="1600"/>
              <a:t> -</a:t>
            </a:r>
          </a:p>
        </p:txBody>
      </p:sp>
      <p:sp>
        <p:nvSpPr>
          <p:cNvPr id="11264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11264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2783" name="Diagramm" r:id="rId4" imgW="9239402" imgH="5753100" progId="Excel.Chart.8">
                  <p:link updateAutomatic="1"/>
                </p:oleObj>
              </mc:Choice>
              <mc:Fallback>
                <p:oleObj name="Diagramm" r:id="rId4" imgW="9239402" imgH="575310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1905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5"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12646" name="Rectangle 4"/>
          <p:cNvSpPr>
            <a:spLocks noChangeArrowheads="1"/>
          </p:cNvSpPr>
          <p:nvPr/>
        </p:nvSpPr>
        <p:spPr bwMode="auto">
          <a:xfrm>
            <a:off x="2017713" y="944563"/>
            <a:ext cx="1525587" cy="51133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12647" name="Rectangle 5"/>
          <p:cNvSpPr>
            <a:spLocks noChangeArrowheads="1"/>
          </p:cNvSpPr>
          <p:nvPr/>
        </p:nvSpPr>
        <p:spPr bwMode="auto">
          <a:xfrm>
            <a:off x="5387975" y="944563"/>
            <a:ext cx="1520825" cy="51133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12648" name="Line 6"/>
          <p:cNvSpPr>
            <a:spLocks noChangeShapeType="1"/>
          </p:cNvSpPr>
          <p:nvPr/>
        </p:nvSpPr>
        <p:spPr bwMode="auto">
          <a:xfrm flipH="1">
            <a:off x="3311525" y="1089025"/>
            <a:ext cx="569913" cy="252413"/>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112649" name="Line 7"/>
          <p:cNvSpPr>
            <a:spLocks noChangeShapeType="1"/>
          </p:cNvSpPr>
          <p:nvPr/>
        </p:nvSpPr>
        <p:spPr bwMode="auto">
          <a:xfrm>
            <a:off x="5470525" y="944563"/>
            <a:ext cx="685800" cy="396875"/>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112650" name="AutoShape 8"/>
          <p:cNvSpPr>
            <a:spLocks noChangeArrowheads="1"/>
          </p:cNvSpPr>
          <p:nvPr/>
        </p:nvSpPr>
        <p:spPr bwMode="auto">
          <a:xfrm>
            <a:off x="3881438" y="692150"/>
            <a:ext cx="1765300" cy="647700"/>
          </a:xfrm>
          <a:prstGeom prst="roundRect">
            <a:avLst>
              <a:gd name="adj" fmla="val 16667"/>
            </a:avLst>
          </a:prstGeom>
          <a:solidFill>
            <a:srgbClr val="FFFF99"/>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00FF"/>
                </a:solidFill>
              </a:rPr>
              <a:t>Expansive Geldpolitik</a:t>
            </a:r>
            <a:endParaRPr lang="en-US" altLang="en-US" sz="2000" b="1">
              <a:solidFill>
                <a:srgbClr val="00FF00"/>
              </a:solidFill>
            </a:endParaRPr>
          </a:p>
        </p:txBody>
      </p:sp>
      <p:grpSp>
        <p:nvGrpSpPr>
          <p:cNvPr id="112651" name="Group 9"/>
          <p:cNvGrpSpPr>
            <a:grpSpLocks/>
          </p:cNvGrpSpPr>
          <p:nvPr/>
        </p:nvGrpSpPr>
        <p:grpSpPr bwMode="auto">
          <a:xfrm>
            <a:off x="2232025" y="2851150"/>
            <a:ext cx="3132138" cy="974725"/>
            <a:chOff x="1406" y="1159"/>
            <a:chExt cx="2040" cy="840"/>
          </a:xfrm>
        </p:grpSpPr>
        <p:sp>
          <p:nvSpPr>
            <p:cNvPr id="112663" name="AutoShape 10"/>
            <p:cNvSpPr>
              <a:spLocks/>
            </p:cNvSpPr>
            <p:nvPr/>
          </p:nvSpPr>
          <p:spPr bwMode="auto">
            <a:xfrm>
              <a:off x="2494" y="1159"/>
              <a:ext cx="340" cy="840"/>
            </a:xfrm>
            <a:prstGeom prst="rightBrace">
              <a:avLst>
                <a:gd name="adj1" fmla="val 20588"/>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12664" name="Line 11"/>
            <p:cNvSpPr>
              <a:spLocks noChangeShapeType="1"/>
            </p:cNvSpPr>
            <p:nvPr/>
          </p:nvSpPr>
          <p:spPr bwMode="auto">
            <a:xfrm>
              <a:off x="1406" y="1998"/>
              <a:ext cx="1111"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112665" name="Text Box 12"/>
            <p:cNvSpPr txBox="1">
              <a:spLocks noChangeArrowheads="1"/>
            </p:cNvSpPr>
            <p:nvPr/>
          </p:nvSpPr>
          <p:spPr bwMode="auto">
            <a:xfrm>
              <a:off x="2789" y="1434"/>
              <a:ext cx="65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+ 45%</a:t>
              </a:r>
            </a:p>
          </p:txBody>
        </p:sp>
      </p:grpSp>
      <p:grpSp>
        <p:nvGrpSpPr>
          <p:cNvPr id="112652" name="Group 13"/>
          <p:cNvGrpSpPr>
            <a:grpSpLocks/>
          </p:cNvGrpSpPr>
          <p:nvPr/>
        </p:nvGrpSpPr>
        <p:grpSpPr bwMode="auto">
          <a:xfrm>
            <a:off x="5584825" y="2170113"/>
            <a:ext cx="2878138" cy="828675"/>
            <a:chOff x="3742" y="640"/>
            <a:chExt cx="1813" cy="681"/>
          </a:xfrm>
        </p:grpSpPr>
        <p:grpSp>
          <p:nvGrpSpPr>
            <p:cNvPr id="112659" name="Group 14"/>
            <p:cNvGrpSpPr>
              <a:grpSpLocks/>
            </p:cNvGrpSpPr>
            <p:nvPr/>
          </p:nvGrpSpPr>
          <p:grpSpPr bwMode="auto">
            <a:xfrm>
              <a:off x="3742" y="640"/>
              <a:ext cx="1202" cy="681"/>
              <a:chOff x="3742" y="640"/>
              <a:chExt cx="1202" cy="681"/>
            </a:xfrm>
          </p:grpSpPr>
          <p:sp>
            <p:nvSpPr>
              <p:cNvPr id="112661" name="AutoShape 15"/>
              <p:cNvSpPr>
                <a:spLocks/>
              </p:cNvSpPr>
              <p:nvPr/>
            </p:nvSpPr>
            <p:spPr bwMode="auto">
              <a:xfrm>
                <a:off x="4604" y="640"/>
                <a:ext cx="340" cy="681"/>
              </a:xfrm>
              <a:prstGeom prst="rightBrace">
                <a:avLst>
                  <a:gd name="adj1" fmla="val 16691"/>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12662" name="Line 16"/>
              <p:cNvSpPr>
                <a:spLocks noChangeShapeType="1"/>
              </p:cNvSpPr>
              <p:nvPr/>
            </p:nvSpPr>
            <p:spPr bwMode="auto">
              <a:xfrm>
                <a:off x="3742" y="1321"/>
                <a:ext cx="975"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grpSp>
        <p:sp>
          <p:nvSpPr>
            <p:cNvPr id="112660" name="Text Box 17"/>
            <p:cNvSpPr txBox="1">
              <a:spLocks noChangeArrowheads="1"/>
            </p:cNvSpPr>
            <p:nvPr/>
          </p:nvSpPr>
          <p:spPr bwMode="auto">
            <a:xfrm>
              <a:off x="4898" y="845"/>
              <a:ext cx="657"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+ 27%</a:t>
              </a:r>
            </a:p>
          </p:txBody>
        </p:sp>
      </p:grpSp>
      <p:grpSp>
        <p:nvGrpSpPr>
          <p:cNvPr id="5" name="Group 18"/>
          <p:cNvGrpSpPr>
            <a:grpSpLocks/>
          </p:cNvGrpSpPr>
          <p:nvPr/>
        </p:nvGrpSpPr>
        <p:grpSpPr bwMode="auto">
          <a:xfrm>
            <a:off x="6115050" y="1295400"/>
            <a:ext cx="2168525" cy="838200"/>
            <a:chOff x="3876" y="816"/>
            <a:chExt cx="1366" cy="528"/>
          </a:xfrm>
        </p:grpSpPr>
        <p:sp>
          <p:nvSpPr>
            <p:cNvPr id="112656" name="AutoShape 19"/>
            <p:cNvSpPr>
              <a:spLocks/>
            </p:cNvSpPr>
            <p:nvPr/>
          </p:nvSpPr>
          <p:spPr bwMode="auto">
            <a:xfrm flipH="1">
              <a:off x="4502" y="822"/>
              <a:ext cx="340" cy="522"/>
            </a:xfrm>
            <a:prstGeom prst="rightBrace">
              <a:avLst>
                <a:gd name="adj1" fmla="val 12794"/>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12657" name="Line 20"/>
            <p:cNvSpPr>
              <a:spLocks noChangeShapeType="1"/>
            </p:cNvSpPr>
            <p:nvPr/>
          </p:nvSpPr>
          <p:spPr bwMode="auto">
            <a:xfrm flipH="1">
              <a:off x="4785" y="816"/>
              <a:ext cx="457" cy="8"/>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112658" name="Text Box 21"/>
            <p:cNvSpPr txBox="1">
              <a:spLocks noChangeArrowheads="1"/>
            </p:cNvSpPr>
            <p:nvPr/>
          </p:nvSpPr>
          <p:spPr bwMode="auto">
            <a:xfrm>
              <a:off x="3876" y="921"/>
              <a:ext cx="6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+ 23%</a:t>
              </a:r>
            </a:p>
          </p:txBody>
        </p:sp>
      </p:grpSp>
      <p:sp>
        <p:nvSpPr>
          <p:cNvPr id="9726998" name="Rectangle 22"/>
          <p:cNvSpPr>
            <a:spLocks noChangeArrowheads="1"/>
          </p:cNvSpPr>
          <p:nvPr/>
        </p:nvSpPr>
        <p:spPr bwMode="auto">
          <a:xfrm>
            <a:off x="7637463" y="950913"/>
            <a:ext cx="817562" cy="51133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726999" name="Line 23"/>
          <p:cNvSpPr>
            <a:spLocks noChangeShapeType="1"/>
          </p:cNvSpPr>
          <p:nvPr/>
        </p:nvSpPr>
        <p:spPr bwMode="auto">
          <a:xfrm>
            <a:off x="5637213" y="911225"/>
            <a:ext cx="2090737" cy="211138"/>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699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499"/>
                                          </p:stCondLst>
                                        </p:cTn>
                                        <p:tgtEl>
                                          <p:spTgt spid="97269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26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6998" grpId="0" animBg="1"/>
      <p:bldP spid="9726998" grpId="1" animBg="1"/>
      <p:bldP spid="972699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25C4272E-E4F9-4068-9D4A-F50D3842D73A}" type="slidenum">
              <a:rPr lang="de-DE" altLang="en-US" sz="1600" smtClean="0"/>
              <a:pPr eaLnBrk="1" hangingPunct="1">
                <a:spcBef>
                  <a:spcPct val="0"/>
                </a:spcBef>
                <a:buClrTx/>
                <a:buFontTx/>
                <a:buNone/>
              </a:pPr>
              <a:t>11</a:t>
            </a:fld>
            <a:r>
              <a:rPr lang="de-DE" altLang="en-US" sz="1600"/>
              <a:t> -</a:t>
            </a:r>
          </a:p>
        </p:txBody>
      </p:sp>
      <p:sp>
        <p:nvSpPr>
          <p:cNvPr id="1126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553924" name="Rectangle 3"/>
          <p:cNvSpPr>
            <a:spLocks noGrp="1" noChangeArrowheads="1"/>
          </p:cNvSpPr>
          <p:nvPr>
            <p:ph type="title" idx="4294967295"/>
          </p:nvPr>
        </p:nvSpPr>
        <p:spPr>
          <a:xfrm>
            <a:off x="0" y="31750"/>
            <a:ext cx="8229600" cy="1100138"/>
          </a:xfrm>
        </p:spPr>
        <p:txBody>
          <a:bodyPr/>
          <a:lstStyle/>
          <a:p>
            <a:pPr eaLnBrk="1" hangingPunct="1">
              <a:defRPr/>
            </a:pPr>
            <a:r>
              <a:rPr lang="de-DE" sz="2900"/>
              <a:t>4.1. Die Entstehung spekulativer Blasen</a:t>
            </a:r>
          </a:p>
        </p:txBody>
      </p:sp>
      <p:grpSp>
        <p:nvGrpSpPr>
          <p:cNvPr id="11269" name="Group 30"/>
          <p:cNvGrpSpPr>
            <a:grpSpLocks/>
          </p:cNvGrpSpPr>
          <p:nvPr/>
        </p:nvGrpSpPr>
        <p:grpSpPr bwMode="auto">
          <a:xfrm>
            <a:off x="1081088" y="1052513"/>
            <a:ext cx="7777162" cy="5624512"/>
            <a:chOff x="681" y="663"/>
            <a:chExt cx="4899" cy="3543"/>
          </a:xfrm>
        </p:grpSpPr>
        <p:graphicFrame>
          <p:nvGraphicFramePr>
            <p:cNvPr id="11294" name="Object 2"/>
            <p:cNvGraphicFramePr>
              <a:graphicFrameLocks/>
            </p:cNvGraphicFramePr>
            <p:nvPr/>
          </p:nvGraphicFramePr>
          <p:xfrm>
            <a:off x="681" y="663"/>
            <a:ext cx="4867" cy="3543"/>
          </p:xfrm>
          <a:graphic>
            <a:graphicData uri="http://schemas.openxmlformats.org/presentationml/2006/ole">
              <mc:AlternateContent xmlns:mc="http://schemas.openxmlformats.org/markup-compatibility/2006">
                <mc:Choice xmlns:v="urn:schemas-microsoft-com:vml" Requires="v">
                  <p:oleObj spid="_x0000_s11416" name="Diagramm" r:id="rId4" imgW="7448449" imgH="5324543" progId="MSGraph.Chart.8">
                    <p:embed followColorScheme="full"/>
                  </p:oleObj>
                </mc:Choice>
                <mc:Fallback>
                  <p:oleObj name="Diagramm" r:id="rId4" imgW="7448449"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 y="663"/>
                          <a:ext cx="4867" cy="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95" name="Line 14"/>
            <p:cNvSpPr>
              <a:spLocks noChangeShapeType="1"/>
            </p:cNvSpPr>
            <p:nvPr/>
          </p:nvSpPr>
          <p:spPr bwMode="auto">
            <a:xfrm flipV="1">
              <a:off x="771"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296" name="Line 15"/>
            <p:cNvSpPr>
              <a:spLocks noChangeShapeType="1"/>
            </p:cNvSpPr>
            <p:nvPr/>
          </p:nvSpPr>
          <p:spPr bwMode="auto">
            <a:xfrm rot="5400000" flipV="1">
              <a:off x="5489" y="3943"/>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1270"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chemeClr val="bg2"/>
                </a:solidFill>
              </a:rPr>
              <a:t>Prof. Dr. Rainer Maurer</a:t>
            </a:r>
          </a:p>
        </p:txBody>
      </p:sp>
      <p:sp>
        <p:nvSpPr>
          <p:cNvPr id="11271" name="Rectangle 4"/>
          <p:cNvSpPr>
            <a:spLocks noChangeArrowheads="1"/>
          </p:cNvSpPr>
          <p:nvPr/>
        </p:nvSpPr>
        <p:spPr bwMode="auto">
          <a:xfrm>
            <a:off x="1223963" y="1016000"/>
            <a:ext cx="4683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P</a:t>
            </a:r>
            <a:endParaRPr lang="de-DE" altLang="en-US" sz="2200" baseline="-25000"/>
          </a:p>
        </p:txBody>
      </p:sp>
      <p:sp>
        <p:nvSpPr>
          <p:cNvPr id="11272" name="Rectangle 5"/>
          <p:cNvSpPr>
            <a:spLocks noChangeArrowheads="1"/>
          </p:cNvSpPr>
          <p:nvPr/>
        </p:nvSpPr>
        <p:spPr bwMode="auto">
          <a:xfrm>
            <a:off x="8748713" y="5949950"/>
            <a:ext cx="4333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2200"/>
              <a:t>X</a:t>
            </a:r>
          </a:p>
        </p:txBody>
      </p:sp>
      <p:sp>
        <p:nvSpPr>
          <p:cNvPr id="11273" name="Line 6"/>
          <p:cNvSpPr>
            <a:spLocks noChangeShapeType="1"/>
          </p:cNvSpPr>
          <p:nvPr/>
        </p:nvSpPr>
        <p:spPr bwMode="auto">
          <a:xfrm flipH="1">
            <a:off x="3097213" y="3968750"/>
            <a:ext cx="0" cy="2484438"/>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274" name="Line 7"/>
          <p:cNvSpPr>
            <a:spLocks noChangeShapeType="1"/>
          </p:cNvSpPr>
          <p:nvPr/>
        </p:nvSpPr>
        <p:spPr bwMode="auto">
          <a:xfrm rot="5400000" flipH="1">
            <a:off x="2160588" y="2997200"/>
            <a:ext cx="0" cy="194310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275" name="Line 9"/>
          <p:cNvSpPr>
            <a:spLocks noChangeShapeType="1"/>
          </p:cNvSpPr>
          <p:nvPr/>
        </p:nvSpPr>
        <p:spPr bwMode="auto">
          <a:xfrm flipV="1">
            <a:off x="1260475" y="1700213"/>
            <a:ext cx="4895850" cy="363696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276" name="Line 11"/>
          <p:cNvSpPr>
            <a:spLocks noChangeShapeType="1"/>
          </p:cNvSpPr>
          <p:nvPr/>
        </p:nvSpPr>
        <p:spPr bwMode="auto">
          <a:xfrm>
            <a:off x="1223963" y="26003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277" name="AutoShape 14"/>
          <p:cNvSpPr>
            <a:spLocks noChangeArrowheads="1"/>
          </p:cNvSpPr>
          <p:nvPr/>
        </p:nvSpPr>
        <p:spPr bwMode="auto">
          <a:xfrm>
            <a:off x="6985000" y="1592263"/>
            <a:ext cx="2339975" cy="39973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type="none" w="lg" len="lg"/>
              </a14:hiddenLine>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1278" name="AutoShape 16"/>
          <p:cNvSpPr>
            <a:spLocks noChangeArrowheads="1"/>
          </p:cNvSpPr>
          <p:nvPr/>
        </p:nvSpPr>
        <p:spPr bwMode="auto">
          <a:xfrm>
            <a:off x="6696075" y="1089025"/>
            <a:ext cx="2376488" cy="3203575"/>
          </a:xfrm>
          <a:prstGeom prst="roundRect">
            <a:avLst>
              <a:gd name="adj" fmla="val 12495"/>
            </a:avLst>
          </a:prstGeom>
          <a:solidFill>
            <a:srgbClr val="FFFF99"/>
          </a:solidFill>
          <a:ln w="50800">
            <a:solidFill>
              <a:srgbClr val="FF0000"/>
            </a:solidFill>
            <a:round/>
            <a:headEnd/>
            <a:tailEnd/>
          </a:ln>
        </p:spPr>
        <p:txBody>
          <a:bodyPr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a:solidFill>
                  <a:srgbClr val="0000FF"/>
                </a:solidFill>
                <a:sym typeface="Wingdings" pitchFamily="2" charset="2"/>
              </a:rPr>
              <a:t>Änderung: Neue Information (= Anfangsschock) führt zu höheren Preis-erwartungen: </a:t>
            </a:r>
            <a:r>
              <a:rPr lang="de-DE" altLang="en-US" sz="2000">
                <a:solidFill>
                  <a:srgbClr val="FF0000"/>
                </a:solidFill>
              </a:rPr>
              <a:t>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&gt; P</a:t>
            </a:r>
            <a:r>
              <a:rPr lang="de-DE" altLang="en-US" sz="2000" baseline="30000">
                <a:solidFill>
                  <a:srgbClr val="FF0000"/>
                </a:solidFill>
              </a:rPr>
              <a:t>1</a:t>
            </a:r>
            <a:r>
              <a:rPr lang="de-DE" altLang="en-US" sz="2000" baseline="-25000">
                <a:solidFill>
                  <a:srgbClr val="FF0000"/>
                </a:solidFill>
              </a:rPr>
              <a:t>t</a:t>
            </a:r>
            <a:endParaRPr lang="de-DE" altLang="en-US" sz="2000" baseline="-25000">
              <a:solidFill>
                <a:srgbClr val="0000FF"/>
              </a:solidFill>
            </a:endParaRPr>
          </a:p>
          <a:p>
            <a:pPr algn="ctr" eaLnBrk="1" hangingPunct="1">
              <a:spcBef>
                <a:spcPct val="0"/>
              </a:spcBef>
              <a:buClrTx/>
              <a:buFont typeface="Symbol" pitchFamily="18" charset="2"/>
              <a:buNone/>
            </a:pPr>
            <a:r>
              <a:rPr lang="de-DE" altLang="en-US" sz="2000">
                <a:solidFill>
                  <a:srgbClr val="0000FF"/>
                </a:solidFill>
              </a:rPr>
              <a:t>=&gt; </a:t>
            </a:r>
            <a:r>
              <a:rPr lang="de-DE" altLang="en-US" sz="2000">
                <a:solidFill>
                  <a:srgbClr val="FF0000"/>
                </a:solidFill>
              </a:rPr>
              <a:t>Zusätzliche Käufe</a:t>
            </a:r>
            <a:r>
              <a:rPr lang="de-DE" altLang="en-US" sz="2000">
                <a:solidFill>
                  <a:srgbClr val="0000FF"/>
                </a:solidFill>
              </a:rPr>
              <a:t> durch Spekulanten</a:t>
            </a:r>
          </a:p>
        </p:txBody>
      </p:sp>
      <p:sp>
        <p:nvSpPr>
          <p:cNvPr id="9553936" name="Text Box 8"/>
          <p:cNvSpPr txBox="1">
            <a:spLocks noChangeArrowheads="1"/>
          </p:cNvSpPr>
          <p:nvPr/>
        </p:nvSpPr>
        <p:spPr bwMode="auto">
          <a:xfrm>
            <a:off x="6156325" y="5300663"/>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a:t>
            </a:r>
            <a:r>
              <a:rPr lang="de-DE" altLang="en-US" sz="2000">
                <a:solidFill>
                  <a:srgbClr val="FF0000"/>
                </a:solidFill>
              </a:rPr>
              <a:t>, 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&gt; P</a:t>
            </a:r>
            <a:r>
              <a:rPr lang="de-DE" altLang="en-US" sz="2000" baseline="30000">
                <a:solidFill>
                  <a:srgbClr val="FF0000"/>
                </a:solidFill>
              </a:rPr>
              <a:t>1</a:t>
            </a:r>
            <a:r>
              <a:rPr lang="de-DE" altLang="en-US" sz="2000" baseline="-25000">
                <a:solidFill>
                  <a:srgbClr val="FF0000"/>
                </a:solidFill>
              </a:rPr>
              <a:t>t</a:t>
            </a:r>
            <a:r>
              <a:rPr lang="de-DE" altLang="en-US" sz="2000">
                <a:solidFill>
                  <a:srgbClr val="FF0000"/>
                </a:solidFill>
              </a:rPr>
              <a:t>)</a:t>
            </a:r>
          </a:p>
        </p:txBody>
      </p:sp>
      <p:sp>
        <p:nvSpPr>
          <p:cNvPr id="9553937" name="Line 11"/>
          <p:cNvSpPr>
            <a:spLocks noChangeShapeType="1"/>
          </p:cNvSpPr>
          <p:nvPr/>
        </p:nvSpPr>
        <p:spPr bwMode="auto">
          <a:xfrm>
            <a:off x="1223963" y="1916113"/>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1281" name="Text Box 8"/>
          <p:cNvSpPr txBox="1">
            <a:spLocks noChangeArrowheads="1"/>
          </p:cNvSpPr>
          <p:nvPr/>
        </p:nvSpPr>
        <p:spPr bwMode="auto">
          <a:xfrm>
            <a:off x="6156325" y="5984875"/>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a:t>
            </a:r>
            <a:r>
              <a:rPr lang="de-DE" altLang="en-US" sz="2000">
                <a:solidFill>
                  <a:srgbClr val="FF0000"/>
                </a:solidFill>
              </a:rPr>
              <a:t>, 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 P</a:t>
            </a:r>
            <a:r>
              <a:rPr lang="de-DE" altLang="en-US" sz="2000" baseline="30000">
                <a:solidFill>
                  <a:srgbClr val="FF0000"/>
                </a:solidFill>
              </a:rPr>
              <a:t>1</a:t>
            </a:r>
            <a:r>
              <a:rPr lang="de-DE" altLang="en-US" sz="2000" baseline="-25000">
                <a:solidFill>
                  <a:srgbClr val="FF0000"/>
                </a:solidFill>
              </a:rPr>
              <a:t>t</a:t>
            </a:r>
            <a:r>
              <a:rPr lang="de-DE" altLang="en-US" sz="2000">
                <a:solidFill>
                  <a:srgbClr val="FF0000"/>
                </a:solidFill>
              </a:rPr>
              <a:t>)</a:t>
            </a:r>
          </a:p>
        </p:txBody>
      </p:sp>
      <p:sp>
        <p:nvSpPr>
          <p:cNvPr id="11282" name="Text Box 12"/>
          <p:cNvSpPr txBox="1">
            <a:spLocks noChangeArrowheads="1"/>
          </p:cNvSpPr>
          <p:nvPr/>
        </p:nvSpPr>
        <p:spPr bwMode="auto">
          <a:xfrm>
            <a:off x="684213" y="375285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1</a:t>
            </a:r>
            <a:r>
              <a:rPr lang="de-DE" altLang="en-US" sz="2000" baseline="-25000"/>
              <a:t>t</a:t>
            </a:r>
            <a:endParaRPr lang="de-DE" altLang="en-US" sz="2000" baseline="30000"/>
          </a:p>
        </p:txBody>
      </p:sp>
      <p:sp>
        <p:nvSpPr>
          <p:cNvPr id="11283" name="Text Box 17"/>
          <p:cNvSpPr txBox="1">
            <a:spLocks noChangeArrowheads="1"/>
          </p:cNvSpPr>
          <p:nvPr/>
        </p:nvSpPr>
        <p:spPr bwMode="auto">
          <a:xfrm>
            <a:off x="2881313"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1</a:t>
            </a:r>
            <a:r>
              <a:rPr lang="de-DE" altLang="en-US" sz="2000" baseline="-25000"/>
              <a:t>t</a:t>
            </a:r>
          </a:p>
        </p:txBody>
      </p:sp>
      <p:sp>
        <p:nvSpPr>
          <p:cNvPr id="9553941" name="Line 21"/>
          <p:cNvSpPr>
            <a:spLocks noChangeShapeType="1"/>
          </p:cNvSpPr>
          <p:nvPr/>
        </p:nvSpPr>
        <p:spPr bwMode="auto">
          <a:xfrm rot="-5400000">
            <a:off x="1206500" y="3806826"/>
            <a:ext cx="250825"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553942" name="Line 7"/>
          <p:cNvSpPr>
            <a:spLocks noChangeShapeType="1"/>
          </p:cNvSpPr>
          <p:nvPr/>
        </p:nvSpPr>
        <p:spPr bwMode="auto">
          <a:xfrm rot="5400000" flipH="1">
            <a:off x="2393951" y="2474912"/>
            <a:ext cx="0" cy="2339975"/>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553943" name="Text Box 12"/>
          <p:cNvSpPr txBox="1">
            <a:spLocks noChangeArrowheads="1"/>
          </p:cNvSpPr>
          <p:nvPr/>
        </p:nvSpPr>
        <p:spPr bwMode="auto">
          <a:xfrm>
            <a:off x="684213" y="3429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2</a:t>
            </a:r>
            <a:r>
              <a:rPr lang="de-DE" altLang="en-US" sz="2000" baseline="-25000"/>
              <a:t>t</a:t>
            </a:r>
            <a:endParaRPr lang="de-DE" altLang="en-US" sz="2000" baseline="30000"/>
          </a:p>
        </p:txBody>
      </p:sp>
      <p:sp>
        <p:nvSpPr>
          <p:cNvPr id="9553944" name="Line 6"/>
          <p:cNvSpPr>
            <a:spLocks noChangeShapeType="1"/>
          </p:cNvSpPr>
          <p:nvPr/>
        </p:nvSpPr>
        <p:spPr bwMode="auto">
          <a:xfrm flipH="1">
            <a:off x="3563938" y="3644900"/>
            <a:ext cx="0" cy="2771775"/>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553945" name="Text Box 17"/>
          <p:cNvSpPr txBox="1">
            <a:spLocks noChangeArrowheads="1"/>
          </p:cNvSpPr>
          <p:nvPr/>
        </p:nvSpPr>
        <p:spPr bwMode="auto">
          <a:xfrm>
            <a:off x="3313113"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2</a:t>
            </a:r>
            <a:r>
              <a:rPr lang="de-DE" altLang="en-US" sz="2000" baseline="-25000"/>
              <a:t>t</a:t>
            </a:r>
          </a:p>
        </p:txBody>
      </p:sp>
      <p:sp>
        <p:nvSpPr>
          <p:cNvPr id="9553946" name="Line 26"/>
          <p:cNvSpPr>
            <a:spLocks noChangeShapeType="1"/>
          </p:cNvSpPr>
          <p:nvPr/>
        </p:nvSpPr>
        <p:spPr bwMode="auto">
          <a:xfrm>
            <a:off x="3168650" y="6245225"/>
            <a:ext cx="3603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553947" name="Line 27"/>
          <p:cNvSpPr>
            <a:spLocks noChangeShapeType="1"/>
          </p:cNvSpPr>
          <p:nvPr/>
        </p:nvSpPr>
        <p:spPr bwMode="auto">
          <a:xfrm>
            <a:off x="1619250" y="2744788"/>
            <a:ext cx="5762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1291" name="Rectangle 4"/>
          <p:cNvSpPr>
            <a:spLocks noChangeArrowheads="1"/>
          </p:cNvSpPr>
          <p:nvPr/>
        </p:nvSpPr>
        <p:spPr bwMode="auto">
          <a:xfrm>
            <a:off x="2663825" y="1304925"/>
            <a:ext cx="17637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Period: t</a:t>
            </a:r>
            <a:endParaRPr lang="de-DE" altLang="en-US" sz="2200" baseline="-25000"/>
          </a:p>
        </p:txBody>
      </p:sp>
      <p:sp>
        <p:nvSpPr>
          <p:cNvPr id="9553949" name="Line 29"/>
          <p:cNvSpPr>
            <a:spLocks noChangeShapeType="1"/>
          </p:cNvSpPr>
          <p:nvPr/>
        </p:nvSpPr>
        <p:spPr bwMode="auto">
          <a:xfrm>
            <a:off x="3743325" y="4365625"/>
            <a:ext cx="5762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1293" name="Text Box 10"/>
          <p:cNvSpPr txBox="1">
            <a:spLocks noChangeArrowheads="1"/>
          </p:cNvSpPr>
          <p:nvPr/>
        </p:nvSpPr>
        <p:spPr bwMode="auto">
          <a:xfrm>
            <a:off x="5618163" y="139382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FF00"/>
                </a:solidFill>
              </a:rPr>
              <a:t>X</a:t>
            </a:r>
            <a:r>
              <a:rPr lang="de-DE" altLang="en-US" sz="2000" baseline="-25000">
                <a:solidFill>
                  <a:srgbClr val="00FF00"/>
                </a:solidFill>
              </a:rPr>
              <a:t>S</a:t>
            </a:r>
            <a:endParaRPr lang="de-DE" altLang="en-US" sz="200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539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539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539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539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539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539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539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539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539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53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36" grpId="0"/>
      <p:bldP spid="9553937" grpId="0" animBg="1"/>
      <p:bldP spid="9553941" grpId="0" animBg="1"/>
      <p:bldP spid="9553942" grpId="0" animBg="1"/>
      <p:bldP spid="9553943" grpId="0"/>
      <p:bldP spid="9553944" grpId="0" animBg="1"/>
      <p:bldP spid="9553945" grpId="0"/>
      <p:bldP spid="9553946" grpId="0" animBg="1"/>
      <p:bldP spid="9553947" grpId="0" animBg="1"/>
      <p:bldP spid="9553949"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366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F6629671-718F-45A3-86DA-6EB497542BD6}" type="slidenum">
              <a:rPr lang="de-DE" altLang="en-US" sz="1600" b="1"/>
              <a:pPr algn="r" eaLnBrk="1" hangingPunct="1">
                <a:spcBef>
                  <a:spcPct val="0"/>
                </a:spcBef>
                <a:buClrTx/>
                <a:buFontTx/>
                <a:buNone/>
              </a:pPr>
              <a:t>110</a:t>
            </a:fld>
            <a:r>
              <a:rPr lang="de-DE" altLang="en-US" sz="1600" b="1"/>
              <a:t> -</a:t>
            </a:r>
          </a:p>
        </p:txBody>
      </p:sp>
      <p:sp>
        <p:nvSpPr>
          <p:cNvPr id="11366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113668" name="Object 7"/>
          <p:cNvGraphicFramePr>
            <a:graphicFrameLocks noChangeAspect="1"/>
          </p:cNvGraphicFramePr>
          <p:nvPr/>
        </p:nvGraphicFramePr>
        <p:xfrm>
          <a:off x="-26988" y="-47625"/>
          <a:ext cx="9266238" cy="6972300"/>
        </p:xfrm>
        <a:graphic>
          <a:graphicData uri="http://schemas.openxmlformats.org/presentationml/2006/ole">
            <mc:AlternateContent xmlns:mc="http://schemas.openxmlformats.org/markup-compatibility/2006">
              <mc:Choice xmlns:v="urn:schemas-microsoft-com:vml" Requires="v">
                <p:oleObj spid="_x0000_s113786" name="Diagramm" r:id="rId4" imgW="9486799" imgH="6191370" progId="Excel.Chart.8">
                  <p:link updateAutomatic="1"/>
                </p:oleObj>
              </mc:Choice>
              <mc:Fallback>
                <p:oleObj name="Diagramm" r:id="rId4" imgW="9486799" imgH="6191370" progId="Excel.Chart.8">
                  <p:link updateAutomatic="1"/>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8" y="-47625"/>
                        <a:ext cx="9266238" cy="69723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469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2ADE02B4-4CA0-40A3-83F2-CA15D1D3DCE0}" type="slidenum">
              <a:rPr lang="de-DE" altLang="en-US" sz="1600" b="1"/>
              <a:pPr algn="r" eaLnBrk="1" hangingPunct="1">
                <a:spcBef>
                  <a:spcPct val="0"/>
                </a:spcBef>
                <a:buClrTx/>
                <a:buFontTx/>
                <a:buNone/>
              </a:pPr>
              <a:t>111</a:t>
            </a:fld>
            <a:r>
              <a:rPr lang="de-DE" altLang="en-US" sz="1600" b="1"/>
              <a:t> -</a:t>
            </a:r>
          </a:p>
        </p:txBody>
      </p:sp>
      <p:sp>
        <p:nvSpPr>
          <p:cNvPr id="11469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114692" name="Object 7"/>
          <p:cNvGraphicFramePr>
            <a:graphicFrameLocks noChangeAspect="1"/>
          </p:cNvGraphicFramePr>
          <p:nvPr/>
        </p:nvGraphicFramePr>
        <p:xfrm>
          <a:off x="0" y="0"/>
          <a:ext cx="9151938" cy="6858000"/>
        </p:xfrm>
        <a:graphic>
          <a:graphicData uri="http://schemas.openxmlformats.org/presentationml/2006/ole">
            <mc:AlternateContent xmlns:mc="http://schemas.openxmlformats.org/markup-compatibility/2006">
              <mc:Choice xmlns:v="urn:schemas-microsoft-com:vml" Requires="v">
                <p:oleObj spid="_x0000_s114810" name="Diagramm" r:id="rId4" imgW="9401167" imgH="6105510" progId="Excel.Chart.8">
                  <p:link updateAutomatic="1"/>
                </p:oleObj>
              </mc:Choice>
              <mc:Fallback>
                <p:oleObj name="Diagramm" r:id="rId4" imgW="9401167" imgH="6105510" progId="Excel.Chart.8">
                  <p:link updateAutomatic="1"/>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E3BDA4FD-BFEE-46B8-B143-BFEA3DC26068}" type="slidenum">
              <a:rPr lang="de-DE" altLang="en-US" sz="1600" b="1"/>
              <a:pPr algn="r" eaLnBrk="1" hangingPunct="1">
                <a:spcBef>
                  <a:spcPct val="0"/>
                </a:spcBef>
                <a:buClrTx/>
                <a:buFontTx/>
                <a:buNone/>
              </a:pPr>
              <a:t>112</a:t>
            </a:fld>
            <a:r>
              <a:rPr lang="de-DE" altLang="en-US" sz="1600" b="1"/>
              <a:t> -</a:t>
            </a:r>
          </a:p>
        </p:txBody>
      </p:sp>
      <p:sp>
        <p:nvSpPr>
          <p:cNvPr id="11571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115716" name="Object 3"/>
          <p:cNvGraphicFramePr>
            <a:graphicFrameLocks noChangeAspect="1"/>
          </p:cNvGraphicFramePr>
          <p:nvPr/>
        </p:nvGraphicFramePr>
        <p:xfrm>
          <a:off x="0" y="0"/>
          <a:ext cx="9151938" cy="6858000"/>
        </p:xfrm>
        <a:graphic>
          <a:graphicData uri="http://schemas.openxmlformats.org/presentationml/2006/ole">
            <mc:AlternateContent xmlns:mc="http://schemas.openxmlformats.org/markup-compatibility/2006">
              <mc:Choice xmlns:v="urn:schemas-microsoft-com:vml" Requires="v">
                <p:oleObj spid="_x0000_s115834" name="Diagramm" r:id="rId4" imgW="9401167" imgH="6105510" progId="Excel.Chart.8">
                  <p:link updateAutomatic="1"/>
                </p:oleObj>
              </mc:Choice>
              <mc:Fallback>
                <p:oleObj name="Diagramm" r:id="rId4" imgW="9401167" imgH="6105510" progId="Excel.Chart.8">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1939" name="Rectangle 3"/>
          <p:cNvSpPr>
            <a:spLocks noGrp="1" noChangeArrowheads="1"/>
          </p:cNvSpPr>
          <p:nvPr>
            <p:ph type="title"/>
          </p:nvPr>
        </p:nvSpPr>
        <p:spPr/>
        <p:txBody>
          <a:bodyPr/>
          <a:lstStyle/>
          <a:p>
            <a:pPr eaLnBrk="1" hangingPunct="1">
              <a:defRPr/>
            </a:pPr>
            <a:r>
              <a:rPr lang="en-US"/>
              <a:t>4. Internationale Finanzmarktkrisen</a:t>
            </a:r>
          </a:p>
        </p:txBody>
      </p:sp>
      <p:sp>
        <p:nvSpPr>
          <p:cNvPr id="9511938" name="Rectangle 2"/>
          <p:cNvSpPr>
            <a:spLocks noGrp="1" noChangeArrowheads="1"/>
          </p:cNvSpPr>
          <p:nvPr>
            <p:ph idx="1"/>
          </p:nvPr>
        </p:nvSpPr>
        <p:spPr>
          <a:xfrm>
            <a:off x="503238" y="1341438"/>
            <a:ext cx="8486775" cy="5284787"/>
          </a:xfrm>
        </p:spPr>
        <p:txBody>
          <a:bodyPr wrap="none"/>
          <a:lstStyle/>
          <a:p>
            <a:pPr marL="0" indent="0" eaLnBrk="1" hangingPunct="1">
              <a:buFont typeface="Arial Unicode MS" pitchFamily="34" charset="-128"/>
              <a:buNone/>
              <a:tabLst>
                <a:tab pos="533400" algn="l"/>
                <a:tab pos="1079500" algn="l"/>
              </a:tabLst>
              <a:defRPr/>
            </a:pPr>
            <a:r>
              <a:rPr lang="de-DE" sz="2100" dirty="0">
                <a:solidFill>
                  <a:srgbClr val="FFFF00"/>
                </a:solidFill>
              </a:rPr>
              <a:t>4. Internationale Finanzmarktkrisen</a:t>
            </a:r>
          </a:p>
          <a:p>
            <a:pPr marL="0" indent="0" eaLnBrk="1" hangingPunct="1">
              <a:buFont typeface="Arial Unicode MS" pitchFamily="34" charset="-128"/>
              <a:buNone/>
              <a:tabLst>
                <a:tab pos="533400" algn="l"/>
                <a:tab pos="1079500" algn="l"/>
              </a:tabLst>
              <a:defRPr/>
            </a:pPr>
            <a:r>
              <a:rPr lang="de-DE" sz="2100" dirty="0">
                <a:solidFill>
                  <a:srgbClr val="FFFF00"/>
                </a:solidFill>
              </a:rPr>
              <a:t>	4.1. Die Entstehung spekulativer Blasen</a:t>
            </a:r>
          </a:p>
          <a:p>
            <a:pPr marL="0" indent="0" eaLnBrk="1" hangingPunct="1">
              <a:lnSpc>
                <a:spcPct val="90000"/>
              </a:lnSpc>
              <a:buFont typeface="Arial Unicode MS" pitchFamily="34" charset="-128"/>
              <a:buNone/>
              <a:tabLst>
                <a:tab pos="533400" algn="l"/>
                <a:tab pos="1079500" algn="l"/>
              </a:tabLst>
              <a:defRPr/>
            </a:pPr>
            <a:r>
              <a:rPr lang="de-DE" sz="2100" dirty="0">
                <a:solidFill>
                  <a:srgbClr val="FFFF00"/>
                </a:solidFill>
              </a:rPr>
              <a:t>	4.2. Historische Finanzmarktkrisen</a:t>
            </a:r>
          </a:p>
          <a:p>
            <a:pPr marL="0" indent="0" eaLnBrk="1" hangingPunct="1">
              <a:lnSpc>
                <a:spcPct val="90000"/>
              </a:lnSpc>
              <a:buFont typeface="Arial Unicode MS" pitchFamily="34" charset="-128"/>
              <a:buNone/>
              <a:tabLst>
                <a:tab pos="533400" algn="l"/>
                <a:tab pos="1079500" algn="l"/>
              </a:tabLst>
              <a:defRPr/>
            </a:pPr>
            <a:r>
              <a:rPr lang="de-DE" sz="2100" dirty="0">
                <a:solidFill>
                  <a:srgbClr val="FFFF00"/>
                </a:solidFill>
              </a:rPr>
              <a:t>		4.2.1. Das Holländische Tulpenfieber 1636-37</a:t>
            </a:r>
          </a:p>
          <a:p>
            <a:pPr marL="0" indent="0" eaLnBrk="1" hangingPunct="1">
              <a:lnSpc>
                <a:spcPct val="90000"/>
              </a:lnSpc>
              <a:buFont typeface="Arial Unicode MS" pitchFamily="34" charset="-128"/>
              <a:buNone/>
              <a:tabLst>
                <a:tab pos="533400" algn="l"/>
                <a:tab pos="1079500" algn="l"/>
              </a:tabLst>
              <a:defRPr/>
            </a:pPr>
            <a:r>
              <a:rPr lang="de-DE" sz="2100" dirty="0">
                <a:solidFill>
                  <a:srgbClr val="FFFF00"/>
                </a:solidFill>
              </a:rPr>
              <a:t>		4.2.2. Die Weltwirtschaftskrise 1929</a:t>
            </a:r>
          </a:p>
          <a:p>
            <a:pPr marL="0" indent="0" eaLnBrk="1" hangingPunct="1">
              <a:lnSpc>
                <a:spcPct val="90000"/>
              </a:lnSpc>
              <a:buFont typeface="Arial Unicode MS" pitchFamily="34" charset="-128"/>
              <a:buNone/>
              <a:tabLst>
                <a:tab pos="533400" algn="l"/>
                <a:tab pos="1079500" algn="l"/>
              </a:tabLst>
              <a:defRPr/>
            </a:pPr>
            <a:r>
              <a:rPr lang="de-DE" sz="2100" dirty="0">
                <a:solidFill>
                  <a:srgbClr val="FFFF00"/>
                </a:solidFill>
              </a:rPr>
              <a:t>		4.2.3. Die Dotcom Krise 2000</a:t>
            </a:r>
          </a:p>
          <a:p>
            <a:pPr marL="0" indent="0" eaLnBrk="1" hangingPunct="1">
              <a:lnSpc>
                <a:spcPct val="90000"/>
              </a:lnSpc>
              <a:buFont typeface="Arial Unicode MS" pitchFamily="34" charset="-128"/>
              <a:buNone/>
              <a:tabLst>
                <a:tab pos="533400" algn="l"/>
                <a:tab pos="1079500" algn="l"/>
              </a:tabLst>
              <a:defRPr/>
            </a:pPr>
            <a:r>
              <a:rPr lang="de-DE" sz="2100" dirty="0">
                <a:solidFill>
                  <a:srgbClr val="FFFF00"/>
                </a:solidFill>
              </a:rPr>
              <a:t>		4.2.4. Die Subprime Krise 2007-09</a:t>
            </a:r>
          </a:p>
          <a:p>
            <a:pPr marL="0" indent="0" eaLnBrk="1" hangingPunct="1">
              <a:lnSpc>
                <a:spcPct val="90000"/>
              </a:lnSpc>
              <a:buFont typeface="Arial Unicode MS" pitchFamily="34" charset="-128"/>
              <a:buNone/>
              <a:tabLst>
                <a:tab pos="533400" algn="l"/>
                <a:tab pos="1079500" algn="l"/>
              </a:tabLst>
              <a:defRPr/>
            </a:pPr>
            <a:r>
              <a:rPr lang="de-DE" sz="2100" dirty="0">
                <a:solidFill>
                  <a:srgbClr val="FFFF00"/>
                </a:solidFill>
              </a:rPr>
              <a:t>		4.2.5. Die Ostasiatische Finanzmarktkrise 1997-98</a:t>
            </a:r>
          </a:p>
          <a:p>
            <a:pPr marL="0" indent="0" eaLnBrk="1" hangingPunct="1">
              <a:lnSpc>
                <a:spcPct val="90000"/>
              </a:lnSpc>
              <a:buFont typeface="Arial Unicode MS" pitchFamily="34" charset="-128"/>
              <a:buNone/>
              <a:tabLst>
                <a:tab pos="533400" algn="l"/>
                <a:tab pos="1079500" algn="l"/>
              </a:tabLst>
              <a:defRPr/>
            </a:pPr>
            <a:r>
              <a:rPr lang="de-DE" sz="2100" dirty="0"/>
              <a:t>	</a:t>
            </a:r>
          </a:p>
        </p:txBody>
      </p:sp>
      <p:sp>
        <p:nvSpPr>
          <p:cNvPr id="11674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E823880E-993D-4184-9774-1C2982D8FE34}" type="slidenum">
              <a:rPr lang="de-DE" altLang="en-US" sz="1600" smtClean="0"/>
              <a:pPr eaLnBrk="1" hangingPunct="1">
                <a:spcBef>
                  <a:spcPct val="0"/>
                </a:spcBef>
                <a:buClrTx/>
                <a:buFontTx/>
                <a:buNone/>
              </a:pPr>
              <a:t>113</a:t>
            </a:fld>
            <a:r>
              <a:rPr lang="de-DE" altLang="en-US" sz="1600"/>
              <a:t> -</a:t>
            </a:r>
          </a:p>
        </p:txBody>
      </p:sp>
      <p:sp>
        <p:nvSpPr>
          <p:cNvPr id="11674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3120975-DF73-459B-AE34-F8C7B3F051C2}" type="slidenum">
              <a:rPr lang="de-DE" altLang="en-US" sz="1600" smtClean="0"/>
              <a:pPr eaLnBrk="1" hangingPunct="1">
                <a:spcBef>
                  <a:spcPct val="0"/>
                </a:spcBef>
                <a:buClrTx/>
                <a:buFontTx/>
                <a:buNone/>
              </a:pPr>
              <a:t>114</a:t>
            </a:fld>
            <a:r>
              <a:rPr lang="de-DE" altLang="en-US" sz="1600"/>
              <a:t> -</a:t>
            </a:r>
          </a:p>
        </p:txBody>
      </p:sp>
      <p:sp>
        <p:nvSpPr>
          <p:cNvPr id="11776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117764" name="Picture 2" descr="graph1990-19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500" y="0"/>
            <a:ext cx="10572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9513988" name="Oval 4"/>
          <p:cNvSpPr>
            <a:spLocks noChangeArrowheads="1"/>
          </p:cNvSpPr>
          <p:nvPr/>
        </p:nvSpPr>
        <p:spPr bwMode="auto">
          <a:xfrm>
            <a:off x="6516688" y="2168525"/>
            <a:ext cx="684212" cy="1187450"/>
          </a:xfrm>
          <a:prstGeom prst="ellipse">
            <a:avLst/>
          </a:prstGeom>
          <a:noFill/>
          <a:ln w="57150" algn="ctr">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513989" name="Rectangle 5"/>
          <p:cNvSpPr>
            <a:spLocks noChangeArrowheads="1"/>
          </p:cNvSpPr>
          <p:nvPr/>
        </p:nvSpPr>
        <p:spPr bwMode="auto">
          <a:xfrm>
            <a:off x="4824413" y="1628775"/>
            <a:ext cx="1727200" cy="179388"/>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3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13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988" grpId="0" animBg="1"/>
      <p:bldP spid="9513989"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342B9612-519D-4AF0-9499-935D74DEB712}" type="slidenum">
              <a:rPr lang="de-DE" altLang="en-US" sz="1600" smtClean="0"/>
              <a:pPr eaLnBrk="1" hangingPunct="1">
                <a:spcBef>
                  <a:spcPct val="0"/>
                </a:spcBef>
                <a:buClrTx/>
                <a:buFontTx/>
                <a:buNone/>
              </a:pPr>
              <a:t>115</a:t>
            </a:fld>
            <a:r>
              <a:rPr lang="de-DE" altLang="en-US" sz="1600"/>
              <a:t> -</a:t>
            </a:r>
          </a:p>
        </p:txBody>
      </p:sp>
      <p:sp>
        <p:nvSpPr>
          <p:cNvPr id="11878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118788" name="Picture 2" descr="Singapore Stock 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16035" name="Oval 3"/>
          <p:cNvSpPr>
            <a:spLocks noChangeArrowheads="1"/>
          </p:cNvSpPr>
          <p:nvPr/>
        </p:nvSpPr>
        <p:spPr bwMode="auto">
          <a:xfrm>
            <a:off x="4498975" y="1449388"/>
            <a:ext cx="865188" cy="3382962"/>
          </a:xfrm>
          <a:prstGeom prst="ellipse">
            <a:avLst/>
          </a:prstGeom>
          <a:noFill/>
          <a:ln w="57150" algn="ctr">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6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6035"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8084" name="Rectangle 4"/>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sz="2500"/>
          </a:p>
        </p:txBody>
      </p:sp>
      <p:sp>
        <p:nvSpPr>
          <p:cNvPr id="11981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4ABF626-7598-4F8E-A76D-E1DA3AEC0F5C}" type="slidenum">
              <a:rPr lang="de-DE" altLang="en-US" sz="1600" smtClean="0"/>
              <a:pPr eaLnBrk="1" hangingPunct="1">
                <a:spcBef>
                  <a:spcPct val="0"/>
                </a:spcBef>
                <a:buClrTx/>
                <a:buFontTx/>
                <a:buNone/>
              </a:pPr>
              <a:t>116</a:t>
            </a:fld>
            <a:r>
              <a:rPr lang="de-DE" altLang="en-US" sz="1600"/>
              <a:t> -</a:t>
            </a:r>
          </a:p>
        </p:txBody>
      </p:sp>
      <p:sp>
        <p:nvSpPr>
          <p:cNvPr id="11981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1981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518083"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571500" indent="-571500">
              <a:lnSpc>
                <a:spcPct val="80000"/>
              </a:lnSpc>
              <a:spcBef>
                <a:spcPct val="10000"/>
              </a:spcBef>
              <a:spcAft>
                <a:spcPct val="10000"/>
              </a:spcAft>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Die </a:t>
            </a:r>
            <a:r>
              <a:rPr lang="de-DE" sz="2400" dirty="0">
                <a:solidFill>
                  <a:srgbClr val="00FF00"/>
                </a:solidFill>
                <a:effectLst>
                  <a:outerShdw blurRad="38100" dist="38100" dir="2700000" algn="tl">
                    <a:srgbClr val="000000"/>
                  </a:outerShdw>
                </a:effectLst>
              </a:rPr>
              <a:t>Gründe</a:t>
            </a:r>
            <a:r>
              <a:rPr lang="de-DE" sz="2400" dirty="0">
                <a:solidFill>
                  <a:schemeClr val="tx1"/>
                </a:solidFill>
                <a:effectLst>
                  <a:outerShdw blurRad="38100" dist="38100" dir="2700000" algn="tl">
                    <a:srgbClr val="000000"/>
                  </a:outerShdw>
                </a:effectLst>
              </a:rPr>
              <a:t> der Ostasiatischen Finanzmarktkrise</a:t>
            </a:r>
          </a:p>
          <a:p>
            <a:pPr marL="571500" indent="-571500">
              <a:lnSpc>
                <a:spcPct val="0"/>
              </a:lnSpc>
              <a:spcBef>
                <a:spcPct val="10000"/>
              </a:spcBef>
              <a:spcAft>
                <a:spcPct val="10000"/>
              </a:spcAft>
              <a:buClr>
                <a:srgbClr val="FF0000"/>
              </a:buClr>
              <a:buFont typeface="Arial Unicode MS" pitchFamily="34" charset="-128"/>
              <a:buChar char="➤"/>
              <a:defRPr/>
            </a:pPr>
            <a:endParaRPr lang="de-DE" sz="2400" dirty="0">
              <a:solidFill>
                <a:schemeClr val="tx1"/>
              </a:solidFill>
              <a:effectLst>
                <a:outerShdw blurRad="38100" dist="38100" dir="2700000" algn="tl">
                  <a:srgbClr val="000000"/>
                </a:outerShdw>
              </a:effectLst>
            </a:endParaRPr>
          </a:p>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Während der </a:t>
            </a:r>
            <a:r>
              <a:rPr lang="de-DE" sz="2100" dirty="0" err="1">
                <a:solidFill>
                  <a:srgbClr val="00FF00"/>
                </a:solidFill>
                <a:effectLst>
                  <a:outerShdw blurRad="38100" dist="38100" dir="2700000" algn="tl">
                    <a:srgbClr val="000000"/>
                  </a:outerShdw>
                </a:effectLst>
              </a:rPr>
              <a:t>80er</a:t>
            </a:r>
            <a:r>
              <a:rPr lang="de-DE" sz="2100" dirty="0">
                <a:solidFill>
                  <a:schemeClr val="tx1"/>
                </a:solidFill>
                <a:effectLst>
                  <a:outerShdw blurRad="38100" dist="38100" dir="2700000" algn="tl">
                    <a:srgbClr val="000000"/>
                  </a:outerShdw>
                </a:effectLst>
              </a:rPr>
              <a:t> Jahre erfuhren die das Konzept der export-orientierten Industrialisierung praktizierenden Länder Süd Korea Thailand, Philippinen, Malaysia, Hong Kong und Indonesien ein </a:t>
            </a:r>
            <a:r>
              <a:rPr lang="de-DE" sz="2100" dirty="0">
                <a:solidFill>
                  <a:srgbClr val="00FF00"/>
                </a:solidFill>
                <a:effectLst>
                  <a:outerShdw blurRad="38100" dist="38100" dir="2700000" algn="tl">
                    <a:srgbClr val="000000"/>
                  </a:outerShdw>
                </a:effectLst>
              </a:rPr>
              <a:t>starkes Wachstum ihres Pro-Kopf BIPs</a:t>
            </a:r>
            <a:r>
              <a:rPr lang="de-DE" sz="2100" dirty="0">
                <a:solidFill>
                  <a:schemeClr val="tx1"/>
                </a:solidFill>
                <a:effectLst>
                  <a:outerShdw blurRad="38100" dist="38100" dir="2700000" algn="tl">
                    <a:srgbClr val="000000"/>
                  </a:outerShdw>
                </a:effectLst>
              </a:rPr>
              <a:t>, das zum größten Teil durch ihre </a:t>
            </a:r>
            <a:r>
              <a:rPr lang="de-DE" sz="2100" dirty="0">
                <a:solidFill>
                  <a:srgbClr val="00FF00"/>
                </a:solidFill>
                <a:effectLst>
                  <a:outerShdw blurRad="38100" dist="38100" dir="2700000" algn="tl">
                    <a:srgbClr val="000000"/>
                  </a:outerShdw>
                </a:effectLst>
              </a:rPr>
              <a:t>hohe Sparquote</a:t>
            </a:r>
            <a:r>
              <a:rPr lang="de-DE" sz="2100" dirty="0">
                <a:solidFill>
                  <a:schemeClr val="tx1"/>
                </a:solidFill>
                <a:effectLst>
                  <a:outerShdw blurRad="38100" dist="38100" dir="2700000" algn="tl">
                    <a:srgbClr val="000000"/>
                  </a:outerShdw>
                </a:effectLst>
              </a:rPr>
              <a:t> und das dadurch ermöglichte </a:t>
            </a:r>
            <a:r>
              <a:rPr lang="de-DE" sz="2100" dirty="0">
                <a:solidFill>
                  <a:srgbClr val="00FF00"/>
                </a:solidFill>
                <a:effectLst>
                  <a:outerShdw blurRad="38100" dist="38100" dir="2700000" algn="tl">
                    <a:srgbClr val="000000"/>
                  </a:outerShdw>
                </a:effectLst>
              </a:rPr>
              <a:t>hohe Wachstum ihres Kapitalstocks</a:t>
            </a:r>
            <a:r>
              <a:rPr lang="de-DE" sz="2100" dirty="0">
                <a:solidFill>
                  <a:schemeClr val="tx1"/>
                </a:solidFill>
                <a:effectLst>
                  <a:outerShdw blurRad="38100" dist="38100" dir="2700000" algn="tl">
                    <a:srgbClr val="000000"/>
                  </a:outerShdw>
                </a:effectLst>
              </a:rPr>
              <a:t> ermöglicht wurde.</a:t>
            </a:r>
          </a:p>
          <a:p>
            <a:pPr marL="952500" lvl="1" indent="-495300">
              <a:lnSpc>
                <a:spcPct val="0"/>
              </a:lnSpc>
              <a:spcBef>
                <a:spcPct val="10000"/>
              </a:spcBef>
              <a:spcAft>
                <a:spcPct val="10000"/>
              </a:spcAft>
              <a:buClr>
                <a:srgbClr val="FF0000"/>
              </a:buClr>
              <a:buSzPct val="110000"/>
              <a:buFont typeface="Arial Unicode MS" pitchFamily="34" charset="-128"/>
              <a:buChar char="■"/>
              <a:defRPr/>
            </a:pPr>
            <a:endParaRPr lang="de-DE" sz="2100" dirty="0">
              <a:solidFill>
                <a:schemeClr val="tx1"/>
              </a:solidFill>
              <a:effectLst>
                <a:outerShdw blurRad="38100" dist="38100" dir="2700000" algn="tl">
                  <a:srgbClr val="000000"/>
                </a:outerShdw>
              </a:effectLst>
            </a:endParaRPr>
          </a:p>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Zu Beginn der </a:t>
            </a:r>
            <a:r>
              <a:rPr lang="de-DE" sz="2100" dirty="0" err="1">
                <a:solidFill>
                  <a:srgbClr val="00FF00"/>
                </a:solidFill>
                <a:effectLst>
                  <a:outerShdw blurRad="38100" dist="38100" dir="2700000" algn="tl">
                    <a:srgbClr val="000000"/>
                  </a:outerShdw>
                </a:effectLst>
              </a:rPr>
              <a:t>90er</a:t>
            </a:r>
            <a:r>
              <a:rPr lang="de-DE" sz="2100" dirty="0">
                <a:solidFill>
                  <a:schemeClr val="tx1"/>
                </a:solidFill>
                <a:effectLst>
                  <a:outerShdw blurRad="38100" dist="38100" dir="2700000" algn="tl">
                    <a:srgbClr val="000000"/>
                  </a:outerShdw>
                </a:effectLst>
              </a:rPr>
              <a:t> Jahre </a:t>
            </a:r>
            <a:r>
              <a:rPr lang="de-DE" sz="2100" dirty="0">
                <a:solidFill>
                  <a:srgbClr val="00FF00"/>
                </a:solidFill>
                <a:effectLst>
                  <a:outerShdw blurRad="38100" dist="38100" dir="2700000" algn="tl">
                    <a:srgbClr val="000000"/>
                  </a:outerShdw>
                </a:effectLst>
              </a:rPr>
              <a:t>öffneten diese Länder auch ihre Kapital-märkte</a:t>
            </a:r>
            <a:r>
              <a:rPr lang="de-DE" sz="2100" dirty="0">
                <a:solidFill>
                  <a:schemeClr val="tx1"/>
                </a:solidFill>
                <a:effectLst>
                  <a:outerShdw blurRad="38100" dist="38100" dir="2700000" algn="tl">
                    <a:srgbClr val="000000"/>
                  </a:outerShdw>
                </a:effectLst>
              </a:rPr>
              <a:t> immer stärker. Das führte zu einem starken </a:t>
            </a:r>
            <a:r>
              <a:rPr lang="de-DE" sz="2100" dirty="0">
                <a:solidFill>
                  <a:srgbClr val="00FF00"/>
                </a:solidFill>
                <a:effectLst>
                  <a:outerShdw blurRad="38100" dist="38100" dir="2700000" algn="tl">
                    <a:srgbClr val="000000"/>
                  </a:outerShdw>
                </a:effectLst>
              </a:rPr>
              <a:t>Zustrom ausländischer Investitionen</a:t>
            </a:r>
            <a:r>
              <a:rPr lang="de-DE" sz="2100" dirty="0">
                <a:solidFill>
                  <a:schemeClr val="tx1"/>
                </a:solidFill>
                <a:effectLst>
                  <a:outerShdw blurRad="38100" dist="38100" dir="2700000" algn="tl">
                    <a:srgbClr val="000000"/>
                  </a:outerShdw>
                </a:effectLst>
              </a:rPr>
              <a:t>.</a:t>
            </a:r>
          </a:p>
          <a:p>
            <a:pPr marL="952500" lvl="1" indent="-495300">
              <a:lnSpc>
                <a:spcPct val="0"/>
              </a:lnSpc>
              <a:spcBef>
                <a:spcPct val="10000"/>
              </a:spcBef>
              <a:spcAft>
                <a:spcPct val="10000"/>
              </a:spcAft>
              <a:buClr>
                <a:srgbClr val="FF0000"/>
              </a:buClr>
              <a:buSzPct val="110000"/>
              <a:buFont typeface="Arial Unicode MS" pitchFamily="34" charset="-128"/>
              <a:buChar char="■"/>
              <a:defRPr/>
            </a:pPr>
            <a:endParaRPr lang="de-DE" sz="2100" dirty="0">
              <a:solidFill>
                <a:schemeClr val="tx1"/>
              </a:solidFill>
              <a:effectLst>
                <a:outerShdw blurRad="38100" dist="38100" dir="2700000" algn="tl">
                  <a:srgbClr val="000000"/>
                </a:outerShdw>
              </a:effectLst>
            </a:endParaRPr>
          </a:p>
          <a:p>
            <a:pPr marL="1371600" lvl="2" indent="-457200">
              <a:lnSpc>
                <a:spcPct val="80000"/>
              </a:lnSpc>
              <a:spcBef>
                <a:spcPct val="10000"/>
              </a:spcBef>
              <a:spcAft>
                <a:spcPct val="10000"/>
              </a:spcAft>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Dabei handelte es sich sowohl um </a:t>
            </a:r>
            <a:r>
              <a:rPr lang="de-DE" sz="2000" dirty="0">
                <a:solidFill>
                  <a:srgbClr val="00FF00"/>
                </a:solidFill>
                <a:effectLst>
                  <a:outerShdw blurRad="38100" dist="38100" dir="2700000" algn="tl">
                    <a:srgbClr val="000000"/>
                  </a:outerShdw>
                </a:effectLst>
              </a:rPr>
              <a:t>Direktinvestitionen</a:t>
            </a:r>
            <a:r>
              <a:rPr lang="de-DE" sz="2000" dirty="0">
                <a:solidFill>
                  <a:schemeClr val="tx1"/>
                </a:solidFill>
                <a:effectLst>
                  <a:outerShdw blurRad="38100" dist="38100" dir="2700000" algn="tl">
                    <a:srgbClr val="000000"/>
                  </a:outerShdw>
                </a:effectLst>
              </a:rPr>
              <a:t> (</a:t>
            </a:r>
            <a:r>
              <a:rPr lang="de-DE" sz="2000" dirty="0" err="1">
                <a:solidFill>
                  <a:schemeClr val="tx1"/>
                </a:solidFill>
                <a:effectLst>
                  <a:outerShdw blurRad="38100" dist="38100" dir="2700000" algn="tl">
                    <a:srgbClr val="000000"/>
                  </a:outerShdw>
                </a:effectLst>
              </a:rPr>
              <a:t>Investi-tionen</a:t>
            </a:r>
            <a:r>
              <a:rPr lang="de-DE" sz="2000" dirty="0">
                <a:solidFill>
                  <a:schemeClr val="tx1"/>
                </a:solidFill>
                <a:effectLst>
                  <a:outerShdw blurRad="38100" dist="38100" dir="2700000" algn="tl">
                    <a:srgbClr val="000000"/>
                  </a:outerShdw>
                </a:effectLst>
              </a:rPr>
              <a:t> in neue oder bestehende Unternehmen) als auch in </a:t>
            </a:r>
            <a:r>
              <a:rPr lang="de-DE" sz="2000" dirty="0">
                <a:solidFill>
                  <a:srgbClr val="00FF00"/>
                </a:solidFill>
                <a:effectLst>
                  <a:outerShdw blurRad="38100" dist="38100" dir="2700000" algn="tl">
                    <a:srgbClr val="000000"/>
                  </a:outerShdw>
                </a:effectLst>
              </a:rPr>
              <a:t>Portfolioinvestitionen</a:t>
            </a:r>
            <a:r>
              <a:rPr lang="de-DE" sz="2000" dirty="0">
                <a:solidFill>
                  <a:schemeClr val="tx1"/>
                </a:solidFill>
                <a:effectLst>
                  <a:outerShdw blurRad="38100" dist="38100" dir="2700000" algn="tl">
                    <a:srgbClr val="000000"/>
                  </a:outerShdw>
                </a:effectLst>
              </a:rPr>
              <a:t> (Investitionen in Aktien, festverzinsliche Wertpapiere, Krediteinlagen bei Banken). </a:t>
            </a:r>
          </a:p>
          <a:p>
            <a:pPr marL="1371600" lvl="2" indent="-457200">
              <a:lnSpc>
                <a:spcPct val="80000"/>
              </a:lnSpc>
              <a:spcBef>
                <a:spcPct val="10000"/>
              </a:spcBef>
              <a:spcAft>
                <a:spcPct val="10000"/>
              </a:spcAft>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Dieser massive Kapitalzustrom führte bald zu </a:t>
            </a:r>
            <a:r>
              <a:rPr lang="de-DE" sz="2000" dirty="0">
                <a:solidFill>
                  <a:srgbClr val="00FF00"/>
                </a:solidFill>
                <a:effectLst>
                  <a:outerShdw blurRad="38100" dist="38100" dir="2700000" algn="tl">
                    <a:srgbClr val="000000"/>
                  </a:outerShdw>
                </a:effectLst>
              </a:rPr>
              <a:t>starken </a:t>
            </a:r>
            <a:r>
              <a:rPr lang="de-DE" sz="2000" dirty="0" err="1">
                <a:solidFill>
                  <a:srgbClr val="00FF00"/>
                </a:solidFill>
                <a:effectLst>
                  <a:outerShdw blurRad="38100" dist="38100" dir="2700000" algn="tl">
                    <a:srgbClr val="000000"/>
                  </a:outerShdw>
                </a:effectLst>
              </a:rPr>
              <a:t>Kursge-winnen</a:t>
            </a:r>
            <a:r>
              <a:rPr lang="de-DE" sz="2000" dirty="0">
                <a:solidFill>
                  <a:schemeClr val="tx1"/>
                </a:solidFill>
                <a:effectLst>
                  <a:outerShdw blurRad="38100" dist="38100" dir="2700000" algn="tl">
                    <a:srgbClr val="000000"/>
                  </a:outerShdw>
                </a:effectLst>
              </a:rPr>
              <a:t> an </a:t>
            </a:r>
            <a:r>
              <a:rPr lang="de-DE" sz="2000" dirty="0">
                <a:solidFill>
                  <a:srgbClr val="00FF00"/>
                </a:solidFill>
                <a:effectLst>
                  <a:outerShdw blurRad="38100" dist="38100" dir="2700000" algn="tl">
                    <a:srgbClr val="000000"/>
                  </a:outerShdw>
                </a:effectLst>
              </a:rPr>
              <a:t>Börsen</a:t>
            </a:r>
            <a:r>
              <a:rPr lang="de-DE" sz="2000" dirty="0">
                <a:solidFill>
                  <a:schemeClr val="tx1"/>
                </a:solidFill>
                <a:effectLst>
                  <a:outerShdw blurRad="38100" dist="38100" dir="2700000" algn="tl">
                    <a:srgbClr val="000000"/>
                  </a:outerShdw>
                </a:effectLst>
              </a:rPr>
              <a:t> und </a:t>
            </a:r>
            <a:r>
              <a:rPr lang="de-DE" sz="2000" dirty="0">
                <a:solidFill>
                  <a:srgbClr val="00FF00"/>
                </a:solidFill>
                <a:effectLst>
                  <a:outerShdw blurRad="38100" dist="38100" dir="2700000" algn="tl">
                    <a:srgbClr val="000000"/>
                  </a:outerShdw>
                </a:effectLst>
              </a:rPr>
              <a:t>Immobilienmärkten</a:t>
            </a:r>
            <a:r>
              <a:rPr lang="de-DE" sz="2000" dirty="0">
                <a:solidFill>
                  <a:schemeClr val="tx1"/>
                </a:solidFill>
                <a:effectLst>
                  <a:outerShdw blurRad="38100" dist="38100" dir="2700000" algn="tl">
                    <a:srgbClr val="000000"/>
                  </a:outerShdw>
                </a:effectLst>
              </a:rPr>
              <a:t> ("Ost-Asien-Boom"). </a:t>
            </a:r>
          </a:p>
          <a:p>
            <a:pPr marL="1371600" lvl="2" indent="-457200">
              <a:lnSpc>
                <a:spcPct val="80000"/>
              </a:lnSpc>
              <a:spcBef>
                <a:spcPct val="10000"/>
              </a:spcBef>
              <a:spcAft>
                <a:spcPct val="10000"/>
              </a:spcAft>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Die starken Kursgewinne führten bei internationalen Investoren zu </a:t>
            </a:r>
            <a:r>
              <a:rPr lang="de-DE" sz="2000" dirty="0">
                <a:solidFill>
                  <a:srgbClr val="00FF00"/>
                </a:solidFill>
                <a:effectLst>
                  <a:outerShdw blurRad="38100" dist="38100" dir="2700000" algn="tl">
                    <a:srgbClr val="000000"/>
                  </a:outerShdw>
                </a:effectLst>
              </a:rPr>
              <a:t>Erwartungen auf weitere Kursgewinne</a:t>
            </a:r>
            <a:r>
              <a:rPr lang="de-DE" sz="2000" dirty="0">
                <a:solidFill>
                  <a:schemeClr val="tx1"/>
                </a:solidFill>
                <a:effectLst>
                  <a:outerShdw blurRad="38100" dist="38100" dir="2700000" algn="tl">
                    <a:srgbClr val="000000"/>
                  </a:outerShdw>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18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180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180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1808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18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0136" name="Rectangle 8"/>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2083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3B0C591-E7E8-40FD-BD6B-B4179D9E44DC}" type="slidenum">
              <a:rPr lang="de-DE" altLang="en-US" sz="1600" smtClean="0"/>
              <a:pPr eaLnBrk="1" hangingPunct="1">
                <a:spcBef>
                  <a:spcPct val="0"/>
                </a:spcBef>
                <a:buClrTx/>
                <a:buFontTx/>
                <a:buNone/>
              </a:pPr>
              <a:t>117</a:t>
            </a:fld>
            <a:r>
              <a:rPr lang="de-DE" altLang="en-US" sz="1600"/>
              <a:t> -</a:t>
            </a:r>
          </a:p>
        </p:txBody>
      </p:sp>
      <p:sp>
        <p:nvSpPr>
          <p:cNvPr id="12083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2083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520131"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a:solidFill>
                  <a:schemeClr val="tx1"/>
                </a:solidFill>
                <a:effectLst>
                  <a:outerShdw blurRad="38100" dist="38100" dir="2700000" algn="tl">
                    <a:srgbClr val="000000"/>
                  </a:outerShdw>
                </a:effectLst>
              </a:rPr>
              <a:t>Die </a:t>
            </a:r>
            <a:r>
              <a:rPr lang="de-DE">
                <a:solidFill>
                  <a:srgbClr val="00FF00"/>
                </a:solidFill>
                <a:effectLst>
                  <a:outerShdw blurRad="38100" dist="38100" dir="2700000" algn="tl">
                    <a:srgbClr val="000000"/>
                  </a:outerShdw>
                </a:effectLst>
              </a:rPr>
              <a:t>ostasiatischen Notenbanken</a:t>
            </a:r>
            <a:r>
              <a:rPr lang="de-DE">
                <a:solidFill>
                  <a:schemeClr val="tx1"/>
                </a:solidFill>
                <a:effectLst>
                  <a:outerShdw blurRad="38100" dist="38100" dir="2700000" algn="tl">
                    <a:srgbClr val="000000"/>
                  </a:outerShdw>
                </a:effectLst>
              </a:rPr>
              <a:t> förderten den Zustrom ausländischen Kapitals, indem sie durch eine </a:t>
            </a:r>
            <a:r>
              <a:rPr lang="de-DE">
                <a:solidFill>
                  <a:srgbClr val="00FF00"/>
                </a:solidFill>
                <a:effectLst>
                  <a:outerShdw blurRad="38100" dist="38100" dir="2700000" algn="tl">
                    <a:srgbClr val="000000"/>
                  </a:outerShdw>
                </a:effectLst>
              </a:rPr>
              <a:t>Fixierung ihrer Wechselkurse</a:t>
            </a:r>
            <a:r>
              <a:rPr lang="de-DE">
                <a:solidFill>
                  <a:schemeClr val="tx1"/>
                </a:solidFill>
                <a:effectLst>
                  <a:outerShdw blurRad="38100" dist="38100" dir="2700000" algn="tl">
                    <a:srgbClr val="000000"/>
                  </a:outerShdw>
                </a:effectLst>
              </a:rPr>
              <a:t> gegenüber dem Dollar, das </a:t>
            </a:r>
            <a:r>
              <a:rPr lang="de-DE">
                <a:solidFill>
                  <a:srgbClr val="00FF00"/>
                </a:solidFill>
                <a:effectLst>
                  <a:outerShdw blurRad="38100" dist="38100" dir="2700000" algn="tl">
                    <a:srgbClr val="000000"/>
                  </a:outerShdw>
                </a:effectLst>
              </a:rPr>
              <a:t>Wechselkursrisiko</a:t>
            </a:r>
            <a:r>
              <a:rPr lang="de-DE">
                <a:solidFill>
                  <a:schemeClr val="tx1"/>
                </a:solidFill>
                <a:effectLst>
                  <a:outerShdw blurRad="38100" dist="38100" dir="2700000" algn="tl">
                    <a:srgbClr val="000000"/>
                  </a:outerShdw>
                </a:effectLst>
              </a:rPr>
              <a:t> für ausländische Investoren </a:t>
            </a:r>
            <a:r>
              <a:rPr lang="de-DE">
                <a:solidFill>
                  <a:srgbClr val="00FF00"/>
                </a:solidFill>
                <a:effectLst>
                  <a:outerShdw blurRad="38100" dist="38100" dir="2700000" algn="tl">
                    <a:srgbClr val="000000"/>
                  </a:outerShdw>
                </a:effectLst>
              </a:rPr>
              <a:t>reduzierten</a:t>
            </a:r>
            <a:r>
              <a:rPr lang="de-DE">
                <a:solidFill>
                  <a:schemeClr val="tx1"/>
                </a:solidFill>
                <a:effectLst>
                  <a:outerShdw blurRad="38100" dist="38100" dir="2700000" algn="tl">
                    <a:srgbClr val="000000"/>
                  </a:outerShdw>
                </a:effectLst>
              </a:rPr>
              <a:t>.</a:t>
            </a:r>
          </a:p>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a:solidFill>
                  <a:schemeClr val="tx1"/>
                </a:solidFill>
                <a:effectLst>
                  <a:outerShdw blurRad="38100" dist="38100" dir="2700000" algn="tl">
                    <a:srgbClr val="000000"/>
                  </a:outerShdw>
                </a:effectLst>
              </a:rPr>
              <a:t>Ausländische Investoren investierten nicht nur in Aktien und Immobilien sondern boten ostasiatischen Banken zunehmend </a:t>
            </a:r>
            <a:r>
              <a:rPr lang="de-DE">
                <a:solidFill>
                  <a:srgbClr val="00FF00"/>
                </a:solidFill>
                <a:effectLst>
                  <a:outerShdw blurRad="38100" dist="38100" dir="2700000" algn="tl">
                    <a:srgbClr val="000000"/>
                  </a:outerShdw>
                </a:effectLst>
              </a:rPr>
              <a:t>hochverzinsliche Kredite</a:t>
            </a:r>
            <a:r>
              <a:rPr lang="de-DE">
                <a:solidFill>
                  <a:schemeClr val="tx1"/>
                </a:solidFill>
                <a:effectLst>
                  <a:outerShdw blurRad="38100" dist="38100" dir="2700000" algn="tl">
                    <a:srgbClr val="000000"/>
                  </a:outerShdw>
                </a:effectLst>
              </a:rPr>
              <a:t> an.</a:t>
            </a:r>
          </a:p>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a:solidFill>
                  <a:schemeClr val="tx1"/>
                </a:solidFill>
                <a:effectLst>
                  <a:outerShdw blurRad="38100" dist="38100" dir="2700000" algn="tl">
                    <a:srgbClr val="000000"/>
                  </a:outerShdw>
                </a:effectLst>
              </a:rPr>
              <a:t>Ostasiatische </a:t>
            </a:r>
            <a:r>
              <a:rPr lang="de-DE">
                <a:solidFill>
                  <a:srgbClr val="00FF00"/>
                </a:solidFill>
                <a:effectLst>
                  <a:outerShdw blurRad="38100" dist="38100" dir="2700000" algn="tl">
                    <a:srgbClr val="000000"/>
                  </a:outerShdw>
                </a:effectLst>
              </a:rPr>
              <a:t>Geschäftsbanken</a:t>
            </a:r>
            <a:r>
              <a:rPr lang="de-DE">
                <a:solidFill>
                  <a:schemeClr val="tx1"/>
                </a:solidFill>
                <a:effectLst>
                  <a:outerShdw blurRad="38100" dist="38100" dir="2700000" algn="tl">
                    <a:srgbClr val="000000"/>
                  </a:outerShdw>
                </a:effectLst>
              </a:rPr>
              <a:t> </a:t>
            </a:r>
            <a:r>
              <a:rPr lang="de-DE">
                <a:solidFill>
                  <a:srgbClr val="00FF00"/>
                </a:solidFill>
                <a:effectLst>
                  <a:outerShdw blurRad="38100" dist="38100" dir="2700000" algn="tl">
                    <a:srgbClr val="000000"/>
                  </a:outerShdw>
                </a:effectLst>
              </a:rPr>
              <a:t>borgten</a:t>
            </a:r>
            <a:r>
              <a:rPr lang="de-DE">
                <a:solidFill>
                  <a:schemeClr val="tx1"/>
                </a:solidFill>
                <a:effectLst>
                  <a:outerShdw blurRad="38100" dist="38100" dir="2700000" algn="tl">
                    <a:srgbClr val="000000"/>
                  </a:outerShdw>
                </a:effectLst>
              </a:rPr>
              <a:t> von ausländischen Investoren und </a:t>
            </a:r>
            <a:r>
              <a:rPr lang="de-DE">
                <a:solidFill>
                  <a:srgbClr val="00FF00"/>
                </a:solidFill>
                <a:effectLst>
                  <a:outerShdw blurRad="38100" dist="38100" dir="2700000" algn="tl">
                    <a:srgbClr val="000000"/>
                  </a:outerShdw>
                </a:effectLst>
              </a:rPr>
              <a:t>vergaben die Kredite</a:t>
            </a:r>
            <a:r>
              <a:rPr lang="de-DE">
                <a:solidFill>
                  <a:schemeClr val="tx1"/>
                </a:solidFill>
                <a:effectLst>
                  <a:outerShdw blurRad="38100" dist="38100" dir="2700000" algn="tl">
                    <a:srgbClr val="000000"/>
                  </a:outerShdw>
                </a:effectLst>
              </a:rPr>
              <a:t> an inländische Unterneh-men. Der Unternehmenswert und die Unternehmensimmobilien dienten dabei als Sicherheit. </a:t>
            </a:r>
          </a:p>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a:solidFill>
                  <a:schemeClr val="tx1"/>
                </a:solidFill>
                <a:effectLst>
                  <a:outerShdw blurRad="38100" dist="38100" dir="2700000" algn="tl">
                    <a:srgbClr val="000000"/>
                  </a:outerShdw>
                </a:effectLst>
              </a:rPr>
              <a:t>Der reichliche Kreditzustrom erlaubte es ostasiatischen Firmen in </a:t>
            </a:r>
            <a:r>
              <a:rPr lang="de-DE">
                <a:solidFill>
                  <a:srgbClr val="00FF00"/>
                </a:solidFill>
                <a:effectLst>
                  <a:outerShdw blurRad="38100" dist="38100" dir="2700000" algn="tl">
                    <a:srgbClr val="000000"/>
                  </a:outerShdw>
                </a:effectLst>
              </a:rPr>
              <a:t>riskante</a:t>
            </a:r>
            <a:r>
              <a:rPr lang="de-DE">
                <a:solidFill>
                  <a:schemeClr val="tx1"/>
                </a:solidFill>
                <a:effectLst>
                  <a:outerShdw blurRad="38100" dist="38100" dir="2700000" algn="tl">
                    <a:srgbClr val="000000"/>
                  </a:outerShdw>
                </a:effectLst>
              </a:rPr>
              <a:t> und weniger rentable </a:t>
            </a:r>
            <a:r>
              <a:rPr lang="de-DE">
                <a:solidFill>
                  <a:srgbClr val="00FF00"/>
                </a:solidFill>
                <a:effectLst>
                  <a:outerShdw blurRad="38100" dist="38100" dir="2700000" algn="tl">
                    <a:srgbClr val="000000"/>
                  </a:outerShdw>
                </a:effectLst>
              </a:rPr>
              <a:t>Projekte</a:t>
            </a:r>
            <a:r>
              <a:rPr lang="de-DE">
                <a:solidFill>
                  <a:schemeClr val="tx1"/>
                </a:solidFill>
                <a:effectLst>
                  <a:outerShdw blurRad="38100" dist="38100" dir="2700000" algn="tl">
                    <a:srgbClr val="000000"/>
                  </a:outerShdw>
                </a:effectLst>
              </a:rPr>
              <a:t> zu investieren.</a:t>
            </a:r>
          </a:p>
          <a:p>
            <a:pPr marL="1371600" lvl="2" indent="-457200">
              <a:lnSpc>
                <a:spcPct val="70000"/>
              </a:lnSpc>
              <a:spcBef>
                <a:spcPct val="10000"/>
              </a:spcBef>
              <a:spcAft>
                <a:spcPct val="10000"/>
              </a:spcAft>
              <a:buClr>
                <a:srgbClr val="FF0000"/>
              </a:buClr>
              <a:buSzPct val="130000"/>
              <a:buFont typeface="Arial Unicode MS" pitchFamily="34" charset="-128"/>
              <a:buChar char="◆"/>
              <a:defRPr/>
            </a:pPr>
            <a:r>
              <a:rPr lang="de-DE" sz="2000">
                <a:solidFill>
                  <a:schemeClr val="tx1"/>
                </a:solidFill>
                <a:effectLst>
                  <a:outerShdw blurRad="38100" dist="38100" dir="2700000" algn="tl">
                    <a:srgbClr val="000000"/>
                  </a:outerShdw>
                </a:effectLst>
              </a:rPr>
              <a:t>Trotz ihres komparativen Vorteils in der Produktion arbeitsinten-siver Güter produzierten viele ostasiatische Länder sehr </a:t>
            </a:r>
            <a:r>
              <a:rPr lang="de-DE" sz="2000">
                <a:solidFill>
                  <a:srgbClr val="00FF00"/>
                </a:solidFill>
                <a:effectLst>
                  <a:outerShdw blurRad="38100" dist="38100" dir="2700000" algn="tl">
                    <a:srgbClr val="000000"/>
                  </a:outerShdw>
                </a:effectLst>
              </a:rPr>
              <a:t>kapitalintensiv</a:t>
            </a:r>
            <a:r>
              <a:rPr lang="de-DE" sz="2000">
                <a:solidFill>
                  <a:schemeClr val="tx1"/>
                </a:solidFill>
                <a:effectLst>
                  <a:outerShdw blurRad="38100" dist="38100" dir="2700000" algn="tl">
                    <a:srgbClr val="000000"/>
                  </a:outerShdw>
                </a:effectLst>
              </a:rPr>
              <a:t> im Bereich Maschinenbau und Elektrotechnik.</a:t>
            </a:r>
          </a:p>
          <a:p>
            <a:pPr marL="1371600" lvl="2" indent="-457200">
              <a:lnSpc>
                <a:spcPct val="70000"/>
              </a:lnSpc>
              <a:spcBef>
                <a:spcPct val="10000"/>
              </a:spcBef>
              <a:spcAft>
                <a:spcPct val="10000"/>
              </a:spcAft>
              <a:buClr>
                <a:srgbClr val="FF0000"/>
              </a:buClr>
              <a:buSzPct val="130000"/>
              <a:buFont typeface="Arial Unicode MS" pitchFamily="34" charset="-128"/>
              <a:buChar char="◆"/>
              <a:defRPr/>
            </a:pPr>
            <a:r>
              <a:rPr lang="de-DE" sz="2000">
                <a:solidFill>
                  <a:srgbClr val="00FF00"/>
                </a:solidFill>
                <a:effectLst>
                  <a:outerShdw blurRad="38100" dist="38100" dir="2700000" algn="tl">
                    <a:srgbClr val="000000"/>
                  </a:outerShdw>
                </a:effectLst>
              </a:rPr>
              <a:t>Industriepolitisch motivierte Einflussnahme</a:t>
            </a:r>
            <a:r>
              <a:rPr lang="de-DE" sz="2000">
                <a:solidFill>
                  <a:schemeClr val="tx1"/>
                </a:solidFill>
                <a:effectLst>
                  <a:outerShdw blurRad="38100" dist="38100" dir="2700000" algn="tl">
                    <a:srgbClr val="000000"/>
                  </a:outerShdw>
                </a:effectLst>
              </a:rPr>
              <a:t> durch die Regierungen erhöhten die Bereitschaft der Banken solche Investitionen zu finanzieren.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01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01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201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52013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20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2182" name="Rectangle 6"/>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2185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A9082EC1-5AE9-4C42-9A57-5C0BC2DABBD3}" type="slidenum">
              <a:rPr lang="de-DE" altLang="en-US" sz="1600" smtClean="0"/>
              <a:pPr eaLnBrk="1" hangingPunct="1">
                <a:spcBef>
                  <a:spcPct val="0"/>
                </a:spcBef>
                <a:buClrTx/>
                <a:buFontTx/>
                <a:buNone/>
              </a:pPr>
              <a:t>118</a:t>
            </a:fld>
            <a:r>
              <a:rPr lang="de-DE" altLang="en-US" sz="1600"/>
              <a:t> -</a:t>
            </a:r>
          </a:p>
        </p:txBody>
      </p:sp>
      <p:sp>
        <p:nvSpPr>
          <p:cNvPr id="12186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2186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522179"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a:solidFill>
                  <a:schemeClr val="tx1"/>
                </a:solidFill>
                <a:effectLst>
                  <a:outerShdw blurRad="38100" dist="38100" dir="2700000" algn="tl">
                    <a:srgbClr val="000000"/>
                  </a:outerShdw>
                </a:effectLst>
              </a:rPr>
              <a:t>Im Laufe der Zeit bekamen mehr und mehr Firmen </a:t>
            </a:r>
            <a:r>
              <a:rPr lang="de-DE">
                <a:solidFill>
                  <a:srgbClr val="00FF00"/>
                </a:solidFill>
                <a:effectLst>
                  <a:outerShdw blurRad="38100" dist="38100" dir="2700000" algn="tl">
                    <a:srgbClr val="000000"/>
                  </a:outerShdw>
                </a:effectLst>
              </a:rPr>
              <a:t>Probleme</a:t>
            </a:r>
            <a:r>
              <a:rPr lang="de-DE">
                <a:solidFill>
                  <a:schemeClr val="tx1"/>
                </a:solidFill>
                <a:effectLst>
                  <a:outerShdw blurRad="38100" dist="38100" dir="2700000" algn="tl">
                    <a:srgbClr val="000000"/>
                  </a:outerShdw>
                </a:effectLst>
              </a:rPr>
              <a:t>, </a:t>
            </a:r>
            <a:r>
              <a:rPr lang="de-DE">
                <a:solidFill>
                  <a:srgbClr val="00FF00"/>
                </a:solidFill>
                <a:effectLst>
                  <a:outerShdw blurRad="38100" dist="38100" dir="2700000" algn="tl">
                    <a:srgbClr val="000000"/>
                  </a:outerShdw>
                </a:effectLst>
              </a:rPr>
              <a:t>mit der Rückzahlung ihrer Kredite</a:t>
            </a:r>
            <a:r>
              <a:rPr lang="de-DE">
                <a:solidFill>
                  <a:schemeClr val="tx1"/>
                </a:solidFill>
                <a:effectLst>
                  <a:outerShdw blurRad="38100" dist="38100" dir="2700000" algn="tl">
                    <a:srgbClr val="000000"/>
                  </a:outerShdw>
                </a:effectLst>
              </a:rPr>
              <a:t>, da der wirtschaftliche Erfolg ihrer Investitionsprojekte ausblieb.</a:t>
            </a:r>
          </a:p>
          <a:p>
            <a:pPr marL="952500" lvl="1" indent="-495300">
              <a:lnSpc>
                <a:spcPct val="90000"/>
              </a:lnSpc>
              <a:spcBef>
                <a:spcPct val="20000"/>
              </a:spcBef>
              <a:spcAft>
                <a:spcPct val="10000"/>
              </a:spcAft>
              <a:buClr>
                <a:srgbClr val="FF0000"/>
              </a:buClr>
              <a:buSzPct val="110000"/>
              <a:buFont typeface="Arial Unicode MS" pitchFamily="34" charset="-128"/>
              <a:buChar char="■"/>
              <a:defRPr/>
            </a:pPr>
            <a:r>
              <a:rPr lang="de-DE">
                <a:solidFill>
                  <a:schemeClr val="tx1"/>
                </a:solidFill>
                <a:effectLst>
                  <a:outerShdw blurRad="38100" dist="38100" dir="2700000" algn="tl">
                    <a:srgbClr val="000000"/>
                  </a:outerShdw>
                </a:effectLst>
              </a:rPr>
              <a:t>Die </a:t>
            </a:r>
            <a:r>
              <a:rPr lang="de-DE">
                <a:solidFill>
                  <a:srgbClr val="00FF00"/>
                </a:solidFill>
                <a:effectLst>
                  <a:outerShdw blurRad="38100" dist="38100" dir="2700000" algn="tl">
                    <a:srgbClr val="000000"/>
                  </a:outerShdw>
                </a:effectLst>
              </a:rPr>
              <a:t>Geschäftsbanken</a:t>
            </a:r>
            <a:r>
              <a:rPr lang="de-DE">
                <a:solidFill>
                  <a:schemeClr val="tx1"/>
                </a:solidFill>
                <a:effectLst>
                  <a:outerShdw blurRad="38100" dist="38100" dir="2700000" algn="tl">
                    <a:srgbClr val="000000"/>
                  </a:outerShdw>
                </a:effectLst>
              </a:rPr>
              <a:t> mussten die </a:t>
            </a:r>
            <a:r>
              <a:rPr lang="de-DE">
                <a:solidFill>
                  <a:srgbClr val="00FF00"/>
                </a:solidFill>
                <a:effectLst>
                  <a:outerShdw blurRad="38100" dist="38100" dir="2700000" algn="tl">
                    <a:srgbClr val="000000"/>
                  </a:outerShdw>
                </a:effectLst>
              </a:rPr>
              <a:t>Kredite verlängern</a:t>
            </a:r>
            <a:r>
              <a:rPr lang="de-DE">
                <a:solidFill>
                  <a:schemeClr val="tx1"/>
                </a:solidFill>
                <a:effectLst>
                  <a:outerShdw blurRad="38100" dist="38100" dir="2700000" algn="tl">
                    <a:srgbClr val="000000"/>
                  </a:outerShdw>
                </a:effectLst>
              </a:rPr>
              <a:t>, um einen Bankrott der Firmen und damit einen Ausfall der eigenen Forderungen zu verhindern:</a:t>
            </a:r>
          </a:p>
          <a:p>
            <a:pPr marL="1371600" lvl="2" indent="-457200">
              <a:lnSpc>
                <a:spcPct val="90000"/>
              </a:lnSpc>
              <a:spcBef>
                <a:spcPct val="20000"/>
              </a:spcBef>
              <a:spcAft>
                <a:spcPct val="10000"/>
              </a:spcAft>
              <a:buClr>
                <a:srgbClr val="FF0000"/>
              </a:buClr>
              <a:buSzPct val="130000"/>
              <a:buFont typeface="Arial Unicode MS" pitchFamily="34" charset="-128"/>
              <a:buChar char="◆"/>
              <a:defRPr/>
            </a:pPr>
            <a:r>
              <a:rPr lang="de-DE" sz="2000">
                <a:solidFill>
                  <a:schemeClr val="tx1"/>
                </a:solidFill>
                <a:effectLst>
                  <a:outerShdw blurRad="38100" dist="38100" dir="2700000" algn="tl">
                    <a:srgbClr val="000000"/>
                  </a:outerShdw>
                </a:effectLst>
              </a:rPr>
              <a:t>In dieser Notlage begannen die Banken </a:t>
            </a:r>
            <a:r>
              <a:rPr lang="de-DE" sz="2000">
                <a:solidFill>
                  <a:srgbClr val="00FF00"/>
                </a:solidFill>
                <a:effectLst>
                  <a:outerShdw blurRad="38100" dist="38100" dir="2700000" algn="tl">
                    <a:srgbClr val="000000"/>
                  </a:outerShdw>
                </a:effectLst>
              </a:rPr>
              <a:t>langfristige</a:t>
            </a:r>
            <a:r>
              <a:rPr lang="de-DE" sz="2000">
                <a:solidFill>
                  <a:schemeClr val="tx1"/>
                </a:solidFill>
                <a:effectLst>
                  <a:outerShdw blurRad="38100" dist="38100" dir="2700000" algn="tl">
                    <a:srgbClr val="000000"/>
                  </a:outerShdw>
                </a:effectLst>
              </a:rPr>
              <a:t>, auf </a:t>
            </a:r>
            <a:r>
              <a:rPr lang="de-DE" sz="2000">
                <a:solidFill>
                  <a:srgbClr val="00FF00"/>
                </a:solidFill>
                <a:effectLst>
                  <a:outerShdw blurRad="38100" dist="38100" dir="2700000" algn="tl">
                    <a:srgbClr val="000000"/>
                  </a:outerShdw>
                </a:effectLst>
              </a:rPr>
              <a:t>heimische</a:t>
            </a:r>
            <a:r>
              <a:rPr lang="de-DE" sz="2000">
                <a:solidFill>
                  <a:schemeClr val="tx1"/>
                </a:solidFill>
                <a:effectLst>
                  <a:outerShdw blurRad="38100" dist="38100" dir="2700000" algn="tl">
                    <a:srgbClr val="000000"/>
                  </a:outerShdw>
                </a:effectLst>
              </a:rPr>
              <a:t> Währung lautende Anleihen von heimischen Firmen mit </a:t>
            </a:r>
            <a:r>
              <a:rPr lang="de-DE" sz="2000">
                <a:solidFill>
                  <a:srgbClr val="00FF00"/>
                </a:solidFill>
                <a:effectLst>
                  <a:outerShdw blurRad="38100" dist="38100" dir="2700000" algn="tl">
                    <a:srgbClr val="000000"/>
                  </a:outerShdw>
                </a:effectLst>
              </a:rPr>
              <a:t>kurzfris-tigen</a:t>
            </a:r>
            <a:r>
              <a:rPr lang="de-DE" sz="2000">
                <a:solidFill>
                  <a:schemeClr val="tx1"/>
                </a:solidFill>
                <a:effectLst>
                  <a:outerShdw blurRad="38100" dist="38100" dir="2700000" algn="tl">
                    <a:srgbClr val="000000"/>
                  </a:outerShdw>
                </a:effectLst>
              </a:rPr>
              <a:t>, auf </a:t>
            </a:r>
            <a:r>
              <a:rPr lang="de-DE" sz="2000">
                <a:solidFill>
                  <a:srgbClr val="00FF00"/>
                </a:solidFill>
                <a:effectLst>
                  <a:outerShdw blurRad="38100" dist="38100" dir="2700000" algn="tl">
                    <a:srgbClr val="000000"/>
                  </a:outerShdw>
                </a:effectLst>
              </a:rPr>
              <a:t>ausländische</a:t>
            </a:r>
            <a:r>
              <a:rPr lang="de-DE" sz="2000">
                <a:solidFill>
                  <a:schemeClr val="tx1"/>
                </a:solidFill>
                <a:effectLst>
                  <a:outerShdw blurRad="38100" dist="38100" dir="2700000" algn="tl">
                    <a:srgbClr val="000000"/>
                  </a:outerShdw>
                </a:effectLst>
              </a:rPr>
              <a:t> Währung lautenden Kredite zu finanzieren.</a:t>
            </a:r>
          </a:p>
          <a:p>
            <a:pPr marL="1371600" lvl="2" indent="-457200">
              <a:lnSpc>
                <a:spcPct val="90000"/>
              </a:lnSpc>
              <a:spcBef>
                <a:spcPct val="20000"/>
              </a:spcBef>
              <a:spcAft>
                <a:spcPct val="10000"/>
              </a:spcAft>
              <a:buClr>
                <a:srgbClr val="FF0000"/>
              </a:buClr>
              <a:buSzPct val="130000"/>
              <a:buFont typeface="Arial Unicode MS" pitchFamily="34" charset="-128"/>
              <a:buChar char="◆"/>
              <a:defRPr/>
            </a:pPr>
            <a:r>
              <a:rPr lang="de-DE" sz="2000">
                <a:solidFill>
                  <a:schemeClr val="tx1"/>
                </a:solidFill>
                <a:effectLst>
                  <a:outerShdw blurRad="38100" dist="38100" dir="2700000" algn="tl">
                    <a:srgbClr val="000000"/>
                  </a:outerShdw>
                </a:effectLst>
              </a:rPr>
              <a:t>Das führte zu zwei Arten von Diskrepanzen in den Bilanzen:</a:t>
            </a:r>
          </a:p>
          <a:p>
            <a:pPr marL="1790700" lvl="3" indent="-419100">
              <a:lnSpc>
                <a:spcPct val="90000"/>
              </a:lnSpc>
              <a:spcBef>
                <a:spcPct val="20000"/>
              </a:spcBef>
              <a:spcAft>
                <a:spcPct val="10000"/>
              </a:spcAft>
              <a:buClr>
                <a:srgbClr val="FF0000"/>
              </a:buClr>
              <a:buFont typeface="Wingdings" pitchFamily="2" charset="2"/>
              <a:buAutoNum type="arabicPeriod"/>
              <a:defRPr/>
            </a:pPr>
            <a:r>
              <a:rPr lang="de-DE" sz="2000">
                <a:solidFill>
                  <a:srgbClr val="00FF00"/>
                </a:solidFill>
                <a:effectLst>
                  <a:outerShdw blurRad="38100" dist="38100" dir="2700000" algn="tl">
                    <a:srgbClr val="000000"/>
                  </a:outerShdw>
                </a:effectLst>
              </a:rPr>
              <a:t>Währungs-Diskrepanz</a:t>
            </a:r>
            <a:r>
              <a:rPr lang="de-DE" sz="2000">
                <a:solidFill>
                  <a:schemeClr val="tx1"/>
                </a:solidFill>
                <a:effectLst>
                  <a:outerShdw blurRad="38100" dist="38100" dir="2700000" algn="tl">
                    <a:srgbClr val="000000"/>
                  </a:outerShdw>
                </a:effectLst>
              </a:rPr>
              <a:t>:                                                               (Forderungen in heim. Währung / Verbindlk. in ausl. Währung)</a:t>
            </a:r>
            <a:endParaRPr lang="de-DE" sz="2000">
              <a:solidFill>
                <a:srgbClr val="00FF00"/>
              </a:solidFill>
              <a:effectLst>
                <a:outerShdw blurRad="38100" dist="38100" dir="2700000" algn="tl">
                  <a:srgbClr val="000000"/>
                </a:outerShdw>
              </a:effectLst>
            </a:endParaRPr>
          </a:p>
          <a:p>
            <a:pPr marL="1790700" lvl="3" indent="-419100">
              <a:lnSpc>
                <a:spcPct val="90000"/>
              </a:lnSpc>
              <a:spcBef>
                <a:spcPct val="20000"/>
              </a:spcBef>
              <a:spcAft>
                <a:spcPct val="10000"/>
              </a:spcAft>
              <a:buClr>
                <a:srgbClr val="FF0000"/>
              </a:buClr>
              <a:buFont typeface="Wingdings" pitchFamily="2" charset="2"/>
              <a:buAutoNum type="arabicPeriod"/>
              <a:defRPr/>
            </a:pPr>
            <a:r>
              <a:rPr lang="de-DE" sz="2000">
                <a:solidFill>
                  <a:srgbClr val="00FF00"/>
                </a:solidFill>
                <a:effectLst>
                  <a:outerShdw blurRad="38100" dist="38100" dir="2700000" algn="tl">
                    <a:srgbClr val="000000"/>
                  </a:outerShdw>
                </a:effectLst>
              </a:rPr>
              <a:t>Laufzeiten-Diskrepanz:</a:t>
            </a:r>
            <a:r>
              <a:rPr lang="de-DE" sz="2000">
                <a:solidFill>
                  <a:schemeClr val="tx1"/>
                </a:solidFill>
                <a:effectLst>
                  <a:outerShdw blurRad="38100" dist="38100" dir="2700000" algn="tl">
                    <a:srgbClr val="000000"/>
                  </a:outerShdw>
                </a:effectLst>
              </a:rPr>
              <a:t>                                                                (langfristige Forderungen / kurzfristige Verbindlichkeiten)</a:t>
            </a:r>
          </a:p>
          <a:p>
            <a:pPr marL="1371600" lvl="2" indent="-457200">
              <a:lnSpc>
                <a:spcPct val="90000"/>
              </a:lnSpc>
              <a:spcBef>
                <a:spcPct val="20000"/>
              </a:spcBef>
              <a:spcAft>
                <a:spcPct val="10000"/>
              </a:spcAft>
              <a:buClr>
                <a:srgbClr val="FF0000"/>
              </a:buClr>
              <a:buSzPct val="130000"/>
              <a:buFont typeface="Arial Unicode MS" pitchFamily="34" charset="-128"/>
              <a:buChar char="◆"/>
              <a:defRPr/>
            </a:pPr>
            <a:r>
              <a:rPr lang="de-DE" sz="2000">
                <a:solidFill>
                  <a:schemeClr val="tx1"/>
                </a:solidFill>
                <a:effectLst>
                  <a:outerShdw blurRad="38100" dist="38100" dir="2700000" algn="tl">
                    <a:srgbClr val="000000"/>
                  </a:outerShdw>
                </a:effectLst>
              </a:rPr>
              <a:t>Die Struktur der </a:t>
            </a:r>
            <a:r>
              <a:rPr lang="de-DE" sz="2000">
                <a:solidFill>
                  <a:srgbClr val="00FF00"/>
                </a:solidFill>
                <a:effectLst>
                  <a:outerShdw blurRad="38100" dist="38100" dir="2700000" algn="tl">
                    <a:srgbClr val="000000"/>
                  </a:outerShdw>
                </a:effectLst>
              </a:rPr>
              <a:t>Geschäftsbankenbilanzen</a:t>
            </a:r>
            <a:r>
              <a:rPr lang="de-DE" sz="2000">
                <a:solidFill>
                  <a:schemeClr val="tx1"/>
                </a:solidFill>
                <a:effectLst>
                  <a:outerShdw blurRad="38100" dist="38100" dir="2700000" algn="tl">
                    <a:srgbClr val="000000"/>
                  </a:outerShdw>
                </a:effectLst>
              </a:rPr>
              <a:t> begann sich also immer weiter zu </a:t>
            </a:r>
            <a:r>
              <a:rPr lang="de-DE" sz="2000">
                <a:solidFill>
                  <a:srgbClr val="00FF00"/>
                </a:solidFill>
                <a:effectLst>
                  <a:outerShdw blurRad="38100" dist="38100" dir="2700000" algn="tl">
                    <a:srgbClr val="000000"/>
                  </a:outerShdw>
                </a:effectLst>
              </a:rPr>
              <a:t>verschlechtern</a:t>
            </a:r>
            <a:r>
              <a:rPr lang="de-DE" sz="2000">
                <a:solidFill>
                  <a:schemeClr val="tx1"/>
                </a:solidFill>
                <a:effectLst>
                  <a:outerShdw blurRad="38100" dist="38100" dir="2700000" algn="tl">
                    <a:srgbClr val="000000"/>
                  </a:outerShdw>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21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21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22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221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2217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522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4230" name="Rectangle 6"/>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2288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17C82626-51B1-45AD-9697-681BFE3A1E6F}" type="slidenum">
              <a:rPr lang="de-DE" altLang="en-US" sz="1600" smtClean="0"/>
              <a:pPr eaLnBrk="1" hangingPunct="1">
                <a:spcBef>
                  <a:spcPct val="0"/>
                </a:spcBef>
                <a:buClrTx/>
                <a:buFontTx/>
                <a:buNone/>
              </a:pPr>
              <a:t>119</a:t>
            </a:fld>
            <a:r>
              <a:rPr lang="de-DE" altLang="en-US" sz="1600"/>
              <a:t> -</a:t>
            </a:r>
          </a:p>
        </p:txBody>
      </p:sp>
      <p:sp>
        <p:nvSpPr>
          <p:cNvPr id="12288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2288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524227"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952500" lvl="1" indent="-495300">
              <a:lnSpc>
                <a:spcPct val="80000"/>
              </a:lnSpc>
              <a:spcBef>
                <a:spcPct val="2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Durch diese Finanzierungsprobleme der ostasiatischen Banken und Unternehmen wurden die ostasiatischen Volkswirtschaften </a:t>
            </a:r>
            <a:r>
              <a:rPr lang="de-DE" dirty="0">
                <a:solidFill>
                  <a:srgbClr val="00FF00"/>
                </a:solidFill>
                <a:effectLst>
                  <a:outerShdw blurRad="38100" dist="38100" dir="2700000" algn="tl">
                    <a:srgbClr val="000000"/>
                  </a:outerShdw>
                </a:effectLst>
              </a:rPr>
              <a:t>anfällig</a:t>
            </a:r>
            <a:r>
              <a:rPr lang="de-DE" dirty="0">
                <a:solidFill>
                  <a:schemeClr val="tx1"/>
                </a:solidFill>
                <a:effectLst>
                  <a:outerShdw blurRad="38100" dist="38100" dir="2700000" algn="tl">
                    <a:srgbClr val="000000"/>
                  </a:outerShdw>
                </a:effectLst>
              </a:rPr>
              <a:t> gegenüber </a:t>
            </a:r>
            <a:r>
              <a:rPr lang="de-DE" dirty="0">
                <a:solidFill>
                  <a:srgbClr val="00FF00"/>
                </a:solidFill>
                <a:effectLst>
                  <a:outerShdw blurRad="38100" dist="38100" dir="2700000" algn="tl">
                    <a:srgbClr val="000000"/>
                  </a:outerShdw>
                </a:effectLst>
              </a:rPr>
              <a:t>höheren Kapitalmarktzinsen</a:t>
            </a:r>
            <a:r>
              <a:rPr lang="de-DE" dirty="0">
                <a:solidFill>
                  <a:schemeClr val="tx1"/>
                </a:solidFill>
                <a:effectLst>
                  <a:outerShdw blurRad="38100" dist="38100" dir="2700000" algn="tl">
                    <a:srgbClr val="000000"/>
                  </a:outerShdw>
                </a:effectLst>
              </a:rPr>
              <a:t>:</a:t>
            </a:r>
          </a:p>
          <a:p>
            <a:pPr marL="952500" lvl="1" indent="-495300">
              <a:lnSpc>
                <a:spcPct val="10000"/>
              </a:lnSpc>
              <a:spcBef>
                <a:spcPct val="20000"/>
              </a:spcBef>
              <a:buClr>
                <a:srgbClr val="FF0000"/>
              </a:buClr>
              <a:buSzPct val="110000"/>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1296988" lvl="2" indent="-382588">
              <a:lnSpc>
                <a:spcPct val="80000"/>
              </a:lnSpc>
              <a:spcBef>
                <a:spcPct val="2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Bei einer Zinserhöhung verschlechtern sich die inländischen </a:t>
            </a:r>
            <a:r>
              <a:rPr lang="de-DE" sz="2000" dirty="0">
                <a:solidFill>
                  <a:srgbClr val="00FF00"/>
                </a:solidFill>
                <a:effectLst>
                  <a:outerShdw blurRad="38100" dist="38100" dir="2700000" algn="tl">
                    <a:srgbClr val="000000"/>
                  </a:outerShdw>
                </a:effectLst>
              </a:rPr>
              <a:t>Refinanzierungsmöglichkeiten</a:t>
            </a:r>
            <a:r>
              <a:rPr lang="de-DE" sz="2000" dirty="0">
                <a:solidFill>
                  <a:schemeClr val="tx1"/>
                </a:solidFill>
                <a:effectLst>
                  <a:outerShdw blurRad="38100" dist="38100" dir="2700000" algn="tl">
                    <a:srgbClr val="000000"/>
                  </a:outerShdw>
                </a:effectLst>
              </a:rPr>
              <a:t> der heimischen Geschäftsbanken. </a:t>
            </a:r>
          </a:p>
          <a:p>
            <a:pPr marL="1296988" lvl="2" indent="-382588">
              <a:lnSpc>
                <a:spcPct val="80000"/>
              </a:lnSpc>
              <a:spcBef>
                <a:spcPct val="2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Da eine noch stärkere Finanzierung im Ausland die Bilanzstruktur weiter verschlechtert, hätten sie die </a:t>
            </a:r>
            <a:r>
              <a:rPr lang="de-DE" sz="2000" dirty="0">
                <a:solidFill>
                  <a:srgbClr val="00FF00"/>
                </a:solidFill>
                <a:effectLst>
                  <a:outerShdw blurRad="38100" dist="38100" dir="2700000" algn="tl">
                    <a:srgbClr val="000000"/>
                  </a:outerShdw>
                </a:effectLst>
              </a:rPr>
              <a:t>höheren Kreditzinsen</a:t>
            </a:r>
            <a:r>
              <a:rPr lang="de-DE" sz="2000" dirty="0">
                <a:solidFill>
                  <a:schemeClr val="tx1"/>
                </a:solidFill>
                <a:effectLst>
                  <a:outerShdw blurRad="38100" dist="38100" dir="2700000" algn="tl">
                    <a:srgbClr val="000000"/>
                  </a:outerShdw>
                </a:effectLst>
              </a:rPr>
              <a:t> </a:t>
            </a:r>
            <a:r>
              <a:rPr lang="de-DE" sz="2000" dirty="0">
                <a:solidFill>
                  <a:srgbClr val="00FF00"/>
                </a:solidFill>
                <a:effectLst>
                  <a:outerShdw blurRad="38100" dist="38100" dir="2700000" algn="tl">
                    <a:srgbClr val="000000"/>
                  </a:outerShdw>
                </a:effectLst>
              </a:rPr>
              <a:t>an</a:t>
            </a:r>
            <a:r>
              <a:rPr lang="de-DE" sz="2000" dirty="0">
                <a:solidFill>
                  <a:schemeClr val="tx1"/>
                </a:solidFill>
                <a:effectLst>
                  <a:outerShdw blurRad="38100" dist="38100" dir="2700000" algn="tl">
                    <a:srgbClr val="000000"/>
                  </a:outerShdw>
                </a:effectLst>
              </a:rPr>
              <a:t> die </a:t>
            </a:r>
            <a:r>
              <a:rPr lang="de-DE" sz="2000" dirty="0">
                <a:solidFill>
                  <a:srgbClr val="00FF00"/>
                </a:solidFill>
                <a:effectLst>
                  <a:outerShdw blurRad="38100" dist="38100" dir="2700000" algn="tl">
                    <a:srgbClr val="000000"/>
                  </a:outerShdw>
                </a:effectLst>
              </a:rPr>
              <a:t>hochverschuldeten Unternehmen weitergeben</a:t>
            </a:r>
            <a:r>
              <a:rPr lang="de-DE" sz="2000" dirty="0">
                <a:solidFill>
                  <a:schemeClr val="tx1"/>
                </a:solidFill>
                <a:effectLst>
                  <a:outerShdw blurRad="38100" dist="38100" dir="2700000" algn="tl">
                    <a:srgbClr val="000000"/>
                  </a:outerShdw>
                </a:effectLst>
              </a:rPr>
              <a:t> müssen.</a:t>
            </a:r>
          </a:p>
          <a:p>
            <a:pPr marL="1296988" lvl="2" indent="-382588">
              <a:lnSpc>
                <a:spcPct val="80000"/>
              </a:lnSpc>
              <a:spcBef>
                <a:spcPct val="2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Dadurch wären viele Unternehmen in Bankrottgefahr gekommen.</a:t>
            </a:r>
          </a:p>
          <a:p>
            <a:pPr marL="1296988" lvl="2" indent="-382588">
              <a:lnSpc>
                <a:spcPct val="40000"/>
              </a:lnSpc>
              <a:spcBef>
                <a:spcPct val="20000"/>
              </a:spcBef>
              <a:buClr>
                <a:srgbClr val="FF0000"/>
              </a:buClr>
              <a:buSzPct val="130000"/>
              <a:buFont typeface="Arial Unicode MS" pitchFamily="34" charset="-128"/>
              <a:buChar char="◆"/>
              <a:defRPr/>
            </a:pPr>
            <a:endParaRPr lang="de-DE" sz="2000" dirty="0">
              <a:solidFill>
                <a:schemeClr val="tx1"/>
              </a:solidFill>
              <a:effectLst>
                <a:outerShdw blurRad="38100" dist="38100" dir="2700000" algn="tl">
                  <a:srgbClr val="000000"/>
                </a:outerShdw>
              </a:effectLst>
            </a:endParaRPr>
          </a:p>
          <a:p>
            <a:pPr marL="952500" lvl="1" indent="-495300">
              <a:lnSpc>
                <a:spcPct val="80000"/>
              </a:lnSpc>
              <a:spcBef>
                <a:spcPct val="2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Dieses Krisenszenario zog die Aufmerksamkeit </a:t>
            </a:r>
            <a:r>
              <a:rPr lang="de-DE" dirty="0">
                <a:solidFill>
                  <a:srgbClr val="00FF00"/>
                </a:solidFill>
                <a:effectLst>
                  <a:outerShdw blurRad="38100" dist="38100" dir="2700000" algn="tl">
                    <a:srgbClr val="000000"/>
                  </a:outerShdw>
                </a:effectLst>
              </a:rPr>
              <a:t>internationaler</a:t>
            </a:r>
            <a:r>
              <a:rPr lang="de-DE" dirty="0">
                <a:solidFill>
                  <a:schemeClr val="tx1"/>
                </a:solidFill>
                <a:effectLst>
                  <a:outerShdw blurRad="38100" dist="38100" dir="2700000" algn="tl">
                    <a:srgbClr val="000000"/>
                  </a:outerShdw>
                </a:effectLst>
              </a:rPr>
              <a:t> </a:t>
            </a:r>
            <a:r>
              <a:rPr lang="de-DE" dirty="0">
                <a:solidFill>
                  <a:srgbClr val="00FF00"/>
                </a:solidFill>
                <a:effectLst>
                  <a:outerShdw blurRad="38100" dist="38100" dir="2700000" algn="tl">
                    <a:srgbClr val="000000"/>
                  </a:outerShdw>
                </a:effectLst>
              </a:rPr>
              <a:t>Währungsspekulanten</a:t>
            </a:r>
            <a:r>
              <a:rPr lang="de-DE" dirty="0">
                <a:solidFill>
                  <a:schemeClr val="tx1"/>
                </a:solidFill>
                <a:effectLst>
                  <a:outerShdw blurRad="38100" dist="38100" dir="2700000" algn="tl">
                    <a:srgbClr val="000000"/>
                  </a:outerShdw>
                </a:effectLst>
              </a:rPr>
              <a:t> auf sich.</a:t>
            </a:r>
          </a:p>
          <a:p>
            <a:pPr marL="952500" lvl="1" indent="-495300">
              <a:lnSpc>
                <a:spcPct val="80000"/>
              </a:lnSpc>
              <a:spcBef>
                <a:spcPct val="2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Sie </a:t>
            </a:r>
            <a:r>
              <a:rPr lang="de-DE" dirty="0">
                <a:solidFill>
                  <a:srgbClr val="00FF00"/>
                </a:solidFill>
                <a:effectLst>
                  <a:outerShdw blurRad="38100" dist="38100" dir="2700000" algn="tl">
                    <a:srgbClr val="000000"/>
                  </a:outerShdw>
                </a:effectLst>
              </a:rPr>
              <a:t>zweifelten</a:t>
            </a:r>
            <a:r>
              <a:rPr lang="de-DE" dirty="0">
                <a:solidFill>
                  <a:schemeClr val="tx1"/>
                </a:solidFill>
                <a:effectLst>
                  <a:outerShdw blurRad="38100" dist="38100" dir="2700000" algn="tl">
                    <a:srgbClr val="000000"/>
                  </a:outerShdw>
                </a:effectLst>
              </a:rPr>
              <a:t> daran, dass die Notenbanken noch in der Lage waren, ihr </a:t>
            </a:r>
            <a:r>
              <a:rPr lang="de-DE" dirty="0">
                <a:solidFill>
                  <a:srgbClr val="00FF00"/>
                </a:solidFill>
                <a:effectLst>
                  <a:outerShdw blurRad="38100" dist="38100" dir="2700000" algn="tl">
                    <a:srgbClr val="000000"/>
                  </a:outerShdw>
                </a:effectLst>
              </a:rPr>
              <a:t>Wechselkursziel</a:t>
            </a:r>
            <a:r>
              <a:rPr lang="de-DE" dirty="0">
                <a:solidFill>
                  <a:schemeClr val="tx1"/>
                </a:solidFill>
                <a:effectLst>
                  <a:outerShdw blurRad="38100" dist="38100" dir="2700000" algn="tl">
                    <a:srgbClr val="000000"/>
                  </a:outerShdw>
                </a:effectLst>
              </a:rPr>
              <a:t> mit höheren inländischen Zinsen zu </a:t>
            </a:r>
            <a:r>
              <a:rPr lang="de-DE" dirty="0">
                <a:solidFill>
                  <a:srgbClr val="00FF00"/>
                </a:solidFill>
                <a:effectLst>
                  <a:outerShdw blurRad="38100" dist="38100" dir="2700000" algn="tl">
                    <a:srgbClr val="000000"/>
                  </a:outerShdw>
                </a:effectLst>
              </a:rPr>
              <a:t>verteidigen</a:t>
            </a:r>
            <a:r>
              <a:rPr lang="de-DE" dirty="0">
                <a:solidFill>
                  <a:schemeClr val="tx1"/>
                </a:solidFill>
                <a:effectLst>
                  <a:outerShdw blurRad="38100" dist="38100" dir="2700000" algn="tl">
                    <a:srgbClr val="000000"/>
                  </a:outerShdw>
                </a:effectLst>
              </a:rPr>
              <a:t>, denn höhere Zinsen hätte die Bankrottgefahr für viele Unternehmen bedeutet.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2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42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42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422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24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F6444998-1BAA-4D56-82EC-4551622553A8}" type="slidenum">
              <a:rPr lang="de-DE" altLang="en-US" sz="1600" smtClean="0"/>
              <a:pPr eaLnBrk="1" hangingPunct="1">
                <a:spcBef>
                  <a:spcPct val="0"/>
                </a:spcBef>
                <a:buClrTx/>
                <a:buFontTx/>
                <a:buNone/>
              </a:pPr>
              <a:t>12</a:t>
            </a:fld>
            <a:r>
              <a:rPr lang="de-DE" altLang="en-US" sz="1600"/>
              <a:t> -</a:t>
            </a:r>
          </a:p>
        </p:txBody>
      </p:sp>
      <p:sp>
        <p:nvSpPr>
          <p:cNvPr id="12291"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555972" name="Rectangle 3"/>
          <p:cNvSpPr>
            <a:spLocks noGrp="1" noChangeArrowheads="1"/>
          </p:cNvSpPr>
          <p:nvPr>
            <p:ph type="title" idx="4294967295"/>
          </p:nvPr>
        </p:nvSpPr>
        <p:spPr>
          <a:xfrm>
            <a:off x="0" y="31750"/>
            <a:ext cx="8229600" cy="1100138"/>
          </a:xfrm>
        </p:spPr>
        <p:txBody>
          <a:bodyPr/>
          <a:lstStyle/>
          <a:p>
            <a:pPr eaLnBrk="1" hangingPunct="1">
              <a:defRPr/>
            </a:pPr>
            <a:r>
              <a:rPr lang="de-DE" sz="2900"/>
              <a:t>4.1. Die Entstehung spekulativer Blasen</a:t>
            </a:r>
          </a:p>
        </p:txBody>
      </p:sp>
      <p:grpSp>
        <p:nvGrpSpPr>
          <p:cNvPr id="12293" name="Group 42"/>
          <p:cNvGrpSpPr>
            <a:grpSpLocks/>
          </p:cNvGrpSpPr>
          <p:nvPr/>
        </p:nvGrpSpPr>
        <p:grpSpPr bwMode="auto">
          <a:xfrm>
            <a:off x="1081088" y="1052513"/>
            <a:ext cx="7777162" cy="5624512"/>
            <a:chOff x="681" y="663"/>
            <a:chExt cx="4899" cy="3543"/>
          </a:xfrm>
        </p:grpSpPr>
        <p:graphicFrame>
          <p:nvGraphicFramePr>
            <p:cNvPr id="12330" name="Object 2"/>
            <p:cNvGraphicFramePr>
              <a:graphicFrameLocks/>
            </p:cNvGraphicFramePr>
            <p:nvPr/>
          </p:nvGraphicFramePr>
          <p:xfrm>
            <a:off x="681" y="663"/>
            <a:ext cx="4867" cy="3543"/>
          </p:xfrm>
          <a:graphic>
            <a:graphicData uri="http://schemas.openxmlformats.org/presentationml/2006/ole">
              <mc:AlternateContent xmlns:mc="http://schemas.openxmlformats.org/markup-compatibility/2006">
                <mc:Choice xmlns:v="urn:schemas-microsoft-com:vml" Requires="v">
                  <p:oleObj spid="_x0000_s12452" name="Diagramm" r:id="rId4" imgW="7448449" imgH="5324543" progId="MSGraph.Chart.8">
                    <p:embed followColorScheme="full"/>
                  </p:oleObj>
                </mc:Choice>
                <mc:Fallback>
                  <p:oleObj name="Diagramm" r:id="rId4" imgW="7448449"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 y="663"/>
                          <a:ext cx="4867" cy="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31" name="Line 14"/>
            <p:cNvSpPr>
              <a:spLocks noChangeShapeType="1"/>
            </p:cNvSpPr>
            <p:nvPr/>
          </p:nvSpPr>
          <p:spPr bwMode="auto">
            <a:xfrm flipV="1">
              <a:off x="771"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332" name="Line 15"/>
            <p:cNvSpPr>
              <a:spLocks noChangeShapeType="1"/>
            </p:cNvSpPr>
            <p:nvPr/>
          </p:nvSpPr>
          <p:spPr bwMode="auto">
            <a:xfrm rot="5400000" flipV="1">
              <a:off x="5489" y="3943"/>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2294" name="Fußzeilenplatzhalter 3"/>
          <p:cNvSpPr txBox="1">
            <a:spLocks noGrp="1"/>
          </p:cNvSpPr>
          <p:nvPr/>
        </p:nvSpPr>
        <p:spPr bwMode="auto">
          <a:xfrm>
            <a:off x="576263"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chemeClr val="bg2"/>
                </a:solidFill>
              </a:rPr>
              <a:t>Prof. Dr. Rainer Maurer</a:t>
            </a:r>
          </a:p>
        </p:txBody>
      </p:sp>
      <p:sp>
        <p:nvSpPr>
          <p:cNvPr id="12295" name="Rectangle 4"/>
          <p:cNvSpPr>
            <a:spLocks noChangeArrowheads="1"/>
          </p:cNvSpPr>
          <p:nvPr/>
        </p:nvSpPr>
        <p:spPr bwMode="auto">
          <a:xfrm>
            <a:off x="1223963" y="1016000"/>
            <a:ext cx="4683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P</a:t>
            </a:r>
            <a:endParaRPr lang="de-DE" altLang="en-US" sz="2200" baseline="-25000"/>
          </a:p>
        </p:txBody>
      </p:sp>
      <p:sp>
        <p:nvSpPr>
          <p:cNvPr id="12296" name="Rectangle 5"/>
          <p:cNvSpPr>
            <a:spLocks noChangeArrowheads="1"/>
          </p:cNvSpPr>
          <p:nvPr/>
        </p:nvSpPr>
        <p:spPr bwMode="auto">
          <a:xfrm>
            <a:off x="8748713" y="5949950"/>
            <a:ext cx="4333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2200"/>
              <a:t>X</a:t>
            </a:r>
          </a:p>
        </p:txBody>
      </p:sp>
      <p:sp>
        <p:nvSpPr>
          <p:cNvPr id="12297" name="Line 6"/>
          <p:cNvSpPr>
            <a:spLocks noChangeShapeType="1"/>
          </p:cNvSpPr>
          <p:nvPr/>
        </p:nvSpPr>
        <p:spPr bwMode="auto">
          <a:xfrm flipH="1">
            <a:off x="3097213" y="3968750"/>
            <a:ext cx="0" cy="2484438"/>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8" name="Line 7"/>
          <p:cNvSpPr>
            <a:spLocks noChangeShapeType="1"/>
          </p:cNvSpPr>
          <p:nvPr/>
        </p:nvSpPr>
        <p:spPr bwMode="auto">
          <a:xfrm rot="5400000" flipH="1">
            <a:off x="2160588" y="2997200"/>
            <a:ext cx="0" cy="194310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9" name="Line 9"/>
          <p:cNvSpPr>
            <a:spLocks noChangeShapeType="1"/>
          </p:cNvSpPr>
          <p:nvPr/>
        </p:nvSpPr>
        <p:spPr bwMode="auto">
          <a:xfrm flipV="1">
            <a:off x="1260475" y="1700213"/>
            <a:ext cx="4895850" cy="363696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300" name="Line 11"/>
          <p:cNvSpPr>
            <a:spLocks noChangeShapeType="1"/>
          </p:cNvSpPr>
          <p:nvPr/>
        </p:nvSpPr>
        <p:spPr bwMode="auto">
          <a:xfrm>
            <a:off x="1223963" y="26003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301" name="AutoShape 14"/>
          <p:cNvSpPr>
            <a:spLocks noChangeArrowheads="1"/>
          </p:cNvSpPr>
          <p:nvPr/>
        </p:nvSpPr>
        <p:spPr bwMode="auto">
          <a:xfrm>
            <a:off x="6985000" y="1592263"/>
            <a:ext cx="2339975" cy="39973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type="none" w="lg" len="lg"/>
              </a14:hiddenLine>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2302" name="AutoShape 16"/>
          <p:cNvSpPr>
            <a:spLocks noChangeArrowheads="1"/>
          </p:cNvSpPr>
          <p:nvPr/>
        </p:nvSpPr>
        <p:spPr bwMode="auto">
          <a:xfrm>
            <a:off x="6577013" y="1089025"/>
            <a:ext cx="2447925" cy="3455988"/>
          </a:xfrm>
          <a:prstGeom prst="roundRect">
            <a:avLst>
              <a:gd name="adj" fmla="val 12495"/>
            </a:avLst>
          </a:prstGeom>
          <a:solidFill>
            <a:srgbClr val="FFFF99"/>
          </a:solidFill>
          <a:ln w="50800">
            <a:solidFill>
              <a:srgbClr val="FF0000"/>
            </a:solidFill>
            <a:round/>
            <a:headEnd/>
            <a:tailEnd/>
          </a:ln>
        </p:spPr>
        <p:txBody>
          <a:bodyPr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a:solidFill>
                  <a:srgbClr val="0000FF"/>
                </a:solidFill>
                <a:sym typeface="Wingdings" pitchFamily="2" charset="2"/>
              </a:rPr>
              <a:t>Jetzt führen </a:t>
            </a:r>
            <a:r>
              <a:rPr lang="de-DE" altLang="en-US" sz="2000" dirty="0">
                <a:solidFill>
                  <a:srgbClr val="FF0000"/>
                </a:solidFill>
                <a:sym typeface="Wingdings" pitchFamily="2" charset="2"/>
              </a:rPr>
              <a:t>naive Erwartungen</a:t>
            </a:r>
            <a:r>
              <a:rPr lang="de-DE" altLang="en-US" sz="2000" dirty="0">
                <a:solidFill>
                  <a:srgbClr val="0000FF"/>
                </a:solidFill>
                <a:sym typeface="Wingdings" pitchFamily="2" charset="2"/>
              </a:rPr>
              <a:t> zu höheren Preis-erwartungen: </a:t>
            </a:r>
            <a:endParaRPr lang="de-DE" altLang="en-US" sz="2000" baseline="-25000" dirty="0">
              <a:solidFill>
                <a:srgbClr val="FF0000"/>
              </a:solidFill>
            </a:endParaRPr>
          </a:p>
          <a:p>
            <a:pPr algn="ctr" eaLnBrk="1" hangingPunct="1">
              <a:spcBef>
                <a:spcPct val="0"/>
              </a:spcBef>
              <a:buClrTx/>
              <a:buFont typeface="Symbol" pitchFamily="18" charset="2"/>
              <a:buNone/>
            </a:pPr>
            <a:r>
              <a:rPr lang="de-DE" altLang="en-US" sz="2000" dirty="0" err="1">
                <a:solidFill>
                  <a:srgbClr val="FF0000"/>
                </a:solidFill>
              </a:rPr>
              <a:t>E</a:t>
            </a:r>
            <a:r>
              <a:rPr lang="de-DE" altLang="en-US" sz="2000" baseline="-25000" dirty="0" err="1">
                <a:solidFill>
                  <a:srgbClr val="FF0000"/>
                </a:solidFill>
              </a:rPr>
              <a:t>t+1</a:t>
            </a:r>
            <a:r>
              <a:rPr lang="de-DE" altLang="en-US" sz="2000" dirty="0">
                <a:solidFill>
                  <a:srgbClr val="FF0000"/>
                </a:solidFill>
              </a:rPr>
              <a:t>(</a:t>
            </a:r>
            <a:r>
              <a:rPr lang="de-DE" altLang="en-US" sz="2000" dirty="0" err="1">
                <a:solidFill>
                  <a:srgbClr val="FF0000"/>
                </a:solidFill>
              </a:rPr>
              <a:t>P</a:t>
            </a:r>
            <a:r>
              <a:rPr lang="de-DE" altLang="en-US" sz="2000" baseline="-25000" dirty="0" err="1">
                <a:solidFill>
                  <a:srgbClr val="FF0000"/>
                </a:solidFill>
              </a:rPr>
              <a:t>t+2</a:t>
            </a:r>
            <a:r>
              <a:rPr lang="de-DE" altLang="en-US" sz="2000" dirty="0">
                <a:solidFill>
                  <a:srgbClr val="FF0000"/>
                </a:solidFill>
              </a:rPr>
              <a:t>)= </a:t>
            </a:r>
            <a:r>
              <a:rPr lang="de-DE" altLang="en-US" sz="2000" dirty="0" err="1">
                <a:solidFill>
                  <a:srgbClr val="FF0000"/>
                </a:solidFill>
              </a:rPr>
              <a:t>P</a:t>
            </a:r>
            <a:r>
              <a:rPr lang="de-DE" altLang="en-US" sz="2000" baseline="30000" dirty="0" err="1">
                <a:solidFill>
                  <a:srgbClr val="FF0000"/>
                </a:solidFill>
              </a:rPr>
              <a:t>1</a:t>
            </a:r>
            <a:r>
              <a:rPr lang="de-DE" altLang="en-US" sz="2000" baseline="-25000" dirty="0" err="1">
                <a:solidFill>
                  <a:srgbClr val="FF0000"/>
                </a:solidFill>
              </a:rPr>
              <a:t>t+1</a:t>
            </a:r>
            <a:r>
              <a:rPr lang="de-DE" altLang="en-US" sz="2000" dirty="0">
                <a:solidFill>
                  <a:srgbClr val="FF0000"/>
                </a:solidFill>
              </a:rPr>
              <a:t>*(</a:t>
            </a:r>
            <a:r>
              <a:rPr lang="de-DE" altLang="en-US" sz="2000" dirty="0" err="1">
                <a:solidFill>
                  <a:srgbClr val="FF0000"/>
                </a:solidFill>
              </a:rPr>
              <a:t>P</a:t>
            </a:r>
            <a:r>
              <a:rPr lang="de-DE" altLang="en-US" sz="2000" baseline="30000" dirty="0" err="1">
                <a:solidFill>
                  <a:srgbClr val="FF0000"/>
                </a:solidFill>
              </a:rPr>
              <a:t>1</a:t>
            </a:r>
            <a:r>
              <a:rPr lang="de-DE" altLang="en-US" sz="2000" baseline="-25000" dirty="0" err="1">
                <a:solidFill>
                  <a:srgbClr val="FF0000"/>
                </a:solidFill>
              </a:rPr>
              <a:t>t+1</a:t>
            </a:r>
            <a:r>
              <a:rPr lang="de-DE" altLang="en-US" sz="2000" dirty="0">
                <a:solidFill>
                  <a:srgbClr val="FF0000"/>
                </a:solidFill>
              </a:rPr>
              <a:t>/</a:t>
            </a:r>
            <a:r>
              <a:rPr lang="de-DE" altLang="en-US" sz="2000" dirty="0" err="1">
                <a:solidFill>
                  <a:srgbClr val="FF0000"/>
                </a:solidFill>
              </a:rPr>
              <a:t>P</a:t>
            </a:r>
            <a:r>
              <a:rPr lang="de-DE" altLang="en-US" sz="2000" baseline="30000" dirty="0" err="1">
                <a:solidFill>
                  <a:srgbClr val="FF0000"/>
                </a:solidFill>
              </a:rPr>
              <a:t>1</a:t>
            </a:r>
            <a:r>
              <a:rPr lang="de-DE" altLang="en-US" sz="2000" baseline="-25000" dirty="0" err="1">
                <a:solidFill>
                  <a:srgbClr val="FF0000"/>
                </a:solidFill>
              </a:rPr>
              <a:t>t</a:t>
            </a:r>
            <a:r>
              <a:rPr lang="de-DE" altLang="en-US" sz="2000" baseline="-25000" dirty="0">
                <a:solidFill>
                  <a:srgbClr val="FF0000"/>
                </a:solidFill>
              </a:rPr>
              <a:t> </a:t>
            </a:r>
            <a:r>
              <a:rPr lang="de-DE" altLang="en-US" sz="2000" dirty="0">
                <a:solidFill>
                  <a:srgbClr val="FF0000"/>
                </a:solidFill>
              </a:rPr>
              <a:t>) &gt; </a:t>
            </a:r>
            <a:r>
              <a:rPr lang="de-DE" altLang="en-US" sz="2000" dirty="0" err="1">
                <a:solidFill>
                  <a:srgbClr val="FF0000"/>
                </a:solidFill>
              </a:rPr>
              <a:t>P</a:t>
            </a:r>
            <a:r>
              <a:rPr lang="de-DE" altLang="en-US" sz="2000" baseline="30000" dirty="0" err="1">
                <a:solidFill>
                  <a:srgbClr val="FF0000"/>
                </a:solidFill>
              </a:rPr>
              <a:t>1</a:t>
            </a:r>
            <a:r>
              <a:rPr lang="de-DE" altLang="en-US" sz="2000" baseline="-25000" dirty="0" err="1">
                <a:solidFill>
                  <a:srgbClr val="FF0000"/>
                </a:solidFill>
              </a:rPr>
              <a:t>t+1</a:t>
            </a:r>
            <a:endParaRPr lang="de-DE" altLang="en-US" sz="2000" dirty="0">
              <a:solidFill>
                <a:srgbClr val="0000FF"/>
              </a:solidFill>
            </a:endParaRPr>
          </a:p>
          <a:p>
            <a:pPr algn="ctr" eaLnBrk="1" hangingPunct="1">
              <a:spcBef>
                <a:spcPct val="0"/>
              </a:spcBef>
              <a:buClrTx/>
              <a:buFont typeface="Symbol" pitchFamily="18" charset="2"/>
              <a:buNone/>
            </a:pPr>
            <a:r>
              <a:rPr lang="de-DE" altLang="en-US" sz="2000" dirty="0">
                <a:solidFill>
                  <a:srgbClr val="0000FF"/>
                </a:solidFill>
              </a:rPr>
              <a:t>=&gt; </a:t>
            </a:r>
            <a:r>
              <a:rPr lang="de-DE" altLang="en-US" sz="2000" dirty="0">
                <a:solidFill>
                  <a:srgbClr val="FF0000"/>
                </a:solidFill>
              </a:rPr>
              <a:t>Weitere Käufe</a:t>
            </a:r>
            <a:r>
              <a:rPr lang="de-DE" altLang="en-US" sz="2000" dirty="0">
                <a:solidFill>
                  <a:srgbClr val="0000FF"/>
                </a:solidFill>
              </a:rPr>
              <a:t> durch Spekulanten</a:t>
            </a:r>
          </a:p>
        </p:txBody>
      </p:sp>
      <p:sp>
        <p:nvSpPr>
          <p:cNvPr id="12303" name="Line 16"/>
          <p:cNvSpPr>
            <a:spLocks noChangeShapeType="1"/>
          </p:cNvSpPr>
          <p:nvPr/>
        </p:nvSpPr>
        <p:spPr bwMode="auto">
          <a:xfrm>
            <a:off x="1619250" y="2744788"/>
            <a:ext cx="5762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2304" name="Text Box 8"/>
          <p:cNvSpPr txBox="1">
            <a:spLocks noChangeArrowheads="1"/>
          </p:cNvSpPr>
          <p:nvPr/>
        </p:nvSpPr>
        <p:spPr bwMode="auto">
          <a:xfrm>
            <a:off x="6156325" y="5300663"/>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a:t>
            </a:r>
            <a:r>
              <a:rPr lang="de-DE" altLang="en-US" sz="2000">
                <a:solidFill>
                  <a:srgbClr val="FF0000"/>
                </a:solidFill>
              </a:rPr>
              <a:t>, 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&gt; P</a:t>
            </a:r>
            <a:r>
              <a:rPr lang="de-DE" altLang="en-US" sz="2000" baseline="30000">
                <a:solidFill>
                  <a:srgbClr val="FF0000"/>
                </a:solidFill>
              </a:rPr>
              <a:t>1</a:t>
            </a:r>
            <a:r>
              <a:rPr lang="de-DE" altLang="en-US" sz="2000" baseline="-25000">
                <a:solidFill>
                  <a:srgbClr val="FF0000"/>
                </a:solidFill>
              </a:rPr>
              <a:t>t</a:t>
            </a:r>
            <a:r>
              <a:rPr lang="de-DE" altLang="en-US" sz="2000">
                <a:solidFill>
                  <a:srgbClr val="FF0000"/>
                </a:solidFill>
              </a:rPr>
              <a:t>)</a:t>
            </a:r>
          </a:p>
        </p:txBody>
      </p:sp>
      <p:sp>
        <p:nvSpPr>
          <p:cNvPr id="12305" name="Line 11"/>
          <p:cNvSpPr>
            <a:spLocks noChangeShapeType="1"/>
          </p:cNvSpPr>
          <p:nvPr/>
        </p:nvSpPr>
        <p:spPr bwMode="auto">
          <a:xfrm>
            <a:off x="1223963" y="1916113"/>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306" name="Text Box 8"/>
          <p:cNvSpPr txBox="1">
            <a:spLocks noChangeArrowheads="1"/>
          </p:cNvSpPr>
          <p:nvPr/>
        </p:nvSpPr>
        <p:spPr bwMode="auto">
          <a:xfrm>
            <a:off x="6156325" y="5984875"/>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a:t>
            </a:r>
            <a:r>
              <a:rPr lang="de-DE" altLang="en-US" sz="2000">
                <a:solidFill>
                  <a:srgbClr val="FF0000"/>
                </a:solidFill>
              </a:rPr>
              <a:t>, 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 P</a:t>
            </a:r>
            <a:r>
              <a:rPr lang="de-DE" altLang="en-US" sz="2000" baseline="30000">
                <a:solidFill>
                  <a:srgbClr val="FF0000"/>
                </a:solidFill>
              </a:rPr>
              <a:t>1</a:t>
            </a:r>
            <a:r>
              <a:rPr lang="de-DE" altLang="en-US" sz="2000" baseline="-25000">
                <a:solidFill>
                  <a:srgbClr val="FF0000"/>
                </a:solidFill>
              </a:rPr>
              <a:t>t</a:t>
            </a:r>
            <a:r>
              <a:rPr lang="de-DE" altLang="en-US" sz="2000">
                <a:solidFill>
                  <a:srgbClr val="FF0000"/>
                </a:solidFill>
              </a:rPr>
              <a:t>)</a:t>
            </a:r>
          </a:p>
        </p:txBody>
      </p:sp>
      <p:sp>
        <p:nvSpPr>
          <p:cNvPr id="12307" name="Text Box 12"/>
          <p:cNvSpPr txBox="1">
            <a:spLocks noChangeArrowheads="1"/>
          </p:cNvSpPr>
          <p:nvPr/>
        </p:nvSpPr>
        <p:spPr bwMode="auto">
          <a:xfrm>
            <a:off x="684213" y="375285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1</a:t>
            </a:r>
            <a:r>
              <a:rPr lang="de-DE" altLang="en-US" sz="2000" baseline="-25000"/>
              <a:t>t</a:t>
            </a:r>
            <a:endParaRPr lang="de-DE" altLang="en-US" sz="2000" baseline="30000"/>
          </a:p>
        </p:txBody>
      </p:sp>
      <p:sp>
        <p:nvSpPr>
          <p:cNvPr id="12308" name="Text Box 17"/>
          <p:cNvSpPr txBox="1">
            <a:spLocks noChangeArrowheads="1"/>
          </p:cNvSpPr>
          <p:nvPr/>
        </p:nvSpPr>
        <p:spPr bwMode="auto">
          <a:xfrm>
            <a:off x="2881313"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1</a:t>
            </a:r>
            <a:r>
              <a:rPr lang="de-DE" altLang="en-US" sz="2000" baseline="-25000"/>
              <a:t>t</a:t>
            </a:r>
          </a:p>
        </p:txBody>
      </p:sp>
      <p:sp>
        <p:nvSpPr>
          <p:cNvPr id="12309" name="Line 22"/>
          <p:cNvSpPr>
            <a:spLocks noChangeShapeType="1"/>
          </p:cNvSpPr>
          <p:nvPr/>
        </p:nvSpPr>
        <p:spPr bwMode="auto">
          <a:xfrm rot="-5400000">
            <a:off x="1206500" y="3806826"/>
            <a:ext cx="250825"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2310" name="Line 7"/>
          <p:cNvSpPr>
            <a:spLocks noChangeShapeType="1"/>
          </p:cNvSpPr>
          <p:nvPr/>
        </p:nvSpPr>
        <p:spPr bwMode="auto">
          <a:xfrm rot="5400000" flipH="1">
            <a:off x="2322513" y="2474912"/>
            <a:ext cx="0" cy="2339975"/>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311" name="Text Box 12"/>
          <p:cNvSpPr txBox="1">
            <a:spLocks noChangeArrowheads="1"/>
          </p:cNvSpPr>
          <p:nvPr/>
        </p:nvSpPr>
        <p:spPr bwMode="auto">
          <a:xfrm>
            <a:off x="684213" y="3429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2</a:t>
            </a:r>
            <a:r>
              <a:rPr lang="de-DE" altLang="en-US" sz="2000" baseline="-25000"/>
              <a:t>t</a:t>
            </a:r>
            <a:endParaRPr lang="de-DE" altLang="en-US" sz="2000" baseline="30000"/>
          </a:p>
        </p:txBody>
      </p:sp>
      <p:sp>
        <p:nvSpPr>
          <p:cNvPr id="12312" name="Line 6"/>
          <p:cNvSpPr>
            <a:spLocks noChangeShapeType="1"/>
          </p:cNvSpPr>
          <p:nvPr/>
        </p:nvSpPr>
        <p:spPr bwMode="auto">
          <a:xfrm flipH="1">
            <a:off x="3563938" y="3644900"/>
            <a:ext cx="0" cy="2771775"/>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313" name="Text Box 17"/>
          <p:cNvSpPr txBox="1">
            <a:spLocks noChangeArrowheads="1"/>
          </p:cNvSpPr>
          <p:nvPr/>
        </p:nvSpPr>
        <p:spPr bwMode="auto">
          <a:xfrm>
            <a:off x="3313113"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2</a:t>
            </a:r>
            <a:r>
              <a:rPr lang="de-DE" altLang="en-US" sz="2000" baseline="-25000"/>
              <a:t>t</a:t>
            </a:r>
          </a:p>
        </p:txBody>
      </p:sp>
      <p:sp>
        <p:nvSpPr>
          <p:cNvPr id="12314" name="Line 27"/>
          <p:cNvSpPr>
            <a:spLocks noChangeShapeType="1"/>
          </p:cNvSpPr>
          <p:nvPr/>
        </p:nvSpPr>
        <p:spPr bwMode="auto">
          <a:xfrm>
            <a:off x="3167063" y="6237288"/>
            <a:ext cx="360362"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2315" name="Text Box 12"/>
          <p:cNvSpPr txBox="1">
            <a:spLocks noChangeArrowheads="1"/>
          </p:cNvSpPr>
          <p:nvPr/>
        </p:nvSpPr>
        <p:spPr bwMode="auto">
          <a:xfrm>
            <a:off x="0" y="3429000"/>
            <a:ext cx="90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1</a:t>
            </a:r>
            <a:r>
              <a:rPr lang="de-DE" altLang="en-US" sz="2000" baseline="-25000"/>
              <a:t>t+1</a:t>
            </a:r>
            <a:r>
              <a:rPr lang="de-DE" altLang="en-US" sz="2000"/>
              <a:t>=</a:t>
            </a:r>
            <a:endParaRPr lang="de-DE" altLang="en-US" sz="2000" baseline="30000"/>
          </a:p>
        </p:txBody>
      </p:sp>
      <p:sp>
        <p:nvSpPr>
          <p:cNvPr id="12316" name="Text Box 8"/>
          <p:cNvSpPr txBox="1">
            <a:spLocks noChangeArrowheads="1"/>
          </p:cNvSpPr>
          <p:nvPr/>
        </p:nvSpPr>
        <p:spPr bwMode="auto">
          <a:xfrm>
            <a:off x="6156325" y="5300663"/>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a:t>
            </a:r>
            <a:r>
              <a:rPr lang="de-DE" altLang="en-US" sz="2000">
                <a:solidFill>
                  <a:srgbClr val="FF0000"/>
                </a:solidFill>
              </a:rPr>
              <a:t>, 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&gt; P</a:t>
            </a:r>
            <a:r>
              <a:rPr lang="de-DE" altLang="en-US" sz="2000" baseline="30000">
                <a:solidFill>
                  <a:srgbClr val="FF0000"/>
                </a:solidFill>
              </a:rPr>
              <a:t>1</a:t>
            </a:r>
            <a:r>
              <a:rPr lang="de-DE" altLang="en-US" sz="2000" baseline="-25000">
                <a:solidFill>
                  <a:srgbClr val="FF0000"/>
                </a:solidFill>
              </a:rPr>
              <a:t>t</a:t>
            </a:r>
            <a:r>
              <a:rPr lang="de-DE" altLang="en-US" sz="2000">
                <a:solidFill>
                  <a:srgbClr val="FF0000"/>
                </a:solidFill>
              </a:rPr>
              <a:t>)</a:t>
            </a:r>
          </a:p>
        </p:txBody>
      </p:sp>
      <p:sp>
        <p:nvSpPr>
          <p:cNvPr id="9555998" name="Text Box 8"/>
          <p:cNvSpPr txBox="1">
            <a:spLocks noChangeArrowheads="1"/>
          </p:cNvSpPr>
          <p:nvPr/>
        </p:nvSpPr>
        <p:spPr bwMode="auto">
          <a:xfrm>
            <a:off x="6156325" y="4724400"/>
            <a:ext cx="298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E</a:t>
            </a:r>
            <a:r>
              <a:rPr lang="de-DE" altLang="en-US" sz="2000" baseline="-25000">
                <a:solidFill>
                  <a:srgbClr val="FF0000"/>
                </a:solidFill>
              </a:rPr>
              <a:t>t+1</a:t>
            </a:r>
            <a:r>
              <a:rPr lang="de-DE" altLang="en-US" sz="2000">
                <a:solidFill>
                  <a:srgbClr val="FF0000"/>
                </a:solidFill>
              </a:rPr>
              <a:t>(P</a:t>
            </a:r>
            <a:r>
              <a:rPr lang="de-DE" altLang="en-US" sz="2000" baseline="-25000">
                <a:solidFill>
                  <a:srgbClr val="FF0000"/>
                </a:solidFill>
              </a:rPr>
              <a:t>t+2</a:t>
            </a:r>
            <a:r>
              <a:rPr lang="de-DE" altLang="en-US" sz="2000">
                <a:solidFill>
                  <a:srgbClr val="FF0000"/>
                </a:solidFill>
              </a:rPr>
              <a:t>) &gt; P</a:t>
            </a:r>
            <a:r>
              <a:rPr lang="de-DE" altLang="en-US" sz="2000" baseline="30000">
                <a:solidFill>
                  <a:srgbClr val="FF0000"/>
                </a:solidFill>
              </a:rPr>
              <a:t>1</a:t>
            </a:r>
            <a:r>
              <a:rPr lang="de-DE" altLang="en-US" sz="2000" baseline="-25000">
                <a:solidFill>
                  <a:srgbClr val="FF0000"/>
                </a:solidFill>
              </a:rPr>
              <a:t>t+1</a:t>
            </a:r>
            <a:r>
              <a:rPr lang="de-DE" altLang="en-US" sz="2000">
                <a:solidFill>
                  <a:srgbClr val="FF0000"/>
                </a:solidFill>
              </a:rPr>
              <a:t>)</a:t>
            </a:r>
          </a:p>
        </p:txBody>
      </p:sp>
      <p:sp>
        <p:nvSpPr>
          <p:cNvPr id="9555999" name="Line 31"/>
          <p:cNvSpPr>
            <a:spLocks noChangeShapeType="1"/>
          </p:cNvSpPr>
          <p:nvPr/>
        </p:nvSpPr>
        <p:spPr bwMode="auto">
          <a:xfrm>
            <a:off x="2447925" y="2744788"/>
            <a:ext cx="5762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556000" name="Line 11"/>
          <p:cNvSpPr>
            <a:spLocks noChangeShapeType="1"/>
          </p:cNvSpPr>
          <p:nvPr/>
        </p:nvSpPr>
        <p:spPr bwMode="auto">
          <a:xfrm>
            <a:off x="1223963" y="13049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556001" name="Line 6"/>
          <p:cNvSpPr>
            <a:spLocks noChangeShapeType="1"/>
          </p:cNvSpPr>
          <p:nvPr/>
        </p:nvSpPr>
        <p:spPr bwMode="auto">
          <a:xfrm flipH="1">
            <a:off x="3995738" y="3328988"/>
            <a:ext cx="0" cy="306070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556002" name="Line 34"/>
          <p:cNvSpPr>
            <a:spLocks noChangeShapeType="1"/>
          </p:cNvSpPr>
          <p:nvPr/>
        </p:nvSpPr>
        <p:spPr bwMode="auto">
          <a:xfrm>
            <a:off x="3600450" y="6245225"/>
            <a:ext cx="3603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556003" name="Text Box 17"/>
          <p:cNvSpPr txBox="1">
            <a:spLocks noChangeArrowheads="1"/>
          </p:cNvSpPr>
          <p:nvPr/>
        </p:nvSpPr>
        <p:spPr bwMode="auto">
          <a:xfrm>
            <a:off x="3708400"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3</a:t>
            </a:r>
            <a:r>
              <a:rPr lang="de-DE" altLang="en-US" sz="2000" baseline="-25000"/>
              <a:t>t</a:t>
            </a:r>
          </a:p>
        </p:txBody>
      </p:sp>
      <p:sp>
        <p:nvSpPr>
          <p:cNvPr id="9556004" name="Line 7"/>
          <p:cNvSpPr>
            <a:spLocks noChangeShapeType="1"/>
          </p:cNvSpPr>
          <p:nvPr/>
        </p:nvSpPr>
        <p:spPr bwMode="auto">
          <a:xfrm rot="5400000" flipH="1">
            <a:off x="2573338" y="1906588"/>
            <a:ext cx="0" cy="284480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556005" name="Text Box 12"/>
          <p:cNvSpPr txBox="1">
            <a:spLocks noChangeArrowheads="1"/>
          </p:cNvSpPr>
          <p:nvPr/>
        </p:nvSpPr>
        <p:spPr bwMode="auto">
          <a:xfrm>
            <a:off x="468313" y="3105150"/>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2</a:t>
            </a:r>
            <a:r>
              <a:rPr lang="de-DE" altLang="en-US" sz="2000" baseline="-25000"/>
              <a:t>t+1</a:t>
            </a:r>
            <a:endParaRPr lang="de-DE" altLang="en-US" sz="2000" baseline="30000"/>
          </a:p>
        </p:txBody>
      </p:sp>
      <p:sp>
        <p:nvSpPr>
          <p:cNvPr id="9556006" name="Line 38"/>
          <p:cNvSpPr>
            <a:spLocks noChangeShapeType="1"/>
          </p:cNvSpPr>
          <p:nvPr/>
        </p:nvSpPr>
        <p:spPr bwMode="auto">
          <a:xfrm rot="-5400000">
            <a:off x="1206500" y="3482976"/>
            <a:ext cx="250825"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2326" name="Rectangle 4"/>
          <p:cNvSpPr>
            <a:spLocks noChangeArrowheads="1"/>
          </p:cNvSpPr>
          <p:nvPr/>
        </p:nvSpPr>
        <p:spPr bwMode="auto">
          <a:xfrm>
            <a:off x="2663825" y="1304925"/>
            <a:ext cx="17637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Period: t+1</a:t>
            </a:r>
            <a:endParaRPr lang="de-DE" altLang="en-US" sz="2200" baseline="-25000"/>
          </a:p>
        </p:txBody>
      </p:sp>
      <p:sp>
        <p:nvSpPr>
          <p:cNvPr id="12327" name="Line 40"/>
          <p:cNvSpPr>
            <a:spLocks noChangeShapeType="1"/>
          </p:cNvSpPr>
          <p:nvPr/>
        </p:nvSpPr>
        <p:spPr bwMode="auto">
          <a:xfrm>
            <a:off x="3743325" y="4365625"/>
            <a:ext cx="5762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556009" name="Line 41"/>
          <p:cNvSpPr>
            <a:spLocks noChangeShapeType="1"/>
          </p:cNvSpPr>
          <p:nvPr/>
        </p:nvSpPr>
        <p:spPr bwMode="auto">
          <a:xfrm>
            <a:off x="4679950" y="4365625"/>
            <a:ext cx="5762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2329" name="Text Box 10"/>
          <p:cNvSpPr txBox="1">
            <a:spLocks noChangeArrowheads="1"/>
          </p:cNvSpPr>
          <p:nvPr/>
        </p:nvSpPr>
        <p:spPr bwMode="auto">
          <a:xfrm>
            <a:off x="5618163" y="139382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FF00"/>
                </a:solidFill>
              </a:rPr>
              <a:t>X</a:t>
            </a:r>
            <a:r>
              <a:rPr lang="de-DE" altLang="en-US" sz="2000" baseline="-25000">
                <a:solidFill>
                  <a:srgbClr val="00FF00"/>
                </a:solidFill>
              </a:rPr>
              <a:t>S</a:t>
            </a:r>
            <a:endParaRPr lang="de-DE" altLang="en-US" sz="200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559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560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560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559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560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560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560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560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560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56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5998" grpId="0"/>
      <p:bldP spid="9555999" grpId="0" animBg="1"/>
      <p:bldP spid="9556000" grpId="0" animBg="1"/>
      <p:bldP spid="9556001" grpId="0" animBg="1"/>
      <p:bldP spid="9556002" grpId="0" animBg="1"/>
      <p:bldP spid="9556003" grpId="0"/>
      <p:bldP spid="9556004" grpId="0" animBg="1"/>
      <p:bldP spid="9556005" grpId="0"/>
      <p:bldP spid="9556006" grpId="0" animBg="1"/>
      <p:bldP spid="9556009"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6146" name="Rectangle 18"/>
          <p:cNvSpPr>
            <a:spLocks noChangeArrowheads="1"/>
          </p:cNvSpPr>
          <p:nvPr/>
        </p:nvSpPr>
        <p:spPr bwMode="auto">
          <a:xfrm>
            <a:off x="-102489" y="1007872"/>
            <a:ext cx="9039225" cy="5664200"/>
          </a:xfrm>
          <a:prstGeom prst="rect">
            <a:avLst/>
          </a:prstGeom>
          <a:noFill/>
          <a:ln w="9525">
            <a:noFill/>
            <a:miter lim="800000"/>
            <a:headEnd/>
            <a:tailEnd/>
          </a:ln>
          <a:effectLst/>
        </p:spPr>
        <p:txBody>
          <a:bodyPr lIns="92075" tIns="46038" rIns="92075" bIns="46038"/>
          <a:lstStyle/>
          <a:p>
            <a:pPr marL="952500" lvl="1" indent="-495300">
              <a:lnSpc>
                <a:spcPct val="80000"/>
              </a:lnSpc>
              <a:spcBef>
                <a:spcPct val="4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Deshalb begannen die Spekulanten die ostasiatischen Notenbanken mit "</a:t>
            </a:r>
            <a:r>
              <a:rPr lang="de-DE" dirty="0">
                <a:solidFill>
                  <a:srgbClr val="00FF00"/>
                </a:solidFill>
                <a:effectLst>
                  <a:outerShdw blurRad="38100" dist="38100" dir="2700000" algn="tl">
                    <a:srgbClr val="000000"/>
                  </a:outerShdw>
                </a:effectLst>
              </a:rPr>
              <a:t>spekulativen Attacken</a:t>
            </a:r>
            <a:r>
              <a:rPr lang="de-DE" dirty="0">
                <a:solidFill>
                  <a:schemeClr val="tx1"/>
                </a:solidFill>
                <a:effectLst>
                  <a:outerShdw blurRad="38100" dist="38100" dir="2700000" algn="tl">
                    <a:srgbClr val="000000"/>
                  </a:outerShdw>
                </a:effectLst>
              </a:rPr>
              <a:t>" anzugreifen:</a:t>
            </a:r>
          </a:p>
          <a:p>
            <a:pPr marL="1371600" lvl="2" indent="-457200">
              <a:lnSpc>
                <a:spcPct val="80000"/>
              </a:lnSpc>
              <a:spcBef>
                <a:spcPct val="4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Sie </a:t>
            </a:r>
            <a:r>
              <a:rPr lang="de-DE" sz="2000" dirty="0">
                <a:solidFill>
                  <a:srgbClr val="00FF00"/>
                </a:solidFill>
                <a:effectLst>
                  <a:outerShdw blurRad="38100" dist="38100" dir="2700000" algn="tl">
                    <a:srgbClr val="000000"/>
                  </a:outerShdw>
                </a:effectLst>
              </a:rPr>
              <a:t>verkauften</a:t>
            </a:r>
            <a:r>
              <a:rPr lang="de-DE" sz="2000" dirty="0">
                <a:solidFill>
                  <a:schemeClr val="tx1"/>
                </a:solidFill>
                <a:effectLst>
                  <a:outerShdw blurRad="38100" dist="38100" dir="2700000" algn="tl">
                    <a:srgbClr val="000000"/>
                  </a:outerShdw>
                </a:effectLst>
              </a:rPr>
              <a:t> ostasiatische Währungen in großem Umfang </a:t>
            </a:r>
            <a:r>
              <a:rPr lang="de-DE" sz="2000" dirty="0">
                <a:solidFill>
                  <a:srgbClr val="00FF00"/>
                </a:solidFill>
                <a:effectLst>
                  <a:outerShdw blurRad="38100" dist="38100" dir="2700000" algn="tl">
                    <a:srgbClr val="000000"/>
                  </a:outerShdw>
                </a:effectLst>
              </a:rPr>
              <a:t>auf Termin</a:t>
            </a:r>
            <a:r>
              <a:rPr lang="de-DE" sz="2000" dirty="0">
                <a:solidFill>
                  <a:schemeClr val="tx1"/>
                </a:solidFill>
                <a:effectLst>
                  <a:outerShdw blurRad="38100" dist="38100" dir="2700000" algn="tl">
                    <a:srgbClr val="000000"/>
                  </a:outerShdw>
                </a:effectLst>
              </a:rPr>
              <a:t> (z.B. zu 2</a:t>
            </a:r>
            <a:r>
              <a:rPr lang="de-DE" sz="2000" baseline="30000" dirty="0">
                <a:solidFill>
                  <a:schemeClr val="tx1"/>
                </a:solidFill>
                <a:effectLst>
                  <a:outerShdw blurRad="38100" dist="38100" dir="2700000" algn="tl">
                    <a:srgbClr val="000000"/>
                  </a:outerShdw>
                </a:effectLst>
                <a:cs typeface="Times New Roman" pitchFamily="18" charset="0"/>
              </a:rPr>
              <a:t>$</a:t>
            </a:r>
            <a:r>
              <a:rPr lang="de-DE" sz="2000" baseline="-25000" dirty="0">
                <a:solidFill>
                  <a:schemeClr val="tx1"/>
                </a:solidFill>
                <a:effectLst>
                  <a:outerShdw blurRad="38100" dist="38100" dir="2700000" algn="tl">
                    <a:srgbClr val="000000"/>
                  </a:outerShdw>
                </a:effectLst>
                <a:cs typeface="Times New Roman" pitchFamily="18" charset="0"/>
              </a:rPr>
              <a:t>₩</a:t>
            </a:r>
            <a:r>
              <a:rPr lang="de-DE" sz="2000" dirty="0">
                <a:solidFill>
                  <a:schemeClr val="tx1"/>
                </a:solidFill>
                <a:effectLst>
                  <a:outerShdw blurRad="38100" dist="38100" dir="2700000" algn="tl">
                    <a:srgbClr val="000000"/>
                  </a:outerShdw>
                </a:effectLst>
                <a:cs typeface="Times New Roman" pitchFamily="18" charset="0"/>
              </a:rPr>
              <a:t>) und spekulierten darauf, dass der Kassa-wechselkurs auf unter </a:t>
            </a:r>
            <a:r>
              <a:rPr lang="de-DE" sz="2000" dirty="0">
                <a:solidFill>
                  <a:schemeClr val="tx1"/>
                </a:solidFill>
                <a:effectLst>
                  <a:outerShdw blurRad="38100" dist="38100" dir="2700000" algn="tl">
                    <a:srgbClr val="000000"/>
                  </a:outerShdw>
                </a:effectLst>
              </a:rPr>
              <a:t>2</a:t>
            </a:r>
            <a:r>
              <a:rPr lang="de-DE" sz="2000" baseline="30000" dirty="0">
                <a:solidFill>
                  <a:schemeClr val="tx1"/>
                </a:solidFill>
                <a:effectLst>
                  <a:outerShdw blurRad="38100" dist="38100" dir="2700000" algn="tl">
                    <a:srgbClr val="000000"/>
                  </a:outerShdw>
                </a:effectLst>
                <a:cs typeface="Times New Roman" pitchFamily="18" charset="0"/>
              </a:rPr>
              <a:t>$</a:t>
            </a:r>
            <a:r>
              <a:rPr lang="de-DE" sz="2000" baseline="-25000" dirty="0">
                <a:solidFill>
                  <a:schemeClr val="tx1"/>
                </a:solidFill>
                <a:effectLst>
                  <a:outerShdw blurRad="38100" dist="38100" dir="2700000" algn="tl">
                    <a:srgbClr val="000000"/>
                  </a:outerShdw>
                </a:effectLst>
                <a:cs typeface="Times New Roman" pitchFamily="18" charset="0"/>
              </a:rPr>
              <a:t>₩</a:t>
            </a:r>
            <a:r>
              <a:rPr lang="de-DE" sz="2000" dirty="0">
                <a:solidFill>
                  <a:schemeClr val="tx1"/>
                </a:solidFill>
                <a:effectLst>
                  <a:outerShdw blurRad="38100" dist="38100" dir="2700000" algn="tl">
                    <a:srgbClr val="000000"/>
                  </a:outerShdw>
                </a:effectLst>
                <a:cs typeface="Times New Roman" pitchFamily="18" charset="0"/>
              </a:rPr>
              <a:t> abwertet </a:t>
            </a:r>
            <a:r>
              <a:rPr lang="de-DE" sz="2000" dirty="0">
                <a:solidFill>
                  <a:schemeClr val="tx1"/>
                </a:solidFill>
                <a:effectLst>
                  <a:outerShdw blurRad="38100" dist="38100" dir="2700000" algn="tl">
                    <a:srgbClr val="000000"/>
                  </a:outerShdw>
                </a:effectLst>
              </a:rPr>
              <a:t>(z.B. zu 1</a:t>
            </a:r>
            <a:r>
              <a:rPr lang="de-DE" sz="2000" baseline="30000" dirty="0">
                <a:solidFill>
                  <a:schemeClr val="tx1"/>
                </a:solidFill>
                <a:effectLst>
                  <a:outerShdw blurRad="38100" dist="38100" dir="2700000" algn="tl">
                    <a:srgbClr val="000000"/>
                  </a:outerShdw>
                </a:effectLst>
                <a:cs typeface="Times New Roman" pitchFamily="18" charset="0"/>
              </a:rPr>
              <a:t>$</a:t>
            </a:r>
            <a:r>
              <a:rPr lang="de-DE" sz="2000" baseline="-25000" dirty="0">
                <a:solidFill>
                  <a:schemeClr val="tx1"/>
                </a:solidFill>
                <a:effectLst>
                  <a:outerShdw blurRad="38100" dist="38100" dir="2700000" algn="tl">
                    <a:srgbClr val="000000"/>
                  </a:outerShdw>
                </a:effectLst>
                <a:cs typeface="Times New Roman" pitchFamily="18" charset="0"/>
              </a:rPr>
              <a:t>₩</a:t>
            </a:r>
            <a:r>
              <a:rPr lang="de-DE" sz="2000" dirty="0">
                <a:solidFill>
                  <a:schemeClr val="tx1"/>
                </a:solidFill>
                <a:effectLst>
                  <a:outerShdw blurRad="38100" dist="38100" dir="2700000" algn="tl">
                    <a:srgbClr val="000000"/>
                  </a:outerShdw>
                </a:effectLst>
                <a:cs typeface="Times New Roman" pitchFamily="18" charset="0"/>
              </a:rPr>
              <a:t>), so dass sie dann 2 $ für 1 ₩ über das Termingeschäft bekommen aber nur 1 $ für 1 ₩ auf dem Kassamarkt hergeben müssen.</a:t>
            </a:r>
          </a:p>
          <a:p>
            <a:pPr marL="1371600" lvl="2" indent="-457200">
              <a:lnSpc>
                <a:spcPct val="80000"/>
              </a:lnSpc>
              <a:spcBef>
                <a:spcPct val="4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cs typeface="Times New Roman" pitchFamily="18" charset="0"/>
              </a:rPr>
              <a:t>Wenn dies genügend Spekulanten machen, führt dies zu einer </a:t>
            </a:r>
            <a:r>
              <a:rPr lang="de-DE" sz="2000" dirty="0">
                <a:solidFill>
                  <a:srgbClr val="00FF00"/>
                </a:solidFill>
                <a:effectLst>
                  <a:outerShdw blurRad="38100" dist="38100" dir="2700000" algn="tl">
                    <a:srgbClr val="000000"/>
                  </a:outerShdw>
                </a:effectLst>
                <a:cs typeface="Times New Roman" pitchFamily="18" charset="0"/>
              </a:rPr>
              <a:t>Abwertung des Terminkurses</a:t>
            </a:r>
            <a:r>
              <a:rPr lang="de-DE" sz="2000" dirty="0">
                <a:solidFill>
                  <a:schemeClr val="tx1"/>
                </a:solidFill>
                <a:effectLst>
                  <a:outerShdw blurRad="38100" dist="38100" dir="2700000" algn="tl">
                    <a:srgbClr val="000000"/>
                  </a:outerShdw>
                </a:effectLst>
                <a:cs typeface="Times New Roman" pitchFamily="18" charset="0"/>
              </a:rPr>
              <a:t> der ostasiatischen Währungen.</a:t>
            </a:r>
          </a:p>
          <a:p>
            <a:pPr marL="1371600" lvl="2" indent="-457200">
              <a:lnSpc>
                <a:spcPct val="80000"/>
              </a:lnSpc>
              <a:spcBef>
                <a:spcPct val="4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cs typeface="Times New Roman" pitchFamily="18" charset="0"/>
              </a:rPr>
              <a:t>Wie die </a:t>
            </a:r>
            <a:r>
              <a:rPr lang="de-DE" sz="2000" dirty="0">
                <a:solidFill>
                  <a:srgbClr val="00FF00"/>
                </a:solidFill>
                <a:effectLst>
                  <a:outerShdw blurRad="38100" dist="38100" dir="2700000" algn="tl">
                    <a:srgbClr val="000000"/>
                  </a:outerShdw>
                </a:effectLst>
                <a:cs typeface="Times New Roman" pitchFamily="18" charset="0"/>
              </a:rPr>
              <a:t>Zinsarbitragegleichung</a:t>
            </a:r>
            <a:r>
              <a:rPr lang="de-DE" sz="2000" dirty="0">
                <a:solidFill>
                  <a:schemeClr val="tx1"/>
                </a:solidFill>
                <a:effectLst>
                  <a:outerShdw blurRad="38100" dist="38100" dir="2700000" algn="tl">
                    <a:srgbClr val="000000"/>
                  </a:outerShdw>
                </a:effectLst>
                <a:cs typeface="Times New Roman" pitchFamily="18" charset="0"/>
              </a:rPr>
              <a:t> zeigt, wurde dadurch die Anlage ostasiatischer Ersparnisse in ausl. Wertpapieren rentabel:</a:t>
            </a:r>
          </a:p>
          <a:p>
            <a:pPr marL="1371600" lvl="2" indent="-457200">
              <a:lnSpc>
                <a:spcPct val="80000"/>
              </a:lnSpc>
              <a:spcBef>
                <a:spcPct val="40000"/>
              </a:spcBef>
              <a:buClr>
                <a:srgbClr val="FF0000"/>
              </a:buClr>
              <a:buSzPct val="130000"/>
              <a:buFont typeface="Arial Unicode MS" pitchFamily="34" charset="-128"/>
              <a:buChar char="◆"/>
              <a:defRPr/>
            </a:pPr>
            <a:endParaRPr lang="de-DE" sz="2000" dirty="0">
              <a:solidFill>
                <a:schemeClr val="tx1"/>
              </a:solidFill>
              <a:effectLst>
                <a:outerShdw blurRad="38100" dist="38100" dir="2700000" algn="tl">
                  <a:srgbClr val="000000"/>
                </a:outerShdw>
              </a:effectLst>
            </a:endParaRPr>
          </a:p>
          <a:p>
            <a:pPr marL="1371600" lvl="2" indent="-457200">
              <a:lnSpc>
                <a:spcPct val="80000"/>
              </a:lnSpc>
              <a:spcBef>
                <a:spcPct val="40000"/>
              </a:spcBef>
              <a:buClr>
                <a:srgbClr val="FF0000"/>
              </a:buClr>
              <a:buSzPct val="130000"/>
              <a:buFont typeface="Arial Unicode MS" pitchFamily="34" charset="-128"/>
              <a:buChar char="◆"/>
              <a:defRPr/>
            </a:pPr>
            <a:endParaRPr lang="de-DE" sz="2000" dirty="0">
              <a:solidFill>
                <a:schemeClr val="tx1"/>
              </a:solidFill>
              <a:effectLst>
                <a:outerShdw blurRad="38100" dist="38100" dir="2700000" algn="tl">
                  <a:srgbClr val="000000"/>
                </a:outerShdw>
              </a:effectLst>
            </a:endParaRPr>
          </a:p>
          <a:p>
            <a:pPr marL="952500" lvl="1" indent="-495300">
              <a:lnSpc>
                <a:spcPct val="80000"/>
              </a:lnSpc>
              <a:spcBef>
                <a:spcPct val="4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Dadurch stieg jedoch das Angebot asiatischer Währungen auf dem Devisenmarkt, so dass Abwertungsdruck auf die asiatischen Währungen entstand: </a:t>
            </a:r>
            <a:r>
              <a:rPr lang="de-DE" dirty="0">
                <a:solidFill>
                  <a:srgbClr val="00FF00"/>
                </a:solidFill>
                <a:effectLst>
                  <a:outerShdw blurRad="38100" dist="38100" dir="2700000" algn="tl">
                    <a:srgbClr val="000000"/>
                  </a:outerShdw>
                </a:effectLst>
              </a:rPr>
              <a:t>e</a:t>
            </a:r>
            <a:r>
              <a:rPr lang="de-DE" baseline="30000" dirty="0">
                <a:solidFill>
                  <a:srgbClr val="00FF00"/>
                </a:solidFill>
                <a:effectLst>
                  <a:outerShdw blurRad="38100" dist="38100" dir="2700000" algn="tl">
                    <a:srgbClr val="000000"/>
                  </a:outerShdw>
                </a:effectLst>
              </a:rPr>
              <a:t>$</a:t>
            </a:r>
            <a:r>
              <a:rPr lang="de-DE" baseline="-25000" dirty="0">
                <a:solidFill>
                  <a:srgbClr val="00FF00"/>
                </a:solidFill>
                <a:effectLst>
                  <a:outerShdw blurRad="38100" dist="38100" dir="2700000" algn="tl">
                    <a:srgbClr val="000000"/>
                  </a:outerShdw>
                </a:effectLst>
                <a:cs typeface="Times New Roman" pitchFamily="18" charset="0"/>
              </a:rPr>
              <a:t>₩,t</a:t>
            </a:r>
            <a:r>
              <a:rPr lang="de-DE" dirty="0">
                <a:solidFill>
                  <a:srgbClr val="00FF00"/>
                </a:solidFill>
                <a:effectLst>
                  <a:outerShdw blurRad="38100" dist="38100" dir="2700000" algn="tl">
                    <a:srgbClr val="000000"/>
                  </a:outerShdw>
                </a:effectLst>
                <a:cs typeface="Times New Roman" pitchFamily="18" charset="0"/>
              </a:rPr>
              <a:t>↓</a:t>
            </a:r>
          </a:p>
          <a:p>
            <a:pPr marL="1371600" lvl="2" indent="-457200">
              <a:lnSpc>
                <a:spcPct val="80000"/>
              </a:lnSpc>
              <a:spcBef>
                <a:spcPct val="4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cs typeface="Times New Roman" pitchFamily="18" charset="0"/>
              </a:rPr>
              <a:t>Dadurch geriet was Wechselkursziel der Notenbanken unter Druck: </a:t>
            </a:r>
            <a:r>
              <a:rPr lang="de-DE" sz="2000" b="1" dirty="0">
                <a:solidFill>
                  <a:srgbClr val="00FF00"/>
                </a:solidFill>
                <a:effectLst>
                  <a:outerShdw blurRad="38100" dist="38100" dir="2700000" algn="tl">
                    <a:srgbClr val="000000"/>
                  </a:outerShdw>
                </a:effectLst>
                <a:cs typeface="Times New Roman" pitchFamily="18" charset="0"/>
              </a:rPr>
              <a:t>ē</a:t>
            </a:r>
            <a:r>
              <a:rPr lang="de-DE" sz="2000" b="1" baseline="30000" dirty="0">
                <a:solidFill>
                  <a:srgbClr val="00FF00"/>
                </a:solidFill>
                <a:effectLst>
                  <a:outerShdw blurRad="38100" dist="38100" dir="2700000" algn="tl">
                    <a:srgbClr val="000000"/>
                  </a:outerShdw>
                </a:effectLst>
              </a:rPr>
              <a:t>$</a:t>
            </a:r>
            <a:r>
              <a:rPr lang="de-DE" sz="2000" b="1" baseline="-25000" dirty="0">
                <a:solidFill>
                  <a:srgbClr val="00FF00"/>
                </a:solidFill>
                <a:effectLst>
                  <a:outerShdw blurRad="38100" dist="38100" dir="2700000" algn="tl">
                    <a:srgbClr val="000000"/>
                  </a:outerShdw>
                </a:effectLst>
                <a:cs typeface="Times New Roman" pitchFamily="18" charset="0"/>
              </a:rPr>
              <a:t>₩ </a:t>
            </a:r>
            <a:r>
              <a:rPr lang="de-DE" sz="2000" dirty="0">
                <a:solidFill>
                  <a:srgbClr val="00FF00"/>
                </a:solidFill>
                <a:effectLst>
                  <a:outerShdw blurRad="38100" dist="38100" dir="2700000" algn="tl">
                    <a:srgbClr val="000000"/>
                  </a:outerShdw>
                </a:effectLst>
                <a:cs typeface="Times New Roman" pitchFamily="18" charset="0"/>
              </a:rPr>
              <a:t>&gt; </a:t>
            </a:r>
            <a:r>
              <a:rPr lang="de-DE" sz="2000" dirty="0">
                <a:solidFill>
                  <a:srgbClr val="00FF00"/>
                </a:solidFill>
                <a:effectLst>
                  <a:outerShdw blurRad="38100" dist="38100" dir="2700000" algn="tl">
                    <a:srgbClr val="000000"/>
                  </a:outerShdw>
                </a:effectLst>
              </a:rPr>
              <a:t>e</a:t>
            </a:r>
            <a:r>
              <a:rPr lang="de-DE" sz="2000" baseline="30000" dirty="0">
                <a:solidFill>
                  <a:srgbClr val="00FF00"/>
                </a:solidFill>
                <a:effectLst>
                  <a:outerShdw blurRad="38100" dist="38100" dir="2700000" algn="tl">
                    <a:srgbClr val="000000"/>
                  </a:outerShdw>
                </a:effectLst>
              </a:rPr>
              <a:t>$</a:t>
            </a:r>
            <a:r>
              <a:rPr lang="de-DE" sz="2000" baseline="-25000" dirty="0">
                <a:solidFill>
                  <a:srgbClr val="00FF00"/>
                </a:solidFill>
                <a:effectLst>
                  <a:outerShdw blurRad="38100" dist="38100" dir="2700000" algn="tl">
                    <a:srgbClr val="000000"/>
                  </a:outerShdw>
                </a:effectLst>
                <a:cs typeface="Times New Roman" pitchFamily="18" charset="0"/>
              </a:rPr>
              <a:t>₩,t</a:t>
            </a:r>
            <a:r>
              <a:rPr lang="de-DE" sz="2000" dirty="0">
                <a:solidFill>
                  <a:schemeClr val="tx1"/>
                </a:solidFill>
                <a:effectLst>
                  <a:outerShdw blurRad="38100" dist="38100" dir="2700000" algn="tl">
                    <a:srgbClr val="000000"/>
                  </a:outerShdw>
                </a:effectLst>
                <a:cs typeface="Times New Roman" pitchFamily="18" charset="0"/>
              </a:rPr>
              <a:t>. Um eine Abwertung zu verhindern, mussten die Notenbanken jedoch den heimischen Zinssatz erhöhen: </a:t>
            </a:r>
            <a:r>
              <a:rPr lang="de-DE" sz="2000" dirty="0">
                <a:solidFill>
                  <a:srgbClr val="00FF00"/>
                </a:solidFill>
                <a:effectLst>
                  <a:outerShdw blurRad="38100" dist="38100" dir="2700000" algn="tl">
                    <a:srgbClr val="000000"/>
                  </a:outerShdw>
                </a:effectLst>
                <a:cs typeface="Times New Roman" pitchFamily="18" charset="0"/>
              </a:rPr>
              <a:t>i</a:t>
            </a:r>
            <a:r>
              <a:rPr lang="de-DE" sz="2000" baseline="-25000" dirty="0">
                <a:solidFill>
                  <a:srgbClr val="00FF00"/>
                </a:solidFill>
                <a:effectLst>
                  <a:outerShdw blurRad="38100" dist="38100" dir="2700000" algn="tl">
                    <a:srgbClr val="000000"/>
                  </a:outerShdw>
                </a:effectLst>
                <a:cs typeface="Times New Roman" pitchFamily="18" charset="0"/>
              </a:rPr>
              <a:t>₩,</a:t>
            </a:r>
            <a:r>
              <a:rPr lang="de-DE" sz="2000" baseline="-25000" dirty="0" err="1">
                <a:solidFill>
                  <a:srgbClr val="00FF00"/>
                </a:solidFill>
                <a:effectLst>
                  <a:outerShdw blurRad="38100" dist="38100" dir="2700000" algn="tl">
                    <a:srgbClr val="000000"/>
                  </a:outerShdw>
                </a:effectLst>
                <a:cs typeface="Times New Roman" pitchFamily="18" charset="0"/>
              </a:rPr>
              <a:t>t,t+1</a:t>
            </a:r>
            <a:r>
              <a:rPr lang="de-DE" sz="2000" dirty="0">
                <a:solidFill>
                  <a:srgbClr val="00FF00"/>
                </a:solidFill>
                <a:effectLst>
                  <a:outerShdw blurRad="38100" dist="38100" dir="2700000" algn="tl">
                    <a:srgbClr val="000000"/>
                  </a:outerShdw>
                </a:effectLst>
                <a:cs typeface="Times New Roman" pitchFamily="18" charset="0"/>
              </a:rPr>
              <a:t>↑</a:t>
            </a:r>
            <a:r>
              <a:rPr lang="de-DE" sz="2000" dirty="0">
                <a:solidFill>
                  <a:schemeClr val="tx1"/>
                </a:solidFill>
                <a:effectLst>
                  <a:outerShdw blurRad="38100" dist="38100" dir="2700000" algn="tl">
                    <a:srgbClr val="000000"/>
                  </a:outerShdw>
                </a:effectLst>
                <a:cs typeface="Times New Roman" pitchFamily="18" charset="0"/>
              </a:rPr>
              <a:t>.</a:t>
            </a:r>
          </a:p>
        </p:txBody>
      </p:sp>
      <p:sp>
        <p:nvSpPr>
          <p:cNvPr id="9776147" name="Rectangle 19"/>
          <p:cNvSpPr>
            <a:spLocks noGrp="1" noChangeArrowheads="1"/>
          </p:cNvSpPr>
          <p:nvPr>
            <p:ph type="title"/>
          </p:nvPr>
        </p:nvSpPr>
        <p:spPr>
          <a:xfrm>
            <a:off x="0" y="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2390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D2C016B8-2A62-45C4-8272-5AD13BDDEF14}" type="slidenum">
              <a:rPr lang="de-DE" altLang="en-US" sz="1600" smtClean="0"/>
              <a:pPr eaLnBrk="1" hangingPunct="1">
                <a:spcBef>
                  <a:spcPct val="0"/>
                </a:spcBef>
                <a:buClrTx/>
                <a:buFontTx/>
                <a:buNone/>
              </a:pPr>
              <a:t>120</a:t>
            </a:fld>
            <a:r>
              <a:rPr lang="de-DE" altLang="en-US" sz="1600"/>
              <a:t> -</a:t>
            </a:r>
          </a:p>
        </p:txBody>
      </p:sp>
      <p:sp>
        <p:nvSpPr>
          <p:cNvPr id="12390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776133" name="Text Box 5"/>
          <p:cNvSpPr txBox="1">
            <a:spLocks noChangeArrowheads="1"/>
          </p:cNvSpPr>
          <p:nvPr/>
        </p:nvSpPr>
        <p:spPr bwMode="auto">
          <a:xfrm>
            <a:off x="1308099" y="4454525"/>
            <a:ext cx="2525713" cy="463846"/>
          </a:xfrm>
          <a:prstGeom prst="rect">
            <a:avLst/>
          </a:prstGeom>
          <a:noFill/>
          <a:ln w="28575" algn="ctr">
            <a:noFill/>
            <a:miter lim="800000"/>
            <a:headEnd type="none" w="med" len="lg"/>
            <a:tailEnd type="none" w="lg" len="lg"/>
          </a:ln>
          <a:effectLst/>
        </p:spPr>
        <p:txBody>
          <a:bodyPr wrap="square" lIns="90000" tIns="46800" rIns="90000" bIns="46800">
            <a:spAutoFit/>
          </a:bodyPr>
          <a:lstStyle/>
          <a:p>
            <a:pPr algn="ctr">
              <a:defRPr/>
            </a:pPr>
            <a:r>
              <a:rPr lang="de-DE" sz="2400" dirty="0">
                <a:solidFill>
                  <a:schemeClr val="tx1"/>
                </a:solidFill>
              </a:rPr>
              <a:t>1€ * (</a:t>
            </a:r>
            <a:r>
              <a:rPr lang="de-DE" sz="2400" dirty="0" err="1">
                <a:solidFill>
                  <a:schemeClr val="tx1"/>
                </a:solidFill>
              </a:rPr>
              <a:t>1+i</a:t>
            </a:r>
            <a:r>
              <a:rPr lang="de-DE" sz="2400" baseline="-25000" dirty="0">
                <a:solidFill>
                  <a:schemeClr val="tx1"/>
                </a:solidFill>
                <a:effectLst>
                  <a:outerShdw blurRad="38100" dist="38100" dir="2700000" algn="tl">
                    <a:srgbClr val="000000"/>
                  </a:outerShdw>
                </a:effectLst>
                <a:cs typeface="Times New Roman" pitchFamily="18" charset="0"/>
              </a:rPr>
              <a:t>₩</a:t>
            </a:r>
            <a:r>
              <a:rPr lang="de-DE" sz="2400" baseline="-25000" dirty="0">
                <a:solidFill>
                  <a:schemeClr val="tx1"/>
                </a:solidFill>
              </a:rPr>
              <a:t>,</a:t>
            </a:r>
            <a:r>
              <a:rPr lang="de-DE" sz="2400" baseline="-25000" dirty="0" err="1">
                <a:solidFill>
                  <a:schemeClr val="tx1"/>
                </a:solidFill>
              </a:rPr>
              <a:t>t,t+1</a:t>
            </a:r>
            <a:r>
              <a:rPr lang="de-DE" sz="2400" dirty="0">
                <a:solidFill>
                  <a:schemeClr val="tx1"/>
                </a:solidFill>
              </a:rPr>
              <a:t>)  =</a:t>
            </a:r>
          </a:p>
        </p:txBody>
      </p:sp>
      <p:sp>
        <p:nvSpPr>
          <p:cNvPr id="9776134" name="Text Box 6"/>
          <p:cNvSpPr txBox="1">
            <a:spLocks noChangeArrowheads="1"/>
          </p:cNvSpPr>
          <p:nvPr/>
        </p:nvSpPr>
        <p:spPr bwMode="auto">
          <a:xfrm>
            <a:off x="3746500" y="4479925"/>
            <a:ext cx="1435100" cy="457200"/>
          </a:xfrm>
          <a:prstGeom prst="rect">
            <a:avLst/>
          </a:prstGeom>
          <a:noFill/>
          <a:ln w="28575" algn="ctr">
            <a:noFill/>
            <a:miter lim="800000"/>
            <a:headEnd type="none" w="med" len="lg"/>
            <a:tailEnd type="none" w="lg" len="lg"/>
          </a:ln>
          <a:effectLst/>
        </p:spPr>
        <p:txBody>
          <a:bodyPr lIns="90000" tIns="46800" rIns="90000" bIns="46800">
            <a:spAutoFit/>
          </a:bodyPr>
          <a:lstStyle/>
          <a:p>
            <a:pPr algn="ctr">
              <a:defRPr/>
            </a:pPr>
            <a:r>
              <a:rPr lang="de-DE" sz="2400" dirty="0">
                <a:solidFill>
                  <a:schemeClr val="tx1"/>
                </a:solidFill>
              </a:rPr>
              <a:t>(1€ *e</a:t>
            </a:r>
            <a:r>
              <a:rPr lang="de-DE" sz="2400" baseline="30000" dirty="0">
                <a:solidFill>
                  <a:schemeClr val="tx1"/>
                </a:solidFill>
              </a:rPr>
              <a:t>$</a:t>
            </a:r>
            <a:r>
              <a:rPr lang="de-DE" sz="2400" baseline="-25000" dirty="0">
                <a:solidFill>
                  <a:schemeClr val="tx1"/>
                </a:solidFill>
                <a:effectLst>
                  <a:outerShdw blurRad="38100" dist="38100" dir="2700000" algn="tl">
                    <a:srgbClr val="000000"/>
                  </a:outerShdw>
                </a:effectLst>
                <a:cs typeface="Times New Roman" pitchFamily="18" charset="0"/>
              </a:rPr>
              <a:t>₩</a:t>
            </a:r>
            <a:r>
              <a:rPr lang="de-DE" sz="2400" baseline="-25000" dirty="0">
                <a:solidFill>
                  <a:schemeClr val="tx1"/>
                </a:solidFill>
              </a:rPr>
              <a:t>,t</a:t>
            </a:r>
          </a:p>
        </p:txBody>
      </p:sp>
      <p:sp>
        <p:nvSpPr>
          <p:cNvPr id="9776135" name="Text Box 7"/>
          <p:cNvSpPr txBox="1">
            <a:spLocks noChangeArrowheads="1"/>
          </p:cNvSpPr>
          <p:nvPr/>
        </p:nvSpPr>
        <p:spPr bwMode="auto">
          <a:xfrm>
            <a:off x="6515100" y="4479925"/>
            <a:ext cx="2171700" cy="457200"/>
          </a:xfrm>
          <a:prstGeom prst="rect">
            <a:avLst/>
          </a:prstGeom>
          <a:noFill/>
          <a:ln w="28575" algn="ctr">
            <a:noFill/>
            <a:miter lim="800000"/>
            <a:headEnd type="none" w="med" len="lg"/>
            <a:tailEnd type="none" w="lg" len="lg"/>
          </a:ln>
          <a:effectLst/>
        </p:spPr>
        <p:txBody>
          <a:bodyPr lIns="90000" tIns="46800" rIns="90000" bIns="46800">
            <a:spAutoFit/>
          </a:bodyPr>
          <a:lstStyle/>
          <a:p>
            <a:pPr>
              <a:defRPr/>
            </a:pPr>
            <a:r>
              <a:rPr lang="de-DE" sz="2400" dirty="0">
                <a:solidFill>
                  <a:schemeClr val="tx1"/>
                </a:solidFill>
              </a:rPr>
              <a:t>  /  f</a:t>
            </a:r>
            <a:r>
              <a:rPr lang="de-DE" sz="2400" baseline="30000" dirty="0">
                <a:solidFill>
                  <a:schemeClr val="tx1"/>
                </a:solidFill>
              </a:rPr>
              <a:t>$</a:t>
            </a:r>
            <a:r>
              <a:rPr lang="de-DE" sz="2400" baseline="-25000" dirty="0">
                <a:solidFill>
                  <a:schemeClr val="tx1"/>
                </a:solidFill>
                <a:effectLst>
                  <a:outerShdw blurRad="38100" dist="38100" dir="2700000" algn="tl">
                    <a:srgbClr val="000000"/>
                  </a:outerShdw>
                </a:effectLst>
                <a:cs typeface="Times New Roman" pitchFamily="18" charset="0"/>
              </a:rPr>
              <a:t>₩</a:t>
            </a:r>
            <a:r>
              <a:rPr lang="de-DE" sz="2400" baseline="-25000" dirty="0">
                <a:solidFill>
                  <a:schemeClr val="tx1"/>
                </a:solidFill>
              </a:rPr>
              <a:t>,</a:t>
            </a:r>
            <a:r>
              <a:rPr lang="de-DE" sz="2400" baseline="-25000" dirty="0" err="1">
                <a:solidFill>
                  <a:schemeClr val="tx1"/>
                </a:solidFill>
              </a:rPr>
              <a:t>t+1</a:t>
            </a:r>
            <a:r>
              <a:rPr lang="de-DE" sz="2400" baseline="-25000" dirty="0">
                <a:solidFill>
                  <a:schemeClr val="tx1"/>
                </a:solidFill>
              </a:rPr>
              <a:t>     </a:t>
            </a:r>
            <a:r>
              <a:rPr lang="de-DE" sz="2400" dirty="0">
                <a:solidFill>
                  <a:schemeClr val="tx1"/>
                </a:solidFill>
              </a:rPr>
              <a:t>) </a:t>
            </a:r>
          </a:p>
        </p:txBody>
      </p:sp>
      <p:sp>
        <p:nvSpPr>
          <p:cNvPr id="123914" name="Text Box 8"/>
          <p:cNvSpPr txBox="1">
            <a:spLocks noChangeArrowheads="1"/>
          </p:cNvSpPr>
          <p:nvPr/>
        </p:nvSpPr>
        <p:spPr bwMode="auto">
          <a:xfrm>
            <a:off x="4660900" y="4467225"/>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 (1+i</a:t>
            </a:r>
            <a:r>
              <a:rPr lang="de-DE" altLang="en-US" baseline="-25000"/>
              <a:t>$,t,t+1</a:t>
            </a:r>
            <a:r>
              <a:rPr lang="de-DE" altLang="en-US"/>
              <a:t>)</a:t>
            </a:r>
          </a:p>
        </p:txBody>
      </p:sp>
      <p:sp>
        <p:nvSpPr>
          <p:cNvPr id="9776137" name="Text Box 9"/>
          <p:cNvSpPr txBox="1">
            <a:spLocks noChangeArrowheads="1"/>
          </p:cNvSpPr>
          <p:nvPr/>
        </p:nvSpPr>
        <p:spPr bwMode="auto">
          <a:xfrm>
            <a:off x="7710138" y="4479925"/>
            <a:ext cx="43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3000" b="1" dirty="0">
                <a:solidFill>
                  <a:srgbClr val="FF0000"/>
                </a:solidFill>
                <a:cs typeface="Arial" charset="0"/>
              </a:rPr>
              <a:t>↓</a:t>
            </a:r>
          </a:p>
        </p:txBody>
      </p:sp>
      <p:sp>
        <p:nvSpPr>
          <p:cNvPr id="9776138" name="Text Box 10"/>
          <p:cNvSpPr txBox="1">
            <a:spLocks noChangeArrowheads="1"/>
          </p:cNvSpPr>
          <p:nvPr/>
        </p:nvSpPr>
        <p:spPr bwMode="auto">
          <a:xfrm rot="10800000">
            <a:off x="8039717" y="4570413"/>
            <a:ext cx="43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3000" b="1">
                <a:solidFill>
                  <a:srgbClr val="FF0000"/>
                </a:solidFill>
                <a:cs typeface="Arial" charset="0"/>
              </a:rPr>
              <a:t>↓</a:t>
            </a:r>
          </a:p>
        </p:txBody>
      </p:sp>
      <p:sp>
        <p:nvSpPr>
          <p:cNvPr id="9776140" name="Text Box 12"/>
          <p:cNvSpPr txBox="1">
            <a:spLocks noChangeArrowheads="1"/>
          </p:cNvSpPr>
          <p:nvPr/>
        </p:nvSpPr>
        <p:spPr bwMode="auto">
          <a:xfrm>
            <a:off x="4959350" y="4473575"/>
            <a:ext cx="43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3000" b="1" dirty="0">
                <a:solidFill>
                  <a:srgbClr val="FF0000"/>
                </a:solidFill>
                <a:cs typeface="Arial" charset="0"/>
              </a:rPr>
              <a:t>↓</a:t>
            </a:r>
          </a:p>
        </p:txBody>
      </p:sp>
      <p:sp>
        <p:nvSpPr>
          <p:cNvPr id="16" name="Text Box 4">
            <a:extLst>
              <a:ext uri="{FF2B5EF4-FFF2-40B4-BE49-F238E27FC236}">
                <a16:creationId xmlns:a16="http://schemas.microsoft.com/office/drawing/2014/main" id="{2EC53164-35B3-4829-A7A3-1BB6539075C9}"/>
              </a:ext>
            </a:extLst>
          </p:cNvPr>
          <p:cNvSpPr txBox="1">
            <a:spLocks noChangeArrowheads="1"/>
          </p:cNvSpPr>
          <p:nvPr/>
        </p:nvSpPr>
        <p:spPr bwMode="auto">
          <a:xfrm>
            <a:off x="3357231" y="4498679"/>
            <a:ext cx="430213" cy="463846"/>
          </a:xfrm>
          <a:prstGeom prst="rect">
            <a:avLst/>
          </a:prstGeom>
          <a:solidFill>
            <a:srgbClr val="003399"/>
          </a:solidFill>
          <a:ln>
            <a:noFill/>
          </a:ln>
          <a:extLst/>
        </p:spPr>
        <p:txBody>
          <a:bodyPr wrap="square"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b="1" dirty="0">
                <a:solidFill>
                  <a:srgbClr val="FF0000"/>
                </a:solidFill>
              </a:rPr>
              <a:t>&lt;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761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76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76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761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761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9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761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761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7761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776146">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7761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7761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6133" grpId="0"/>
      <p:bldP spid="9776134" grpId="0"/>
      <p:bldP spid="9776135" grpId="0"/>
      <p:bldP spid="123914" grpId="0"/>
      <p:bldP spid="9776137" grpId="0"/>
      <p:bldP spid="9776138" grpId="0"/>
      <p:bldP spid="9776140" grpId="0"/>
      <p:bldP spid="16"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8327" name="Rectangle 7"/>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2493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226A48D-205C-4349-B272-A3649E21A5DA}" type="slidenum">
              <a:rPr lang="de-DE" altLang="en-US" sz="1600" smtClean="0"/>
              <a:pPr eaLnBrk="1" hangingPunct="1">
                <a:spcBef>
                  <a:spcPct val="0"/>
                </a:spcBef>
                <a:buClrTx/>
                <a:buFontTx/>
                <a:buNone/>
              </a:pPr>
              <a:t>121</a:t>
            </a:fld>
            <a:r>
              <a:rPr lang="de-DE" altLang="en-US" sz="1600"/>
              <a:t> -</a:t>
            </a:r>
          </a:p>
        </p:txBody>
      </p:sp>
      <p:sp>
        <p:nvSpPr>
          <p:cNvPr id="12493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2493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528323" name="Rectangle 3"/>
          <p:cNvSpPr>
            <a:spLocks noChangeArrowheads="1"/>
          </p:cNvSpPr>
          <p:nvPr/>
        </p:nvSpPr>
        <p:spPr bwMode="auto">
          <a:xfrm>
            <a:off x="104775" y="1196975"/>
            <a:ext cx="8882063" cy="5351463"/>
          </a:xfrm>
          <a:prstGeom prst="rect">
            <a:avLst/>
          </a:prstGeom>
          <a:noFill/>
          <a:ln w="9525">
            <a:noFill/>
            <a:miter lim="800000"/>
            <a:headEnd/>
            <a:tailEnd/>
          </a:ln>
          <a:effectLst/>
        </p:spPr>
        <p:txBody>
          <a:bodyPr lIns="92075" tIns="46038" rIns="92075" bIns="46038"/>
          <a:lstStyle/>
          <a:p>
            <a:pPr marL="952500" lvl="1" indent="-495300">
              <a:lnSpc>
                <a:spcPct val="8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cs typeface="Times New Roman" pitchFamily="18" charset="0"/>
              </a:rPr>
              <a:t>Der </a:t>
            </a:r>
            <a:r>
              <a:rPr lang="de-DE" dirty="0">
                <a:solidFill>
                  <a:srgbClr val="00FF00"/>
                </a:solidFill>
                <a:effectLst>
                  <a:outerShdw blurRad="38100" dist="38100" dir="2700000" algn="tl">
                    <a:srgbClr val="000000"/>
                  </a:outerShdw>
                </a:effectLst>
                <a:cs typeface="Times New Roman" pitchFamily="18" charset="0"/>
              </a:rPr>
              <a:t>höhere</a:t>
            </a:r>
            <a:r>
              <a:rPr lang="de-DE" dirty="0">
                <a:solidFill>
                  <a:schemeClr val="tx1"/>
                </a:solidFill>
                <a:effectLst>
                  <a:outerShdw blurRad="38100" dist="38100" dir="2700000" algn="tl">
                    <a:srgbClr val="000000"/>
                  </a:outerShdw>
                </a:effectLst>
                <a:cs typeface="Times New Roman" pitchFamily="18" charset="0"/>
              </a:rPr>
              <a:t> heimische </a:t>
            </a:r>
            <a:r>
              <a:rPr lang="de-DE" dirty="0">
                <a:solidFill>
                  <a:srgbClr val="00FF00"/>
                </a:solidFill>
                <a:effectLst>
                  <a:outerShdw blurRad="38100" dist="38100" dir="2700000" algn="tl">
                    <a:srgbClr val="000000"/>
                  </a:outerShdw>
                </a:effectLst>
                <a:cs typeface="Times New Roman" pitchFamily="18" charset="0"/>
              </a:rPr>
              <a:t>Kapitalmarktzins</a:t>
            </a:r>
            <a:r>
              <a:rPr lang="de-DE" dirty="0">
                <a:solidFill>
                  <a:schemeClr val="tx1"/>
                </a:solidFill>
                <a:effectLst>
                  <a:outerShdw blurRad="38100" dist="38100" dir="2700000" algn="tl">
                    <a:srgbClr val="000000"/>
                  </a:outerShdw>
                </a:effectLst>
                <a:cs typeface="Times New Roman" pitchFamily="18" charset="0"/>
              </a:rPr>
              <a:t> erhöhte jedoch (wie von den Währungsspekulanten vorhergesehen) die </a:t>
            </a:r>
            <a:r>
              <a:rPr lang="de-DE" dirty="0" err="1">
                <a:solidFill>
                  <a:schemeClr val="tx1"/>
                </a:solidFill>
                <a:effectLst>
                  <a:outerShdw blurRad="38100" dist="38100" dir="2700000" algn="tl">
                    <a:srgbClr val="000000"/>
                  </a:outerShdw>
                </a:effectLst>
                <a:cs typeface="Times New Roman" pitchFamily="18" charset="0"/>
              </a:rPr>
              <a:t>Finanzie-rungsprobleme</a:t>
            </a:r>
            <a:r>
              <a:rPr lang="de-DE" dirty="0">
                <a:solidFill>
                  <a:schemeClr val="tx1"/>
                </a:solidFill>
                <a:effectLst>
                  <a:outerShdw blurRad="38100" dist="38100" dir="2700000" algn="tl">
                    <a:srgbClr val="000000"/>
                  </a:outerShdw>
                </a:effectLst>
                <a:cs typeface="Times New Roman" pitchFamily="18" charset="0"/>
              </a:rPr>
              <a:t> der heimischen Geschäftsbanken.</a:t>
            </a:r>
          </a:p>
          <a:p>
            <a:pPr marL="952500" lvl="1" indent="-495300">
              <a:lnSpc>
                <a:spcPct val="7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cs typeface="Times New Roman" pitchFamily="18" charset="0"/>
              </a:rPr>
              <a:t>Dadurch </a:t>
            </a:r>
            <a:r>
              <a:rPr lang="de-DE" dirty="0">
                <a:solidFill>
                  <a:srgbClr val="00FF00"/>
                </a:solidFill>
                <a:effectLst>
                  <a:outerShdw blurRad="38100" dist="38100" dir="2700000" algn="tl">
                    <a:srgbClr val="000000"/>
                  </a:outerShdw>
                </a:effectLst>
                <a:cs typeface="Times New Roman" pitchFamily="18" charset="0"/>
              </a:rPr>
              <a:t>stiegen die Probleme der Banken</a:t>
            </a:r>
            <a:r>
              <a:rPr lang="de-DE" dirty="0">
                <a:solidFill>
                  <a:schemeClr val="tx1"/>
                </a:solidFill>
                <a:effectLst>
                  <a:outerShdw blurRad="38100" dist="38100" dir="2700000" algn="tl">
                    <a:srgbClr val="000000"/>
                  </a:outerShdw>
                </a:effectLst>
                <a:cs typeface="Times New Roman" pitchFamily="18" charset="0"/>
              </a:rPr>
              <a:t> und </a:t>
            </a:r>
            <a:r>
              <a:rPr lang="de-DE" dirty="0">
                <a:solidFill>
                  <a:srgbClr val="00FF00"/>
                </a:solidFill>
                <a:effectLst>
                  <a:outerShdw blurRad="38100" dist="38100" dir="2700000" algn="tl">
                    <a:srgbClr val="000000"/>
                  </a:outerShdw>
                </a:effectLst>
                <a:cs typeface="Times New Roman" pitchFamily="18" charset="0"/>
              </a:rPr>
              <a:t>Unternehmen</a:t>
            </a:r>
            <a:r>
              <a:rPr lang="de-DE" dirty="0">
                <a:solidFill>
                  <a:schemeClr val="tx1"/>
                </a:solidFill>
                <a:effectLst>
                  <a:outerShdw blurRad="38100" dist="38100" dir="2700000" algn="tl">
                    <a:srgbClr val="000000"/>
                  </a:outerShdw>
                </a:effectLst>
                <a:cs typeface="Times New Roman" pitchFamily="18" charset="0"/>
              </a:rPr>
              <a:t> bei der Finanzierung ihrer Firmenkredite weiter an.</a:t>
            </a:r>
            <a:endParaRPr lang="de-DE" dirty="0">
              <a:solidFill>
                <a:schemeClr val="tx1"/>
              </a:solidFill>
              <a:effectLst>
                <a:outerShdw blurRad="38100" dist="38100" dir="2700000" algn="tl">
                  <a:srgbClr val="000000"/>
                </a:outerShdw>
              </a:effectLst>
            </a:endParaRPr>
          </a:p>
          <a:p>
            <a:pPr marL="1371600" lvl="2" indent="-457200">
              <a:lnSpc>
                <a:spcPct val="70000"/>
              </a:lnSpc>
              <a:spcBef>
                <a:spcPct val="60000"/>
              </a:spcBef>
              <a:buClr>
                <a:srgbClr val="FF0000"/>
              </a:buClr>
              <a:buSzPct val="130000"/>
              <a:buFont typeface="Symbol" pitchFamily="18" charset="2"/>
              <a:buChar char="Þ"/>
              <a:defRPr/>
            </a:pPr>
            <a:r>
              <a:rPr lang="de-DE" sz="2000" dirty="0">
                <a:solidFill>
                  <a:schemeClr val="tx1"/>
                </a:solidFill>
                <a:effectLst>
                  <a:outerShdw blurRad="38100" dist="38100" dir="2700000" algn="tl">
                    <a:srgbClr val="000000"/>
                  </a:outerShdw>
                </a:effectLst>
              </a:rPr>
              <a:t>Sie übten deshalb über die Regierungen massiven </a:t>
            </a:r>
            <a:r>
              <a:rPr lang="de-DE" sz="2000" dirty="0">
                <a:solidFill>
                  <a:srgbClr val="00FF00"/>
                </a:solidFill>
                <a:effectLst>
                  <a:outerShdw blurRad="38100" dist="38100" dir="2700000" algn="tl">
                    <a:srgbClr val="000000"/>
                  </a:outerShdw>
                </a:effectLst>
              </a:rPr>
              <a:t>politischen</a:t>
            </a:r>
            <a:r>
              <a:rPr lang="de-DE" sz="2000" dirty="0">
                <a:solidFill>
                  <a:schemeClr val="tx1"/>
                </a:solidFill>
                <a:effectLst>
                  <a:outerShdw blurRad="38100" dist="38100" dir="2700000" algn="tl">
                    <a:srgbClr val="000000"/>
                  </a:outerShdw>
                </a:effectLst>
              </a:rPr>
              <a:t> </a:t>
            </a:r>
            <a:r>
              <a:rPr lang="de-DE" sz="2000" dirty="0">
                <a:solidFill>
                  <a:srgbClr val="00FF00"/>
                </a:solidFill>
                <a:effectLst>
                  <a:outerShdw blurRad="38100" dist="38100" dir="2700000" algn="tl">
                    <a:srgbClr val="000000"/>
                  </a:outerShdw>
                </a:effectLst>
              </a:rPr>
              <a:t>Druck auf die Notenbanken</a:t>
            </a:r>
            <a:r>
              <a:rPr lang="de-DE" sz="2000" dirty="0">
                <a:solidFill>
                  <a:schemeClr val="tx1"/>
                </a:solidFill>
                <a:effectLst>
                  <a:outerShdw blurRad="38100" dist="38100" dir="2700000" algn="tl">
                    <a:srgbClr val="000000"/>
                  </a:outerShdw>
                </a:effectLst>
              </a:rPr>
              <a:t> zur Senkung ihrer Zinsen aus.</a:t>
            </a:r>
          </a:p>
          <a:p>
            <a:pPr marL="1371600" lvl="2" indent="-457200">
              <a:lnSpc>
                <a:spcPct val="70000"/>
              </a:lnSpc>
              <a:spcBef>
                <a:spcPct val="60000"/>
              </a:spcBef>
              <a:buClr>
                <a:srgbClr val="FF0000"/>
              </a:buClr>
              <a:buSzPct val="130000"/>
              <a:buFont typeface="Symbol" pitchFamily="18" charset="2"/>
              <a:buNone/>
              <a:defRPr/>
            </a:pPr>
            <a:endParaRPr lang="de-DE" sz="2000" dirty="0">
              <a:solidFill>
                <a:schemeClr val="tx1"/>
              </a:solidFill>
              <a:effectLst>
                <a:outerShdw blurRad="38100" dist="38100" dir="2700000" algn="tl">
                  <a:srgbClr val="000000"/>
                </a:outerShdw>
              </a:effectLst>
            </a:endParaRPr>
          </a:p>
          <a:p>
            <a:pPr marL="952500" lvl="1" indent="-495300">
              <a:lnSpc>
                <a:spcPct val="80000"/>
              </a:lnSpc>
              <a:spcBef>
                <a:spcPct val="20000"/>
              </a:spcBef>
              <a:spcAft>
                <a:spcPct val="20000"/>
              </a:spcAft>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Die meisten </a:t>
            </a:r>
            <a:r>
              <a:rPr lang="de-DE" dirty="0">
                <a:solidFill>
                  <a:srgbClr val="00FF00"/>
                </a:solidFill>
                <a:effectLst>
                  <a:outerShdw blurRad="38100" dist="38100" dir="2700000" algn="tl">
                    <a:srgbClr val="000000"/>
                  </a:outerShdw>
                </a:effectLst>
              </a:rPr>
              <a:t>ostasiatischen Notenbanken</a:t>
            </a:r>
            <a:r>
              <a:rPr lang="de-DE" dirty="0">
                <a:solidFill>
                  <a:schemeClr val="tx1"/>
                </a:solidFill>
                <a:effectLst>
                  <a:outerShdw blurRad="38100" dist="38100" dir="2700000" algn="tl">
                    <a:srgbClr val="000000"/>
                  </a:outerShdw>
                </a:effectLst>
              </a:rPr>
              <a:t> konnten diesem Druck nicht lange standhalten.</a:t>
            </a:r>
          </a:p>
          <a:p>
            <a:pPr marL="952500" lvl="1" indent="-495300">
              <a:lnSpc>
                <a:spcPct val="80000"/>
              </a:lnSpc>
              <a:spcBef>
                <a:spcPct val="20000"/>
              </a:spcBef>
              <a:spcAft>
                <a:spcPct val="20000"/>
              </a:spcAft>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Sie </a:t>
            </a:r>
            <a:r>
              <a:rPr lang="de-DE" dirty="0">
                <a:solidFill>
                  <a:srgbClr val="00FF00"/>
                </a:solidFill>
                <a:effectLst>
                  <a:outerShdw blurRad="38100" dist="38100" dir="2700000" algn="tl">
                    <a:srgbClr val="000000"/>
                  </a:outerShdw>
                </a:effectLst>
              </a:rPr>
              <a:t>senkten ihre Zinsen</a:t>
            </a:r>
            <a:r>
              <a:rPr lang="de-DE" dirty="0">
                <a:solidFill>
                  <a:schemeClr val="tx1"/>
                </a:solidFill>
                <a:effectLst>
                  <a:outerShdw blurRad="38100" dist="38100" dir="2700000" algn="tl">
                    <a:srgbClr val="000000"/>
                  </a:outerShdw>
                </a:effectLst>
              </a:rPr>
              <a:t> und gaben ihr Wechselkursziel auf, so dass ihre Währungen gegenüber den ausländischen </a:t>
            </a:r>
            <a:r>
              <a:rPr lang="de-DE" dirty="0">
                <a:solidFill>
                  <a:srgbClr val="00FF00"/>
                </a:solidFill>
                <a:effectLst>
                  <a:outerShdw blurRad="38100" dist="38100" dir="2700000" algn="tl">
                    <a:srgbClr val="000000"/>
                  </a:outerShdw>
                </a:effectLst>
              </a:rPr>
              <a:t>Währungen stark abwerteten</a:t>
            </a:r>
            <a:r>
              <a:rPr lang="de-DE" dirty="0">
                <a:solidFill>
                  <a:schemeClr val="tx1"/>
                </a:solidFill>
                <a:effectLst>
                  <a:outerShdw blurRad="38100" dist="38100" dir="2700000" algn="tl">
                    <a:srgbClr val="000000"/>
                  </a:outerShdw>
                </a:effectLst>
              </a:rPr>
              <a:t>.</a:t>
            </a:r>
          </a:p>
          <a:p>
            <a:pPr marL="571500" indent="-571500">
              <a:lnSpc>
                <a:spcPct val="70000"/>
              </a:lnSpc>
              <a:spcBef>
                <a:spcPct val="60000"/>
              </a:spcBef>
              <a:buClr>
                <a:srgbClr val="FF0000"/>
              </a:buClr>
              <a:buFont typeface="Symbol" pitchFamily="18" charset="2"/>
              <a:buNone/>
              <a:defRPr/>
            </a:pPr>
            <a:endParaRPr lang="de-DE" sz="2400" dirty="0">
              <a:solidFill>
                <a:schemeClr val="tx1"/>
              </a:solidFill>
              <a:effectLst>
                <a:outerShdw blurRad="38100" dist="38100" dir="2700000" algn="tl">
                  <a:srgbClr val="000000"/>
                </a:outerShdw>
              </a:effectLst>
            </a:endParaRPr>
          </a:p>
        </p:txBody>
      </p:sp>
      <p:sp>
        <p:nvSpPr>
          <p:cNvPr id="124935" name="AutoShape 4"/>
          <p:cNvSpPr>
            <a:spLocks noChangeArrowheads="1"/>
          </p:cNvSpPr>
          <p:nvPr/>
        </p:nvSpPr>
        <p:spPr bwMode="auto">
          <a:xfrm>
            <a:off x="14288" y="6605588"/>
            <a:ext cx="231775" cy="238125"/>
          </a:xfrm>
          <a:prstGeom prst="rtTriangle">
            <a:avLst/>
          </a:prstGeom>
          <a:solidFill>
            <a:srgbClr val="0000FF"/>
          </a:solidFill>
          <a:ln w="38100" algn="ctr">
            <a:solidFill>
              <a:srgbClr val="0000FF"/>
            </a:solidFill>
            <a:miter lim="800000"/>
            <a:headEnd/>
            <a:tailEnd type="none" w="lg" len="lg"/>
          </a:ln>
        </p:spPr>
        <p:txBody>
          <a:bodyPr wrap="none"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83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83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283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28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30374" name="Rectangle 6"/>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2595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80BCD60-DA3D-44E2-BB9D-38A1507B774D}" type="slidenum">
              <a:rPr lang="de-DE" altLang="en-US" sz="1600" smtClean="0"/>
              <a:pPr eaLnBrk="1" hangingPunct="1">
                <a:spcBef>
                  <a:spcPct val="0"/>
                </a:spcBef>
                <a:buClrTx/>
                <a:buFontTx/>
                <a:buNone/>
              </a:pPr>
              <a:t>122</a:t>
            </a:fld>
            <a:r>
              <a:rPr lang="de-DE" altLang="en-US" sz="1600"/>
              <a:t> -</a:t>
            </a:r>
          </a:p>
        </p:txBody>
      </p:sp>
      <p:sp>
        <p:nvSpPr>
          <p:cNvPr id="12595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259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530371"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952500" lvl="1" indent="-495300">
              <a:lnSpc>
                <a:spcPct val="80000"/>
              </a:lnSpc>
              <a:spcBef>
                <a:spcPct val="20000"/>
              </a:spcBef>
              <a:spcAft>
                <a:spcPct val="20000"/>
              </a:spcAft>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Die </a:t>
            </a:r>
            <a:r>
              <a:rPr lang="de-DE" dirty="0">
                <a:solidFill>
                  <a:srgbClr val="00FF00"/>
                </a:solidFill>
                <a:effectLst>
                  <a:outerShdw blurRad="38100" dist="38100" dir="2700000" algn="tl">
                    <a:srgbClr val="000000"/>
                  </a:outerShdw>
                </a:effectLst>
              </a:rPr>
              <a:t>Währungsspekulanten</a:t>
            </a:r>
            <a:r>
              <a:rPr lang="de-DE" dirty="0">
                <a:solidFill>
                  <a:schemeClr val="tx1"/>
                </a:solidFill>
                <a:effectLst>
                  <a:outerShdw blurRad="38100" dist="38100" dir="2700000" algn="tl">
                    <a:srgbClr val="000000"/>
                  </a:outerShdw>
                </a:effectLst>
              </a:rPr>
              <a:t> </a:t>
            </a:r>
            <a:r>
              <a:rPr lang="de-DE" dirty="0">
                <a:solidFill>
                  <a:srgbClr val="00FF00"/>
                </a:solidFill>
                <a:effectLst>
                  <a:outerShdw blurRad="38100" dist="38100" dir="2700000" algn="tl">
                    <a:srgbClr val="000000"/>
                  </a:outerShdw>
                </a:effectLst>
              </a:rPr>
              <a:t>hatten</a:t>
            </a:r>
            <a:r>
              <a:rPr lang="de-DE" dirty="0">
                <a:solidFill>
                  <a:schemeClr val="tx1"/>
                </a:solidFill>
                <a:effectLst>
                  <a:outerShdw blurRad="38100" dist="38100" dir="2700000" algn="tl">
                    <a:srgbClr val="000000"/>
                  </a:outerShdw>
                </a:effectLst>
              </a:rPr>
              <a:t> damit ihre Wette </a:t>
            </a:r>
            <a:r>
              <a:rPr lang="de-DE" dirty="0">
                <a:solidFill>
                  <a:srgbClr val="00FF00"/>
                </a:solidFill>
                <a:effectLst>
                  <a:outerShdw blurRad="38100" dist="38100" dir="2700000" algn="tl">
                    <a:srgbClr val="000000"/>
                  </a:outerShdw>
                </a:effectLst>
              </a:rPr>
              <a:t>gewonnen</a:t>
            </a:r>
            <a:r>
              <a:rPr lang="de-DE" dirty="0">
                <a:solidFill>
                  <a:schemeClr val="tx1"/>
                </a:solidFill>
                <a:effectLst>
                  <a:outerShdw blurRad="38100" dist="38100" dir="2700000" algn="tl">
                    <a:srgbClr val="000000"/>
                  </a:outerShdw>
                </a:effectLst>
              </a:rPr>
              <a:t>.</a:t>
            </a:r>
          </a:p>
          <a:p>
            <a:pPr marL="952500" lvl="1" indent="-495300">
              <a:spcBef>
                <a:spcPct val="20000"/>
              </a:spcBef>
              <a:spcAft>
                <a:spcPct val="20000"/>
              </a:spcAft>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Sie konnten nun die </a:t>
            </a:r>
            <a:r>
              <a:rPr lang="de-DE" dirty="0">
                <a:solidFill>
                  <a:srgbClr val="00FF00"/>
                </a:solidFill>
                <a:effectLst>
                  <a:outerShdw blurRad="38100" dist="38100" dir="2700000" algn="tl">
                    <a:srgbClr val="000000"/>
                  </a:outerShdw>
                </a:effectLst>
              </a:rPr>
              <a:t>abgewerteten ostasiatischen Währungen mit "weniger" Dollar</a:t>
            </a:r>
            <a:r>
              <a:rPr lang="de-DE" dirty="0">
                <a:solidFill>
                  <a:schemeClr val="tx1"/>
                </a:solidFill>
                <a:effectLst>
                  <a:outerShdw blurRad="38100" dist="38100" dir="2700000" algn="tl">
                    <a:srgbClr val="000000"/>
                  </a:outerShdw>
                </a:effectLst>
              </a:rPr>
              <a:t> kaufen (z.B. 1</a:t>
            </a:r>
            <a:r>
              <a:rPr lang="de-DE" baseline="30000" dirty="0">
                <a:solidFill>
                  <a:schemeClr val="tx1"/>
                </a:solidFill>
                <a:effectLst>
                  <a:outerShdw blurRad="38100" dist="38100" dir="2700000" algn="tl">
                    <a:srgbClr val="000000"/>
                  </a:outerShdw>
                </a:effectLst>
                <a:cs typeface="Times New Roman" pitchFamily="18" charset="0"/>
              </a:rPr>
              <a:t>$</a:t>
            </a:r>
            <a:r>
              <a:rPr lang="de-DE" baseline="-25000" dirty="0">
                <a:solidFill>
                  <a:schemeClr val="tx1"/>
                </a:solidFill>
                <a:effectLst>
                  <a:outerShdw blurRad="38100" dist="38100" dir="2700000" algn="tl">
                    <a:srgbClr val="000000"/>
                  </a:outerShdw>
                </a:effectLst>
                <a:cs typeface="Times New Roman" pitchFamily="18" charset="0"/>
              </a:rPr>
              <a:t>₩</a:t>
            </a:r>
            <a:r>
              <a:rPr lang="de-DE" dirty="0">
                <a:solidFill>
                  <a:schemeClr val="tx1"/>
                </a:solidFill>
                <a:effectLst>
                  <a:outerShdw blurRad="38100" dist="38100" dir="2700000" algn="tl">
                    <a:srgbClr val="000000"/>
                  </a:outerShdw>
                </a:effectLst>
              </a:rPr>
              <a:t>) als vorher und diese dann </a:t>
            </a:r>
            <a:r>
              <a:rPr lang="de-DE" dirty="0">
                <a:solidFill>
                  <a:srgbClr val="00FF00"/>
                </a:solidFill>
                <a:effectLst>
                  <a:outerShdw blurRad="38100" dist="38100" dir="2700000" algn="tl">
                    <a:srgbClr val="000000"/>
                  </a:outerShdw>
                </a:effectLst>
              </a:rPr>
              <a:t>zu den hohen Terminkursen (die sie sich im voraus gesichert hatten) verkaufen</a:t>
            </a:r>
            <a:r>
              <a:rPr lang="de-DE" dirty="0">
                <a:solidFill>
                  <a:schemeClr val="tx1"/>
                </a:solidFill>
                <a:effectLst>
                  <a:outerShdw blurRad="38100" dist="38100" dir="2700000" algn="tl">
                    <a:srgbClr val="000000"/>
                  </a:outerShdw>
                </a:effectLst>
              </a:rPr>
              <a:t> (z.B. 2</a:t>
            </a:r>
            <a:r>
              <a:rPr lang="de-DE" baseline="30000" dirty="0">
                <a:solidFill>
                  <a:schemeClr val="tx1"/>
                </a:solidFill>
                <a:effectLst>
                  <a:outerShdw blurRad="38100" dist="38100" dir="2700000" algn="tl">
                    <a:srgbClr val="000000"/>
                  </a:outerShdw>
                </a:effectLst>
                <a:cs typeface="Times New Roman" pitchFamily="18" charset="0"/>
              </a:rPr>
              <a:t>$</a:t>
            </a:r>
            <a:r>
              <a:rPr lang="de-DE" baseline="-25000" dirty="0">
                <a:solidFill>
                  <a:schemeClr val="tx1"/>
                </a:solidFill>
                <a:effectLst>
                  <a:outerShdw blurRad="38100" dist="38100" dir="2700000" algn="tl">
                    <a:srgbClr val="000000"/>
                  </a:outerShdw>
                </a:effectLst>
                <a:cs typeface="Times New Roman" pitchFamily="18" charset="0"/>
              </a:rPr>
              <a:t>₩</a:t>
            </a:r>
            <a:r>
              <a:rPr lang="de-DE" dirty="0">
                <a:solidFill>
                  <a:schemeClr val="tx1"/>
                </a:solidFill>
                <a:effectLst>
                  <a:outerShdw blurRad="38100" dist="38100" dir="2700000" algn="tl">
                    <a:srgbClr val="000000"/>
                  </a:outerShdw>
                </a:effectLst>
                <a:cs typeface="Times New Roman" pitchFamily="18" charset="0"/>
              </a:rPr>
              <a:t>) und damit hohe Spekulationsgewinne machen (</a:t>
            </a:r>
            <a:r>
              <a:rPr lang="de-DE" dirty="0">
                <a:solidFill>
                  <a:schemeClr val="tx1"/>
                </a:solidFill>
                <a:effectLst>
                  <a:outerShdw blurRad="38100" dist="38100" dir="2700000" algn="tl">
                    <a:srgbClr val="000000"/>
                  </a:outerShdw>
                </a:effectLst>
              </a:rPr>
              <a:t>z.B. 1</a:t>
            </a:r>
            <a:r>
              <a:rPr lang="de-DE" dirty="0">
                <a:solidFill>
                  <a:schemeClr val="tx1"/>
                </a:solidFill>
                <a:effectLst>
                  <a:outerShdw blurRad="38100" dist="38100" dir="2700000" algn="tl">
                    <a:srgbClr val="000000"/>
                  </a:outerShdw>
                </a:effectLst>
                <a:cs typeface="Times New Roman" pitchFamily="18" charset="0"/>
              </a:rPr>
              <a:t> Dollar pro eingesetzten Dollar).</a:t>
            </a:r>
            <a:endParaRPr lang="de-DE" dirty="0">
              <a:solidFill>
                <a:schemeClr val="tx1"/>
              </a:solidFill>
              <a:effectLst>
                <a:outerShdw blurRad="38100" dist="38100" dir="2700000" algn="tl">
                  <a:srgbClr val="000000"/>
                </a:outerShdw>
              </a:effectLst>
            </a:endParaRPr>
          </a:p>
          <a:p>
            <a:pPr marL="952500" lvl="1" indent="-495300">
              <a:lnSpc>
                <a:spcPct val="80000"/>
              </a:lnSpc>
              <a:spcBef>
                <a:spcPct val="20000"/>
              </a:spcBef>
              <a:spcAft>
                <a:spcPct val="20000"/>
              </a:spcAft>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Für die ostasiatischen Banken wurde nun die </a:t>
            </a:r>
            <a:r>
              <a:rPr lang="de-DE" dirty="0">
                <a:solidFill>
                  <a:srgbClr val="00FF00"/>
                </a:solidFill>
                <a:effectLst>
                  <a:outerShdw blurRad="38100" dist="38100" dir="2700000" algn="tl">
                    <a:srgbClr val="000000"/>
                  </a:outerShdw>
                </a:effectLst>
              </a:rPr>
              <a:t>Währungs-Diskrepanz</a:t>
            </a:r>
            <a:r>
              <a:rPr lang="de-DE" dirty="0">
                <a:solidFill>
                  <a:schemeClr val="tx1"/>
                </a:solidFill>
                <a:effectLst>
                  <a:outerShdw blurRad="38100" dist="38100" dir="2700000" algn="tl">
                    <a:srgbClr val="000000"/>
                  </a:outerShdw>
                </a:effectLst>
              </a:rPr>
              <a:t> in ihren Bilanzen zum Problem:</a:t>
            </a:r>
          </a:p>
          <a:p>
            <a:pPr marL="1371600" lvl="2" indent="-457200">
              <a:lnSpc>
                <a:spcPct val="80000"/>
              </a:lnSpc>
              <a:spcBef>
                <a:spcPct val="20000"/>
              </a:spcBef>
              <a:spcAft>
                <a:spcPct val="20000"/>
              </a:spcAft>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Da sie ihre Kredite in Dollar aufgenommen hatten (= </a:t>
            </a:r>
            <a:r>
              <a:rPr lang="de-DE" sz="2000" dirty="0">
                <a:solidFill>
                  <a:srgbClr val="00FF00"/>
                </a:solidFill>
                <a:effectLst>
                  <a:outerShdw blurRad="38100" dist="38100" dir="2700000" algn="tl">
                    <a:srgbClr val="000000"/>
                  </a:outerShdw>
                </a:effectLst>
              </a:rPr>
              <a:t>D</a:t>
            </a:r>
            <a:r>
              <a:rPr lang="de-DE" sz="2000" baseline="-25000" dirty="0">
                <a:solidFill>
                  <a:srgbClr val="00FF00"/>
                </a:solidFill>
                <a:effectLst>
                  <a:outerShdw blurRad="38100" dist="38100" dir="2700000" algn="tl">
                    <a:srgbClr val="000000"/>
                  </a:outerShdw>
                </a:effectLst>
              </a:rPr>
              <a:t>$</a:t>
            </a:r>
            <a:r>
              <a:rPr lang="de-DE" sz="2000" dirty="0">
                <a:solidFill>
                  <a:schemeClr val="tx1"/>
                </a:solidFill>
                <a:effectLst>
                  <a:outerShdw blurRad="38100" dist="38100" dir="2700000" algn="tl">
                    <a:srgbClr val="000000"/>
                  </a:outerShdw>
                </a:effectLst>
              </a:rPr>
              <a:t>), stiegen ihre Schulden gemessen in heimischer Währung </a:t>
            </a:r>
            <a:r>
              <a:rPr lang="de-DE" sz="2000" dirty="0">
                <a:solidFill>
                  <a:srgbClr val="00FF00"/>
                </a:solidFill>
                <a:effectLst>
                  <a:outerShdw blurRad="38100" dist="38100" dir="2700000" algn="tl">
                    <a:srgbClr val="000000"/>
                  </a:outerShdw>
                </a:effectLst>
              </a:rPr>
              <a:t>(D</a:t>
            </a:r>
            <a:r>
              <a:rPr lang="de-DE" sz="2000" baseline="-25000" dirty="0">
                <a:solidFill>
                  <a:srgbClr val="00FF00"/>
                </a:solidFill>
                <a:effectLst>
                  <a:outerShdw blurRad="38100" dist="38100" dir="2700000" algn="tl">
                    <a:srgbClr val="000000"/>
                  </a:outerShdw>
                </a:effectLst>
              </a:rPr>
              <a:t>$</a:t>
            </a:r>
            <a:r>
              <a:rPr lang="de-DE" sz="2000" dirty="0">
                <a:solidFill>
                  <a:srgbClr val="00FF00"/>
                </a:solidFill>
                <a:effectLst>
                  <a:outerShdw blurRad="38100" dist="38100" dir="2700000" algn="tl">
                    <a:srgbClr val="000000"/>
                  </a:outerShdw>
                </a:effectLst>
              </a:rPr>
              <a:t> </a:t>
            </a:r>
            <a:r>
              <a:rPr lang="de-DE" sz="2000" b="1" dirty="0">
                <a:solidFill>
                  <a:srgbClr val="00FF00"/>
                </a:solidFill>
                <a:effectLst>
                  <a:outerShdw blurRad="38100" dist="38100" dir="2700000" algn="tl">
                    <a:srgbClr val="000000"/>
                  </a:outerShdw>
                </a:effectLst>
              </a:rPr>
              <a:t>/</a:t>
            </a:r>
            <a:r>
              <a:rPr lang="de-DE" sz="2000" dirty="0">
                <a:solidFill>
                  <a:srgbClr val="00FF00"/>
                </a:solidFill>
                <a:effectLst>
                  <a:outerShdw blurRad="38100" dist="38100" dir="2700000" algn="tl">
                    <a:srgbClr val="000000"/>
                  </a:outerShdw>
                </a:effectLst>
              </a:rPr>
              <a:t> e</a:t>
            </a:r>
            <a:r>
              <a:rPr lang="de-DE" sz="2000" baseline="30000" dirty="0">
                <a:solidFill>
                  <a:srgbClr val="00FF00"/>
                </a:solidFill>
                <a:effectLst>
                  <a:outerShdw blurRad="38100" dist="38100" dir="2700000" algn="tl">
                    <a:srgbClr val="000000"/>
                  </a:outerShdw>
                </a:effectLst>
                <a:cs typeface="Times New Roman" pitchFamily="18" charset="0"/>
              </a:rPr>
              <a:t>$</a:t>
            </a:r>
            <a:r>
              <a:rPr lang="de-DE" sz="2000" baseline="-25000" dirty="0">
                <a:solidFill>
                  <a:srgbClr val="00FF00"/>
                </a:solidFill>
                <a:effectLst>
                  <a:outerShdw blurRad="38100" dist="38100" dir="2700000" algn="tl">
                    <a:srgbClr val="000000"/>
                  </a:outerShdw>
                </a:effectLst>
                <a:cs typeface="Times New Roman" pitchFamily="18" charset="0"/>
              </a:rPr>
              <a:t>₩</a:t>
            </a:r>
            <a:r>
              <a:rPr lang="de-DE" sz="2000" dirty="0">
                <a:solidFill>
                  <a:srgbClr val="00FF00"/>
                </a:solidFill>
                <a:effectLst>
                  <a:outerShdw blurRad="38100" dist="38100" dir="2700000" algn="tl">
                    <a:srgbClr val="000000"/>
                  </a:outerShdw>
                </a:effectLst>
                <a:cs typeface="Times New Roman" pitchFamily="18" charset="0"/>
              </a:rPr>
              <a:t> ↓) ↑</a:t>
            </a:r>
            <a:r>
              <a:rPr lang="de-DE" sz="2000" dirty="0">
                <a:solidFill>
                  <a:schemeClr val="tx1"/>
                </a:solidFill>
                <a:effectLst>
                  <a:outerShdw blurRad="38100" dist="38100" dir="2700000" algn="tl">
                    <a:srgbClr val="000000"/>
                  </a:outerShdw>
                </a:effectLst>
                <a:cs typeface="Times New Roman" pitchFamily="18" charset="0"/>
              </a:rPr>
              <a:t>.</a:t>
            </a:r>
          </a:p>
          <a:p>
            <a:pPr marL="1371600" lvl="2" indent="-457200">
              <a:lnSpc>
                <a:spcPct val="80000"/>
              </a:lnSpc>
              <a:spcBef>
                <a:spcPct val="20000"/>
              </a:spcBef>
              <a:spcAft>
                <a:spcPct val="20000"/>
              </a:spcAft>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cs typeface="Times New Roman" pitchFamily="18" charset="0"/>
              </a:rPr>
              <a:t>Nun waren nicht nur die Unternehmen überschuldet sondern auch die Banken.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303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303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303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30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1012" name="Rectangle 4"/>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2697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9AC11961-BE97-4AAA-9784-C7BE6BCABE29}" type="slidenum">
              <a:rPr lang="de-DE" altLang="en-US" sz="1600" smtClean="0"/>
              <a:pPr eaLnBrk="1" hangingPunct="1">
                <a:spcBef>
                  <a:spcPct val="0"/>
                </a:spcBef>
                <a:buClrTx/>
                <a:buFontTx/>
                <a:buNone/>
              </a:pPr>
              <a:t>123</a:t>
            </a:fld>
            <a:r>
              <a:rPr lang="de-DE" altLang="en-US" sz="1600"/>
              <a:t> -</a:t>
            </a:r>
          </a:p>
        </p:txBody>
      </p:sp>
      <p:sp>
        <p:nvSpPr>
          <p:cNvPr id="12698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771011" name="Rectangle 3"/>
          <p:cNvSpPr>
            <a:spLocks noChangeArrowheads="1"/>
          </p:cNvSpPr>
          <p:nvPr/>
        </p:nvSpPr>
        <p:spPr bwMode="auto">
          <a:xfrm>
            <a:off x="66675" y="1106488"/>
            <a:ext cx="9039225" cy="725487"/>
          </a:xfrm>
          <a:prstGeom prst="rect">
            <a:avLst/>
          </a:prstGeom>
          <a:noFill/>
          <a:ln w="9525">
            <a:noFill/>
            <a:miter lim="800000"/>
            <a:headEnd/>
            <a:tailEnd/>
          </a:ln>
          <a:effectLst/>
        </p:spPr>
        <p:txBody>
          <a:bodyPr lIns="92075" tIns="46038" rIns="92075" bIns="46038"/>
          <a:lstStyle/>
          <a:p>
            <a:pPr marL="571500" indent="-571500">
              <a:lnSpc>
                <a:spcPct val="80000"/>
              </a:lnSpc>
              <a:spcBef>
                <a:spcPct val="20000"/>
              </a:spcBef>
              <a:spcAft>
                <a:spcPct val="20000"/>
              </a:spcAft>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Der Effekt der Abwertung heimischer Währung auf die Bilanzen der ostasiatischen Banken:</a:t>
            </a:r>
          </a:p>
        </p:txBody>
      </p:sp>
      <p:graphicFrame>
        <p:nvGraphicFramePr>
          <p:cNvPr id="9771014" name="Group 6"/>
          <p:cNvGraphicFramePr>
            <a:graphicFrameLocks noGrp="1"/>
          </p:cNvGraphicFramePr>
          <p:nvPr/>
        </p:nvGraphicFramePr>
        <p:xfrm>
          <a:off x="1982788" y="1865313"/>
          <a:ext cx="4691062" cy="4476750"/>
        </p:xfrm>
        <a:graphic>
          <a:graphicData uri="http://schemas.openxmlformats.org/drawingml/2006/table">
            <a:tbl>
              <a:tblPr/>
              <a:tblGrid>
                <a:gridCol w="2346325">
                  <a:extLst>
                    <a:ext uri="{9D8B030D-6E8A-4147-A177-3AD203B41FA5}">
                      <a16:colId xmlns:a16="http://schemas.microsoft.com/office/drawing/2014/main" val="20000"/>
                    </a:ext>
                  </a:extLst>
                </a:gridCol>
                <a:gridCol w="2344737">
                  <a:extLst>
                    <a:ext uri="{9D8B030D-6E8A-4147-A177-3AD203B41FA5}">
                      <a16:colId xmlns:a16="http://schemas.microsoft.com/office/drawing/2014/main" val="20001"/>
                    </a:ext>
                  </a:extLst>
                </a:gridCol>
              </a:tblGrid>
              <a:tr h="508000">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Struktur einer Bankenbilanz</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0641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Forderungen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Verbindlichkeiten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623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6994" name="Rectangle 22"/>
          <p:cNvSpPr>
            <a:spLocks noChangeArrowheads="1"/>
          </p:cNvSpPr>
          <p:nvPr/>
        </p:nvSpPr>
        <p:spPr bwMode="auto">
          <a:xfrm>
            <a:off x="4337050" y="2903538"/>
            <a:ext cx="2151063" cy="1743075"/>
          </a:xfrm>
          <a:prstGeom prst="rect">
            <a:avLst/>
          </a:prstGeom>
          <a:solidFill>
            <a:schemeClr val="bg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dirty="0">
                <a:solidFill>
                  <a:srgbClr val="0000CC"/>
                </a:solidFill>
              </a:rPr>
              <a:t>…gegen ausländische Kapitalgeber = </a:t>
            </a:r>
            <a:r>
              <a:rPr lang="de-DE" altLang="en-US" sz="2200" dirty="0">
                <a:solidFill>
                  <a:srgbClr val="0000FF"/>
                </a:solidFill>
              </a:rPr>
              <a:t>200 $ / </a:t>
            </a:r>
            <a:r>
              <a:rPr lang="de-DE" altLang="en-US" sz="2200" dirty="0">
                <a:solidFill>
                  <a:srgbClr val="FF0000"/>
                </a:solidFill>
              </a:rPr>
              <a:t>2</a:t>
            </a:r>
            <a:r>
              <a:rPr lang="de-DE" altLang="en-US" sz="2200" baseline="30000" dirty="0">
                <a:solidFill>
                  <a:srgbClr val="FF0000"/>
                </a:solidFill>
                <a:cs typeface="Times New Roman" pitchFamily="18" charset="0"/>
              </a:rPr>
              <a:t>$</a:t>
            </a:r>
            <a:r>
              <a:rPr lang="de-DE" altLang="en-US" sz="2200" baseline="-25000" dirty="0">
                <a:solidFill>
                  <a:srgbClr val="FF0000"/>
                </a:solidFill>
                <a:cs typeface="Times New Roman" pitchFamily="18" charset="0"/>
              </a:rPr>
              <a:t>₩</a:t>
            </a:r>
            <a:r>
              <a:rPr lang="de-DE" altLang="en-US" sz="2200" dirty="0">
                <a:solidFill>
                  <a:srgbClr val="0000CC"/>
                </a:solidFill>
              </a:rPr>
              <a:t> </a:t>
            </a:r>
          </a:p>
          <a:p>
            <a:pPr algn="ctr" eaLnBrk="1" hangingPunct="1">
              <a:spcBef>
                <a:spcPct val="0"/>
              </a:spcBef>
              <a:buClrTx/>
              <a:buFontTx/>
              <a:buNone/>
            </a:pPr>
            <a:r>
              <a:rPr lang="de-DE" altLang="en-US" sz="2200" dirty="0">
                <a:solidFill>
                  <a:srgbClr val="0000CC"/>
                </a:solidFill>
              </a:rPr>
              <a:t>= 100 ₩</a:t>
            </a:r>
          </a:p>
        </p:txBody>
      </p:sp>
      <p:sp>
        <p:nvSpPr>
          <p:cNvPr id="126995" name="Rectangle 23"/>
          <p:cNvSpPr>
            <a:spLocks noChangeArrowheads="1"/>
          </p:cNvSpPr>
          <p:nvPr/>
        </p:nvSpPr>
        <p:spPr bwMode="auto">
          <a:xfrm>
            <a:off x="2162175" y="2903538"/>
            <a:ext cx="2151063" cy="1754187"/>
          </a:xfrm>
          <a:prstGeom prst="rect">
            <a:avLst/>
          </a:prstGeom>
          <a:solidFill>
            <a:schemeClr val="bg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…gegen inländische Unternehmen = 100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4" grpId="0" animBg="1"/>
      <p:bldP spid="126995"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3059" name="Rectangle 3"/>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2800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522857D-257C-43D2-BC9A-894290207FEE}" type="slidenum">
              <a:rPr lang="de-DE" altLang="en-US" sz="1600" smtClean="0"/>
              <a:pPr eaLnBrk="1" hangingPunct="1">
                <a:spcBef>
                  <a:spcPct val="0"/>
                </a:spcBef>
                <a:buClrTx/>
                <a:buFontTx/>
                <a:buNone/>
              </a:pPr>
              <a:t>124</a:t>
            </a:fld>
            <a:r>
              <a:rPr lang="de-DE" altLang="en-US" sz="1600"/>
              <a:t> -</a:t>
            </a:r>
          </a:p>
        </p:txBody>
      </p:sp>
      <p:sp>
        <p:nvSpPr>
          <p:cNvPr id="12800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9773060" name="Group 4"/>
          <p:cNvGraphicFramePr>
            <a:graphicFrameLocks noGrp="1"/>
          </p:cNvGraphicFramePr>
          <p:nvPr/>
        </p:nvGraphicFramePr>
        <p:xfrm>
          <a:off x="1995488" y="1852613"/>
          <a:ext cx="4691062" cy="4476750"/>
        </p:xfrm>
        <a:graphic>
          <a:graphicData uri="http://schemas.openxmlformats.org/drawingml/2006/table">
            <a:tbl>
              <a:tblPr/>
              <a:tblGrid>
                <a:gridCol w="2346325">
                  <a:extLst>
                    <a:ext uri="{9D8B030D-6E8A-4147-A177-3AD203B41FA5}">
                      <a16:colId xmlns:a16="http://schemas.microsoft.com/office/drawing/2014/main" val="20000"/>
                    </a:ext>
                  </a:extLst>
                </a:gridCol>
                <a:gridCol w="2344737">
                  <a:extLst>
                    <a:ext uri="{9D8B030D-6E8A-4147-A177-3AD203B41FA5}">
                      <a16:colId xmlns:a16="http://schemas.microsoft.com/office/drawing/2014/main" val="20001"/>
                    </a:ext>
                  </a:extLst>
                </a:gridCol>
              </a:tblGrid>
              <a:tr h="508000">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Struktur einer Bankenbilanz</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0641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Forderungen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Verbindlichkeiten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623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773080" name="Rectangle 24"/>
          <p:cNvSpPr>
            <a:spLocks noChangeArrowheads="1"/>
          </p:cNvSpPr>
          <p:nvPr/>
        </p:nvSpPr>
        <p:spPr bwMode="auto">
          <a:xfrm>
            <a:off x="4330700" y="2924175"/>
            <a:ext cx="2151063" cy="1743075"/>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…gegen ausländische Kapitalgeber = </a:t>
            </a:r>
            <a:r>
              <a:rPr lang="de-DE" altLang="en-US" sz="2200">
                <a:solidFill>
                  <a:srgbClr val="0000FF"/>
                </a:solidFill>
              </a:rPr>
              <a:t>200 $ / </a:t>
            </a:r>
            <a:r>
              <a:rPr lang="de-DE" altLang="en-US" sz="2200">
                <a:solidFill>
                  <a:srgbClr val="FF0000"/>
                </a:solidFill>
              </a:rPr>
              <a:t>1</a:t>
            </a:r>
            <a:r>
              <a:rPr lang="de-DE" altLang="en-US" sz="2200" baseline="30000">
                <a:solidFill>
                  <a:srgbClr val="FF0000"/>
                </a:solidFill>
                <a:cs typeface="Times New Roman" pitchFamily="18" charset="0"/>
              </a:rPr>
              <a:t>$</a:t>
            </a:r>
            <a:r>
              <a:rPr lang="de-DE" altLang="en-US" sz="2200" baseline="-25000">
                <a:solidFill>
                  <a:srgbClr val="FF0000"/>
                </a:solidFill>
                <a:cs typeface="Times New Roman" pitchFamily="18" charset="0"/>
              </a:rPr>
              <a:t>₩</a:t>
            </a:r>
            <a:r>
              <a:rPr lang="de-DE" altLang="en-US" sz="2200">
                <a:solidFill>
                  <a:srgbClr val="0000CC"/>
                </a:solidFill>
              </a:rPr>
              <a:t> </a:t>
            </a:r>
          </a:p>
          <a:p>
            <a:pPr algn="ctr" eaLnBrk="1" hangingPunct="1">
              <a:spcBef>
                <a:spcPct val="0"/>
              </a:spcBef>
              <a:buClrTx/>
              <a:buFontTx/>
              <a:buNone/>
            </a:pPr>
            <a:r>
              <a:rPr lang="de-DE" altLang="en-US" sz="2200">
                <a:solidFill>
                  <a:srgbClr val="0000CC"/>
                </a:solidFill>
              </a:rPr>
              <a:t>= 200 ₩</a:t>
            </a:r>
          </a:p>
        </p:txBody>
      </p:sp>
      <p:sp>
        <p:nvSpPr>
          <p:cNvPr id="9773058" name="Rectangle 2"/>
          <p:cNvSpPr>
            <a:spLocks noChangeArrowheads="1"/>
          </p:cNvSpPr>
          <p:nvPr/>
        </p:nvSpPr>
        <p:spPr bwMode="auto">
          <a:xfrm>
            <a:off x="66675" y="1106488"/>
            <a:ext cx="9039225" cy="725487"/>
          </a:xfrm>
          <a:prstGeom prst="rect">
            <a:avLst/>
          </a:prstGeom>
          <a:noFill/>
          <a:ln w="9525">
            <a:noFill/>
            <a:miter lim="800000"/>
            <a:headEnd/>
            <a:tailEnd/>
          </a:ln>
          <a:effectLst/>
        </p:spPr>
        <p:txBody>
          <a:bodyPr lIns="92075" tIns="46038" rIns="92075" bIns="46038"/>
          <a:lstStyle/>
          <a:p>
            <a:pPr marL="571500" indent="-571500">
              <a:lnSpc>
                <a:spcPct val="80000"/>
              </a:lnSpc>
              <a:spcBef>
                <a:spcPct val="20000"/>
              </a:spcBef>
              <a:spcAft>
                <a:spcPct val="20000"/>
              </a:spcAft>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Der Effekt der Abwertung heimischer Währung auf die Bilanzen der ostasiatischen Banken:</a:t>
            </a:r>
          </a:p>
        </p:txBody>
      </p:sp>
      <p:sp>
        <p:nvSpPr>
          <p:cNvPr id="128019" name="Rectangle 21"/>
          <p:cNvSpPr>
            <a:spLocks noChangeArrowheads="1"/>
          </p:cNvSpPr>
          <p:nvPr/>
        </p:nvSpPr>
        <p:spPr bwMode="auto">
          <a:xfrm>
            <a:off x="2162175" y="2903538"/>
            <a:ext cx="2151063" cy="1754187"/>
          </a:xfrm>
          <a:prstGeom prst="rect">
            <a:avLst/>
          </a:prstGeom>
          <a:solidFill>
            <a:schemeClr val="bg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…gegen inländische Unternehmen = 100 ₩</a:t>
            </a:r>
          </a:p>
        </p:txBody>
      </p:sp>
      <p:sp>
        <p:nvSpPr>
          <p:cNvPr id="128020" name="Text Box 22"/>
          <p:cNvSpPr txBox="1">
            <a:spLocks noChangeArrowheads="1"/>
          </p:cNvSpPr>
          <p:nvPr/>
        </p:nvSpPr>
        <p:spPr bwMode="auto">
          <a:xfrm>
            <a:off x="6837363" y="3709988"/>
            <a:ext cx="18954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200"/>
              <a:t>…Abwertung der heimschen Währung von </a:t>
            </a:r>
            <a:r>
              <a:rPr lang="de-DE" altLang="en-US" sz="2200"/>
              <a:t>2</a:t>
            </a:r>
            <a:r>
              <a:rPr lang="de-DE" altLang="en-US" sz="2200" baseline="30000">
                <a:cs typeface="Times New Roman" pitchFamily="18" charset="0"/>
              </a:rPr>
              <a:t>$</a:t>
            </a:r>
            <a:r>
              <a:rPr lang="de-DE" altLang="en-US" sz="2200" baseline="-25000">
                <a:cs typeface="Times New Roman" pitchFamily="18" charset="0"/>
              </a:rPr>
              <a:t>₩ </a:t>
            </a:r>
            <a:r>
              <a:rPr lang="de-DE" altLang="en-US" sz="2200">
                <a:cs typeface="Times New Roman" pitchFamily="18" charset="0"/>
              </a:rPr>
              <a:t>auf </a:t>
            </a:r>
            <a:r>
              <a:rPr lang="de-DE" altLang="en-US" sz="2200"/>
              <a:t>1</a:t>
            </a:r>
            <a:r>
              <a:rPr lang="de-DE" altLang="en-US" sz="2200" baseline="30000">
                <a:cs typeface="Times New Roman" pitchFamily="18" charset="0"/>
              </a:rPr>
              <a:t>$</a:t>
            </a:r>
            <a:r>
              <a:rPr lang="de-DE" altLang="en-US" sz="2200" baseline="-25000">
                <a:cs typeface="Times New Roman" pitchFamily="18" charset="0"/>
              </a:rPr>
              <a:t>₩</a:t>
            </a:r>
            <a:r>
              <a:rPr lang="en-US" altLang="en-US" sz="2200"/>
              <a:t> führt zu Bankrott!</a:t>
            </a:r>
          </a:p>
        </p:txBody>
      </p:sp>
      <p:sp>
        <p:nvSpPr>
          <p:cNvPr id="9773082" name="Rectangle 26"/>
          <p:cNvSpPr>
            <a:spLocks noChangeArrowheads="1"/>
          </p:cNvSpPr>
          <p:nvPr/>
        </p:nvSpPr>
        <p:spPr bwMode="auto">
          <a:xfrm>
            <a:off x="4335463" y="2901950"/>
            <a:ext cx="2151062" cy="1743075"/>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…gegen ausländische Kapitalgeber = </a:t>
            </a:r>
            <a:r>
              <a:rPr lang="de-DE" altLang="en-US" sz="2200">
                <a:solidFill>
                  <a:srgbClr val="0000FF"/>
                </a:solidFill>
              </a:rPr>
              <a:t>200 $ / </a:t>
            </a:r>
            <a:r>
              <a:rPr lang="de-DE" altLang="en-US" sz="2200">
                <a:solidFill>
                  <a:srgbClr val="FF0000"/>
                </a:solidFill>
              </a:rPr>
              <a:t>2</a:t>
            </a:r>
            <a:r>
              <a:rPr lang="de-DE" altLang="en-US" sz="2200" baseline="30000">
                <a:solidFill>
                  <a:srgbClr val="FF0000"/>
                </a:solidFill>
                <a:cs typeface="Times New Roman" pitchFamily="18" charset="0"/>
              </a:rPr>
              <a:t>$</a:t>
            </a:r>
            <a:r>
              <a:rPr lang="de-DE" altLang="en-US" sz="2200" baseline="-25000">
                <a:solidFill>
                  <a:srgbClr val="FF0000"/>
                </a:solidFill>
                <a:cs typeface="Times New Roman" pitchFamily="18" charset="0"/>
              </a:rPr>
              <a:t>₩</a:t>
            </a:r>
            <a:r>
              <a:rPr lang="de-DE" altLang="en-US" sz="2200">
                <a:solidFill>
                  <a:srgbClr val="0000CC"/>
                </a:solidFill>
              </a:rPr>
              <a:t> </a:t>
            </a:r>
          </a:p>
          <a:p>
            <a:pPr algn="ctr" eaLnBrk="1" hangingPunct="1">
              <a:spcBef>
                <a:spcPct val="0"/>
              </a:spcBef>
              <a:buClrTx/>
              <a:buFontTx/>
              <a:buNone/>
            </a:pPr>
            <a:r>
              <a:rPr lang="de-DE" altLang="en-US" sz="2200">
                <a:solidFill>
                  <a:srgbClr val="0000CC"/>
                </a:solidFill>
              </a:rPr>
              <a:t>= 100 ₩</a:t>
            </a:r>
          </a:p>
        </p:txBody>
      </p:sp>
      <p:sp>
        <p:nvSpPr>
          <p:cNvPr id="9773083" name="Rectangle 27"/>
          <p:cNvSpPr>
            <a:spLocks noChangeArrowheads="1"/>
          </p:cNvSpPr>
          <p:nvPr/>
        </p:nvSpPr>
        <p:spPr bwMode="auto">
          <a:xfrm>
            <a:off x="2170113" y="4662488"/>
            <a:ext cx="2163762" cy="1743075"/>
          </a:xfrm>
          <a:prstGeom prst="rect">
            <a:avLst/>
          </a:prstGeom>
          <a:solidFill>
            <a:srgbClr val="FF0000">
              <a:alpha val="49019"/>
            </a:srgb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dirty="0"/>
              <a:t>Deckungslücke = Bankrott</a:t>
            </a:r>
            <a:endParaRPr lang="de-DE" altLang="en-US" sz="2200" dirty="0"/>
          </a:p>
        </p:txBody>
      </p:sp>
      <p:sp>
        <p:nvSpPr>
          <p:cNvPr id="9773084" name="Rectangle 28"/>
          <p:cNvSpPr>
            <a:spLocks noChangeArrowheads="1"/>
          </p:cNvSpPr>
          <p:nvPr/>
        </p:nvSpPr>
        <p:spPr bwMode="auto">
          <a:xfrm>
            <a:off x="4335463" y="2897188"/>
            <a:ext cx="2151062" cy="3505200"/>
          </a:xfrm>
          <a:prstGeom prst="rect">
            <a:avLst/>
          </a:prstGeom>
          <a:solidFill>
            <a:schemeClr val="bg1">
              <a:lumMod val="20000"/>
              <a:lumOff val="80000"/>
            </a:scheme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…gegen ausländische Kapitalgeber = </a:t>
            </a:r>
            <a:r>
              <a:rPr lang="de-DE" altLang="en-US" sz="2200">
                <a:solidFill>
                  <a:srgbClr val="0000FF"/>
                </a:solidFill>
              </a:rPr>
              <a:t>200 $ / </a:t>
            </a:r>
            <a:r>
              <a:rPr lang="de-DE" altLang="en-US" sz="2200">
                <a:solidFill>
                  <a:srgbClr val="FF0000"/>
                </a:solidFill>
              </a:rPr>
              <a:t>1</a:t>
            </a:r>
            <a:r>
              <a:rPr lang="de-DE" altLang="en-US" sz="2200" baseline="30000">
                <a:solidFill>
                  <a:srgbClr val="FF0000"/>
                </a:solidFill>
                <a:cs typeface="Times New Roman" pitchFamily="18" charset="0"/>
              </a:rPr>
              <a:t>$</a:t>
            </a:r>
            <a:r>
              <a:rPr lang="de-DE" altLang="en-US" sz="2200" baseline="-25000">
                <a:solidFill>
                  <a:srgbClr val="FF0000"/>
                </a:solidFill>
                <a:cs typeface="Times New Roman" pitchFamily="18" charset="0"/>
              </a:rPr>
              <a:t>₩</a:t>
            </a:r>
            <a:r>
              <a:rPr lang="de-DE" altLang="en-US" sz="2200">
                <a:solidFill>
                  <a:srgbClr val="0000CC"/>
                </a:solidFill>
              </a:rPr>
              <a:t> </a:t>
            </a:r>
          </a:p>
          <a:p>
            <a:pPr algn="ctr" eaLnBrk="1" hangingPunct="1">
              <a:spcBef>
                <a:spcPct val="0"/>
              </a:spcBef>
              <a:buClrTx/>
              <a:buFontTx/>
              <a:buNone/>
            </a:pPr>
            <a:r>
              <a:rPr lang="de-DE" altLang="en-US" sz="2200">
                <a:solidFill>
                  <a:srgbClr val="0000CC"/>
                </a:solidFill>
              </a:rPr>
              <a:t>= </a:t>
            </a:r>
            <a:r>
              <a:rPr lang="de-DE" altLang="en-US" sz="2200">
                <a:solidFill>
                  <a:srgbClr val="FF0000"/>
                </a:solidFill>
              </a:rPr>
              <a:t>200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2.78035E-8 L 0.00018 0.24861 " pathEditMode="relative" rAng="0" ptsTypes="AA">
                                      <p:cBhvr>
                                        <p:cTn id="6" dur="2000" fill="hold"/>
                                        <p:tgtEl>
                                          <p:spTgt spid="9773080"/>
                                        </p:tgtEl>
                                        <p:attrNameLst>
                                          <p:attrName>ppt_x</p:attrName>
                                          <p:attrName>ppt_y</p:attrName>
                                        </p:attrNameLst>
                                      </p:cBhvr>
                                      <p:rCtr x="0" y="12419"/>
                                    </p:animMotion>
                                  </p:childTnLst>
                                </p:cTn>
                              </p:par>
                              <p:par>
                                <p:cTn id="7" presetID="1" presetClass="exit" presetSubtype="0" fill="hold" nodeType="withEffect">
                                  <p:stCondLst>
                                    <p:cond delay="0"/>
                                  </p:stCondLst>
                                  <p:childTnLst>
                                    <p:set>
                                      <p:cBhvr>
                                        <p:cTn id="8" dur="1" fill="hold">
                                          <p:stCondLst>
                                            <p:cond delay="0"/>
                                          </p:stCondLst>
                                        </p:cTn>
                                        <p:tgtEl>
                                          <p:spTgt spid="9773082">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773082">
                                            <p:txEl>
                                              <p:pRg st="1" end="1"/>
                                            </p:txEl>
                                          </p:spTgt>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730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7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3080" grpId="0" animBg="1"/>
      <p:bldP spid="9773083" grpId="0" animBg="1" autoUpdateAnimBg="0"/>
      <p:bldP spid="9773084" grpId="0" animBg="1"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32422" name="Rectangle 6"/>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2902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07186486-BE46-49ED-9457-CB1AA9DF7AE0}" type="slidenum">
              <a:rPr lang="de-DE" altLang="en-US" sz="1600" smtClean="0"/>
              <a:pPr eaLnBrk="1" hangingPunct="1">
                <a:spcBef>
                  <a:spcPct val="0"/>
                </a:spcBef>
                <a:buClrTx/>
                <a:buFontTx/>
                <a:buNone/>
              </a:pPr>
              <a:t>125</a:t>
            </a:fld>
            <a:r>
              <a:rPr lang="de-DE" altLang="en-US" sz="1600"/>
              <a:t> -</a:t>
            </a:r>
          </a:p>
        </p:txBody>
      </p:sp>
      <p:sp>
        <p:nvSpPr>
          <p:cNvPr id="12902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290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532419"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cs typeface="Times New Roman" pitchFamily="18" charset="0"/>
              </a:rPr>
              <a:t>Aufgrund der offensichtlichen Überschuldung ihrer Schuldner reagierten nun die </a:t>
            </a:r>
            <a:r>
              <a:rPr lang="de-DE" dirty="0">
                <a:solidFill>
                  <a:srgbClr val="00FF00"/>
                </a:solidFill>
                <a:effectLst>
                  <a:outerShdw blurRad="38100" dist="38100" dir="2700000" algn="tl">
                    <a:srgbClr val="000000"/>
                  </a:outerShdw>
                </a:effectLst>
                <a:cs typeface="Times New Roman" pitchFamily="18" charset="0"/>
              </a:rPr>
              <a:t>internationalen Investoren</a:t>
            </a:r>
            <a:r>
              <a:rPr lang="de-DE" dirty="0">
                <a:solidFill>
                  <a:schemeClr val="tx1"/>
                </a:solidFill>
                <a:effectLst>
                  <a:outerShdw blurRad="38100" dist="38100" dir="2700000" algn="tl">
                    <a:srgbClr val="000000"/>
                  </a:outerShdw>
                </a:effectLst>
                <a:cs typeface="Times New Roman" pitchFamily="18" charset="0"/>
              </a:rPr>
              <a:t> mit Panik:</a:t>
            </a:r>
          </a:p>
          <a:p>
            <a:pPr marL="1371600" lvl="2" indent="-457200">
              <a:lnSpc>
                <a:spcPct val="80000"/>
              </a:lnSpc>
              <a:spcBef>
                <a:spcPct val="10000"/>
              </a:spcBef>
              <a:spcAft>
                <a:spcPct val="10000"/>
              </a:spcAft>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cs typeface="Times New Roman" pitchFamily="18" charset="0"/>
              </a:rPr>
              <a:t>Sie verlängerten </a:t>
            </a:r>
            <a:r>
              <a:rPr lang="de-DE" sz="2000" dirty="0">
                <a:solidFill>
                  <a:srgbClr val="00FF00"/>
                </a:solidFill>
                <a:effectLst>
                  <a:outerShdw blurRad="38100" dist="38100" dir="2700000" algn="tl">
                    <a:srgbClr val="000000"/>
                  </a:outerShdw>
                </a:effectLst>
                <a:cs typeface="Times New Roman" pitchFamily="18" charset="0"/>
              </a:rPr>
              <a:t>keine Kredite mehr</a:t>
            </a:r>
            <a:r>
              <a:rPr lang="de-DE" sz="2000" dirty="0">
                <a:solidFill>
                  <a:schemeClr val="tx1"/>
                </a:solidFill>
                <a:effectLst>
                  <a:outerShdw blurRad="38100" dist="38100" dir="2700000" algn="tl">
                    <a:srgbClr val="000000"/>
                  </a:outerShdw>
                </a:effectLst>
                <a:cs typeface="Times New Roman" pitchFamily="18" charset="0"/>
              </a:rPr>
              <a:t> und versuchten bereits vergebene Kredite, wenn möglich</a:t>
            </a:r>
            <a:r>
              <a:rPr lang="de-DE" sz="2000">
                <a:solidFill>
                  <a:schemeClr val="tx1"/>
                </a:solidFill>
                <a:effectLst>
                  <a:outerShdw blurRad="38100" dist="38100" dir="2700000" algn="tl">
                    <a:srgbClr val="000000"/>
                  </a:outerShdw>
                </a:effectLst>
                <a:cs typeface="Times New Roman" pitchFamily="18" charset="0"/>
              </a:rPr>
              <a:t>, zurückzuziehen</a:t>
            </a:r>
            <a:r>
              <a:rPr lang="de-DE" sz="2000" dirty="0">
                <a:solidFill>
                  <a:schemeClr val="tx1"/>
                </a:solidFill>
                <a:effectLst>
                  <a:outerShdw blurRad="38100" dist="38100" dir="2700000" algn="tl">
                    <a:srgbClr val="000000"/>
                  </a:outerShdw>
                </a:effectLst>
                <a:cs typeface="Times New Roman" pitchFamily="18" charset="0"/>
              </a:rPr>
              <a:t>.</a:t>
            </a:r>
          </a:p>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cs typeface="Times New Roman" pitchFamily="18" charset="0"/>
              </a:rPr>
              <a:t>Dies führte dann zum </a:t>
            </a:r>
            <a:r>
              <a:rPr lang="de-DE" dirty="0">
                <a:solidFill>
                  <a:srgbClr val="00FF00"/>
                </a:solidFill>
                <a:effectLst>
                  <a:outerShdw blurRad="38100" dist="38100" dir="2700000" algn="tl">
                    <a:srgbClr val="000000"/>
                  </a:outerShdw>
                </a:effectLst>
                <a:cs typeface="Times New Roman" pitchFamily="18" charset="0"/>
              </a:rPr>
              <a:t>Konkurs von zahlreichen Banken und den Unternehmen</a:t>
            </a:r>
            <a:r>
              <a:rPr lang="de-DE" dirty="0">
                <a:solidFill>
                  <a:schemeClr val="tx1"/>
                </a:solidFill>
                <a:effectLst>
                  <a:outerShdw blurRad="38100" dist="38100" dir="2700000" algn="tl">
                    <a:srgbClr val="000000"/>
                  </a:outerShdw>
                </a:effectLst>
                <a:cs typeface="Times New Roman" pitchFamily="18" charset="0"/>
              </a:rPr>
              <a:t>, die auf diese Banken angewiesen waren.</a:t>
            </a:r>
          </a:p>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cs typeface="Times New Roman" pitchFamily="18" charset="0"/>
              </a:rPr>
              <a:t>Aus einer Währungskrise, die von einer spekulativen Attacke ausgelöst worden war, war eine </a:t>
            </a:r>
            <a:r>
              <a:rPr lang="de-DE" dirty="0">
                <a:solidFill>
                  <a:srgbClr val="00FF00"/>
                </a:solidFill>
                <a:effectLst>
                  <a:outerShdw blurRad="38100" dist="38100" dir="2700000" algn="tl">
                    <a:srgbClr val="000000"/>
                  </a:outerShdw>
                </a:effectLst>
                <a:cs typeface="Times New Roman" pitchFamily="18" charset="0"/>
              </a:rPr>
              <a:t>Finanzmarktkrise</a:t>
            </a:r>
            <a:r>
              <a:rPr lang="de-DE" dirty="0">
                <a:solidFill>
                  <a:schemeClr val="tx1"/>
                </a:solidFill>
                <a:effectLst>
                  <a:outerShdw blurRad="38100" dist="38100" dir="2700000" algn="tl">
                    <a:srgbClr val="000000"/>
                  </a:outerShdw>
                </a:effectLst>
                <a:cs typeface="Times New Roman" pitchFamily="18" charset="0"/>
              </a:rPr>
              <a:t> geworden.</a:t>
            </a:r>
          </a:p>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cs typeface="Times New Roman" pitchFamily="18" charset="0"/>
              </a:rPr>
              <a:t>Ansteckungseffekte</a:t>
            </a:r>
            <a:r>
              <a:rPr lang="de-DE" dirty="0">
                <a:solidFill>
                  <a:schemeClr val="tx1"/>
                </a:solidFill>
                <a:effectLst>
                  <a:outerShdw blurRad="38100" dist="38100" dir="2700000" algn="tl">
                    <a:srgbClr val="000000"/>
                  </a:outerShdw>
                </a:effectLst>
                <a:cs typeface="Times New Roman" pitchFamily="18" charset="0"/>
              </a:rPr>
              <a:t> griffen auf Länder mit einer ähnlichen Kreditstruktur in Russland und Lateinamerika über.</a:t>
            </a:r>
          </a:p>
          <a:p>
            <a:pPr marL="952500" lvl="1" indent="-495300">
              <a:lnSpc>
                <a:spcPct val="80000"/>
              </a:lnSpc>
              <a:spcBef>
                <a:spcPct val="10000"/>
              </a:spcBef>
              <a:spcAft>
                <a:spcPct val="10000"/>
              </a:spcAft>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cs typeface="Times New Roman" pitchFamily="18" charset="0"/>
              </a:rPr>
              <a:t>Aus einer lokalen Finanzmarktkrise drohte eine </a:t>
            </a:r>
            <a:r>
              <a:rPr lang="de-DE" dirty="0">
                <a:solidFill>
                  <a:srgbClr val="00FF00"/>
                </a:solidFill>
                <a:effectLst>
                  <a:outerShdw blurRad="38100" dist="38100" dir="2700000" algn="tl">
                    <a:srgbClr val="000000"/>
                  </a:outerShdw>
                </a:effectLst>
                <a:cs typeface="Times New Roman" pitchFamily="18" charset="0"/>
              </a:rPr>
              <a:t>weltweite Finanzmarktkrise</a:t>
            </a:r>
            <a:r>
              <a:rPr lang="de-DE" dirty="0">
                <a:solidFill>
                  <a:schemeClr val="tx1"/>
                </a:solidFill>
                <a:effectLst>
                  <a:outerShdw blurRad="38100" dist="38100" dir="2700000" algn="tl">
                    <a:srgbClr val="000000"/>
                  </a:outerShdw>
                </a:effectLst>
                <a:cs typeface="Times New Roman" pitchFamily="18" charset="0"/>
              </a:rPr>
              <a:t> zu werden.</a:t>
            </a:r>
            <a:endParaRPr lang="de-DE" dirty="0">
              <a:solidFill>
                <a:srgbClr val="0000FF"/>
              </a:solidFill>
              <a:effectLst>
                <a:outerShdw blurRad="38100" dist="38100" dir="2700000" algn="tl">
                  <a:srgbClr val="000000"/>
                </a:outerShdw>
              </a:effectLst>
              <a:cs typeface="Times New Roman" pitchFamily="18" charset="0"/>
            </a:endParaRPr>
          </a:p>
          <a:p>
            <a:pPr marL="1371600" lvl="2" indent="-457200">
              <a:lnSpc>
                <a:spcPct val="70000"/>
              </a:lnSpc>
              <a:spcBef>
                <a:spcPct val="10000"/>
              </a:spcBef>
              <a:spcAft>
                <a:spcPct val="10000"/>
              </a:spcAft>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Um diese Gefahr abzuwenden vereinbarten die </a:t>
            </a:r>
            <a:r>
              <a:rPr lang="de-DE" sz="2000" dirty="0">
                <a:solidFill>
                  <a:srgbClr val="00FF00"/>
                </a:solidFill>
                <a:effectLst>
                  <a:outerShdw blurRad="38100" dist="38100" dir="2700000" algn="tl">
                    <a:srgbClr val="000000"/>
                  </a:outerShdw>
                </a:effectLst>
              </a:rPr>
              <a:t>amerikanische und die europäischen Notenbanken eine starke Ausdehnung ihrer Kreditvergabe</a:t>
            </a:r>
            <a:r>
              <a:rPr lang="de-DE" sz="2000" dirty="0">
                <a:solidFill>
                  <a:schemeClr val="tx1"/>
                </a:solidFill>
                <a:effectLst>
                  <a:outerShdw blurRad="38100" dist="38100" dir="2700000" algn="tl">
                    <a:srgbClr val="000000"/>
                  </a:outerShdw>
                </a:effectLst>
              </a:rPr>
              <a:t>, so dass die Kreditzinsen weltweit sanken. Dadurch vereinfachte sich dann wieder die Finanzierung von Banken und Unternehmen in den von der Finanzmarktkrise betroffenen Ländern.</a:t>
            </a:r>
          </a:p>
          <a:p>
            <a:pPr marL="1371600" lvl="2" indent="-457200">
              <a:lnSpc>
                <a:spcPct val="80000"/>
              </a:lnSpc>
              <a:spcBef>
                <a:spcPct val="10000"/>
              </a:spcBef>
              <a:spcAft>
                <a:spcPct val="10000"/>
              </a:spcAft>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Eine </a:t>
            </a:r>
            <a:r>
              <a:rPr lang="de-DE" sz="2000" dirty="0">
                <a:solidFill>
                  <a:srgbClr val="00FF00"/>
                </a:solidFill>
                <a:effectLst>
                  <a:outerShdw blurRad="38100" dist="38100" dir="2700000" algn="tl">
                    <a:srgbClr val="000000"/>
                  </a:outerShdw>
                </a:effectLst>
              </a:rPr>
              <a:t>globale Finanzmarktkrise</a:t>
            </a:r>
            <a:r>
              <a:rPr lang="de-DE" sz="2000" dirty="0">
                <a:solidFill>
                  <a:schemeClr val="tx1"/>
                </a:solidFill>
                <a:effectLst>
                  <a:outerShdw blurRad="38100" dist="38100" dir="2700000" algn="tl">
                    <a:srgbClr val="000000"/>
                  </a:outerShdw>
                </a:effectLst>
              </a:rPr>
              <a:t> konnte so </a:t>
            </a:r>
            <a:r>
              <a:rPr lang="de-DE" sz="2000" dirty="0">
                <a:solidFill>
                  <a:srgbClr val="00FF00"/>
                </a:solidFill>
                <a:effectLst>
                  <a:outerShdw blurRad="38100" dist="38100" dir="2700000" algn="tl">
                    <a:srgbClr val="000000"/>
                  </a:outerShdw>
                </a:effectLst>
              </a:rPr>
              <a:t>abgewendet</a:t>
            </a:r>
            <a:r>
              <a:rPr lang="de-DE" sz="2000" dirty="0">
                <a:solidFill>
                  <a:schemeClr val="tx1"/>
                </a:solidFill>
                <a:effectLst>
                  <a:outerShdw blurRad="38100" dist="38100" dir="2700000" algn="tl">
                    <a:srgbClr val="000000"/>
                  </a:outerShdw>
                </a:effectLst>
              </a:rPr>
              <a:t> werden.</a:t>
            </a:r>
          </a:p>
        </p:txBody>
      </p:sp>
      <p:sp>
        <p:nvSpPr>
          <p:cNvPr id="7" name="Interaktive Schaltfläche: Anfang 6">
            <a:hlinkClick r:id="rId3" action="ppaction://hlinksldjump" highlightClick="1"/>
          </p:cNvPr>
          <p:cNvSpPr/>
          <p:nvPr/>
        </p:nvSpPr>
        <p:spPr bwMode="auto">
          <a:xfrm>
            <a:off x="466725" y="5410200"/>
            <a:ext cx="495300" cy="323850"/>
          </a:xfrm>
          <a:prstGeom prst="actionButtonBeginning">
            <a:avLst/>
          </a:prstGeom>
          <a:solidFill>
            <a:srgbClr val="FFFF00"/>
          </a:solidFill>
          <a:ln w="12700" cap="flat" cmpd="sng" algn="ctr">
            <a:solidFill>
              <a:schemeClr val="bg2">
                <a:lumMod val="50000"/>
                <a:lumOff val="50000"/>
              </a:schemeClr>
            </a:solidFill>
            <a:prstDash val="solid"/>
            <a:round/>
            <a:headEnd type="none" w="med" len="med"/>
            <a:tailEnd type="triangle" w="lg" len="med"/>
          </a:ln>
          <a:effectLst/>
        </p:spPr>
        <p:txBody>
          <a:bodyPr lIns="0" tIns="0" rIns="0" bIns="0" anchorCtr="1"/>
          <a:lstStyle/>
          <a:p>
            <a:pPr>
              <a:defRPr/>
            </a:pP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324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32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324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32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324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324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324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710C104-1C8C-449A-8BC6-D7184AD755C9}" type="slidenum">
              <a:rPr lang="de-DE" altLang="en-US" sz="1600" smtClean="0"/>
              <a:pPr eaLnBrk="1" hangingPunct="1">
                <a:spcBef>
                  <a:spcPct val="0"/>
                </a:spcBef>
                <a:buClrTx/>
                <a:buFontTx/>
                <a:buNone/>
              </a:pPr>
              <a:t>126</a:t>
            </a:fld>
            <a:r>
              <a:rPr lang="de-DE" altLang="en-US" sz="1600"/>
              <a:t> -</a:t>
            </a:r>
          </a:p>
        </p:txBody>
      </p:sp>
      <p:sp>
        <p:nvSpPr>
          <p:cNvPr id="13005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130052" name="Object 2"/>
          <p:cNvGraphicFramePr>
            <a:graphicFrameLocks noChangeAspect="1"/>
          </p:cNvGraphicFramePr>
          <p:nvPr/>
        </p:nvGraphicFramePr>
        <p:xfrm>
          <a:off x="-50800" y="-58738"/>
          <a:ext cx="9245600" cy="7026276"/>
        </p:xfrm>
        <a:graphic>
          <a:graphicData uri="http://schemas.openxmlformats.org/presentationml/2006/ole">
            <mc:AlternateContent xmlns:mc="http://schemas.openxmlformats.org/markup-compatibility/2006">
              <mc:Choice xmlns:v="urn:schemas-microsoft-com:vml" Requires="v">
                <p:oleObj spid="_x0000_s130171" name="Diagramm" r:id="rId4" imgW="9239357" imgH="5753160" progId="Excel.Chart.8">
                  <p:link updateAutomatic="1"/>
                </p:oleObj>
              </mc:Choice>
              <mc:Fallback>
                <p:oleObj name="Diagramm" r:id="rId4" imgW="9239357" imgH="575316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58738"/>
                        <a:ext cx="9245600" cy="702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3" name="Line 3"/>
          <p:cNvSpPr>
            <a:spLocks noChangeShapeType="1"/>
          </p:cNvSpPr>
          <p:nvPr/>
        </p:nvSpPr>
        <p:spPr bwMode="auto">
          <a:xfrm flipV="1">
            <a:off x="6853238" y="876300"/>
            <a:ext cx="33337" cy="4464050"/>
          </a:xfrm>
          <a:prstGeom prst="line">
            <a:avLst/>
          </a:prstGeom>
          <a:noFill/>
          <a:ln w="9525">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9305DDCB-98F7-4E01-864E-9D806EFBB3F2}" type="slidenum">
              <a:rPr lang="de-DE" altLang="en-US" sz="1600" smtClean="0"/>
              <a:pPr eaLnBrk="1" hangingPunct="1">
                <a:spcBef>
                  <a:spcPct val="0"/>
                </a:spcBef>
                <a:buClrTx/>
                <a:buFontTx/>
                <a:buNone/>
              </a:pPr>
              <a:t>127</a:t>
            </a:fld>
            <a:r>
              <a:rPr lang="de-DE" altLang="en-US" sz="1600"/>
              <a:t> -</a:t>
            </a:r>
          </a:p>
        </p:txBody>
      </p:sp>
      <p:sp>
        <p:nvSpPr>
          <p:cNvPr id="13107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131076" name="Object 2"/>
          <p:cNvGraphicFramePr>
            <a:graphicFrameLocks noChangeAspect="1"/>
          </p:cNvGraphicFramePr>
          <p:nvPr/>
        </p:nvGraphicFramePr>
        <p:xfrm>
          <a:off x="-69850" y="-76200"/>
          <a:ext cx="9359900" cy="6985000"/>
        </p:xfrm>
        <a:graphic>
          <a:graphicData uri="http://schemas.openxmlformats.org/presentationml/2006/ole">
            <mc:AlternateContent xmlns:mc="http://schemas.openxmlformats.org/markup-compatibility/2006">
              <mc:Choice xmlns:v="urn:schemas-microsoft-com:vml" Requires="v">
                <p:oleObj spid="_x0000_s131195" name="Diagramm" r:id="rId4" imgW="9239216" imgH="5753100" progId="Excel.Chart.8">
                  <p:link updateAutomatic="1"/>
                </p:oleObj>
              </mc:Choice>
              <mc:Fallback>
                <p:oleObj name="Diagramm" r:id="rId4" imgW="9239216" imgH="575310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 y="-76200"/>
                        <a:ext cx="9359900" cy="6985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77" name="Line 3"/>
          <p:cNvSpPr>
            <a:spLocks noChangeShapeType="1"/>
          </p:cNvSpPr>
          <p:nvPr/>
        </p:nvSpPr>
        <p:spPr bwMode="auto">
          <a:xfrm flipV="1">
            <a:off x="6923088" y="822325"/>
            <a:ext cx="26987" cy="4518025"/>
          </a:xfrm>
          <a:prstGeom prst="line">
            <a:avLst/>
          </a:prstGeom>
          <a:noFill/>
          <a:ln w="9525">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3F66722-D123-4BBB-A04C-9D3A27AB68B9}" type="slidenum">
              <a:rPr lang="de-DE" altLang="en-US" sz="1600" smtClean="0"/>
              <a:pPr eaLnBrk="1" hangingPunct="1">
                <a:spcBef>
                  <a:spcPct val="0"/>
                </a:spcBef>
                <a:buClrTx/>
                <a:buFontTx/>
                <a:buNone/>
              </a:pPr>
              <a:t>128</a:t>
            </a:fld>
            <a:r>
              <a:rPr lang="de-DE" altLang="en-US" sz="1600"/>
              <a:t> -</a:t>
            </a:r>
          </a:p>
        </p:txBody>
      </p:sp>
      <p:sp>
        <p:nvSpPr>
          <p:cNvPr id="13209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132100" name="Object 2"/>
          <p:cNvGraphicFramePr>
            <a:graphicFrameLocks noChangeAspect="1"/>
          </p:cNvGraphicFramePr>
          <p:nvPr/>
        </p:nvGraphicFramePr>
        <p:xfrm>
          <a:off x="-50800" y="-50800"/>
          <a:ext cx="9283700" cy="7023100"/>
        </p:xfrm>
        <a:graphic>
          <a:graphicData uri="http://schemas.openxmlformats.org/presentationml/2006/ole">
            <mc:AlternateContent xmlns:mc="http://schemas.openxmlformats.org/markup-compatibility/2006">
              <mc:Choice xmlns:v="urn:schemas-microsoft-com:vml" Requires="v">
                <p:oleObj spid="_x0000_s132219" name="Diagramm" r:id="rId4" imgW="9239216" imgH="5753100" progId="Excel.Chart.8">
                  <p:link updateAutomatic="1"/>
                </p:oleObj>
              </mc:Choice>
              <mc:Fallback>
                <p:oleObj name="Diagramm" r:id="rId4" imgW="9239216" imgH="575310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50800"/>
                        <a:ext cx="9283700" cy="7023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01" name="Line 3"/>
          <p:cNvSpPr>
            <a:spLocks noChangeShapeType="1"/>
          </p:cNvSpPr>
          <p:nvPr/>
        </p:nvSpPr>
        <p:spPr bwMode="auto">
          <a:xfrm flipV="1">
            <a:off x="6980238" y="869950"/>
            <a:ext cx="26987" cy="4518025"/>
          </a:xfrm>
          <a:prstGeom prst="line">
            <a:avLst/>
          </a:prstGeom>
          <a:noFill/>
          <a:ln w="9525">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2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C2BC358-B478-4925-A0C7-4674F34F7DA2}" type="slidenum">
              <a:rPr lang="de-DE" altLang="en-US" sz="1600" smtClean="0"/>
              <a:pPr eaLnBrk="1" hangingPunct="1">
                <a:spcBef>
                  <a:spcPct val="0"/>
                </a:spcBef>
                <a:buClrTx/>
                <a:buFontTx/>
                <a:buNone/>
              </a:pPr>
              <a:t>129</a:t>
            </a:fld>
            <a:r>
              <a:rPr lang="de-DE" altLang="en-US" sz="1600"/>
              <a:t> -</a:t>
            </a:r>
          </a:p>
        </p:txBody>
      </p:sp>
      <p:sp>
        <p:nvSpPr>
          <p:cNvPr id="13312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3312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75B83FA4-CAE8-4D11-B266-8FDD3498ED6E}" type="slidenum">
              <a:rPr lang="de-DE" altLang="en-US" sz="1600" b="1"/>
              <a:pPr algn="r" eaLnBrk="1" hangingPunct="1">
                <a:spcBef>
                  <a:spcPct val="0"/>
                </a:spcBef>
                <a:buClrTx/>
                <a:buFontTx/>
                <a:buNone/>
              </a:pPr>
              <a:t>129</a:t>
            </a:fld>
            <a:r>
              <a:rPr lang="de-DE" altLang="en-US" sz="1600" b="1"/>
              <a:t> -</a:t>
            </a:r>
          </a:p>
        </p:txBody>
      </p:sp>
      <p:sp>
        <p:nvSpPr>
          <p:cNvPr id="13312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33126" name="Rectangle 3"/>
          <p:cNvSpPr>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2000" u="sng">
                <a:solidFill>
                  <a:srgbClr val="FF0000"/>
                </a:solidFill>
              </a:rPr>
              <a:t>Exkurs: Zeittafel zur Ostasiatischen Finanzmarktkrise</a:t>
            </a:r>
          </a:p>
        </p:txBody>
      </p:sp>
      <p:sp>
        <p:nvSpPr>
          <p:cNvPr id="133127" name="Text Box 7"/>
          <p:cNvSpPr txBox="1">
            <a:spLocks noChangeArrowheads="1"/>
          </p:cNvSpPr>
          <p:nvPr/>
        </p:nvSpPr>
        <p:spPr bwMode="auto">
          <a:xfrm>
            <a:off x="158750" y="417513"/>
            <a:ext cx="8824913"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80000"/>
              </a:lnSpc>
              <a:spcBef>
                <a:spcPct val="50000"/>
              </a:spcBef>
              <a:buClrTx/>
              <a:buFontTx/>
              <a:buNone/>
            </a:pPr>
            <a:endParaRPr lang="de-DE" altLang="en-US" sz="1800">
              <a:solidFill>
                <a:srgbClr val="FF0000"/>
              </a:solidFill>
            </a:endParaRPr>
          </a:p>
          <a:p>
            <a:pPr eaLnBrk="1" hangingPunct="1">
              <a:lnSpc>
                <a:spcPct val="80000"/>
              </a:lnSpc>
              <a:spcBef>
                <a:spcPct val="50000"/>
              </a:spcBef>
              <a:buClrTx/>
              <a:buFontTx/>
              <a:buNone/>
            </a:pPr>
            <a:r>
              <a:rPr lang="de-DE" altLang="en-US" sz="1800">
                <a:solidFill>
                  <a:srgbClr val="FF0000"/>
                </a:solidFill>
              </a:rPr>
              <a:t>Mai 1997:</a:t>
            </a:r>
            <a:r>
              <a:rPr lang="de-DE" altLang="en-US" sz="1800">
                <a:solidFill>
                  <a:schemeClr val="bg1"/>
                </a:solidFill>
              </a:rPr>
              <a:t> Die thailändische Zentralbank muss ihr Wechselkursziel aufgeben =&gt; Starke Abwertung des Baht.</a:t>
            </a:r>
          </a:p>
          <a:p>
            <a:pPr eaLnBrk="1" hangingPunct="1">
              <a:lnSpc>
                <a:spcPct val="80000"/>
              </a:lnSpc>
              <a:spcBef>
                <a:spcPct val="50000"/>
              </a:spcBef>
              <a:buClrTx/>
              <a:buFontTx/>
              <a:buNone/>
            </a:pPr>
            <a:r>
              <a:rPr lang="de-DE" altLang="en-US" sz="1800">
                <a:solidFill>
                  <a:srgbClr val="FF0000"/>
                </a:solidFill>
              </a:rPr>
              <a:t>Juli 1997:</a:t>
            </a:r>
            <a:r>
              <a:rPr lang="de-DE" altLang="en-US" sz="1800">
                <a:solidFill>
                  <a:schemeClr val="bg1"/>
                </a:solidFill>
              </a:rPr>
              <a:t> Die philippinische und malaysische Zentralbank folgen. </a:t>
            </a:r>
          </a:p>
          <a:p>
            <a:pPr eaLnBrk="1" hangingPunct="1">
              <a:lnSpc>
                <a:spcPct val="80000"/>
              </a:lnSpc>
              <a:spcBef>
                <a:spcPct val="50000"/>
              </a:spcBef>
              <a:buClrTx/>
              <a:buFontTx/>
              <a:buNone/>
            </a:pPr>
            <a:r>
              <a:rPr lang="de-DE" altLang="en-US" sz="1800">
                <a:solidFill>
                  <a:srgbClr val="FF0000"/>
                </a:solidFill>
              </a:rPr>
              <a:t>August 1997</a:t>
            </a:r>
            <a:r>
              <a:rPr lang="de-DE" altLang="en-US" sz="1800">
                <a:solidFill>
                  <a:schemeClr val="bg1"/>
                </a:solidFill>
              </a:rPr>
              <a:t>: 42 thailändische Banken gehen Bankrott. Indonesien hebt die Konvertierbarkeit seiner Währung auf.</a:t>
            </a:r>
          </a:p>
          <a:p>
            <a:pPr eaLnBrk="1" hangingPunct="1">
              <a:lnSpc>
                <a:spcPct val="80000"/>
              </a:lnSpc>
              <a:spcBef>
                <a:spcPct val="50000"/>
              </a:spcBef>
              <a:buClrTx/>
              <a:buFontTx/>
              <a:buNone/>
            </a:pPr>
            <a:r>
              <a:rPr lang="de-DE" altLang="en-US" sz="1800">
                <a:solidFill>
                  <a:srgbClr val="FF0000"/>
                </a:solidFill>
              </a:rPr>
              <a:t>Oktober 1997</a:t>
            </a:r>
            <a:r>
              <a:rPr lang="de-DE" altLang="en-US" sz="1800">
                <a:solidFill>
                  <a:schemeClr val="bg1"/>
                </a:solidFill>
              </a:rPr>
              <a:t>: Indonesien benötigt 10 Mrd. $ Finanzhilfe vom Internationalen Währungsfond (IMF). Selbst der bis jetzt stabile Hong Kong Dollar gerät unter Abwertungsdruck. Die Risikoprämien für Staatsanleihen lateinamerikanischer Länder steigen.</a:t>
            </a:r>
          </a:p>
          <a:p>
            <a:pPr eaLnBrk="1" hangingPunct="1">
              <a:lnSpc>
                <a:spcPct val="80000"/>
              </a:lnSpc>
              <a:spcBef>
                <a:spcPct val="50000"/>
              </a:spcBef>
              <a:buClrTx/>
              <a:buFontTx/>
              <a:buNone/>
            </a:pPr>
            <a:r>
              <a:rPr lang="de-DE" altLang="en-US" sz="1800">
                <a:solidFill>
                  <a:srgbClr val="FF0000"/>
                </a:solidFill>
              </a:rPr>
              <a:t>November 1997</a:t>
            </a:r>
            <a:r>
              <a:rPr lang="de-DE" altLang="en-US" sz="1800">
                <a:solidFill>
                  <a:schemeClr val="bg1"/>
                </a:solidFill>
              </a:rPr>
              <a:t>: Süd Korea suspendiert die Konvertierbarkeit des Won und beantragt finanzielle Hilfe vom IMF. </a:t>
            </a:r>
          </a:p>
          <a:p>
            <a:pPr eaLnBrk="1" hangingPunct="1">
              <a:lnSpc>
                <a:spcPct val="80000"/>
              </a:lnSpc>
              <a:spcBef>
                <a:spcPct val="50000"/>
              </a:spcBef>
              <a:buClrTx/>
              <a:buFontTx/>
              <a:buNone/>
            </a:pPr>
            <a:r>
              <a:rPr lang="de-DE" altLang="en-US" sz="1800">
                <a:solidFill>
                  <a:srgbClr val="FF0000"/>
                </a:solidFill>
              </a:rPr>
              <a:t>August 1998</a:t>
            </a:r>
            <a:r>
              <a:rPr lang="de-DE" altLang="en-US" sz="1800">
                <a:solidFill>
                  <a:schemeClr val="bg1"/>
                </a:solidFill>
              </a:rPr>
              <a:t>: Der IMF verlangt generell eine Reform des Finanzsektors der betroffenen Länder im Gegenzug für finanzielle Hilfe. Die Krise greift auf Russland über, das vom IMF 21 Mrd. $ Finanzhilfe erhält.</a:t>
            </a:r>
          </a:p>
          <a:p>
            <a:pPr eaLnBrk="1" hangingPunct="1">
              <a:lnSpc>
                <a:spcPct val="80000"/>
              </a:lnSpc>
              <a:spcBef>
                <a:spcPct val="50000"/>
              </a:spcBef>
              <a:buClrTx/>
              <a:buFontTx/>
              <a:buNone/>
            </a:pPr>
            <a:r>
              <a:rPr lang="de-DE" altLang="en-US" sz="1800">
                <a:solidFill>
                  <a:srgbClr val="FF0000"/>
                </a:solidFill>
              </a:rPr>
              <a:t>September 1998</a:t>
            </a:r>
            <a:r>
              <a:rPr lang="de-DE" altLang="en-US" sz="1800">
                <a:solidFill>
                  <a:schemeClr val="bg1"/>
                </a:solidFill>
              </a:rPr>
              <a:t>: Die Krise greift auf Lateinamerika über: Brasilien erhält 18 Mrd. $ IMF Finanzhilfe. Malaysia geht einen Sonderweg in der Bekämpfung der Krise und führt rigide Kapitalverkehrskontrollen ein. Es kommt zu konzertierten Aktion der großen Notenbanken: Weltweit sinken darauf hin die Zinsen. Der Abwertungsdruck auf die Währungen der ostasiatischen Länder lässt nach. Die Märkte beginnen sich wieder zu stabilisieren.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9012734-6056-4AD6-A803-CACCDF6CB98C}" type="slidenum">
              <a:rPr lang="de-DE" altLang="en-US" sz="1600" smtClean="0"/>
              <a:pPr eaLnBrk="1" hangingPunct="1">
                <a:spcBef>
                  <a:spcPct val="0"/>
                </a:spcBef>
                <a:buClrTx/>
                <a:buFontTx/>
                <a:buNone/>
              </a:pPr>
              <a:t>13</a:t>
            </a:fld>
            <a:r>
              <a:rPr lang="de-DE" altLang="en-US" sz="1600"/>
              <a:t> -</a:t>
            </a:r>
          </a:p>
        </p:txBody>
      </p:sp>
      <p:sp>
        <p:nvSpPr>
          <p:cNvPr id="13315"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558020" name="Rectangle 3"/>
          <p:cNvSpPr>
            <a:spLocks noGrp="1" noChangeArrowheads="1"/>
          </p:cNvSpPr>
          <p:nvPr>
            <p:ph type="title" idx="4294967295"/>
          </p:nvPr>
        </p:nvSpPr>
        <p:spPr>
          <a:xfrm>
            <a:off x="0" y="31750"/>
            <a:ext cx="8229600" cy="1100138"/>
          </a:xfrm>
        </p:spPr>
        <p:txBody>
          <a:bodyPr/>
          <a:lstStyle/>
          <a:p>
            <a:pPr eaLnBrk="1" hangingPunct="1">
              <a:defRPr/>
            </a:pPr>
            <a:r>
              <a:rPr lang="de-DE" sz="2900"/>
              <a:t>4.1. Die Entstehung spekulativer Blasen</a:t>
            </a:r>
          </a:p>
        </p:txBody>
      </p:sp>
      <p:graphicFrame>
        <p:nvGraphicFramePr>
          <p:cNvPr id="13317" name="Object 2"/>
          <p:cNvGraphicFramePr>
            <a:graphicFrameLocks/>
          </p:cNvGraphicFramePr>
          <p:nvPr/>
        </p:nvGraphicFramePr>
        <p:xfrm>
          <a:off x="1081088" y="1052513"/>
          <a:ext cx="7726362" cy="5624512"/>
        </p:xfrm>
        <a:graphic>
          <a:graphicData uri="http://schemas.openxmlformats.org/presentationml/2006/ole">
            <mc:AlternateContent xmlns:mc="http://schemas.openxmlformats.org/markup-compatibility/2006">
              <mc:Choice xmlns:v="urn:schemas-microsoft-com:vml" Requires="v">
                <p:oleObj spid="_x0000_s13485" name="Diagramm" r:id="rId4" imgW="7448449" imgH="5324543" progId="MSGraph.Chart.8">
                  <p:embed followColorScheme="full"/>
                </p:oleObj>
              </mc:Choice>
              <mc:Fallback>
                <p:oleObj name="Diagramm" r:id="rId4" imgW="7448449" imgH="532454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088" y="1052513"/>
                        <a:ext cx="7726362" cy="562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Rectangle 4"/>
          <p:cNvSpPr>
            <a:spLocks noChangeArrowheads="1"/>
          </p:cNvSpPr>
          <p:nvPr/>
        </p:nvSpPr>
        <p:spPr bwMode="auto">
          <a:xfrm>
            <a:off x="720725" y="800100"/>
            <a:ext cx="4683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P</a:t>
            </a:r>
            <a:endParaRPr lang="de-DE" altLang="en-US" sz="2200" baseline="-25000"/>
          </a:p>
        </p:txBody>
      </p:sp>
      <p:sp>
        <p:nvSpPr>
          <p:cNvPr id="13319" name="Line 14"/>
          <p:cNvSpPr>
            <a:spLocks noChangeShapeType="1"/>
          </p:cNvSpPr>
          <p:nvPr/>
        </p:nvSpPr>
        <p:spPr bwMode="auto">
          <a:xfrm flipV="1">
            <a:off x="1223963" y="569913"/>
            <a:ext cx="0" cy="879475"/>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20" name="Line 15"/>
          <p:cNvSpPr>
            <a:spLocks noChangeShapeType="1"/>
          </p:cNvSpPr>
          <p:nvPr/>
        </p:nvSpPr>
        <p:spPr bwMode="auto">
          <a:xfrm rot="5400000" flipV="1">
            <a:off x="8713788" y="6259512"/>
            <a:ext cx="0" cy="288925"/>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21" name="Fußzeilenplatzhalter 3"/>
          <p:cNvSpPr txBox="1">
            <a:spLocks noGrp="1"/>
          </p:cNvSpPr>
          <p:nvPr/>
        </p:nvSpPr>
        <p:spPr bwMode="auto">
          <a:xfrm>
            <a:off x="576263"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chemeClr val="bg2"/>
                </a:solidFill>
              </a:rPr>
              <a:t>Prof. Dr. Rainer Maurer</a:t>
            </a:r>
          </a:p>
        </p:txBody>
      </p:sp>
      <p:sp>
        <p:nvSpPr>
          <p:cNvPr id="13322" name="Rectangle 5"/>
          <p:cNvSpPr>
            <a:spLocks noChangeArrowheads="1"/>
          </p:cNvSpPr>
          <p:nvPr/>
        </p:nvSpPr>
        <p:spPr bwMode="auto">
          <a:xfrm>
            <a:off x="8748713" y="5949950"/>
            <a:ext cx="4333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2200"/>
              <a:t>X</a:t>
            </a:r>
          </a:p>
        </p:txBody>
      </p:sp>
      <p:sp>
        <p:nvSpPr>
          <p:cNvPr id="13323" name="Line 6"/>
          <p:cNvSpPr>
            <a:spLocks noChangeShapeType="1"/>
          </p:cNvSpPr>
          <p:nvPr/>
        </p:nvSpPr>
        <p:spPr bwMode="auto">
          <a:xfrm flipH="1">
            <a:off x="3097213" y="3968750"/>
            <a:ext cx="0" cy="2484438"/>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24" name="Line 7"/>
          <p:cNvSpPr>
            <a:spLocks noChangeShapeType="1"/>
          </p:cNvSpPr>
          <p:nvPr/>
        </p:nvSpPr>
        <p:spPr bwMode="auto">
          <a:xfrm rot="5400000" flipH="1">
            <a:off x="2160588" y="2997200"/>
            <a:ext cx="0" cy="194310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25" name="Line 9"/>
          <p:cNvSpPr>
            <a:spLocks noChangeShapeType="1"/>
          </p:cNvSpPr>
          <p:nvPr/>
        </p:nvSpPr>
        <p:spPr bwMode="auto">
          <a:xfrm flipV="1">
            <a:off x="1260475" y="1700213"/>
            <a:ext cx="4895850" cy="363696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26" name="Text Box 10"/>
          <p:cNvSpPr txBox="1">
            <a:spLocks noChangeArrowheads="1"/>
          </p:cNvSpPr>
          <p:nvPr/>
        </p:nvSpPr>
        <p:spPr bwMode="auto">
          <a:xfrm>
            <a:off x="5618163" y="1393825"/>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FF00"/>
                </a:solidFill>
              </a:rPr>
              <a:t>X</a:t>
            </a:r>
            <a:r>
              <a:rPr lang="de-DE" altLang="en-US" sz="2000" baseline="-25000">
                <a:solidFill>
                  <a:srgbClr val="00FF00"/>
                </a:solidFill>
              </a:rPr>
              <a:t>S</a:t>
            </a:r>
            <a:endParaRPr lang="de-DE" altLang="en-US" sz="2000">
              <a:solidFill>
                <a:srgbClr val="00FF00"/>
              </a:solidFill>
            </a:endParaRPr>
          </a:p>
        </p:txBody>
      </p:sp>
      <p:sp>
        <p:nvSpPr>
          <p:cNvPr id="13327" name="Line 11"/>
          <p:cNvSpPr>
            <a:spLocks noChangeShapeType="1"/>
          </p:cNvSpPr>
          <p:nvPr/>
        </p:nvSpPr>
        <p:spPr bwMode="auto">
          <a:xfrm>
            <a:off x="1223963" y="26003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28" name="AutoShape 14"/>
          <p:cNvSpPr>
            <a:spLocks noChangeArrowheads="1"/>
          </p:cNvSpPr>
          <p:nvPr/>
        </p:nvSpPr>
        <p:spPr bwMode="auto">
          <a:xfrm>
            <a:off x="6985000" y="1592263"/>
            <a:ext cx="2339975" cy="39973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round/>
                <a:headEnd/>
                <a:tailEnd type="none" w="lg" len="lg"/>
              </a14:hiddenLine>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3329" name="AutoShape 16"/>
          <p:cNvSpPr>
            <a:spLocks noChangeArrowheads="1"/>
          </p:cNvSpPr>
          <p:nvPr/>
        </p:nvSpPr>
        <p:spPr bwMode="auto">
          <a:xfrm>
            <a:off x="6345238" y="827088"/>
            <a:ext cx="2798762" cy="3098800"/>
          </a:xfrm>
          <a:prstGeom prst="roundRect">
            <a:avLst>
              <a:gd name="adj" fmla="val 12495"/>
            </a:avLst>
          </a:prstGeom>
          <a:solidFill>
            <a:srgbClr val="FFFF99"/>
          </a:solidFill>
          <a:ln w="50800">
            <a:solidFill>
              <a:srgbClr val="FF0000"/>
            </a:solidFill>
            <a:round/>
            <a:headEnd/>
            <a:tailEnd/>
          </a:ln>
        </p:spPr>
        <p:txBody>
          <a:bodyPr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a:solidFill>
                  <a:srgbClr val="0000FF"/>
                </a:solidFill>
                <a:sym typeface="Wingdings" pitchFamily="2" charset="2"/>
              </a:rPr>
              <a:t>Die </a:t>
            </a:r>
            <a:r>
              <a:rPr lang="de-DE" altLang="en-US" sz="2000" dirty="0">
                <a:solidFill>
                  <a:srgbClr val="FF0000"/>
                </a:solidFill>
                <a:sym typeface="Wingdings" pitchFamily="2" charset="2"/>
              </a:rPr>
              <a:t>naiven Erwartungen</a:t>
            </a:r>
            <a:r>
              <a:rPr lang="de-DE" altLang="en-US" sz="2000" dirty="0">
                <a:solidFill>
                  <a:srgbClr val="0000FF"/>
                </a:solidFill>
                <a:sym typeface="Wingdings" pitchFamily="2" charset="2"/>
              </a:rPr>
              <a:t> halten den Prozess nun am Laufen: </a:t>
            </a:r>
            <a:endParaRPr lang="de-DE" altLang="en-US" sz="2000" baseline="-25000" dirty="0">
              <a:solidFill>
                <a:srgbClr val="FF0000"/>
              </a:solidFill>
            </a:endParaRPr>
          </a:p>
          <a:p>
            <a:pPr algn="ctr" eaLnBrk="1" hangingPunct="1">
              <a:spcBef>
                <a:spcPct val="0"/>
              </a:spcBef>
              <a:buClrTx/>
              <a:buFont typeface="Symbol" pitchFamily="18" charset="2"/>
              <a:buNone/>
            </a:pPr>
            <a:r>
              <a:rPr lang="de-DE" altLang="en-US" sz="2000" dirty="0" err="1">
                <a:solidFill>
                  <a:srgbClr val="FF0000"/>
                </a:solidFill>
              </a:rPr>
              <a:t>E</a:t>
            </a:r>
            <a:r>
              <a:rPr lang="de-DE" altLang="en-US" sz="2000" baseline="-25000" dirty="0" err="1">
                <a:solidFill>
                  <a:srgbClr val="FF0000"/>
                </a:solidFill>
              </a:rPr>
              <a:t>t+2</a:t>
            </a:r>
            <a:r>
              <a:rPr lang="de-DE" altLang="en-US" sz="2000" dirty="0">
                <a:solidFill>
                  <a:srgbClr val="FF0000"/>
                </a:solidFill>
              </a:rPr>
              <a:t>(</a:t>
            </a:r>
            <a:r>
              <a:rPr lang="de-DE" altLang="en-US" sz="2000" dirty="0" err="1">
                <a:solidFill>
                  <a:srgbClr val="FF0000"/>
                </a:solidFill>
              </a:rPr>
              <a:t>P</a:t>
            </a:r>
            <a:r>
              <a:rPr lang="de-DE" altLang="en-US" sz="2000" baseline="-25000" dirty="0" err="1">
                <a:solidFill>
                  <a:srgbClr val="FF0000"/>
                </a:solidFill>
              </a:rPr>
              <a:t>t+3</a:t>
            </a:r>
            <a:r>
              <a:rPr lang="de-DE" altLang="en-US" sz="2000" dirty="0">
                <a:solidFill>
                  <a:srgbClr val="FF0000"/>
                </a:solidFill>
              </a:rPr>
              <a:t>)=             </a:t>
            </a:r>
            <a:r>
              <a:rPr lang="de-DE" altLang="en-US" sz="2000" dirty="0" err="1">
                <a:solidFill>
                  <a:srgbClr val="FF0000"/>
                </a:solidFill>
              </a:rPr>
              <a:t>P</a:t>
            </a:r>
            <a:r>
              <a:rPr lang="de-DE" altLang="en-US" sz="2000" baseline="30000" dirty="0" err="1">
                <a:solidFill>
                  <a:srgbClr val="FF0000"/>
                </a:solidFill>
              </a:rPr>
              <a:t>1</a:t>
            </a:r>
            <a:r>
              <a:rPr lang="de-DE" altLang="en-US" sz="2000" baseline="-25000" dirty="0" err="1">
                <a:solidFill>
                  <a:srgbClr val="FF0000"/>
                </a:solidFill>
              </a:rPr>
              <a:t>t+2</a:t>
            </a:r>
            <a:r>
              <a:rPr lang="de-DE" altLang="en-US" sz="2000" dirty="0">
                <a:solidFill>
                  <a:srgbClr val="FF0000"/>
                </a:solidFill>
              </a:rPr>
              <a:t>*(</a:t>
            </a:r>
            <a:r>
              <a:rPr lang="de-DE" altLang="en-US" sz="2000" dirty="0" err="1">
                <a:solidFill>
                  <a:srgbClr val="FF0000"/>
                </a:solidFill>
              </a:rPr>
              <a:t>P</a:t>
            </a:r>
            <a:r>
              <a:rPr lang="de-DE" altLang="en-US" sz="2000" baseline="30000" dirty="0" err="1">
                <a:solidFill>
                  <a:srgbClr val="FF0000"/>
                </a:solidFill>
              </a:rPr>
              <a:t>1</a:t>
            </a:r>
            <a:r>
              <a:rPr lang="de-DE" altLang="en-US" sz="2000" baseline="-25000" dirty="0" err="1">
                <a:solidFill>
                  <a:srgbClr val="FF0000"/>
                </a:solidFill>
              </a:rPr>
              <a:t>t+2</a:t>
            </a:r>
            <a:r>
              <a:rPr lang="de-DE" altLang="en-US" sz="2000" baseline="-25000" dirty="0">
                <a:solidFill>
                  <a:srgbClr val="FF0000"/>
                </a:solidFill>
              </a:rPr>
              <a:t> </a:t>
            </a:r>
            <a:r>
              <a:rPr lang="de-DE" altLang="en-US" sz="2000" dirty="0">
                <a:solidFill>
                  <a:srgbClr val="FF0000"/>
                </a:solidFill>
              </a:rPr>
              <a:t>/</a:t>
            </a:r>
            <a:r>
              <a:rPr lang="de-DE" altLang="en-US" sz="2000" dirty="0" err="1">
                <a:solidFill>
                  <a:srgbClr val="FF0000"/>
                </a:solidFill>
              </a:rPr>
              <a:t>P</a:t>
            </a:r>
            <a:r>
              <a:rPr lang="de-DE" altLang="en-US" sz="2000" baseline="30000" dirty="0" err="1">
                <a:solidFill>
                  <a:srgbClr val="FF0000"/>
                </a:solidFill>
              </a:rPr>
              <a:t>1</a:t>
            </a:r>
            <a:r>
              <a:rPr lang="de-DE" altLang="en-US" sz="2000" baseline="-25000" dirty="0" err="1">
                <a:solidFill>
                  <a:srgbClr val="FF0000"/>
                </a:solidFill>
              </a:rPr>
              <a:t>t+1</a:t>
            </a:r>
            <a:r>
              <a:rPr lang="de-DE" altLang="en-US" sz="2200" dirty="0">
                <a:solidFill>
                  <a:srgbClr val="FF0000"/>
                </a:solidFill>
              </a:rPr>
              <a:t>) </a:t>
            </a:r>
            <a:r>
              <a:rPr lang="de-DE" altLang="en-US" sz="2000" dirty="0">
                <a:solidFill>
                  <a:srgbClr val="FF0000"/>
                </a:solidFill>
              </a:rPr>
              <a:t>&gt; </a:t>
            </a:r>
            <a:r>
              <a:rPr lang="de-DE" altLang="en-US" sz="2000" dirty="0" err="1">
                <a:solidFill>
                  <a:srgbClr val="FF0000"/>
                </a:solidFill>
              </a:rPr>
              <a:t>P</a:t>
            </a:r>
            <a:r>
              <a:rPr lang="de-DE" altLang="en-US" sz="2000" baseline="30000" dirty="0" err="1">
                <a:solidFill>
                  <a:srgbClr val="FF0000"/>
                </a:solidFill>
              </a:rPr>
              <a:t>1</a:t>
            </a:r>
            <a:r>
              <a:rPr lang="de-DE" altLang="en-US" sz="2000" baseline="-25000" dirty="0" err="1">
                <a:solidFill>
                  <a:srgbClr val="FF0000"/>
                </a:solidFill>
              </a:rPr>
              <a:t>t+2</a:t>
            </a:r>
            <a:endParaRPr lang="de-DE" altLang="en-US" sz="2000" dirty="0">
              <a:solidFill>
                <a:srgbClr val="0000FF"/>
              </a:solidFill>
            </a:endParaRPr>
          </a:p>
          <a:p>
            <a:pPr algn="ctr" eaLnBrk="1" hangingPunct="1">
              <a:spcBef>
                <a:spcPct val="0"/>
              </a:spcBef>
              <a:buClrTx/>
              <a:buFont typeface="Symbol" pitchFamily="18" charset="2"/>
              <a:buNone/>
            </a:pPr>
            <a:r>
              <a:rPr lang="de-DE" altLang="en-US" sz="2000" dirty="0">
                <a:solidFill>
                  <a:srgbClr val="0000FF"/>
                </a:solidFill>
              </a:rPr>
              <a:t>=&gt; </a:t>
            </a:r>
            <a:r>
              <a:rPr lang="de-DE" altLang="en-US" sz="2000" dirty="0">
                <a:solidFill>
                  <a:srgbClr val="FF0000"/>
                </a:solidFill>
              </a:rPr>
              <a:t>Weitere Käufe</a:t>
            </a:r>
            <a:r>
              <a:rPr lang="de-DE" altLang="en-US" sz="2000" dirty="0">
                <a:solidFill>
                  <a:srgbClr val="0000FF"/>
                </a:solidFill>
              </a:rPr>
              <a:t> durch Spekulanten</a:t>
            </a:r>
          </a:p>
        </p:txBody>
      </p:sp>
      <p:sp>
        <p:nvSpPr>
          <p:cNvPr id="13330" name="Line 16"/>
          <p:cNvSpPr>
            <a:spLocks noChangeShapeType="1"/>
          </p:cNvSpPr>
          <p:nvPr/>
        </p:nvSpPr>
        <p:spPr bwMode="auto">
          <a:xfrm>
            <a:off x="1619250" y="2744788"/>
            <a:ext cx="5762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331" name="Line 17"/>
          <p:cNvSpPr>
            <a:spLocks noChangeShapeType="1"/>
          </p:cNvSpPr>
          <p:nvPr/>
        </p:nvSpPr>
        <p:spPr bwMode="auto">
          <a:xfrm>
            <a:off x="3743325" y="4365625"/>
            <a:ext cx="5762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332" name="Text Box 8"/>
          <p:cNvSpPr txBox="1">
            <a:spLocks noChangeArrowheads="1"/>
          </p:cNvSpPr>
          <p:nvPr/>
        </p:nvSpPr>
        <p:spPr bwMode="auto">
          <a:xfrm>
            <a:off x="6156325" y="5300663"/>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a:t>
            </a:r>
            <a:r>
              <a:rPr lang="de-DE" altLang="en-US" sz="2000">
                <a:solidFill>
                  <a:srgbClr val="FF0000"/>
                </a:solidFill>
              </a:rPr>
              <a:t>, 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&gt; P</a:t>
            </a:r>
            <a:r>
              <a:rPr lang="de-DE" altLang="en-US" sz="2000" baseline="30000">
                <a:solidFill>
                  <a:srgbClr val="FF0000"/>
                </a:solidFill>
              </a:rPr>
              <a:t>1</a:t>
            </a:r>
            <a:r>
              <a:rPr lang="de-DE" altLang="en-US" sz="2000" baseline="-25000">
                <a:solidFill>
                  <a:srgbClr val="FF0000"/>
                </a:solidFill>
              </a:rPr>
              <a:t>t</a:t>
            </a:r>
            <a:r>
              <a:rPr lang="de-DE" altLang="en-US" sz="2000">
                <a:solidFill>
                  <a:srgbClr val="FF0000"/>
                </a:solidFill>
              </a:rPr>
              <a:t>)</a:t>
            </a:r>
          </a:p>
        </p:txBody>
      </p:sp>
      <p:sp>
        <p:nvSpPr>
          <p:cNvPr id="13333" name="Line 11"/>
          <p:cNvSpPr>
            <a:spLocks noChangeShapeType="1"/>
          </p:cNvSpPr>
          <p:nvPr/>
        </p:nvSpPr>
        <p:spPr bwMode="auto">
          <a:xfrm>
            <a:off x="1223963" y="1916113"/>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34" name="Text Box 8"/>
          <p:cNvSpPr txBox="1">
            <a:spLocks noChangeArrowheads="1"/>
          </p:cNvSpPr>
          <p:nvPr/>
        </p:nvSpPr>
        <p:spPr bwMode="auto">
          <a:xfrm>
            <a:off x="6156325" y="5984875"/>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a:t>
            </a:r>
            <a:r>
              <a:rPr lang="de-DE" altLang="en-US" sz="2000">
                <a:solidFill>
                  <a:srgbClr val="FF0000"/>
                </a:solidFill>
              </a:rPr>
              <a:t>, 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 P</a:t>
            </a:r>
            <a:r>
              <a:rPr lang="de-DE" altLang="en-US" sz="2000" baseline="30000">
                <a:solidFill>
                  <a:srgbClr val="FF0000"/>
                </a:solidFill>
              </a:rPr>
              <a:t>1</a:t>
            </a:r>
            <a:r>
              <a:rPr lang="de-DE" altLang="en-US" sz="2000" baseline="-25000">
                <a:solidFill>
                  <a:srgbClr val="FF0000"/>
                </a:solidFill>
              </a:rPr>
              <a:t>t</a:t>
            </a:r>
            <a:r>
              <a:rPr lang="de-DE" altLang="en-US" sz="2000">
                <a:solidFill>
                  <a:srgbClr val="FF0000"/>
                </a:solidFill>
              </a:rPr>
              <a:t>)</a:t>
            </a:r>
          </a:p>
        </p:txBody>
      </p:sp>
      <p:sp>
        <p:nvSpPr>
          <p:cNvPr id="13335" name="Text Box 12"/>
          <p:cNvSpPr txBox="1">
            <a:spLocks noChangeArrowheads="1"/>
          </p:cNvSpPr>
          <p:nvPr/>
        </p:nvSpPr>
        <p:spPr bwMode="auto">
          <a:xfrm>
            <a:off x="684213" y="375285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1</a:t>
            </a:r>
            <a:r>
              <a:rPr lang="de-DE" altLang="en-US" sz="2000" baseline="-25000"/>
              <a:t>t</a:t>
            </a:r>
            <a:endParaRPr lang="de-DE" altLang="en-US" sz="2000" baseline="30000"/>
          </a:p>
        </p:txBody>
      </p:sp>
      <p:sp>
        <p:nvSpPr>
          <p:cNvPr id="13336" name="Text Box 17"/>
          <p:cNvSpPr txBox="1">
            <a:spLocks noChangeArrowheads="1"/>
          </p:cNvSpPr>
          <p:nvPr/>
        </p:nvSpPr>
        <p:spPr bwMode="auto">
          <a:xfrm>
            <a:off x="2881313"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1</a:t>
            </a:r>
            <a:r>
              <a:rPr lang="de-DE" altLang="en-US" sz="2000" baseline="-25000"/>
              <a:t>t</a:t>
            </a:r>
          </a:p>
        </p:txBody>
      </p:sp>
      <p:sp>
        <p:nvSpPr>
          <p:cNvPr id="13337" name="Line 23"/>
          <p:cNvSpPr>
            <a:spLocks noChangeShapeType="1"/>
          </p:cNvSpPr>
          <p:nvPr/>
        </p:nvSpPr>
        <p:spPr bwMode="auto">
          <a:xfrm rot="-5400000">
            <a:off x="1206500" y="3806826"/>
            <a:ext cx="250825"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338" name="Line 7"/>
          <p:cNvSpPr>
            <a:spLocks noChangeShapeType="1"/>
          </p:cNvSpPr>
          <p:nvPr/>
        </p:nvSpPr>
        <p:spPr bwMode="auto">
          <a:xfrm rot="5400000" flipH="1">
            <a:off x="2322513" y="2474912"/>
            <a:ext cx="0" cy="2339975"/>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39" name="Text Box 12"/>
          <p:cNvSpPr txBox="1">
            <a:spLocks noChangeArrowheads="1"/>
          </p:cNvSpPr>
          <p:nvPr/>
        </p:nvSpPr>
        <p:spPr bwMode="auto">
          <a:xfrm>
            <a:off x="684213" y="3429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2</a:t>
            </a:r>
            <a:r>
              <a:rPr lang="de-DE" altLang="en-US" sz="2000" baseline="-25000"/>
              <a:t>t</a:t>
            </a:r>
            <a:endParaRPr lang="de-DE" altLang="en-US" sz="2000" baseline="30000"/>
          </a:p>
        </p:txBody>
      </p:sp>
      <p:sp>
        <p:nvSpPr>
          <p:cNvPr id="13340" name="Line 6"/>
          <p:cNvSpPr>
            <a:spLocks noChangeShapeType="1"/>
          </p:cNvSpPr>
          <p:nvPr/>
        </p:nvSpPr>
        <p:spPr bwMode="auto">
          <a:xfrm flipH="1">
            <a:off x="3563938" y="3644900"/>
            <a:ext cx="0" cy="2771775"/>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41" name="Text Box 17"/>
          <p:cNvSpPr txBox="1">
            <a:spLocks noChangeArrowheads="1"/>
          </p:cNvSpPr>
          <p:nvPr/>
        </p:nvSpPr>
        <p:spPr bwMode="auto">
          <a:xfrm>
            <a:off x="3313113"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2</a:t>
            </a:r>
            <a:r>
              <a:rPr lang="de-DE" altLang="en-US" sz="2000" baseline="-25000"/>
              <a:t>t</a:t>
            </a:r>
          </a:p>
        </p:txBody>
      </p:sp>
      <p:sp>
        <p:nvSpPr>
          <p:cNvPr id="13342" name="Line 28"/>
          <p:cNvSpPr>
            <a:spLocks noChangeShapeType="1"/>
          </p:cNvSpPr>
          <p:nvPr/>
        </p:nvSpPr>
        <p:spPr bwMode="auto">
          <a:xfrm>
            <a:off x="3167063" y="6237288"/>
            <a:ext cx="360362"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343" name="Text Box 12"/>
          <p:cNvSpPr txBox="1">
            <a:spLocks noChangeArrowheads="1"/>
          </p:cNvSpPr>
          <p:nvPr/>
        </p:nvSpPr>
        <p:spPr bwMode="auto">
          <a:xfrm>
            <a:off x="-109538" y="3103563"/>
            <a:ext cx="90170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1</a:t>
            </a:r>
            <a:r>
              <a:rPr lang="de-DE" altLang="en-US" sz="2000" baseline="-25000"/>
              <a:t>t+2</a:t>
            </a:r>
            <a:r>
              <a:rPr lang="de-DE" altLang="en-US" sz="1700"/>
              <a:t>=</a:t>
            </a:r>
            <a:endParaRPr lang="de-DE" altLang="en-US" sz="1700" baseline="30000"/>
          </a:p>
        </p:txBody>
      </p:sp>
      <p:sp>
        <p:nvSpPr>
          <p:cNvPr id="13344" name="Text Box 8"/>
          <p:cNvSpPr txBox="1">
            <a:spLocks noChangeArrowheads="1"/>
          </p:cNvSpPr>
          <p:nvPr/>
        </p:nvSpPr>
        <p:spPr bwMode="auto">
          <a:xfrm>
            <a:off x="6156325" y="5300663"/>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a:t>
            </a:r>
            <a:r>
              <a:rPr lang="de-DE" altLang="en-US" sz="2000">
                <a:solidFill>
                  <a:srgbClr val="FF0000"/>
                </a:solidFill>
              </a:rPr>
              <a:t>, E</a:t>
            </a:r>
            <a:r>
              <a:rPr lang="de-DE" altLang="en-US" sz="2000" baseline="-25000">
                <a:solidFill>
                  <a:srgbClr val="FF0000"/>
                </a:solidFill>
              </a:rPr>
              <a:t>t</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&gt; P</a:t>
            </a:r>
            <a:r>
              <a:rPr lang="de-DE" altLang="en-US" sz="2000" baseline="30000">
                <a:solidFill>
                  <a:srgbClr val="FF0000"/>
                </a:solidFill>
              </a:rPr>
              <a:t>1</a:t>
            </a:r>
            <a:r>
              <a:rPr lang="de-DE" altLang="en-US" sz="2000" baseline="-25000">
                <a:solidFill>
                  <a:srgbClr val="FF0000"/>
                </a:solidFill>
              </a:rPr>
              <a:t>t</a:t>
            </a:r>
            <a:r>
              <a:rPr lang="de-DE" altLang="en-US" sz="2000">
                <a:solidFill>
                  <a:srgbClr val="FF0000"/>
                </a:solidFill>
              </a:rPr>
              <a:t>)</a:t>
            </a:r>
          </a:p>
        </p:txBody>
      </p:sp>
      <p:sp>
        <p:nvSpPr>
          <p:cNvPr id="13345" name="Text Box 8"/>
          <p:cNvSpPr txBox="1">
            <a:spLocks noChangeArrowheads="1"/>
          </p:cNvSpPr>
          <p:nvPr/>
        </p:nvSpPr>
        <p:spPr bwMode="auto">
          <a:xfrm>
            <a:off x="6156325" y="4724400"/>
            <a:ext cx="298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t+1</a:t>
            </a:r>
            <a:r>
              <a:rPr lang="de-DE" altLang="en-US" sz="2000">
                <a:solidFill>
                  <a:srgbClr val="FF0000"/>
                </a:solidFill>
              </a:rPr>
              <a:t>, E</a:t>
            </a:r>
            <a:r>
              <a:rPr lang="de-DE" altLang="en-US" sz="2000" baseline="-25000">
                <a:solidFill>
                  <a:srgbClr val="FF0000"/>
                </a:solidFill>
              </a:rPr>
              <a:t>t+1</a:t>
            </a:r>
            <a:r>
              <a:rPr lang="de-DE" altLang="en-US" sz="2000">
                <a:solidFill>
                  <a:srgbClr val="FF0000"/>
                </a:solidFill>
              </a:rPr>
              <a:t>(P</a:t>
            </a:r>
            <a:r>
              <a:rPr lang="de-DE" altLang="en-US" sz="2000" baseline="-25000">
                <a:solidFill>
                  <a:srgbClr val="FF0000"/>
                </a:solidFill>
              </a:rPr>
              <a:t>t+2</a:t>
            </a:r>
            <a:r>
              <a:rPr lang="de-DE" altLang="en-US" sz="2000">
                <a:solidFill>
                  <a:srgbClr val="FF0000"/>
                </a:solidFill>
              </a:rPr>
              <a:t>) &gt; P</a:t>
            </a:r>
            <a:r>
              <a:rPr lang="de-DE" altLang="en-US" sz="2000" baseline="30000">
                <a:solidFill>
                  <a:srgbClr val="FF0000"/>
                </a:solidFill>
              </a:rPr>
              <a:t>1</a:t>
            </a:r>
            <a:r>
              <a:rPr lang="de-DE" altLang="en-US" sz="2000" baseline="-25000">
                <a:solidFill>
                  <a:srgbClr val="FF0000"/>
                </a:solidFill>
              </a:rPr>
              <a:t>t+1</a:t>
            </a:r>
            <a:r>
              <a:rPr lang="de-DE" altLang="en-US" sz="2000">
                <a:solidFill>
                  <a:srgbClr val="FF0000"/>
                </a:solidFill>
              </a:rPr>
              <a:t>)</a:t>
            </a:r>
          </a:p>
        </p:txBody>
      </p:sp>
      <p:sp>
        <p:nvSpPr>
          <p:cNvPr id="13346" name="Line 32"/>
          <p:cNvSpPr>
            <a:spLocks noChangeShapeType="1"/>
          </p:cNvSpPr>
          <p:nvPr/>
        </p:nvSpPr>
        <p:spPr bwMode="auto">
          <a:xfrm>
            <a:off x="4681538" y="4365625"/>
            <a:ext cx="576262"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347" name="Line 33"/>
          <p:cNvSpPr>
            <a:spLocks noChangeShapeType="1"/>
          </p:cNvSpPr>
          <p:nvPr/>
        </p:nvSpPr>
        <p:spPr bwMode="auto">
          <a:xfrm>
            <a:off x="2447925" y="2744788"/>
            <a:ext cx="5762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348" name="Line 11"/>
          <p:cNvSpPr>
            <a:spLocks noChangeShapeType="1"/>
          </p:cNvSpPr>
          <p:nvPr/>
        </p:nvSpPr>
        <p:spPr bwMode="auto">
          <a:xfrm>
            <a:off x="1223963" y="1304925"/>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49" name="Line 6"/>
          <p:cNvSpPr>
            <a:spLocks noChangeShapeType="1"/>
          </p:cNvSpPr>
          <p:nvPr/>
        </p:nvSpPr>
        <p:spPr bwMode="auto">
          <a:xfrm flipH="1">
            <a:off x="3995738" y="3328988"/>
            <a:ext cx="0" cy="306070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50" name="Line 36"/>
          <p:cNvSpPr>
            <a:spLocks noChangeShapeType="1"/>
          </p:cNvSpPr>
          <p:nvPr/>
        </p:nvSpPr>
        <p:spPr bwMode="auto">
          <a:xfrm>
            <a:off x="3600450" y="6237288"/>
            <a:ext cx="3603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351" name="Text Box 17"/>
          <p:cNvSpPr txBox="1">
            <a:spLocks noChangeArrowheads="1"/>
          </p:cNvSpPr>
          <p:nvPr/>
        </p:nvSpPr>
        <p:spPr bwMode="auto">
          <a:xfrm>
            <a:off x="3708400"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3</a:t>
            </a:r>
            <a:r>
              <a:rPr lang="de-DE" altLang="en-US" sz="2000" baseline="-25000"/>
              <a:t>t</a:t>
            </a:r>
          </a:p>
        </p:txBody>
      </p:sp>
      <p:sp>
        <p:nvSpPr>
          <p:cNvPr id="13352" name="Line 7"/>
          <p:cNvSpPr>
            <a:spLocks noChangeShapeType="1"/>
          </p:cNvSpPr>
          <p:nvPr/>
        </p:nvSpPr>
        <p:spPr bwMode="auto">
          <a:xfrm rot="5400000" flipH="1">
            <a:off x="2573338" y="1898650"/>
            <a:ext cx="0" cy="284480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53" name="Text Box 12"/>
          <p:cNvSpPr txBox="1">
            <a:spLocks noChangeArrowheads="1"/>
          </p:cNvSpPr>
          <p:nvPr/>
        </p:nvSpPr>
        <p:spPr bwMode="auto">
          <a:xfrm>
            <a:off x="504825" y="3105150"/>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2</a:t>
            </a:r>
            <a:r>
              <a:rPr lang="de-DE" altLang="en-US" sz="2000" baseline="-25000"/>
              <a:t>t+1</a:t>
            </a:r>
            <a:endParaRPr lang="de-DE" altLang="en-US" sz="2000" baseline="30000"/>
          </a:p>
        </p:txBody>
      </p:sp>
      <p:sp>
        <p:nvSpPr>
          <p:cNvPr id="13354" name="Line 40"/>
          <p:cNvSpPr>
            <a:spLocks noChangeShapeType="1"/>
          </p:cNvSpPr>
          <p:nvPr/>
        </p:nvSpPr>
        <p:spPr bwMode="auto">
          <a:xfrm rot="-5400000">
            <a:off x="1206500" y="3482976"/>
            <a:ext cx="250825"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3355" name="Rectangle 4"/>
          <p:cNvSpPr>
            <a:spLocks noChangeArrowheads="1"/>
          </p:cNvSpPr>
          <p:nvPr/>
        </p:nvSpPr>
        <p:spPr bwMode="auto">
          <a:xfrm>
            <a:off x="2663825" y="1304925"/>
            <a:ext cx="17637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Period: t+2</a:t>
            </a:r>
            <a:endParaRPr lang="de-DE" altLang="en-US" sz="2200" baseline="-25000"/>
          </a:p>
        </p:txBody>
      </p:sp>
      <p:sp>
        <p:nvSpPr>
          <p:cNvPr id="9558058" name="Line 42"/>
          <p:cNvSpPr>
            <a:spLocks noChangeShapeType="1"/>
          </p:cNvSpPr>
          <p:nvPr/>
        </p:nvSpPr>
        <p:spPr bwMode="auto">
          <a:xfrm>
            <a:off x="5508625" y="4365625"/>
            <a:ext cx="5762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558059" name="Line 43"/>
          <p:cNvSpPr>
            <a:spLocks noChangeShapeType="1"/>
          </p:cNvSpPr>
          <p:nvPr/>
        </p:nvSpPr>
        <p:spPr bwMode="auto">
          <a:xfrm>
            <a:off x="3275013" y="2744788"/>
            <a:ext cx="576262"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558060" name="Line 11"/>
          <p:cNvSpPr>
            <a:spLocks noChangeShapeType="1"/>
          </p:cNvSpPr>
          <p:nvPr/>
        </p:nvSpPr>
        <p:spPr bwMode="auto">
          <a:xfrm>
            <a:off x="1258888" y="800100"/>
            <a:ext cx="4932362" cy="36004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558061" name="Text Box 8"/>
          <p:cNvSpPr txBox="1">
            <a:spLocks noChangeArrowheads="1"/>
          </p:cNvSpPr>
          <p:nvPr/>
        </p:nvSpPr>
        <p:spPr bwMode="auto">
          <a:xfrm>
            <a:off x="6156325" y="4221163"/>
            <a:ext cx="298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0000"/>
                </a:solidFill>
              </a:rPr>
              <a:t>X</a:t>
            </a:r>
            <a:r>
              <a:rPr lang="de-DE" altLang="en-US" sz="2000" baseline="-25000">
                <a:solidFill>
                  <a:srgbClr val="FF0000"/>
                </a:solidFill>
              </a:rPr>
              <a:t>D</a:t>
            </a:r>
            <a:r>
              <a:rPr lang="de-DE" altLang="en-US" sz="2000">
                <a:solidFill>
                  <a:srgbClr val="FF0000"/>
                </a:solidFill>
              </a:rPr>
              <a:t>(P</a:t>
            </a:r>
            <a:r>
              <a:rPr lang="de-DE" altLang="en-US" sz="2000" baseline="-25000">
                <a:solidFill>
                  <a:srgbClr val="FF0000"/>
                </a:solidFill>
              </a:rPr>
              <a:t>t+2</a:t>
            </a:r>
            <a:r>
              <a:rPr lang="de-DE" altLang="en-US" sz="2000">
                <a:solidFill>
                  <a:srgbClr val="FF0000"/>
                </a:solidFill>
              </a:rPr>
              <a:t>, E</a:t>
            </a:r>
            <a:r>
              <a:rPr lang="de-DE" altLang="en-US" sz="2000" baseline="-25000">
                <a:solidFill>
                  <a:srgbClr val="FF0000"/>
                </a:solidFill>
              </a:rPr>
              <a:t>t+2</a:t>
            </a:r>
            <a:r>
              <a:rPr lang="de-DE" altLang="en-US" sz="2000">
                <a:solidFill>
                  <a:srgbClr val="FF0000"/>
                </a:solidFill>
              </a:rPr>
              <a:t>(P</a:t>
            </a:r>
            <a:r>
              <a:rPr lang="de-DE" altLang="en-US" sz="2000" baseline="-25000">
                <a:solidFill>
                  <a:srgbClr val="FF0000"/>
                </a:solidFill>
              </a:rPr>
              <a:t>t+3</a:t>
            </a:r>
            <a:r>
              <a:rPr lang="de-DE" altLang="en-US" sz="2000">
                <a:solidFill>
                  <a:srgbClr val="FF0000"/>
                </a:solidFill>
              </a:rPr>
              <a:t>) &gt; P</a:t>
            </a:r>
            <a:r>
              <a:rPr lang="de-DE" altLang="en-US" sz="2000" baseline="30000">
                <a:solidFill>
                  <a:srgbClr val="FF0000"/>
                </a:solidFill>
              </a:rPr>
              <a:t>1</a:t>
            </a:r>
            <a:r>
              <a:rPr lang="de-DE" altLang="en-US" sz="2000" baseline="-25000">
                <a:solidFill>
                  <a:srgbClr val="FF0000"/>
                </a:solidFill>
              </a:rPr>
              <a:t>t+2</a:t>
            </a:r>
            <a:r>
              <a:rPr lang="de-DE" altLang="en-US" sz="2000">
                <a:solidFill>
                  <a:srgbClr val="FF0000"/>
                </a:solidFill>
              </a:rPr>
              <a:t>)</a:t>
            </a:r>
          </a:p>
        </p:txBody>
      </p:sp>
      <p:sp>
        <p:nvSpPr>
          <p:cNvPr id="9558062" name="Line 6"/>
          <p:cNvSpPr>
            <a:spLocks noChangeShapeType="1"/>
          </p:cNvSpPr>
          <p:nvPr/>
        </p:nvSpPr>
        <p:spPr bwMode="auto">
          <a:xfrm flipH="1">
            <a:off x="4356100" y="3033713"/>
            <a:ext cx="0" cy="3348037"/>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558063" name="Line 47"/>
          <p:cNvSpPr>
            <a:spLocks noChangeShapeType="1"/>
          </p:cNvSpPr>
          <p:nvPr/>
        </p:nvSpPr>
        <p:spPr bwMode="auto">
          <a:xfrm>
            <a:off x="3959225" y="6237288"/>
            <a:ext cx="360363"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558064" name="Text Box 17"/>
          <p:cNvSpPr txBox="1">
            <a:spLocks noChangeArrowheads="1"/>
          </p:cNvSpPr>
          <p:nvPr/>
        </p:nvSpPr>
        <p:spPr bwMode="auto">
          <a:xfrm>
            <a:off x="4067175" y="6461125"/>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X</a:t>
            </a:r>
            <a:r>
              <a:rPr lang="de-DE" altLang="en-US" sz="2000" baseline="30000"/>
              <a:t>3</a:t>
            </a:r>
            <a:r>
              <a:rPr lang="de-DE" altLang="en-US" sz="2000" baseline="-25000"/>
              <a:t>t</a:t>
            </a:r>
          </a:p>
        </p:txBody>
      </p:sp>
      <p:sp>
        <p:nvSpPr>
          <p:cNvPr id="9558065" name="Line 7"/>
          <p:cNvSpPr>
            <a:spLocks noChangeShapeType="1"/>
          </p:cNvSpPr>
          <p:nvPr/>
        </p:nvSpPr>
        <p:spPr bwMode="auto">
          <a:xfrm rot="5400000" flipH="1">
            <a:off x="2790032" y="1467644"/>
            <a:ext cx="0" cy="3132137"/>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364" name="Line 50"/>
          <p:cNvSpPr>
            <a:spLocks noChangeShapeType="1"/>
          </p:cNvSpPr>
          <p:nvPr/>
        </p:nvSpPr>
        <p:spPr bwMode="auto">
          <a:xfrm rot="-5400000">
            <a:off x="1206500" y="3195638"/>
            <a:ext cx="250825" cy="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558067" name="Text Box 12"/>
          <p:cNvSpPr txBox="1">
            <a:spLocks noChangeArrowheads="1"/>
          </p:cNvSpPr>
          <p:nvPr/>
        </p:nvSpPr>
        <p:spPr bwMode="auto">
          <a:xfrm>
            <a:off x="468313" y="2781300"/>
            <a:ext cx="90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P</a:t>
            </a:r>
            <a:r>
              <a:rPr lang="de-DE" altLang="en-US" sz="2000" baseline="30000"/>
              <a:t>2</a:t>
            </a:r>
            <a:r>
              <a:rPr lang="de-DE" altLang="en-US" sz="2000" baseline="-25000"/>
              <a:t>t+2</a:t>
            </a:r>
            <a:endParaRPr lang="de-DE" altLang="en-US" sz="1700" baseline="30000"/>
          </a:p>
        </p:txBody>
      </p:sp>
      <p:sp>
        <p:nvSpPr>
          <p:cNvPr id="54" name="AutoShape 16"/>
          <p:cNvSpPr>
            <a:spLocks noChangeArrowheads="1"/>
          </p:cNvSpPr>
          <p:nvPr/>
        </p:nvSpPr>
        <p:spPr bwMode="auto">
          <a:xfrm>
            <a:off x="62878" y="5527677"/>
            <a:ext cx="2530304" cy="1162050"/>
          </a:xfrm>
          <a:prstGeom prst="roundRect">
            <a:avLst>
              <a:gd name="adj" fmla="val 12495"/>
            </a:avLst>
          </a:prstGeom>
          <a:solidFill>
            <a:srgbClr val="FFFF99"/>
          </a:solidFill>
          <a:ln w="50800">
            <a:solidFill>
              <a:srgbClr val="FF0000"/>
            </a:solidFill>
            <a:round/>
            <a:headEnd/>
            <a:tailEnd/>
          </a:ln>
        </p:spPr>
        <p:txBody>
          <a:bodyPr lIns="0" r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a:solidFill>
                  <a:srgbClr val="0000FF"/>
                </a:solidFill>
                <a:sym typeface="Wingdings" pitchFamily="2" charset="2"/>
              </a:rPr>
              <a:t>Beispiel für Markt mit positivem Rückkopplungseffekt</a:t>
            </a:r>
            <a:endParaRPr lang="de-DE" altLang="en-US" sz="2000"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580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5805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580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580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580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580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580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580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580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8058" grpId="0" animBg="1"/>
      <p:bldP spid="9558059" grpId="0" animBg="1"/>
      <p:bldP spid="9558060" grpId="0" animBg="1"/>
      <p:bldP spid="9558061" grpId="0"/>
      <p:bldP spid="9558062" grpId="0" animBg="1"/>
      <p:bldP spid="9558063" grpId="0" animBg="1"/>
      <p:bldP spid="9558064" grpId="0"/>
      <p:bldP spid="9558065" grpId="0" animBg="1"/>
      <p:bldP spid="9558067" grpId="0"/>
      <p:bldP spid="5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8566" name="Rectangle 6"/>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3414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9686A27-F038-4626-A637-D06BFFCB262C}" type="slidenum">
              <a:rPr lang="de-DE" altLang="en-US" sz="1600" smtClean="0"/>
              <a:pPr eaLnBrk="1" hangingPunct="1">
                <a:spcBef>
                  <a:spcPct val="0"/>
                </a:spcBef>
                <a:buClrTx/>
                <a:buFontTx/>
                <a:buNone/>
              </a:pPr>
              <a:t>130</a:t>
            </a:fld>
            <a:r>
              <a:rPr lang="de-DE" altLang="en-US" sz="1600"/>
              <a:t> -</a:t>
            </a:r>
          </a:p>
        </p:txBody>
      </p:sp>
      <p:sp>
        <p:nvSpPr>
          <p:cNvPr id="13414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3414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538563" name="Rectangle 3"/>
          <p:cNvSpPr>
            <a:spLocks noChangeArrowheads="1"/>
          </p:cNvSpPr>
          <p:nvPr/>
        </p:nvSpPr>
        <p:spPr bwMode="auto">
          <a:xfrm>
            <a:off x="104775" y="1160463"/>
            <a:ext cx="9039225"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Enthielt die Ostasiatische Finanzmarktkrise die </a:t>
            </a:r>
            <a:r>
              <a:rPr lang="de-DE" sz="2400" dirty="0">
                <a:solidFill>
                  <a:srgbClr val="00FF00"/>
                </a:solidFill>
                <a:effectLst>
                  <a:outerShdw blurRad="38100" dist="38100" dir="2700000" algn="tl">
                    <a:srgbClr val="000000"/>
                  </a:outerShdw>
                </a:effectLst>
              </a:rPr>
              <a:t>typischen Entstehungskomponenten</a:t>
            </a:r>
            <a:r>
              <a:rPr lang="de-DE" sz="2400" dirty="0">
                <a:solidFill>
                  <a:schemeClr val="tx1"/>
                </a:solidFill>
                <a:effectLst>
                  <a:outerShdw blurRad="38100" dist="38100" dir="2700000" algn="tl">
                    <a:srgbClr val="000000"/>
                  </a:outerShdw>
                </a:effectLst>
              </a:rPr>
              <a:t> einer Finanzmarktkrise?</a:t>
            </a:r>
          </a:p>
          <a:p>
            <a:pPr marL="571500" indent="-571500">
              <a:lnSpc>
                <a:spcPct val="5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Anfangsschock</a:t>
            </a:r>
            <a:r>
              <a:rPr lang="de-DE" sz="2400" dirty="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Finanzmarktderegulierung</a:t>
            </a:r>
            <a:r>
              <a:rPr lang="de-DE" dirty="0">
                <a:solidFill>
                  <a:schemeClr val="tx1"/>
                </a:solidFill>
                <a:effectLst>
                  <a:outerShdw blurRad="38100" dist="38100" dir="2700000" algn="tl">
                    <a:srgbClr val="000000"/>
                  </a:outerShdw>
                </a:effectLst>
              </a:rPr>
              <a:t>: Ostasiatische Länder öffnen ihre Kapitalmärkte für ausländische Investoren zu Beginn der </a:t>
            </a:r>
            <a:r>
              <a:rPr lang="de-DE" dirty="0" err="1">
                <a:solidFill>
                  <a:schemeClr val="tx1"/>
                </a:solidFill>
                <a:effectLst>
                  <a:outerShdw blurRad="38100" dist="38100" dir="2700000" algn="tl">
                    <a:srgbClr val="000000"/>
                  </a:outerShdw>
                </a:effectLst>
              </a:rPr>
              <a:t>90er</a:t>
            </a:r>
            <a:r>
              <a:rPr lang="de-DE" dirty="0">
                <a:solidFill>
                  <a:schemeClr val="tx1"/>
                </a:solidFill>
                <a:effectLst>
                  <a:outerShdw blurRad="38100" dist="38100" dir="2700000" algn="tl">
                    <a:srgbClr val="000000"/>
                  </a:outerShdw>
                </a:effectLst>
              </a:rPr>
              <a:t> Jahre.</a:t>
            </a:r>
          </a:p>
          <a:p>
            <a:pPr marL="571500" indent="-571500">
              <a:lnSpc>
                <a:spcPct val="4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Positiver Rückkopplungseffekt</a:t>
            </a:r>
            <a:r>
              <a:rPr lang="de-DE" sz="2400" dirty="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Ausländische Investoren erhöhten die Nachfrage nach den Aktien ostasiatischer Unternehmen. Der Anstieg der Aktien-kurse führte zur Erwartung weiterer Kurssteigerungen. Deshalb stieg die Nachfrage nach Aktien, so dass es tatsächlich zu weiteren Kurssteigerungen gekommen ist.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385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3856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5385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38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0614" name="Rectangle 6"/>
          <p:cNvSpPr>
            <a:spLocks noGrp="1" noChangeArrowheads="1"/>
          </p:cNvSpPr>
          <p:nvPr>
            <p:ph type="title"/>
          </p:nvPr>
        </p:nvSpPr>
        <p:spPr>
          <a:xfrm>
            <a:off x="0" y="31750"/>
            <a:ext cx="9144000" cy="1100138"/>
          </a:xfrm>
        </p:spPr>
        <p:txBody>
          <a:bodyPr/>
          <a:lstStyle/>
          <a:p>
            <a:pPr eaLnBrk="1" hangingPunct="1">
              <a:defRPr/>
            </a:pPr>
            <a:r>
              <a:rPr lang="en-US"/>
              <a:t>4.2. Historische Finanzmarktkrisen</a:t>
            </a:r>
            <a:br>
              <a:rPr lang="en-US"/>
            </a:br>
            <a:r>
              <a:rPr lang="en-US"/>
              <a:t> 4.2.5. Die Ostasiatische Finanzmarktkrise 1997-98</a:t>
            </a:r>
            <a:endParaRPr lang="de-DE"/>
          </a:p>
        </p:txBody>
      </p:sp>
      <p:sp>
        <p:nvSpPr>
          <p:cNvPr id="13517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D378C0F-8999-4946-8179-97E2865EF138}" type="slidenum">
              <a:rPr lang="de-DE" altLang="en-US" sz="1600" smtClean="0"/>
              <a:pPr eaLnBrk="1" hangingPunct="1">
                <a:spcBef>
                  <a:spcPct val="0"/>
                </a:spcBef>
                <a:buClrTx/>
                <a:buFontTx/>
                <a:buNone/>
              </a:pPr>
              <a:t>131</a:t>
            </a:fld>
            <a:r>
              <a:rPr lang="de-DE" altLang="en-US" sz="1600"/>
              <a:t> -</a:t>
            </a:r>
          </a:p>
        </p:txBody>
      </p:sp>
      <p:sp>
        <p:nvSpPr>
          <p:cNvPr id="13517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3517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540611" name="Rectangle 3"/>
          <p:cNvSpPr>
            <a:spLocks noChangeArrowheads="1"/>
          </p:cNvSpPr>
          <p:nvPr/>
        </p:nvSpPr>
        <p:spPr bwMode="auto">
          <a:xfrm>
            <a:off x="104775" y="1160463"/>
            <a:ext cx="8896350"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Enthielt die Ostasiatische Finanzmarktkrise die </a:t>
            </a:r>
            <a:r>
              <a:rPr lang="de-DE" sz="2400" dirty="0">
                <a:solidFill>
                  <a:srgbClr val="00FF00"/>
                </a:solidFill>
                <a:effectLst>
                  <a:outerShdw blurRad="38100" dist="38100" dir="2700000" algn="tl">
                    <a:srgbClr val="000000"/>
                  </a:outerShdw>
                </a:effectLst>
              </a:rPr>
              <a:t>typischen Entstehungskomponenten</a:t>
            </a:r>
            <a:r>
              <a:rPr lang="de-DE" sz="2400" dirty="0">
                <a:solidFill>
                  <a:schemeClr val="tx1"/>
                </a:solidFill>
                <a:effectLst>
                  <a:outerShdw blurRad="38100" dist="38100" dir="2700000" algn="tl">
                    <a:srgbClr val="000000"/>
                  </a:outerShdw>
                </a:effectLst>
              </a:rPr>
              <a:t> einer Finanzmarktkrise?</a:t>
            </a:r>
          </a:p>
          <a:p>
            <a:pPr marL="571500" indent="-571500">
              <a:lnSpc>
                <a:spcPct val="9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Finanzierungsquelle</a:t>
            </a:r>
            <a:r>
              <a:rPr lang="de-DE" sz="2400" dirty="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Zustrom ausländischer Investitionen</a:t>
            </a:r>
            <a:r>
              <a:rPr lang="de-DE" dirty="0">
                <a:solidFill>
                  <a:schemeClr val="tx1"/>
                </a:solidFill>
                <a:effectLst>
                  <a:outerShdw blurRad="38100" dist="38100" dir="2700000" algn="tl">
                    <a:srgbClr val="000000"/>
                  </a:outerShdw>
                </a:effectLst>
              </a:rPr>
              <a:t> ermöglicht durch die </a:t>
            </a:r>
            <a:r>
              <a:rPr lang="de-DE" dirty="0" err="1">
                <a:solidFill>
                  <a:schemeClr val="tx1"/>
                </a:solidFill>
                <a:effectLst>
                  <a:outerShdw blurRad="38100" dist="38100" dir="2700000" algn="tl">
                    <a:srgbClr val="000000"/>
                  </a:outerShdw>
                </a:effectLst>
              </a:rPr>
              <a:t>Kapitalmakrtöffnung</a:t>
            </a:r>
            <a:r>
              <a:rPr lang="de-DE" dirty="0">
                <a:solidFill>
                  <a:schemeClr val="tx1"/>
                </a:solidFill>
                <a:effectLst>
                  <a:outerShdw blurRad="38100" dist="38100" dir="2700000" algn="tl">
                    <a:srgbClr val="000000"/>
                  </a:outerShdw>
                </a:effectLst>
              </a:rPr>
              <a:t> der Länder.</a:t>
            </a:r>
          </a:p>
          <a:p>
            <a:pPr marL="571500" indent="-571500">
              <a:lnSpc>
                <a:spcPct val="9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Negativer Schock</a:t>
            </a:r>
            <a:r>
              <a:rPr lang="de-DE" sz="2400" dirty="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Spekulative Attacke</a:t>
            </a:r>
            <a:r>
              <a:rPr lang="de-DE" dirty="0">
                <a:solidFill>
                  <a:schemeClr val="tx1"/>
                </a:solidFill>
                <a:effectLst>
                  <a:outerShdw blurRad="38100" dist="38100" dir="2700000" algn="tl">
                    <a:srgbClr val="000000"/>
                  </a:outerShdw>
                </a:effectLst>
              </a:rPr>
              <a:t> internationaler Währungsspekulanten zu Beginn des Jahres 1997. =&gt; Abwertung der ostasiatischen Währungen. =&gt; Überschuldung der ostasiatischen Banken =&gt; Bankrott zahlreicher Banken und Unternehmen.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406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40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406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40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solidFill>
                  <a:srgbClr val="FFFFFF"/>
                </a:solidFill>
                <a:cs typeface="Arial" charset="0"/>
              </a:rPr>
              <a:t>- </a:t>
            </a:r>
            <a:fld id="{02DE3F9F-A891-4159-88C7-259CCEAB8B5F}" type="slidenum">
              <a:rPr lang="de-DE" altLang="en-US" sz="1600" smtClean="0">
                <a:solidFill>
                  <a:srgbClr val="FFFFFF"/>
                </a:solidFill>
                <a:cs typeface="Arial" charset="0"/>
              </a:rPr>
              <a:pPr algn="r" eaLnBrk="1" hangingPunct="1">
                <a:spcBef>
                  <a:spcPct val="0"/>
                </a:spcBef>
                <a:buClrTx/>
                <a:buFontTx/>
                <a:buNone/>
              </a:pPr>
              <a:t>132</a:t>
            </a:fld>
            <a:r>
              <a:rPr lang="de-DE" altLang="en-US" sz="1600">
                <a:solidFill>
                  <a:srgbClr val="FFFFFF"/>
                </a:solidFill>
                <a:cs typeface="Arial" charset="0"/>
              </a:rPr>
              <a:t> -</a:t>
            </a:r>
          </a:p>
        </p:txBody>
      </p:sp>
      <p:sp>
        <p:nvSpPr>
          <p:cNvPr id="123907"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cs typeface="Arial" charset="0"/>
              </a:rPr>
              <a:t>Prof. Dr. Rainer Maurer</a:t>
            </a:r>
          </a:p>
        </p:txBody>
      </p:sp>
      <p:sp>
        <p:nvSpPr>
          <p:cNvPr id="2" name="Titel 1"/>
          <p:cNvSpPr>
            <a:spLocks noGrp="1"/>
          </p:cNvSpPr>
          <p:nvPr>
            <p:ph type="title"/>
          </p:nvPr>
        </p:nvSpPr>
        <p:spPr/>
        <p:txBody>
          <a:bodyPr/>
          <a:lstStyle/>
          <a:p>
            <a:pPr eaLnBrk="1" hangingPunct="1">
              <a:defRPr/>
            </a:pPr>
            <a:r>
              <a:rPr lang="en-US" altLang="en-US" dirty="0"/>
              <a:t>4.2. Lessons from History</a:t>
            </a:r>
            <a:br>
              <a:rPr lang="en-US" altLang="en-US" dirty="0"/>
            </a:br>
            <a:r>
              <a:rPr lang="en-US" altLang="en-US" dirty="0"/>
              <a:t> 4.2.5. The East Asian Financial Market Crisis 1997-98</a:t>
            </a:r>
            <a:endParaRPr lang="en-US" dirty="0"/>
          </a:p>
        </p:txBody>
      </p:sp>
      <p:sp>
        <p:nvSpPr>
          <p:cNvPr id="7"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2000" kern="0" dirty="0">
                <a:solidFill>
                  <a:srgbClr val="FF0000"/>
                </a:solidFill>
                <a:effectLst/>
              </a:rPr>
              <a:t>Digression: The economics of a currency attack                                               (1)</a:t>
            </a:r>
            <a:endParaRPr lang="en-US" altLang="en-US" sz="2000" kern="0" dirty="0">
              <a:solidFill>
                <a:srgbClr val="0000FF"/>
              </a:solidFill>
              <a:effectLst/>
            </a:endParaRPr>
          </a:p>
        </p:txBody>
      </p:sp>
      <p:sp>
        <p:nvSpPr>
          <p:cNvPr id="128004" name="Rectangle 3"/>
          <p:cNvSpPr>
            <a:spLocks noGrp="1" noChangeArrowheads="1"/>
          </p:cNvSpPr>
          <p:nvPr>
            <p:ph idx="1"/>
          </p:nvPr>
        </p:nvSpPr>
        <p:spPr>
          <a:xfrm>
            <a:off x="0" y="385763"/>
            <a:ext cx="9144000" cy="6370637"/>
          </a:xfrm>
        </p:spPr>
        <p:txBody>
          <a:bodyPr/>
          <a:lstStyle/>
          <a:p>
            <a:pPr marL="0" indent="0" eaLnBrk="1" hangingPunct="1">
              <a:lnSpc>
                <a:spcPct val="0"/>
              </a:lnSpc>
              <a:defRPr/>
            </a:pPr>
            <a:endParaRPr lang="en-US" altLang="en-US" sz="2000" b="1" dirty="0">
              <a:solidFill>
                <a:schemeClr val="bg1">
                  <a:lumMod val="60000"/>
                  <a:lumOff val="40000"/>
                </a:schemeClr>
              </a:solidFill>
              <a:effectLst/>
            </a:endParaRPr>
          </a:p>
          <a:p>
            <a:pPr marL="0" indent="0" eaLnBrk="1" hangingPunct="1">
              <a:buFont typeface="Arial Unicode MS" pitchFamily="34" charset="-128"/>
              <a:buNone/>
              <a:defRPr/>
            </a:pPr>
            <a:r>
              <a:rPr lang="en-US" altLang="en-US" sz="2000" b="1" dirty="0">
                <a:solidFill>
                  <a:schemeClr val="bg2">
                    <a:lumMod val="50000"/>
                    <a:lumOff val="50000"/>
                  </a:schemeClr>
                </a:solidFill>
                <a:effectLst/>
              </a:rPr>
              <a:t>Necessary preconditions:</a:t>
            </a:r>
          </a:p>
          <a:p>
            <a:pPr marL="0" indent="0" eaLnBrk="1" hangingPunct="1">
              <a:buFont typeface="Arial Unicode MS" pitchFamily="34" charset="-128"/>
              <a:buNone/>
              <a:defRPr/>
            </a:pPr>
            <a:r>
              <a:rPr lang="en-US" altLang="en-US" sz="2000" dirty="0">
                <a:solidFill>
                  <a:schemeClr val="bg2">
                    <a:lumMod val="50000"/>
                    <a:lumOff val="50000"/>
                  </a:schemeClr>
                </a:solidFill>
                <a:effectLst/>
              </a:rPr>
              <a:t>1. The central bank has a declared currency target: </a:t>
            </a:r>
            <a:r>
              <a:rPr lang="en-US" altLang="en-US" sz="2000" dirty="0">
                <a:solidFill>
                  <a:schemeClr val="bg2">
                    <a:lumMod val="50000"/>
                    <a:lumOff val="50000"/>
                  </a:schemeClr>
                </a:solidFill>
                <a:effectLst/>
                <a:cs typeface="Times New Roman" pitchFamily="18" charset="0"/>
              </a:rPr>
              <a:t>ē</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(say 2</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a:t>
            </a:r>
            <a:endParaRPr lang="en-US" altLang="en-US" sz="2000" dirty="0">
              <a:solidFill>
                <a:schemeClr val="bg2">
                  <a:lumMod val="50000"/>
                  <a:lumOff val="50000"/>
                </a:schemeClr>
              </a:solidFill>
              <a:effectLst/>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rPr>
              <a:t>2. Speculative attackers have good reason to expect that the central bank is not able to defend this target (e.g. the central bank is not independent and political pressure groups are not willing to accept the economic consequences of defending the currency target).</a:t>
            </a:r>
          </a:p>
          <a:p>
            <a:pPr marL="0" indent="0" eaLnBrk="1" hangingPunct="1">
              <a:buFont typeface="Arial Unicode MS" pitchFamily="34" charset="-128"/>
              <a:buNone/>
              <a:defRPr/>
            </a:pPr>
            <a:r>
              <a:rPr lang="en-US" altLang="en-US" sz="2000" b="1" dirty="0">
                <a:solidFill>
                  <a:schemeClr val="bg2">
                    <a:lumMod val="50000"/>
                    <a:lumOff val="50000"/>
                  </a:schemeClr>
                </a:solidFill>
                <a:effectLst/>
              </a:rPr>
              <a:t>The calculus of the speculative attackers:</a:t>
            </a:r>
          </a:p>
          <a:p>
            <a:pPr marL="0" indent="0" eaLnBrk="1" hangingPunct="1">
              <a:buFont typeface="Arial Unicode MS" pitchFamily="34" charset="-128"/>
              <a:buNone/>
              <a:defRPr/>
            </a:pPr>
            <a:r>
              <a:rPr lang="en-US" altLang="en-US" sz="2000" dirty="0">
                <a:solidFill>
                  <a:schemeClr val="bg2">
                    <a:lumMod val="50000"/>
                    <a:lumOff val="50000"/>
                  </a:schemeClr>
                </a:solidFill>
                <a:effectLst/>
              </a:rPr>
              <a:t>Example: If the attackers firmly expect to be able to bring the spot rate of period </a:t>
            </a:r>
            <a:r>
              <a:rPr lang="en-US" altLang="en-US" sz="2000" dirty="0" err="1">
                <a:solidFill>
                  <a:schemeClr val="bg2">
                    <a:lumMod val="50000"/>
                    <a:lumOff val="50000"/>
                  </a:schemeClr>
                </a:solidFill>
                <a:effectLst/>
              </a:rPr>
              <a:t>t+n</a:t>
            </a:r>
            <a:r>
              <a:rPr lang="en-US" altLang="en-US" sz="2000" dirty="0">
                <a:solidFill>
                  <a:schemeClr val="bg2">
                    <a:lumMod val="50000"/>
                    <a:lumOff val="50000"/>
                  </a:schemeClr>
                </a:solidFill>
                <a:effectLst/>
              </a:rPr>
              <a:t> down to E</a:t>
            </a:r>
            <a:r>
              <a:rPr lang="en-US" altLang="en-US" sz="2000" baseline="-25000" dirty="0">
                <a:solidFill>
                  <a:schemeClr val="bg2">
                    <a:lumMod val="50000"/>
                    <a:lumOff val="50000"/>
                  </a:schemeClr>
                </a:solidFill>
                <a:effectLst/>
              </a:rPr>
              <a:t>t</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 1$ and the current forward rate for period </a:t>
            </a:r>
            <a:r>
              <a:rPr lang="en-US" altLang="en-US" sz="2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equals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2$, they can sell 1¥ at this forward rate and will receive 2$ in period </a:t>
            </a:r>
            <a:r>
              <a:rPr lang="en-US" altLang="en-US" sz="2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in exchange for 1¥. If their expectation fulfills and the spot rate in period </a:t>
            </a:r>
            <a:r>
              <a:rPr lang="en-US" altLang="en-US" sz="2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equals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1$ , they can take these 2$ and buy 2¥. With this money, they can finance the 1¥ they have given away for the 2$ and keep 1¥ back as their profit from this deal (what equals 1$ at the new spot market rate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1$).</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2000" kern="0" dirty="0">
                <a:solidFill>
                  <a:srgbClr val="FF0000"/>
                </a:solidFill>
                <a:effectLst/>
              </a:rPr>
              <a:t>Digression: The economics of a currency attack                                               (2)</a:t>
            </a:r>
            <a:endParaRPr lang="en-US" altLang="en-US" sz="2000" kern="0" dirty="0">
              <a:solidFill>
                <a:srgbClr val="0000FF"/>
              </a:solidFill>
              <a:effectLst/>
            </a:endParaRPr>
          </a:p>
        </p:txBody>
      </p:sp>
      <p:sp>
        <p:nvSpPr>
          <p:cNvPr id="129028" name="Rectangle 3"/>
          <p:cNvSpPr>
            <a:spLocks noGrp="1" noChangeArrowheads="1"/>
          </p:cNvSpPr>
          <p:nvPr>
            <p:ph idx="1"/>
          </p:nvPr>
        </p:nvSpPr>
        <p:spPr>
          <a:xfrm>
            <a:off x="179388" y="414338"/>
            <a:ext cx="8785225" cy="6327775"/>
          </a:xfrm>
        </p:spPr>
        <p:txBody>
          <a:bodyPr/>
          <a:lstStyle/>
          <a:p>
            <a:pPr marL="0" indent="0" eaLnBrk="1" hangingPunct="1">
              <a:lnSpc>
                <a:spcPct val="0"/>
              </a:lnSpc>
              <a:buFont typeface="Arial Unicode MS" pitchFamily="34" charset="-128"/>
              <a:buNone/>
              <a:defRPr/>
            </a:pPr>
            <a:endParaRPr lang="en-US" altLang="en-US" sz="2000" b="1" dirty="0"/>
          </a:p>
          <a:p>
            <a:pPr marL="0" indent="0" eaLnBrk="1" hangingPunct="1">
              <a:buFont typeface="Arial Unicode MS" pitchFamily="34" charset="-128"/>
              <a:buNone/>
              <a:defRPr/>
            </a:pPr>
            <a:r>
              <a:rPr lang="en-US" altLang="en-US" sz="2000" b="1" dirty="0">
                <a:solidFill>
                  <a:schemeClr val="bg2">
                    <a:lumMod val="50000"/>
                    <a:lumOff val="50000"/>
                  </a:schemeClr>
                </a:solidFill>
                <a:effectLst/>
              </a:rPr>
              <a:t>The behavior of the central bank:</a:t>
            </a:r>
          </a:p>
          <a:p>
            <a:pPr marL="0" indent="0" eaLnBrk="1" hangingPunct="1">
              <a:buFont typeface="Arial Unicode MS" pitchFamily="34" charset="-128"/>
              <a:buNone/>
              <a:defRPr/>
            </a:pPr>
            <a:r>
              <a:rPr lang="en-US" altLang="en-US" sz="2000" dirty="0">
                <a:solidFill>
                  <a:schemeClr val="bg2">
                    <a:lumMod val="50000"/>
                    <a:lumOff val="50000"/>
                  </a:schemeClr>
                </a:solidFill>
                <a:effectLst/>
              </a:rPr>
              <a:t>(1) If speculative attackers sell large volumes of </a:t>
            </a:r>
            <a:r>
              <a:rPr lang="en-US" altLang="en-US" sz="2000" dirty="0">
                <a:solidFill>
                  <a:schemeClr val="bg2">
                    <a:lumMod val="50000"/>
                    <a:lumOff val="50000"/>
                  </a:schemeClr>
                </a:solidFill>
                <a:effectLst/>
                <a:cs typeface="Times New Roman" pitchFamily="18" charset="0"/>
              </a:rPr>
              <a:t>¥ forward, the forward rate at time t will get under depreciation pressure: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(2) This will disturb the interest arbitrage equation:</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&lt; [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a:t>
            </a: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 ] ↑</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so that investment in ¥-assets is less profitable than investment in $-assets.</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(3) This leads to an outflow of ¥-savings in $-assets. This causes an increase in ¥-supply and $-demand at the spot market, so that the spot exchange rate of the ¥ depreciates: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a:t>
            </a:r>
            <a:r>
              <a:rPr lang="en-US" altLang="en-US" sz="2000" dirty="0">
                <a:solidFill>
                  <a:schemeClr val="bg2">
                    <a:lumMod val="50000"/>
                    <a:lumOff val="50000"/>
                  </a:schemeClr>
                </a:solidFill>
                <a:effectLst/>
                <a:cs typeface="Times New Roman" pitchFamily="18" charset="0"/>
              </a:rPr>
              <a:t>↓.</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(4) This depreciation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a:t>
            </a:r>
            <a:r>
              <a:rPr lang="en-US" altLang="en-US" sz="2000" dirty="0">
                <a:solidFill>
                  <a:schemeClr val="bg2">
                    <a:lumMod val="50000"/>
                    <a:lumOff val="50000"/>
                  </a:schemeClr>
                </a:solidFill>
                <a:effectLst/>
                <a:cs typeface="Times New Roman" pitchFamily="18" charset="0"/>
              </a:rPr>
              <a:t>↓ would restore the interest rate arbitrage equation:</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 [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 </a:t>
            </a:r>
            <a:r>
              <a:rPr lang="en-US" altLang="en-US" sz="2000" dirty="0">
                <a:solidFill>
                  <a:schemeClr val="bg2">
                    <a:lumMod val="50000"/>
                    <a:lumOff val="50000"/>
                  </a:schemeClr>
                </a:solidFill>
                <a:effectLst/>
                <a:cs typeface="Times New Roman" pitchFamily="18" charset="0"/>
              </a:rPr>
              <a:t>↓ *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 ] ↑↓</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however at the expense of the currency target: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 </a:t>
            </a:r>
            <a:r>
              <a:rPr lang="en-US" altLang="en-US" sz="2000" dirty="0">
                <a:solidFill>
                  <a:schemeClr val="bg2">
                    <a:lumMod val="50000"/>
                    <a:lumOff val="50000"/>
                  </a:schemeClr>
                </a:solidFill>
                <a:effectLst/>
                <a:cs typeface="Times New Roman" pitchFamily="18" charset="0"/>
              </a:rPr>
              <a:t>↓&lt; ē</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p>
        </p:txBody>
      </p:sp>
      <p:sp>
        <p:nvSpPr>
          <p:cNvPr id="124932"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solidFill>
                  <a:srgbClr val="FFFFFF"/>
                </a:solidFill>
                <a:cs typeface="Arial" charset="0"/>
              </a:rPr>
              <a:t>- </a:t>
            </a:r>
            <a:fld id="{3DE176AF-26C3-4B64-9D93-E33DAE0C12BB}" type="slidenum">
              <a:rPr lang="de-DE" altLang="en-US" sz="1600" smtClean="0">
                <a:solidFill>
                  <a:srgbClr val="FFFFFF"/>
                </a:solidFill>
                <a:cs typeface="Arial" charset="0"/>
              </a:rPr>
              <a:pPr algn="r" eaLnBrk="1" hangingPunct="1">
                <a:spcBef>
                  <a:spcPct val="0"/>
                </a:spcBef>
                <a:buClrTx/>
                <a:buFontTx/>
                <a:buNone/>
              </a:pPr>
              <a:t>133</a:t>
            </a:fld>
            <a:r>
              <a:rPr lang="de-DE" altLang="en-US" sz="1600">
                <a:solidFill>
                  <a:srgbClr val="FFFFFF"/>
                </a:solidFill>
                <a:cs typeface="Arial" charset="0"/>
              </a:rPr>
              <a:t> -</a:t>
            </a:r>
          </a:p>
        </p:txBody>
      </p:sp>
      <p:sp>
        <p:nvSpPr>
          <p:cNvPr id="124933"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cs typeface="Arial" charset="0"/>
              </a:rPr>
              <a:t>Prof. Dr. Rainer Maurer</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2000" kern="0" dirty="0">
                <a:solidFill>
                  <a:srgbClr val="FF0000"/>
                </a:solidFill>
                <a:effectLst/>
              </a:rPr>
              <a:t>Digression: The economics of a currency attack                                               (3)</a:t>
            </a:r>
            <a:endParaRPr lang="en-US" altLang="en-US" sz="2000" kern="0" dirty="0">
              <a:solidFill>
                <a:srgbClr val="0000FF"/>
              </a:solidFill>
              <a:effectLst/>
            </a:endParaRPr>
          </a:p>
        </p:txBody>
      </p:sp>
      <p:sp>
        <p:nvSpPr>
          <p:cNvPr id="130052" name="Rectangle 3"/>
          <p:cNvSpPr>
            <a:spLocks noGrp="1" noChangeArrowheads="1"/>
          </p:cNvSpPr>
          <p:nvPr>
            <p:ph idx="1"/>
          </p:nvPr>
        </p:nvSpPr>
        <p:spPr>
          <a:xfrm>
            <a:off x="179388" y="479425"/>
            <a:ext cx="8785225" cy="5473700"/>
          </a:xfrm>
        </p:spPr>
        <p:txBody>
          <a:bodyPr/>
          <a:lstStyle/>
          <a:p>
            <a:pPr marL="0" indent="0" eaLnBrk="1" hangingPunct="1">
              <a:lnSpc>
                <a:spcPct val="0"/>
              </a:lnSpc>
              <a:buFont typeface="Arial Unicode MS" pitchFamily="34" charset="-128"/>
              <a:buNone/>
              <a:defRPr/>
            </a:pPr>
            <a:endParaRPr lang="en-US" altLang="en-US" sz="2000" b="1" dirty="0">
              <a:effectLst/>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(5) To defend the currency target, the central bank has two options, which both result in an increase in the ¥-interest rate, </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a:t>
            </a:r>
          </a:p>
          <a:p>
            <a:pPr marL="457200" indent="-457200" eaLnBrk="1" hangingPunct="1">
              <a:buFont typeface="Arial Unicode MS" pitchFamily="34" charset="-128"/>
              <a:buAutoNum type="alphaLcParenBoth"/>
              <a:defRPr/>
            </a:pPr>
            <a:r>
              <a:rPr lang="en-US" altLang="en-US" sz="2000" dirty="0">
                <a:solidFill>
                  <a:schemeClr val="bg2">
                    <a:lumMod val="50000"/>
                    <a:lumOff val="50000"/>
                  </a:schemeClr>
                </a:solidFill>
                <a:effectLst/>
                <a:cs typeface="Times New Roman" pitchFamily="18" charset="0"/>
              </a:rPr>
              <a:t>The central bank could directly increase the ¥-interest rate </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by decreasing money supply to the domestic credit market M</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 This would restore the interest rate equation without a depreciation of the spot rate:</a:t>
            </a:r>
          </a:p>
          <a:p>
            <a:pPr marL="457200" indent="-457200" eaLnBrk="1" hangingPunct="1">
              <a:buFont typeface="Arial Unicode MS" pitchFamily="34" charset="-128"/>
              <a:buAutoNum type="alphaLcParenBoth"/>
              <a:defRPr/>
            </a:pPr>
            <a:endParaRPr lang="en-US" altLang="en-US" sz="2000" dirty="0">
              <a:solidFill>
                <a:schemeClr val="bg2">
                  <a:lumMod val="50000"/>
                  <a:lumOff val="50000"/>
                </a:schemeClr>
              </a:solidFill>
              <a:effectLst/>
              <a:cs typeface="Times New Roman" pitchFamily="18" charset="0"/>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 = [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 </a:t>
            </a:r>
            <a:r>
              <a:rPr lang="en-US" altLang="en-US" sz="2000" dirty="0">
                <a:solidFill>
                  <a:schemeClr val="bg2">
                    <a:lumMod val="50000"/>
                    <a:lumOff val="50000"/>
                  </a:schemeClr>
                </a:solidFill>
                <a:effectLst/>
                <a:cs typeface="Times New Roman" pitchFamily="18" charset="0"/>
              </a:rPr>
              <a:t> *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 ] ↑</a:t>
            </a:r>
          </a:p>
          <a:p>
            <a:pPr marL="0" indent="0" eaLnBrk="1" hangingPunct="1">
              <a:buFont typeface="Arial Unicode MS" pitchFamily="34" charset="-128"/>
              <a:buNone/>
              <a:defRPr/>
            </a:pPr>
            <a:endParaRPr lang="en-US" altLang="en-US" sz="2000" dirty="0">
              <a:solidFill>
                <a:schemeClr val="bg2">
                  <a:lumMod val="50000"/>
                  <a:lumOff val="50000"/>
                </a:schemeClr>
              </a:solidFill>
              <a:effectLst/>
              <a:cs typeface="Times New Roman" pitchFamily="18" charset="0"/>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(b) The central bank could use its $-currency reserves (or freshly borrowed currency reserves from the IMF etc.) to buy ¥ in order to prevent a depreciation of  the ¥-spot rate 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This, however, would “stabilize” the disturbed interest arbitrage equation</a:t>
            </a:r>
          </a:p>
          <a:p>
            <a:pPr marL="0" indent="0" eaLnBrk="1" hangingPunct="1">
              <a:buFont typeface="Arial Unicode MS" pitchFamily="34" charset="-128"/>
              <a:buNone/>
              <a:defRPr/>
            </a:pPr>
            <a:endParaRPr lang="en-US" altLang="en-US" sz="2000" dirty="0">
              <a:solidFill>
                <a:schemeClr val="bg2">
                  <a:lumMod val="50000"/>
                  <a:lumOff val="50000"/>
                </a:schemeClr>
              </a:solidFill>
              <a:effectLst/>
              <a:cs typeface="Times New Roman" pitchFamily="18" charset="0"/>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 </a:t>
            </a:r>
            <a:r>
              <a:rPr lang="en-US" altLang="en-US" sz="2000" dirty="0">
                <a:solidFill>
                  <a:schemeClr val="bg2">
                    <a:lumMod val="50000"/>
                    <a:lumOff val="50000"/>
                  </a:schemeClr>
                </a:solidFill>
                <a:effectLst/>
                <a:cs typeface="Times New Roman" pitchFamily="18" charset="0"/>
              </a:rPr>
              <a:t>) &lt; [ </a:t>
            </a:r>
            <a:r>
              <a:rPr lang="en-US" altLang="en-US" sz="2000" dirty="0">
                <a:solidFill>
                  <a:schemeClr val="bg2">
                    <a:lumMod val="50000"/>
                    <a:lumOff val="50000"/>
                  </a:schemeClr>
                </a:solidFill>
                <a:effectLst/>
              </a:rPr>
              <a:t>e</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¥,t</a:t>
            </a:r>
            <a:r>
              <a:rPr lang="en-US" altLang="en-US" sz="2000" dirty="0">
                <a:solidFill>
                  <a:schemeClr val="bg2">
                    <a:lumMod val="50000"/>
                    <a:lumOff val="50000"/>
                  </a:schemeClr>
                </a:solidFill>
                <a:effectLst/>
                <a:cs typeface="Times New Roman" pitchFamily="18" charset="0"/>
              </a:rPr>
              <a:t>* (</a:t>
            </a:r>
            <a:r>
              <a:rPr lang="en-US" altLang="en-US" sz="2000" dirty="0" err="1">
                <a:solidFill>
                  <a:schemeClr val="bg2">
                    <a:lumMod val="50000"/>
                    <a:lumOff val="50000"/>
                  </a:schemeClr>
                </a:solidFill>
                <a:effectLst/>
                <a:cs typeface="Times New Roman" pitchFamily="18" charset="0"/>
              </a:rPr>
              <a:t>1+i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  f</a:t>
            </a:r>
            <a:r>
              <a:rPr lang="en-US" altLang="en-US" sz="2000" baseline="30000" dirty="0">
                <a:solidFill>
                  <a:schemeClr val="bg2">
                    <a:lumMod val="50000"/>
                    <a:lumOff val="50000"/>
                  </a:schemeClr>
                </a:solidFill>
                <a:effectLst/>
                <a:cs typeface="Times New Roman" pitchFamily="18" charset="0"/>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t,t+n</a:t>
            </a:r>
            <a:r>
              <a:rPr lang="en-US" altLang="en-US" sz="2000" dirty="0">
                <a:solidFill>
                  <a:schemeClr val="bg2">
                    <a:lumMod val="50000"/>
                    <a:lumOff val="50000"/>
                  </a:schemeClr>
                </a:solidFill>
                <a:effectLst/>
                <a:cs typeface="Times New Roman" pitchFamily="18" charset="0"/>
              </a:rPr>
              <a:t> ↓ ] ↑</a:t>
            </a:r>
          </a:p>
          <a:p>
            <a:pPr marL="0" indent="0" eaLnBrk="1" hangingPunct="1">
              <a:buFont typeface="Arial Unicode MS" pitchFamily="34" charset="-128"/>
              <a:buNone/>
              <a:defRPr/>
            </a:pPr>
            <a:endParaRPr lang="en-US" altLang="en-US" sz="2000" dirty="0">
              <a:solidFill>
                <a:schemeClr val="bg2">
                  <a:lumMod val="50000"/>
                  <a:lumOff val="50000"/>
                </a:schemeClr>
              </a:solidFill>
              <a:effectLst/>
              <a:cs typeface="Times New Roman" pitchFamily="18" charset="0"/>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so that more and more ¥-savings would be invested in $-assets so that 	the domestic credit supply would decrease and the ¥-interest rate would increase </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and finally restore the interest rate equation (see above).</a:t>
            </a:r>
          </a:p>
        </p:txBody>
      </p:sp>
      <p:sp>
        <p:nvSpPr>
          <p:cNvPr id="12595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solidFill>
                  <a:srgbClr val="FFFFFF"/>
                </a:solidFill>
                <a:cs typeface="Arial" charset="0"/>
              </a:rPr>
              <a:t>- </a:t>
            </a:r>
            <a:fld id="{30B64E4C-2E4E-495E-9FF5-C8D1BC1CD07A}" type="slidenum">
              <a:rPr lang="de-DE" altLang="en-US" sz="1600" smtClean="0">
                <a:solidFill>
                  <a:srgbClr val="FFFFFF"/>
                </a:solidFill>
                <a:cs typeface="Arial" charset="0"/>
              </a:rPr>
              <a:pPr algn="r" eaLnBrk="1" hangingPunct="1">
                <a:spcBef>
                  <a:spcPct val="0"/>
                </a:spcBef>
                <a:buClrTx/>
                <a:buFontTx/>
                <a:buNone/>
              </a:pPr>
              <a:t>134</a:t>
            </a:fld>
            <a:r>
              <a:rPr lang="de-DE" altLang="en-US" sz="1600">
                <a:solidFill>
                  <a:srgbClr val="FFFFFF"/>
                </a:solidFill>
                <a:cs typeface="Arial" charset="0"/>
              </a:rPr>
              <a:t> -</a:t>
            </a:r>
          </a:p>
        </p:txBody>
      </p:sp>
      <p:sp>
        <p:nvSpPr>
          <p:cNvPr id="125957"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cs typeface="Arial" charset="0"/>
              </a:rPr>
              <a:t>Prof. Dr. Rainer Maurer</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4763"/>
            <a:ext cx="9144000" cy="6858001"/>
          </a:xfrm>
          <a:prstGeom prst="rect">
            <a:avLst/>
          </a:prstGeom>
          <a:solidFill>
            <a:srgbClr val="FFFF99"/>
          </a:solidFill>
          <a:ln w="12700">
            <a:solidFill>
              <a:srgbClr val="FF0000"/>
            </a:solidFill>
            <a:miter lim="800000"/>
            <a:headEnd/>
            <a:tailEnd/>
          </a:ln>
          <a:effectLst/>
        </p:spPr>
        <p:txBody>
          <a:bodyPr/>
          <a:lstStyle>
            <a:lvl1pPr marL="342900" indent="-342900" algn="l" rtl="0" eaLnBrk="1" fontAlgn="base" hangingPunct="1">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828800" indent="-457200" algn="l" rtl="0" eaLnBrk="1" fontAlgn="base" hangingPunct="1">
              <a:spcBef>
                <a:spcPct val="20000"/>
              </a:spcBef>
              <a:spcAft>
                <a:spcPct val="0"/>
              </a:spcAft>
              <a:buClr>
                <a:srgbClr val="FF0000"/>
              </a:buClr>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marL="0" indent="0">
              <a:lnSpc>
                <a:spcPct val="90000"/>
              </a:lnSpc>
              <a:spcBef>
                <a:spcPct val="0"/>
              </a:spcBef>
              <a:buClrTx/>
              <a:buFontTx/>
              <a:buNone/>
              <a:defRPr/>
            </a:pPr>
            <a:r>
              <a:rPr lang="en-US" altLang="en-US" sz="2000" kern="0" dirty="0">
                <a:solidFill>
                  <a:srgbClr val="FF0000"/>
                </a:solidFill>
                <a:effectLst/>
              </a:rPr>
              <a:t>Digression: The economics of a currency attack                                               (4)</a:t>
            </a:r>
            <a:endParaRPr lang="en-US" altLang="en-US" sz="2000" kern="0" dirty="0">
              <a:solidFill>
                <a:srgbClr val="0000FF"/>
              </a:solidFill>
              <a:effectLst/>
            </a:endParaRPr>
          </a:p>
        </p:txBody>
      </p:sp>
      <p:sp>
        <p:nvSpPr>
          <p:cNvPr id="131076" name="Rectangle 3"/>
          <p:cNvSpPr>
            <a:spLocks noGrp="1" noChangeArrowheads="1"/>
          </p:cNvSpPr>
          <p:nvPr>
            <p:ph idx="1"/>
          </p:nvPr>
        </p:nvSpPr>
        <p:spPr>
          <a:xfrm>
            <a:off x="179388" y="508000"/>
            <a:ext cx="8785225" cy="5473700"/>
          </a:xfrm>
        </p:spPr>
        <p:txBody>
          <a:bodyPr/>
          <a:lstStyle/>
          <a:p>
            <a:pPr marL="0" indent="0" eaLnBrk="1" hangingPunct="1">
              <a:lnSpc>
                <a:spcPct val="0"/>
              </a:lnSpc>
              <a:buFont typeface="Arial Unicode MS" pitchFamily="34" charset="-128"/>
              <a:buNone/>
              <a:defRPr/>
            </a:pPr>
            <a:endParaRPr lang="en-US" altLang="en-US" sz="2000" b="1" dirty="0">
              <a:solidFill>
                <a:schemeClr val="bg2">
                  <a:lumMod val="50000"/>
                  <a:lumOff val="50000"/>
                </a:schemeClr>
              </a:solidFill>
              <a:effectLst/>
            </a:endParaRP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(5) Consequently, the price of</a:t>
            </a:r>
            <a:r>
              <a:rPr lang="en-US" altLang="en-US" sz="2000" dirty="0">
                <a:effectLst/>
                <a:cs typeface="Times New Roman" pitchFamily="18" charset="0"/>
              </a:rPr>
              <a:t> </a:t>
            </a:r>
            <a:r>
              <a:rPr lang="en-US" altLang="en-US" sz="2000" dirty="0">
                <a:solidFill>
                  <a:srgbClr val="FF0000"/>
                </a:solidFill>
                <a:effectLst/>
                <a:cs typeface="Times New Roman" pitchFamily="18" charset="0"/>
              </a:rPr>
              <a:t>defending the currency target</a:t>
            </a:r>
            <a:r>
              <a:rPr lang="en-US" altLang="en-US" sz="2000" dirty="0">
                <a:effectLst/>
                <a:cs typeface="Times New Roman" pitchFamily="18" charset="0"/>
              </a:rPr>
              <a:t> </a:t>
            </a:r>
            <a:r>
              <a:rPr lang="en-US" altLang="en-US" sz="2000" dirty="0">
                <a:solidFill>
                  <a:schemeClr val="bg2">
                    <a:lumMod val="50000"/>
                    <a:lumOff val="50000"/>
                  </a:schemeClr>
                </a:solidFill>
                <a:effectLst/>
                <a:cs typeface="Times New Roman" pitchFamily="18" charset="0"/>
              </a:rPr>
              <a:t>would in both cases be an</a:t>
            </a:r>
            <a:r>
              <a:rPr lang="en-US" altLang="en-US" sz="2000" dirty="0">
                <a:effectLst/>
                <a:cs typeface="Times New Roman" pitchFamily="18" charset="0"/>
              </a:rPr>
              <a:t> </a:t>
            </a:r>
            <a:r>
              <a:rPr lang="en-US" altLang="en-US" sz="2000" dirty="0">
                <a:solidFill>
                  <a:srgbClr val="FF0000"/>
                </a:solidFill>
                <a:effectLst/>
                <a:cs typeface="Times New Roman" pitchFamily="18" charset="0"/>
              </a:rPr>
              <a:t>increase in the ¥-interest rate, </a:t>
            </a:r>
            <a:r>
              <a:rPr lang="en-US" altLang="en-US" sz="2000" dirty="0" err="1">
                <a:solidFill>
                  <a:srgbClr val="FF0000"/>
                </a:solidFill>
                <a:effectLst/>
                <a:cs typeface="Times New Roman" pitchFamily="18" charset="0"/>
              </a:rPr>
              <a:t>i</a:t>
            </a:r>
            <a:r>
              <a:rPr lang="en-US" altLang="en-US" sz="2000" baseline="-25000" dirty="0">
                <a:solidFill>
                  <a:srgbClr val="FF0000"/>
                </a:solidFill>
                <a:effectLst/>
                <a:cs typeface="Times New Roman" pitchFamily="18" charset="0"/>
              </a:rPr>
              <a:t>¥</a:t>
            </a:r>
            <a:r>
              <a:rPr lang="en-US" altLang="en-US" sz="2000" dirty="0">
                <a:solidFill>
                  <a:srgbClr val="FF0000"/>
                </a:solidFill>
                <a:effectLst/>
                <a:cs typeface="Times New Roman" pitchFamily="18" charset="0"/>
              </a:rPr>
              <a:t>↑.</a:t>
            </a:r>
          </a:p>
          <a:p>
            <a:pPr marL="0" indent="0" eaLnBrk="1" hangingPunct="1">
              <a:buFont typeface="Arial Unicode MS" pitchFamily="34" charset="-128"/>
              <a:buNone/>
              <a:defRPr/>
            </a:pPr>
            <a:r>
              <a:rPr lang="en-US" altLang="en-US" sz="2000" dirty="0">
                <a:effectLst/>
                <a:cs typeface="Times New Roman" pitchFamily="18" charset="0"/>
              </a:rPr>
              <a:t>(</a:t>
            </a:r>
            <a:r>
              <a:rPr lang="en-US" altLang="en-US" sz="2000" dirty="0">
                <a:solidFill>
                  <a:schemeClr val="bg2">
                    <a:lumMod val="50000"/>
                    <a:lumOff val="50000"/>
                  </a:schemeClr>
                </a:solidFill>
                <a:effectLst/>
                <a:cs typeface="Times New Roman" pitchFamily="18" charset="0"/>
              </a:rPr>
              <a:t>6) An increase in interest rates typically reduces demand for goods [</a:t>
            </a:r>
            <a:r>
              <a:rPr lang="en-US" altLang="en-US" sz="2000" dirty="0" err="1">
                <a:solidFill>
                  <a:schemeClr val="bg2">
                    <a:lumMod val="50000"/>
                    <a:lumOff val="50000"/>
                  </a:schemeClr>
                </a:solidFill>
                <a:effectLst/>
                <a:cs typeface="Times New Roman" pitchFamily="18" charset="0"/>
              </a:rPr>
              <a:t>Y</a:t>
            </a:r>
            <a:r>
              <a:rPr lang="en-US" altLang="en-US" sz="2000" baseline="-25000" dirty="0" err="1">
                <a:solidFill>
                  <a:schemeClr val="bg2">
                    <a:lumMod val="50000"/>
                    <a:lumOff val="50000"/>
                  </a:schemeClr>
                </a:solidFill>
                <a:effectLst/>
                <a:cs typeface="Times New Roman" pitchFamily="18" charset="0"/>
              </a:rPr>
              <a:t>D</a:t>
            </a:r>
            <a:r>
              <a:rPr lang="en-US" altLang="en-US" sz="2000" dirty="0">
                <a:solidFill>
                  <a:schemeClr val="bg2">
                    <a:lumMod val="50000"/>
                    <a:lumOff val="50000"/>
                  </a:schemeClr>
                </a:solidFill>
                <a:effectLst/>
                <a:cs typeface="Times New Roman" pitchFamily="18" charset="0"/>
              </a:rPr>
              <a:t>(</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↑)↓=C(</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↑)↓+I(</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 and therefore </a:t>
            </a:r>
            <a:r>
              <a:rPr lang="en-US" altLang="en-US" sz="2000" dirty="0">
                <a:solidFill>
                  <a:srgbClr val="FF0000"/>
                </a:solidFill>
                <a:effectLst/>
                <a:cs typeface="Times New Roman" pitchFamily="18" charset="0"/>
              </a:rPr>
              <a:t>dampens at least in the short run economic activity </a:t>
            </a:r>
            <a:r>
              <a:rPr lang="en-US" altLang="en-US" sz="2000" dirty="0">
                <a:solidFill>
                  <a:schemeClr val="bg2">
                    <a:lumMod val="50000"/>
                    <a:lumOff val="50000"/>
                  </a:schemeClr>
                </a:solidFill>
                <a:effectLst/>
                <a:cs typeface="Times New Roman" pitchFamily="18" charset="0"/>
              </a:rPr>
              <a:t>in the ¥-economy. </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(7) If political pressure groups and the government want to avoid this, they will exert </a:t>
            </a:r>
            <a:r>
              <a:rPr lang="en-US" altLang="en-US" sz="2000" dirty="0">
                <a:solidFill>
                  <a:srgbClr val="FF0000"/>
                </a:solidFill>
                <a:effectLst/>
                <a:cs typeface="Times New Roman" pitchFamily="18" charset="0"/>
              </a:rPr>
              <a:t>pressure on the central bank to abandon its currency </a:t>
            </a:r>
            <a:r>
              <a:rPr lang="en-US" altLang="en-US" sz="2000" dirty="0">
                <a:solidFill>
                  <a:schemeClr val="bg2">
                    <a:lumMod val="50000"/>
                    <a:lumOff val="50000"/>
                  </a:schemeClr>
                </a:solidFill>
                <a:effectLst/>
                <a:cs typeface="Times New Roman" pitchFamily="18" charset="0"/>
              </a:rPr>
              <a:t>target ē</a:t>
            </a:r>
            <a:r>
              <a:rPr lang="en-US" altLang="en-US" sz="2000" baseline="30000" dirty="0">
                <a:solidFill>
                  <a:schemeClr val="bg2">
                    <a:lumMod val="50000"/>
                    <a:lumOff val="50000"/>
                  </a:schemeClr>
                </a:solidFill>
                <a:effectLst/>
              </a:rPr>
              <a:t>$</a:t>
            </a:r>
            <a:r>
              <a:rPr lang="en-US" altLang="en-US" sz="2000" baseline="-25000" dirty="0">
                <a:solidFill>
                  <a:schemeClr val="bg2">
                    <a:lumMod val="50000"/>
                    <a:lumOff val="50000"/>
                  </a:schemeClr>
                </a:solidFill>
                <a:effectLst/>
                <a:cs typeface="Times New Roman" pitchFamily="18" charset="0"/>
              </a:rPr>
              <a:t>¥,</a:t>
            </a:r>
            <a:r>
              <a:rPr lang="en-US" altLang="en-US" sz="2000" baseline="-25000" dirty="0" err="1">
                <a:solidFill>
                  <a:schemeClr val="bg2">
                    <a:lumMod val="50000"/>
                    <a:lumOff val="50000"/>
                  </a:schemeClr>
                </a:solidFill>
                <a:effectLst/>
                <a:cs typeface="Times New Roman" pitchFamily="18" charset="0"/>
              </a:rPr>
              <a:t>t+n</a:t>
            </a:r>
            <a:r>
              <a:rPr lang="en-US" altLang="en-US" sz="2000" dirty="0">
                <a:solidFill>
                  <a:schemeClr val="bg2">
                    <a:lumMod val="50000"/>
                    <a:lumOff val="50000"/>
                  </a:schemeClr>
                </a:solidFill>
                <a:effectLst/>
                <a:cs typeface="Times New Roman" pitchFamily="18" charset="0"/>
              </a:rPr>
              <a:t> so that the currency depreciates, </a:t>
            </a:r>
            <a:r>
              <a:rPr lang="en-US" altLang="en-US" sz="1800" dirty="0">
                <a:solidFill>
                  <a:srgbClr val="FF0000"/>
                </a:solidFill>
                <a:effectLst/>
              </a:rPr>
              <a:t>e</a:t>
            </a:r>
            <a:r>
              <a:rPr lang="en-US" altLang="en-US" sz="1800" baseline="30000" dirty="0">
                <a:solidFill>
                  <a:srgbClr val="FF0000"/>
                </a:solidFill>
                <a:effectLst/>
              </a:rPr>
              <a:t>$</a:t>
            </a:r>
            <a:r>
              <a:rPr lang="en-US" altLang="en-US" sz="1800" baseline="-25000" dirty="0">
                <a:solidFill>
                  <a:srgbClr val="FF0000"/>
                </a:solidFill>
                <a:effectLst/>
                <a:cs typeface="Times New Roman" pitchFamily="18" charset="0"/>
              </a:rPr>
              <a:t>¥,t </a:t>
            </a:r>
            <a:r>
              <a:rPr lang="en-US" altLang="en-US" sz="1800" dirty="0">
                <a:solidFill>
                  <a:srgbClr val="FF0000"/>
                </a:solidFill>
                <a:effectLst/>
                <a:cs typeface="Times New Roman" pitchFamily="18" charset="0"/>
              </a:rPr>
              <a:t>↓ &lt; </a:t>
            </a:r>
            <a:r>
              <a:rPr lang="en-US" altLang="en-US" sz="2000" dirty="0">
                <a:solidFill>
                  <a:srgbClr val="FF0000"/>
                </a:solidFill>
                <a:effectLst/>
                <a:cs typeface="Times New Roman" pitchFamily="18" charset="0"/>
              </a:rPr>
              <a:t>ē</a:t>
            </a:r>
            <a:r>
              <a:rPr lang="en-US" altLang="en-US" sz="2000" baseline="30000" dirty="0">
                <a:solidFill>
                  <a:srgbClr val="FF0000"/>
                </a:solidFill>
                <a:effectLst/>
              </a:rPr>
              <a:t>$</a:t>
            </a:r>
            <a:r>
              <a:rPr lang="en-US" altLang="en-US" sz="2000" baseline="-25000" dirty="0">
                <a:solidFill>
                  <a:srgbClr val="FF0000"/>
                </a:solidFill>
                <a:effectLst/>
                <a:cs typeface="Times New Roman" pitchFamily="18" charset="0"/>
              </a:rPr>
              <a:t>¥,t</a:t>
            </a:r>
            <a:r>
              <a:rPr lang="en-US" altLang="en-US" sz="1800" dirty="0">
                <a:solidFill>
                  <a:srgbClr val="FF0000"/>
                </a:solidFill>
                <a:effectLst/>
                <a:cs typeface="Times New Roman" pitchFamily="18" charset="0"/>
              </a:rPr>
              <a:t> </a:t>
            </a:r>
            <a:r>
              <a:rPr lang="en-US" altLang="en-US" sz="1800" dirty="0">
                <a:solidFill>
                  <a:schemeClr val="bg2">
                    <a:lumMod val="50000"/>
                    <a:lumOff val="50000"/>
                  </a:schemeClr>
                </a:solidFill>
                <a:effectLst/>
                <a:cs typeface="Times New Roman" pitchFamily="18" charset="0"/>
              </a:rPr>
              <a:t>and the interest rate falls back to a lower level, </a:t>
            </a:r>
            <a:r>
              <a:rPr lang="en-US" altLang="en-US" sz="2000" dirty="0" err="1">
                <a:solidFill>
                  <a:schemeClr val="bg2">
                    <a:lumMod val="50000"/>
                    <a:lumOff val="50000"/>
                  </a:schemeClr>
                </a:solidFill>
                <a:effectLst/>
                <a:cs typeface="Times New Roman" pitchFamily="18" charset="0"/>
              </a:rPr>
              <a:t>i</a:t>
            </a:r>
            <a:r>
              <a:rPr lang="en-US" altLang="en-US" sz="2000" baseline="-25000" dirty="0">
                <a:solidFill>
                  <a:schemeClr val="bg2">
                    <a:lumMod val="50000"/>
                    <a:lumOff val="50000"/>
                  </a:schemeClr>
                </a:solidFill>
                <a:effectLst/>
                <a:cs typeface="Times New Roman" pitchFamily="18" charset="0"/>
              </a:rPr>
              <a:t>¥</a:t>
            </a:r>
            <a:r>
              <a:rPr lang="en-US" altLang="en-US" sz="2000" dirty="0">
                <a:solidFill>
                  <a:schemeClr val="bg2">
                    <a:lumMod val="50000"/>
                    <a:lumOff val="50000"/>
                  </a:schemeClr>
                </a:solidFill>
                <a:effectLst/>
                <a:cs typeface="Times New Roman" pitchFamily="18" charset="0"/>
              </a:rPr>
              <a:t>↓.</a:t>
            </a:r>
          </a:p>
          <a:p>
            <a:pPr marL="0" indent="0" eaLnBrk="1" hangingPunct="1">
              <a:buFont typeface="Arial Unicode MS" pitchFamily="34" charset="-128"/>
              <a:buNone/>
              <a:defRPr/>
            </a:pPr>
            <a:r>
              <a:rPr lang="en-US" altLang="en-US" sz="2000" dirty="0">
                <a:solidFill>
                  <a:schemeClr val="bg2">
                    <a:lumMod val="50000"/>
                    <a:lumOff val="50000"/>
                  </a:schemeClr>
                </a:solidFill>
                <a:effectLst/>
                <a:cs typeface="Times New Roman" pitchFamily="18" charset="0"/>
              </a:rPr>
              <a:t>(8) This, however, means that the </a:t>
            </a:r>
            <a:r>
              <a:rPr lang="en-US" altLang="en-US" sz="2000" dirty="0">
                <a:solidFill>
                  <a:srgbClr val="FF0000"/>
                </a:solidFill>
                <a:effectLst/>
                <a:cs typeface="Times New Roman" pitchFamily="18" charset="0"/>
              </a:rPr>
              <a:t>speculative attack is </a:t>
            </a:r>
            <a:r>
              <a:rPr lang="en-US" altLang="en-US" sz="2000" dirty="0">
                <a:solidFill>
                  <a:schemeClr val="bg2">
                    <a:lumMod val="50000"/>
                    <a:lumOff val="50000"/>
                  </a:schemeClr>
                </a:solidFill>
                <a:effectLst/>
                <a:cs typeface="Times New Roman" pitchFamily="18" charset="0"/>
              </a:rPr>
              <a:t>successful and the speculative attackers will realize their speculative profit.</a:t>
            </a:r>
          </a:p>
        </p:txBody>
      </p:sp>
      <p:sp>
        <p:nvSpPr>
          <p:cNvPr id="126980"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solidFill>
                  <a:srgbClr val="FFFFFF"/>
                </a:solidFill>
                <a:cs typeface="Arial" charset="0"/>
              </a:rPr>
              <a:t>- </a:t>
            </a:r>
            <a:fld id="{682BC1F3-F486-453C-A33D-22FE5080E29B}" type="slidenum">
              <a:rPr lang="de-DE" altLang="en-US" sz="1600" smtClean="0">
                <a:solidFill>
                  <a:srgbClr val="FFFFFF"/>
                </a:solidFill>
                <a:cs typeface="Arial" charset="0"/>
              </a:rPr>
              <a:pPr algn="r" eaLnBrk="1" hangingPunct="1">
                <a:spcBef>
                  <a:spcPct val="0"/>
                </a:spcBef>
                <a:buClrTx/>
                <a:buFontTx/>
                <a:buNone/>
              </a:pPr>
              <a:t>135</a:t>
            </a:fld>
            <a:r>
              <a:rPr lang="de-DE" altLang="en-US" sz="1600">
                <a:solidFill>
                  <a:srgbClr val="FFFFFF"/>
                </a:solidFill>
                <a:cs typeface="Arial" charset="0"/>
              </a:rPr>
              <a:t> -</a:t>
            </a:r>
          </a:p>
        </p:txBody>
      </p:sp>
      <p:sp>
        <p:nvSpPr>
          <p:cNvPr id="126981"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cs typeface="Arial" charset="0"/>
              </a:rPr>
              <a:t>Prof. Dr. Rainer Maurer</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82275" name="Rectangle 3"/>
          <p:cNvSpPr>
            <a:spLocks noGrp="1" noChangeArrowheads="1"/>
          </p:cNvSpPr>
          <p:nvPr>
            <p:ph type="title"/>
          </p:nvPr>
        </p:nvSpPr>
        <p:spPr/>
        <p:txBody>
          <a:bodyPr/>
          <a:lstStyle/>
          <a:p>
            <a:pPr eaLnBrk="1" hangingPunct="1">
              <a:defRPr/>
            </a:pPr>
            <a:r>
              <a:rPr lang="en-US"/>
              <a:t>4. Internationale Finanzmarktkrisen</a:t>
            </a:r>
          </a:p>
        </p:txBody>
      </p:sp>
      <p:sp>
        <p:nvSpPr>
          <p:cNvPr id="9782274" name="Rectangle 2"/>
          <p:cNvSpPr>
            <a:spLocks noGrp="1" noChangeArrowheads="1"/>
          </p:cNvSpPr>
          <p:nvPr>
            <p:ph idx="1"/>
          </p:nvPr>
        </p:nvSpPr>
        <p:spPr>
          <a:xfrm>
            <a:off x="503238" y="1341438"/>
            <a:ext cx="8486775" cy="5284787"/>
          </a:xfrm>
        </p:spPr>
        <p:txBody>
          <a:bodyPr wrap="none"/>
          <a:lstStyle/>
          <a:p>
            <a:pPr marL="0" indent="0" eaLnBrk="1" hangingPunct="1">
              <a:buFont typeface="Arial Unicode MS" pitchFamily="34" charset="-128"/>
              <a:buNone/>
              <a:tabLst>
                <a:tab pos="533400" algn="l"/>
                <a:tab pos="1079500" algn="l"/>
              </a:tabLst>
              <a:defRPr/>
            </a:pPr>
            <a:r>
              <a:rPr lang="en-US" sz="2100" dirty="0">
                <a:solidFill>
                  <a:srgbClr val="FFFF00"/>
                </a:solidFill>
              </a:rPr>
              <a:t>4. </a:t>
            </a:r>
            <a:r>
              <a:rPr lang="en-US" sz="2100" dirty="0" err="1">
                <a:solidFill>
                  <a:srgbClr val="FFFF00"/>
                </a:solidFill>
              </a:rPr>
              <a:t>Internationale</a:t>
            </a:r>
            <a:r>
              <a:rPr lang="en-US" sz="2100" dirty="0">
                <a:solidFill>
                  <a:srgbClr val="FFFF00"/>
                </a:solidFill>
              </a:rPr>
              <a:t> </a:t>
            </a:r>
            <a:r>
              <a:rPr lang="en-US" sz="2100" dirty="0" err="1">
                <a:solidFill>
                  <a:srgbClr val="FFFF00"/>
                </a:solidFill>
              </a:rPr>
              <a:t>Finanzmarktkrisen</a:t>
            </a:r>
            <a:endParaRPr lang="en-US" sz="2100" dirty="0">
              <a:solidFill>
                <a:srgbClr val="FFFF00"/>
              </a:solidFill>
            </a:endParaRPr>
          </a:p>
          <a:p>
            <a:pPr marL="0" indent="0" eaLnBrk="1" hangingPunct="1">
              <a:buFont typeface="Arial Unicode MS" pitchFamily="34" charset="-128"/>
              <a:buNone/>
              <a:tabLst>
                <a:tab pos="533400" algn="l"/>
                <a:tab pos="1079500" algn="l"/>
              </a:tabLst>
              <a:defRPr/>
            </a:pPr>
            <a:r>
              <a:rPr lang="en-US" sz="2100" dirty="0">
                <a:solidFill>
                  <a:srgbClr val="FFFF00"/>
                </a:solidFill>
              </a:rPr>
              <a:t>	4.1. Die </a:t>
            </a:r>
            <a:r>
              <a:rPr lang="en-US" sz="2100" dirty="0" err="1">
                <a:solidFill>
                  <a:srgbClr val="FFFF00"/>
                </a:solidFill>
              </a:rPr>
              <a:t>Entstehung</a:t>
            </a:r>
            <a:r>
              <a:rPr lang="en-US" sz="2100" dirty="0">
                <a:solidFill>
                  <a:srgbClr val="FFFF00"/>
                </a:solidFill>
              </a:rPr>
              <a:t> </a:t>
            </a:r>
            <a:r>
              <a:rPr lang="en-US" sz="2100" dirty="0" err="1">
                <a:solidFill>
                  <a:srgbClr val="FFFF00"/>
                </a:solidFill>
              </a:rPr>
              <a:t>spekulativer</a:t>
            </a:r>
            <a:r>
              <a:rPr lang="en-US" sz="2100" dirty="0">
                <a:solidFill>
                  <a:srgbClr val="FFFF00"/>
                </a:solidFill>
              </a:rPr>
              <a:t> </a:t>
            </a:r>
            <a:r>
              <a:rPr lang="en-US" sz="2100" dirty="0" err="1">
                <a:solidFill>
                  <a:srgbClr val="FFFF00"/>
                </a:solidFill>
              </a:rPr>
              <a:t>Blasen</a:t>
            </a:r>
            <a:endParaRPr lang="en-US" sz="2100" dirty="0">
              <a:solidFill>
                <a:srgbClr val="FFFF00"/>
              </a:solidFill>
            </a:endParaRPr>
          </a:p>
          <a:p>
            <a:pPr marL="0" indent="0" eaLnBrk="1" hangingPunct="1">
              <a:lnSpc>
                <a:spcPct val="90000"/>
              </a:lnSpc>
              <a:buFont typeface="Arial Unicode MS" pitchFamily="34" charset="-128"/>
              <a:buNone/>
              <a:tabLst>
                <a:tab pos="533400" algn="l"/>
                <a:tab pos="1079500" algn="l"/>
              </a:tabLst>
              <a:defRPr/>
            </a:pPr>
            <a:r>
              <a:rPr lang="en-US" sz="2100" dirty="0">
                <a:solidFill>
                  <a:srgbClr val="FFFF00"/>
                </a:solidFill>
              </a:rPr>
              <a:t>	4.2. </a:t>
            </a:r>
            <a:r>
              <a:rPr lang="en-US" sz="2100" dirty="0" err="1">
                <a:solidFill>
                  <a:srgbClr val="FFFF00"/>
                </a:solidFill>
              </a:rPr>
              <a:t>Historische</a:t>
            </a:r>
            <a:r>
              <a:rPr lang="en-US" sz="2100" dirty="0">
                <a:solidFill>
                  <a:srgbClr val="FFFF00"/>
                </a:solidFill>
              </a:rPr>
              <a:t> </a:t>
            </a:r>
            <a:r>
              <a:rPr lang="en-US" sz="2100" dirty="0" err="1">
                <a:solidFill>
                  <a:srgbClr val="FFFF00"/>
                </a:solidFill>
              </a:rPr>
              <a:t>Finanzmarktkrisen</a:t>
            </a:r>
            <a:endParaRPr lang="en-US" sz="2100" dirty="0">
              <a:solidFill>
                <a:srgbClr val="FFFF00"/>
              </a:solidFill>
            </a:endParaRPr>
          </a:p>
          <a:p>
            <a:pPr marL="0" indent="0" eaLnBrk="1" hangingPunct="1">
              <a:lnSpc>
                <a:spcPct val="90000"/>
              </a:lnSpc>
              <a:buFont typeface="Arial Unicode MS" pitchFamily="34" charset="-128"/>
              <a:buNone/>
              <a:tabLst>
                <a:tab pos="533400" algn="l"/>
                <a:tab pos="1079500" algn="l"/>
              </a:tabLst>
              <a:defRPr/>
            </a:pPr>
            <a:r>
              <a:rPr lang="en-US" sz="2100" dirty="0">
                <a:solidFill>
                  <a:srgbClr val="FFFF00"/>
                </a:solidFill>
              </a:rPr>
              <a:t>		4.2.1. Das </a:t>
            </a:r>
            <a:r>
              <a:rPr lang="en-US" sz="2100" dirty="0" err="1">
                <a:solidFill>
                  <a:srgbClr val="FFFF00"/>
                </a:solidFill>
              </a:rPr>
              <a:t>Holländische</a:t>
            </a:r>
            <a:r>
              <a:rPr lang="en-US" sz="2100" dirty="0">
                <a:solidFill>
                  <a:srgbClr val="FFFF00"/>
                </a:solidFill>
              </a:rPr>
              <a:t> </a:t>
            </a:r>
            <a:r>
              <a:rPr lang="en-US" sz="2100" dirty="0" err="1">
                <a:solidFill>
                  <a:srgbClr val="FFFF00"/>
                </a:solidFill>
              </a:rPr>
              <a:t>Tulpenfieber</a:t>
            </a:r>
            <a:r>
              <a:rPr lang="en-US" sz="2100" dirty="0">
                <a:solidFill>
                  <a:srgbClr val="FFFF00"/>
                </a:solidFill>
              </a:rPr>
              <a:t> 1636-37</a:t>
            </a:r>
          </a:p>
          <a:p>
            <a:pPr marL="0" indent="0" eaLnBrk="1" hangingPunct="1">
              <a:lnSpc>
                <a:spcPct val="90000"/>
              </a:lnSpc>
              <a:buFont typeface="Arial Unicode MS" pitchFamily="34" charset="-128"/>
              <a:buNone/>
              <a:tabLst>
                <a:tab pos="533400" algn="l"/>
                <a:tab pos="1079500" algn="l"/>
              </a:tabLst>
              <a:defRPr/>
            </a:pPr>
            <a:r>
              <a:rPr lang="en-US" sz="2100" dirty="0">
                <a:solidFill>
                  <a:srgbClr val="FFFF00"/>
                </a:solidFill>
              </a:rPr>
              <a:t>		4.2.2. Die </a:t>
            </a:r>
            <a:r>
              <a:rPr lang="en-US" sz="2100" dirty="0" err="1">
                <a:solidFill>
                  <a:srgbClr val="FFFF00"/>
                </a:solidFill>
              </a:rPr>
              <a:t>Weltwirtschaftskrise</a:t>
            </a:r>
            <a:r>
              <a:rPr lang="en-US" sz="2100" dirty="0">
                <a:solidFill>
                  <a:srgbClr val="FFFF00"/>
                </a:solidFill>
              </a:rPr>
              <a:t> 1929</a:t>
            </a:r>
          </a:p>
          <a:p>
            <a:pPr marL="0" indent="0" eaLnBrk="1" hangingPunct="1">
              <a:lnSpc>
                <a:spcPct val="90000"/>
              </a:lnSpc>
              <a:buFont typeface="Arial Unicode MS" pitchFamily="34" charset="-128"/>
              <a:buNone/>
              <a:tabLst>
                <a:tab pos="533400" algn="l"/>
                <a:tab pos="1079500" algn="l"/>
              </a:tabLst>
              <a:defRPr/>
            </a:pPr>
            <a:r>
              <a:rPr lang="en-US" sz="2100" dirty="0">
                <a:solidFill>
                  <a:srgbClr val="FFFF00"/>
                </a:solidFill>
              </a:rPr>
              <a:t>		4.2.3. Die Dotcom </a:t>
            </a:r>
            <a:r>
              <a:rPr lang="en-US" sz="2100" dirty="0" err="1">
                <a:solidFill>
                  <a:srgbClr val="FFFF00"/>
                </a:solidFill>
              </a:rPr>
              <a:t>Krise</a:t>
            </a:r>
            <a:r>
              <a:rPr lang="en-US" sz="2100" dirty="0">
                <a:solidFill>
                  <a:srgbClr val="FFFF00"/>
                </a:solidFill>
              </a:rPr>
              <a:t> 2000</a:t>
            </a:r>
          </a:p>
          <a:p>
            <a:pPr marL="0" indent="0" eaLnBrk="1" hangingPunct="1">
              <a:lnSpc>
                <a:spcPct val="90000"/>
              </a:lnSpc>
              <a:buFont typeface="Arial Unicode MS" pitchFamily="34" charset="-128"/>
              <a:buNone/>
              <a:tabLst>
                <a:tab pos="533400" algn="l"/>
                <a:tab pos="1079500" algn="l"/>
              </a:tabLst>
              <a:defRPr/>
            </a:pPr>
            <a:r>
              <a:rPr lang="en-US" sz="2100" dirty="0">
                <a:solidFill>
                  <a:srgbClr val="FFFF00"/>
                </a:solidFill>
              </a:rPr>
              <a:t>		4.2.4. Die Subprime </a:t>
            </a:r>
            <a:r>
              <a:rPr lang="en-US" sz="2100" dirty="0" err="1">
                <a:solidFill>
                  <a:srgbClr val="FFFF00"/>
                </a:solidFill>
              </a:rPr>
              <a:t>Krise</a:t>
            </a:r>
            <a:r>
              <a:rPr lang="en-US" sz="2100" dirty="0">
                <a:solidFill>
                  <a:srgbClr val="FFFF00"/>
                </a:solidFill>
              </a:rPr>
              <a:t> 2007-09</a:t>
            </a:r>
          </a:p>
          <a:p>
            <a:pPr marL="0" indent="0" eaLnBrk="1" hangingPunct="1">
              <a:lnSpc>
                <a:spcPct val="90000"/>
              </a:lnSpc>
              <a:buFont typeface="Arial Unicode MS" pitchFamily="34" charset="-128"/>
              <a:buNone/>
              <a:tabLst>
                <a:tab pos="533400" algn="l"/>
                <a:tab pos="1079500" algn="l"/>
              </a:tabLst>
              <a:defRPr/>
            </a:pPr>
            <a:r>
              <a:rPr lang="en-US" sz="2100" dirty="0">
                <a:solidFill>
                  <a:srgbClr val="FFFF00"/>
                </a:solidFill>
              </a:rPr>
              <a:t>		4.2.5. Die </a:t>
            </a:r>
            <a:r>
              <a:rPr lang="en-US" sz="2100" dirty="0" err="1">
                <a:solidFill>
                  <a:srgbClr val="FFFF00"/>
                </a:solidFill>
              </a:rPr>
              <a:t>Ostasiatische</a:t>
            </a:r>
            <a:r>
              <a:rPr lang="en-US" sz="2100" dirty="0">
                <a:solidFill>
                  <a:srgbClr val="FFFF00"/>
                </a:solidFill>
              </a:rPr>
              <a:t> </a:t>
            </a:r>
            <a:r>
              <a:rPr lang="en-US" sz="2100" dirty="0" err="1">
                <a:solidFill>
                  <a:srgbClr val="FFFF00"/>
                </a:solidFill>
              </a:rPr>
              <a:t>Finanzmarktkrise</a:t>
            </a:r>
            <a:r>
              <a:rPr lang="en-US" sz="2100" dirty="0">
                <a:solidFill>
                  <a:srgbClr val="FFFF00"/>
                </a:solidFill>
              </a:rPr>
              <a:t> 1997-98</a:t>
            </a:r>
          </a:p>
          <a:p>
            <a:pPr marL="0" indent="0" eaLnBrk="1" hangingPunct="1">
              <a:lnSpc>
                <a:spcPct val="90000"/>
              </a:lnSpc>
              <a:buFont typeface="Arial Unicode MS" pitchFamily="34" charset="-128"/>
              <a:buNone/>
              <a:tabLst>
                <a:tab pos="533400" algn="l"/>
                <a:tab pos="1079500" algn="l"/>
              </a:tabLst>
              <a:defRPr/>
            </a:pPr>
            <a:r>
              <a:rPr lang="de-DE" sz="2100" dirty="0">
                <a:solidFill>
                  <a:srgbClr val="FFFF00"/>
                </a:solidFill>
              </a:rPr>
              <a:t>		</a:t>
            </a:r>
            <a:r>
              <a:rPr lang="en-US" sz="2100" dirty="0">
                <a:solidFill>
                  <a:srgbClr val="FFFF00"/>
                </a:solidFill>
              </a:rPr>
              <a:t>4.2.6. Die </a:t>
            </a:r>
            <a:r>
              <a:rPr lang="en-US" sz="2100" dirty="0" err="1">
                <a:solidFill>
                  <a:srgbClr val="FFFF00"/>
                </a:solidFill>
              </a:rPr>
              <a:t>Schuldenkrise</a:t>
            </a:r>
            <a:r>
              <a:rPr lang="en-US" sz="2100" dirty="0">
                <a:solidFill>
                  <a:srgbClr val="FFFF00"/>
                </a:solidFill>
              </a:rPr>
              <a:t> </a:t>
            </a:r>
            <a:r>
              <a:rPr lang="en-US" sz="2100" dirty="0" err="1">
                <a:solidFill>
                  <a:srgbClr val="FFFF00"/>
                </a:solidFill>
              </a:rPr>
              <a:t>der</a:t>
            </a:r>
            <a:r>
              <a:rPr lang="en-US" sz="2100" dirty="0">
                <a:solidFill>
                  <a:srgbClr val="FFFF00"/>
                </a:solidFill>
              </a:rPr>
              <a:t> EWU 2010</a:t>
            </a:r>
          </a:p>
          <a:p>
            <a:pPr marL="0" indent="0" eaLnBrk="1" hangingPunct="1">
              <a:lnSpc>
                <a:spcPct val="90000"/>
              </a:lnSpc>
              <a:buFont typeface="Arial Unicode MS" pitchFamily="34" charset="-128"/>
              <a:buNone/>
              <a:tabLst>
                <a:tab pos="533400" algn="l"/>
                <a:tab pos="1079500" algn="l"/>
              </a:tabLst>
              <a:defRPr/>
            </a:pPr>
            <a:r>
              <a:rPr lang="en-US" sz="2100" dirty="0"/>
              <a:t>	</a:t>
            </a:r>
          </a:p>
        </p:txBody>
      </p:sp>
      <p:sp>
        <p:nvSpPr>
          <p:cNvPr id="13619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E4154097-C165-42DB-8A60-8CA576A0B16B}" type="slidenum">
              <a:rPr lang="de-DE" altLang="en-US" sz="1600" smtClean="0"/>
              <a:pPr eaLnBrk="1" hangingPunct="1">
                <a:spcBef>
                  <a:spcPct val="0"/>
                </a:spcBef>
                <a:buClrTx/>
                <a:buFontTx/>
                <a:buNone/>
              </a:pPr>
              <a:t>136</a:t>
            </a:fld>
            <a:r>
              <a:rPr lang="de-DE" altLang="en-US" sz="1600"/>
              <a:t> -</a:t>
            </a:r>
          </a:p>
        </p:txBody>
      </p:sp>
      <p:sp>
        <p:nvSpPr>
          <p:cNvPr id="13619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C21F6BE-13B3-4141-8B75-99AE2A7728FD}" type="slidenum">
              <a:rPr lang="de-DE" altLang="en-US" sz="1600" smtClean="0"/>
              <a:pPr eaLnBrk="1" hangingPunct="1">
                <a:spcBef>
                  <a:spcPct val="0"/>
                </a:spcBef>
                <a:buClrTx/>
                <a:buFontTx/>
                <a:buNone/>
              </a:pPr>
              <a:t>137</a:t>
            </a:fld>
            <a:r>
              <a:rPr lang="de-DE" altLang="en-US" sz="1600"/>
              <a:t> -</a:t>
            </a:r>
          </a:p>
        </p:txBody>
      </p:sp>
      <p:sp>
        <p:nvSpPr>
          <p:cNvPr id="13721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137220" name="Picture 2" descr="europozone debt crisis com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996292" name="Rectangle 2"/>
          <p:cNvSpPr>
            <a:spLocks noChangeArrowheads="1"/>
          </p:cNvSpPr>
          <p:nvPr/>
        </p:nvSpPr>
        <p:spPr bwMode="auto">
          <a:xfrm>
            <a:off x="0" y="0"/>
            <a:ext cx="9144000" cy="989013"/>
          </a:xfrm>
          <a:prstGeom prst="rect">
            <a:avLst/>
          </a:prstGeom>
          <a:noFill/>
          <a:ln w="9525">
            <a:noFill/>
            <a:miter lim="800000"/>
            <a:headEnd/>
            <a:tailEnd/>
          </a:ln>
          <a:effectLst/>
        </p:spPr>
        <p:txBody>
          <a:bodyPr anchor="ctr"/>
          <a:lstStyle/>
          <a:p>
            <a:pPr algn="ctr">
              <a:spcBef>
                <a:spcPct val="0"/>
              </a:spcBef>
              <a:defRPr/>
            </a:pPr>
            <a:r>
              <a:rPr lang="en-US" sz="2600" b="1">
                <a:solidFill>
                  <a:srgbClr val="FFFF00"/>
                </a:solidFill>
                <a:effectLst>
                  <a:outerShdw blurRad="38100" dist="38100" dir="2700000" algn="tl">
                    <a:srgbClr val="000000"/>
                  </a:outerShdw>
                </a:effectLst>
              </a:rPr>
              <a:t>Die Schuldenkrise der EWU 2010</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title"/>
          </p:nvPr>
        </p:nvSpPr>
        <p:spPr/>
        <p:txBody>
          <a:bodyPr/>
          <a:lstStyle/>
          <a:p>
            <a:pPr eaLnBrk="1" hangingPunct="1">
              <a:defRPr/>
            </a:pPr>
            <a:r>
              <a:rPr lang="de-DE" sz="2800"/>
              <a:t> 4.2.6. Die Schuldenkrise der EWU 2010</a:t>
            </a:r>
            <a:br>
              <a:rPr lang="de-DE" sz="2800"/>
            </a:br>
            <a:r>
              <a:rPr lang="de-DE" sz="2800"/>
              <a:t>4.2.6.1. Die Ursachen der Krise</a:t>
            </a:r>
            <a:endParaRPr lang="de-DE"/>
          </a:p>
        </p:txBody>
      </p:sp>
      <p:sp>
        <p:nvSpPr>
          <p:cNvPr id="13824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2327C74D-8FF5-4BDA-B1B7-8974238761C8}" type="slidenum">
              <a:rPr lang="de-DE" altLang="en-US" sz="1600" smtClean="0"/>
              <a:pPr eaLnBrk="1" hangingPunct="1">
                <a:spcBef>
                  <a:spcPct val="0"/>
                </a:spcBef>
                <a:buClrTx/>
                <a:buFontTx/>
                <a:buNone/>
              </a:pPr>
              <a:t>138</a:t>
            </a:fld>
            <a:r>
              <a:rPr lang="de-DE" altLang="en-US" sz="1600"/>
              <a:t> -</a:t>
            </a:r>
          </a:p>
        </p:txBody>
      </p:sp>
      <p:sp>
        <p:nvSpPr>
          <p:cNvPr id="13824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3824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055683" name="Rectangle 3"/>
          <p:cNvSpPr>
            <a:spLocks noChangeArrowheads="1"/>
          </p:cNvSpPr>
          <p:nvPr/>
        </p:nvSpPr>
        <p:spPr bwMode="auto">
          <a:xfrm>
            <a:off x="104775" y="1160463"/>
            <a:ext cx="8705850"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Die Krise kann auf das Zusammenspiel </a:t>
            </a:r>
            <a:r>
              <a:rPr lang="de-DE" sz="2400" dirty="0">
                <a:solidFill>
                  <a:srgbClr val="00FF00"/>
                </a:solidFill>
                <a:effectLst>
                  <a:outerShdw blurRad="38100" dist="38100" dir="2700000" algn="tl">
                    <a:srgbClr val="000000"/>
                  </a:outerShdw>
                </a:effectLst>
              </a:rPr>
              <a:t>zweier Faktoren</a:t>
            </a:r>
            <a:r>
              <a:rPr lang="de-DE" sz="2400" dirty="0">
                <a:solidFill>
                  <a:schemeClr val="tx1"/>
                </a:solidFill>
                <a:effectLst>
                  <a:outerShdw blurRad="38100" dist="38100" dir="2700000" algn="tl">
                    <a:srgbClr val="000000"/>
                  </a:outerShdw>
                </a:effectLst>
              </a:rPr>
              <a:t> zurückgeführt werden:</a:t>
            </a:r>
            <a:endParaRPr lang="de-DE" sz="2400" dirty="0">
              <a:solidFill>
                <a:srgbClr val="00FF00"/>
              </a:solidFill>
              <a:effectLst>
                <a:outerShdw blurRad="38100" dist="38100" dir="2700000" algn="tl">
                  <a:srgbClr val="000000"/>
                </a:outerShdw>
              </a:effectLst>
            </a:endParaRPr>
          </a:p>
          <a:p>
            <a:pPr marL="571500" indent="-571500">
              <a:lnSpc>
                <a:spcPct val="80000"/>
              </a:lnSpc>
              <a:spcBef>
                <a:spcPct val="60000"/>
              </a:spcBef>
              <a:buClr>
                <a:srgbClr val="FF0000"/>
              </a:buClr>
              <a:buFont typeface="Arial" charset="0"/>
              <a:buAutoNum type="arabicPeriod"/>
              <a:defRPr/>
            </a:pPr>
            <a:r>
              <a:rPr lang="de-DE" sz="2400" dirty="0">
                <a:solidFill>
                  <a:srgbClr val="00FF00"/>
                </a:solidFill>
                <a:effectLst>
                  <a:outerShdw blurRad="38100" dist="38100" dir="2700000" algn="tl">
                    <a:srgbClr val="000000"/>
                  </a:outerShdw>
                </a:effectLst>
              </a:rPr>
              <a:t>Ein Zinssatz für alle </a:t>
            </a:r>
            <a:r>
              <a:rPr lang="de-DE" sz="2400" dirty="0">
                <a:solidFill>
                  <a:schemeClr val="tx1"/>
                </a:solidFill>
                <a:effectLst>
                  <a:outerShdw blurRad="38100" dist="38100" dir="2700000" algn="tl">
                    <a:srgbClr val="000000"/>
                  </a:outerShdw>
                </a:effectLst>
              </a:rPr>
              <a:t>Mitgliedsländer:</a:t>
            </a:r>
          </a:p>
          <a:p>
            <a:pPr marL="571500" indent="-571500">
              <a:lnSpc>
                <a:spcPts val="800"/>
              </a:lnSpc>
              <a:spcBef>
                <a:spcPct val="60000"/>
              </a:spcBef>
              <a:buClr>
                <a:srgbClr val="FF0000"/>
              </a:buClr>
              <a:buFont typeface="Arial Unicode MS" pitchFamily="34" charset="-128"/>
              <a:buChar char="➤"/>
              <a:defRPr/>
            </a:pPr>
            <a:endParaRPr lang="de-DE" sz="2400" dirty="0">
              <a:solidFill>
                <a:schemeClr val="tx1"/>
              </a:solidFill>
              <a:effectLst>
                <a:outerShdw blurRad="38100" dist="38100" dir="2700000" algn="tl">
                  <a:srgbClr val="000000"/>
                </a:outerShdw>
              </a:effectLst>
            </a:endParaRPr>
          </a:p>
          <a:p>
            <a:pPr marL="952500" lvl="1" indent="-495300">
              <a:lnSpc>
                <a:spcPct val="8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Wie in Makroökonomik, Kapitel 6.2.3. gesehen, können sich die Geschäftsbanken </a:t>
            </a:r>
            <a:r>
              <a:rPr lang="de-DE" dirty="0">
                <a:solidFill>
                  <a:srgbClr val="00FF00"/>
                </a:solidFill>
                <a:effectLst>
                  <a:outerShdw blurRad="38100" dist="38100" dir="2700000" algn="tl">
                    <a:srgbClr val="000000"/>
                  </a:outerShdw>
                </a:effectLst>
              </a:rPr>
              <a:t>aller Mitgliedsländer </a:t>
            </a:r>
            <a:r>
              <a:rPr lang="de-DE" dirty="0">
                <a:solidFill>
                  <a:schemeClr val="tx1"/>
                </a:solidFill>
                <a:effectLst>
                  <a:outerShdw blurRad="38100" dist="38100" dir="2700000" algn="tl">
                    <a:srgbClr val="000000"/>
                  </a:outerShdw>
                </a:effectLst>
              </a:rPr>
              <a:t>bei der EZB zu </a:t>
            </a:r>
            <a:r>
              <a:rPr lang="de-DE" dirty="0">
                <a:solidFill>
                  <a:srgbClr val="00FF00"/>
                </a:solidFill>
                <a:effectLst>
                  <a:outerShdw blurRad="38100" dist="38100" dir="2700000" algn="tl">
                    <a:srgbClr val="000000"/>
                  </a:outerShdw>
                </a:effectLst>
              </a:rPr>
              <a:t>einem Zinssatz </a:t>
            </a:r>
            <a:r>
              <a:rPr lang="de-DE" dirty="0">
                <a:solidFill>
                  <a:schemeClr val="tx1"/>
                </a:solidFill>
                <a:effectLst>
                  <a:outerShdw blurRad="38100" dist="38100" dir="2700000" algn="tl">
                    <a:srgbClr val="000000"/>
                  </a:outerShdw>
                </a:effectLst>
              </a:rPr>
              <a:t>refinanzieren, der immer nahe beim Mindestbietungssatz (Hauptrefinanzierungssatz) liegt.</a:t>
            </a:r>
          </a:p>
          <a:p>
            <a:pPr marL="952500" lvl="1" indent="-495300">
              <a:lnSpc>
                <a:spcPct val="8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Eine Differenzierung </a:t>
            </a:r>
            <a:r>
              <a:rPr lang="de-DE" dirty="0">
                <a:solidFill>
                  <a:schemeClr val="tx1"/>
                </a:solidFill>
                <a:effectLst>
                  <a:outerShdw blurRad="38100" dist="38100" dir="2700000" algn="tl">
                    <a:srgbClr val="000000"/>
                  </a:outerShdw>
                </a:effectLst>
              </a:rPr>
              <a:t>des Hauptrefinanzierungssatzes nach Ländern </a:t>
            </a:r>
            <a:r>
              <a:rPr lang="de-DE" dirty="0">
                <a:solidFill>
                  <a:srgbClr val="00FF00"/>
                </a:solidFill>
                <a:effectLst>
                  <a:outerShdw blurRad="38100" dist="38100" dir="2700000" algn="tl">
                    <a:srgbClr val="000000"/>
                  </a:outerShdw>
                </a:effectLst>
              </a:rPr>
              <a:t>findet nicht statt</a:t>
            </a:r>
            <a:r>
              <a:rPr lang="de-DE" dirty="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Das hat zur Folge, dass </a:t>
            </a:r>
            <a:r>
              <a:rPr lang="de-DE" dirty="0">
                <a:solidFill>
                  <a:srgbClr val="00FF00"/>
                </a:solidFill>
                <a:effectLst>
                  <a:outerShdw blurRad="38100" dist="38100" dir="2700000" algn="tl">
                    <a:srgbClr val="000000"/>
                  </a:outerShdw>
                </a:effectLst>
              </a:rPr>
              <a:t>die nominalen Zinssätze für Bankkredite </a:t>
            </a:r>
            <a:r>
              <a:rPr lang="de-DE" dirty="0">
                <a:solidFill>
                  <a:schemeClr val="tx1"/>
                </a:solidFill>
                <a:effectLst>
                  <a:outerShdw blurRad="38100" dist="38100" dir="2700000" algn="tl">
                    <a:srgbClr val="000000"/>
                  </a:outerShdw>
                </a:effectLst>
              </a:rPr>
              <a:t>(insbes. Hypotheken- und </a:t>
            </a:r>
            <a:r>
              <a:rPr lang="de-DE" dirty="0" err="1">
                <a:solidFill>
                  <a:schemeClr val="tx1"/>
                </a:solidFill>
                <a:effectLst>
                  <a:outerShdw blurRad="38100" dist="38100" dir="2700000" algn="tl">
                    <a:srgbClr val="000000"/>
                  </a:outerShdw>
                </a:effectLst>
              </a:rPr>
              <a:t>Unternehmens-kredite</a:t>
            </a:r>
            <a:r>
              <a:rPr lang="de-DE" dirty="0">
                <a:solidFill>
                  <a:schemeClr val="tx1"/>
                </a:solidFill>
                <a:effectLst>
                  <a:outerShdw blurRad="38100" dist="38100" dir="2700000" algn="tl">
                    <a:srgbClr val="000000"/>
                  </a:outerShdw>
                </a:effectLst>
              </a:rPr>
              <a:t>) in allen Mitgliedsländern der EWU sich </a:t>
            </a:r>
            <a:r>
              <a:rPr lang="de-DE" dirty="0">
                <a:solidFill>
                  <a:srgbClr val="00FF00"/>
                </a:solidFill>
                <a:effectLst>
                  <a:outerShdw blurRad="38100" dist="38100" dir="2700000" algn="tl">
                    <a:srgbClr val="000000"/>
                  </a:outerShdw>
                </a:effectLst>
              </a:rPr>
              <a:t>angeglichen haben  </a:t>
            </a:r>
            <a:r>
              <a:rPr lang="de-DE" dirty="0">
                <a:solidFill>
                  <a:schemeClr val="tx1"/>
                </a:solidFill>
                <a:effectLst>
                  <a:outerShdw blurRad="38100" dist="38100" dir="2700000" algn="tl">
                    <a:srgbClr val="000000"/>
                  </a:outerShdw>
                </a:effectLst>
              </a:rPr>
              <a:t>(„</a:t>
            </a:r>
            <a:r>
              <a:rPr lang="de-DE" dirty="0" err="1">
                <a:solidFill>
                  <a:srgbClr val="00FF00"/>
                </a:solidFill>
                <a:effectLst>
                  <a:outerShdw blurRad="38100" dist="38100" dir="2700000" algn="tl">
                    <a:srgbClr val="000000"/>
                  </a:outerShdw>
                </a:effectLst>
              </a:rPr>
              <a:t>interest-rate-pass-through</a:t>
            </a:r>
            <a:r>
              <a:rPr lang="de-DE" dirty="0">
                <a:solidFill>
                  <a:schemeClr val="tx1"/>
                </a:solidFill>
                <a:effectLst>
                  <a:outerShdw blurRad="38100" dist="38100" dir="2700000" algn="tl">
                    <a:srgbClr val="000000"/>
                  </a:outerShdw>
                </a:effectLst>
              </a:rPr>
              <a:t>“).</a:t>
            </a:r>
          </a:p>
        </p:txBody>
      </p:sp>
      <p:sp>
        <p:nvSpPr>
          <p:cNvPr id="138247"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3824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8366"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title"/>
          </p:nvPr>
        </p:nvSpPr>
        <p:spPr/>
        <p:txBody>
          <a:bodyPr/>
          <a:lstStyle/>
          <a:p>
            <a:pPr eaLnBrk="1" hangingPunct="1">
              <a:defRPr/>
            </a:pPr>
            <a:r>
              <a:rPr lang="de-DE" sz="2800"/>
              <a:t> 4.2.6. Die Schuldenkrise der EWU 2010</a:t>
            </a:r>
            <a:br>
              <a:rPr lang="de-DE" sz="2800"/>
            </a:br>
            <a:r>
              <a:rPr lang="de-DE" sz="2800"/>
              <a:t>4.2.6.1. Die Ursachen der Krise</a:t>
            </a:r>
            <a:endParaRPr lang="de-DE"/>
          </a:p>
        </p:txBody>
      </p:sp>
      <p:sp>
        <p:nvSpPr>
          <p:cNvPr id="13926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4A8D63AA-860B-4644-B4AB-22BCDF3ECB73}" type="slidenum">
              <a:rPr lang="de-DE" altLang="en-US" sz="1600" smtClean="0"/>
              <a:pPr eaLnBrk="1" hangingPunct="1">
                <a:spcBef>
                  <a:spcPct val="0"/>
                </a:spcBef>
                <a:buClrTx/>
                <a:buFontTx/>
                <a:buNone/>
              </a:pPr>
              <a:t>139</a:t>
            </a:fld>
            <a:r>
              <a:rPr lang="de-DE" altLang="en-US" sz="1600"/>
              <a:t> -</a:t>
            </a:r>
          </a:p>
        </p:txBody>
      </p:sp>
      <p:sp>
        <p:nvSpPr>
          <p:cNvPr id="13926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3926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055683" name="Rectangle 3"/>
          <p:cNvSpPr>
            <a:spLocks noChangeArrowheads="1"/>
          </p:cNvSpPr>
          <p:nvPr/>
        </p:nvSpPr>
        <p:spPr bwMode="auto">
          <a:xfrm>
            <a:off x="104775" y="1160463"/>
            <a:ext cx="9039225"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mj-lt"/>
              <a:buAutoNum type="arabicPeriod" startAt="2"/>
              <a:defRPr/>
            </a:pPr>
            <a:r>
              <a:rPr lang="de-DE" sz="2400" dirty="0">
                <a:solidFill>
                  <a:srgbClr val="00FF00"/>
                </a:solidFill>
                <a:effectLst>
                  <a:outerShdw blurRad="38100" dist="38100" dir="2700000" algn="tl">
                    <a:srgbClr val="000000"/>
                  </a:outerShdw>
                </a:effectLst>
              </a:rPr>
              <a:t>Unterschiedliche Inflationsraten </a:t>
            </a:r>
            <a:r>
              <a:rPr lang="de-DE" sz="2400" dirty="0">
                <a:solidFill>
                  <a:schemeClr val="tx1"/>
                </a:solidFill>
                <a:effectLst>
                  <a:outerShdw blurRad="38100" dist="38100" dir="2700000" algn="tl">
                    <a:srgbClr val="000000"/>
                  </a:outerShdw>
                </a:effectLst>
              </a:rPr>
              <a:t>in den Mitgliedsländern:</a:t>
            </a:r>
          </a:p>
          <a:p>
            <a:pPr marL="571500" indent="-571500">
              <a:lnSpc>
                <a:spcPts val="800"/>
              </a:lnSpc>
              <a:spcBef>
                <a:spcPct val="60000"/>
              </a:spcBef>
              <a:buClr>
                <a:srgbClr val="FF0000"/>
              </a:buClr>
              <a:buFont typeface="Arial Unicode MS" pitchFamily="34" charset="-128"/>
              <a:buChar char="➤"/>
              <a:defRPr/>
            </a:pPr>
            <a:endParaRPr lang="de-DE" sz="2400" dirty="0">
              <a:solidFill>
                <a:schemeClr val="tx1"/>
              </a:solidFill>
              <a:effectLst>
                <a:outerShdw blurRad="38100" dist="38100" dir="2700000" algn="tl">
                  <a:srgbClr val="000000"/>
                </a:outerShdw>
              </a:effectLst>
            </a:endParaRPr>
          </a:p>
        </p:txBody>
      </p:sp>
      <p:sp>
        <p:nvSpPr>
          <p:cNvPr id="139271"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39272"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9508"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273" name="Object 3"/>
          <p:cNvGraphicFramePr>
            <a:graphicFrameLocks noChangeAspect="1"/>
          </p:cNvGraphicFramePr>
          <p:nvPr/>
        </p:nvGraphicFramePr>
        <p:xfrm>
          <a:off x="0" y="1566863"/>
          <a:ext cx="9144000" cy="5291137"/>
        </p:xfrm>
        <a:graphic>
          <a:graphicData uri="http://schemas.openxmlformats.org/presentationml/2006/ole">
            <mc:AlternateContent xmlns:mc="http://schemas.openxmlformats.org/markup-compatibility/2006">
              <mc:Choice xmlns:v="urn:schemas-microsoft-com:vml" Requires="v">
                <p:oleObj spid="_x0000_s139509" name="Diagramm" r:id="rId6" imgW="9239216" imgH="5743643" progId="Excel.Chart.8">
                  <p:link updateAutomatic="1"/>
                </p:oleObj>
              </mc:Choice>
              <mc:Fallback>
                <p:oleObj name="Diagramm" r:id="rId6" imgW="9239216" imgH="5743643" progId="Excel.Chart.8">
                  <p:link updateAutomatic="1"/>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66863"/>
                        <a:ext cx="9144000" cy="52911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09C5AFD7-5AD5-432F-A22C-EB26B5AA25F9}" type="slidenum">
              <a:rPr lang="de-DE" altLang="en-US" sz="1800" smtClean="0">
                <a:solidFill>
                  <a:srgbClr val="FFFFFF"/>
                </a:solidFill>
              </a:rPr>
              <a:pPr algn="r" eaLnBrk="1" hangingPunct="1">
                <a:spcBef>
                  <a:spcPct val="0"/>
                </a:spcBef>
                <a:buClrTx/>
                <a:buFontTx/>
                <a:buNone/>
              </a:pPr>
              <a:t>14</a:t>
            </a:fld>
            <a:r>
              <a:rPr lang="de-DE" altLang="en-US" sz="1800">
                <a:solidFill>
                  <a:srgbClr val="FFFFFF"/>
                </a:solidFill>
              </a:rPr>
              <a:t>-</a:t>
            </a:r>
          </a:p>
        </p:txBody>
      </p:sp>
      <p:sp>
        <p:nvSpPr>
          <p:cNvPr id="2048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2048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20486" name="Rectangle 3"/>
          <p:cNvSpPr>
            <a:spLocks noChangeArrowheads="1"/>
          </p:cNvSpPr>
          <p:nvPr/>
        </p:nvSpPr>
        <p:spPr bwMode="auto">
          <a:xfrm>
            <a:off x="104775" y="1328738"/>
            <a:ext cx="9067800"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60000"/>
              </a:spcBef>
            </a:pPr>
            <a:r>
              <a:rPr lang="de-DE" altLang="en-US" sz="2200" dirty="0">
                <a:solidFill>
                  <a:srgbClr val="FFFFFF"/>
                </a:solidFill>
              </a:rPr>
              <a:t>Wenn es </a:t>
            </a:r>
            <a:r>
              <a:rPr lang="de-DE" altLang="en-US" sz="2200" dirty="0">
                <a:solidFill>
                  <a:srgbClr val="00FF00"/>
                </a:solidFill>
              </a:rPr>
              <a:t>naive Erwartungen </a:t>
            </a:r>
            <a:r>
              <a:rPr lang="de-DE" altLang="en-US" sz="2200" dirty="0">
                <a:solidFill>
                  <a:srgbClr val="FFFFFF"/>
                </a:solidFill>
              </a:rPr>
              <a:t>gibt, werden Märkte sehr anfällig für positive Rückkopplungsschleifen sein!</a:t>
            </a:r>
          </a:p>
          <a:p>
            <a:pPr eaLnBrk="1" hangingPunct="1">
              <a:lnSpc>
                <a:spcPct val="90000"/>
              </a:lnSpc>
              <a:spcBef>
                <a:spcPct val="60000"/>
              </a:spcBef>
            </a:pPr>
            <a:r>
              <a:rPr lang="de-DE" altLang="en-US" sz="2200" dirty="0">
                <a:solidFill>
                  <a:srgbClr val="FFFFFF"/>
                </a:solidFill>
              </a:rPr>
              <a:t>Naive Erwartungen verwandeln Märkte </a:t>
            </a:r>
            <a:r>
              <a:rPr lang="de-DE" altLang="en-US" sz="2200" dirty="0">
                <a:solidFill>
                  <a:srgbClr val="00FF00"/>
                </a:solidFill>
              </a:rPr>
              <a:t>in positive Feedback-Mechanismen</a:t>
            </a:r>
            <a:r>
              <a:rPr lang="de-DE" altLang="en-US" sz="2200" dirty="0">
                <a:solidFill>
                  <a:srgbClr val="FFFFFF"/>
                </a:solidFill>
              </a:rPr>
              <a:t>!</a:t>
            </a:r>
          </a:p>
          <a:p>
            <a:pPr eaLnBrk="1" hangingPunct="1">
              <a:lnSpc>
                <a:spcPct val="90000"/>
              </a:lnSpc>
              <a:spcBef>
                <a:spcPct val="60000"/>
              </a:spcBef>
            </a:pPr>
            <a:r>
              <a:rPr lang="de-DE" altLang="en-US" sz="2200" dirty="0">
                <a:solidFill>
                  <a:srgbClr val="FFFFFF"/>
                </a:solidFill>
              </a:rPr>
              <a:t>Wenn sich die Leute weiterhin auf naive Erwartungen verlassen, werden die </a:t>
            </a:r>
            <a:r>
              <a:rPr lang="de-DE" altLang="en-US" sz="2200" dirty="0">
                <a:solidFill>
                  <a:srgbClr val="00FF00"/>
                </a:solidFill>
              </a:rPr>
              <a:t>Preise von Periode zu Periode stetig steigen</a:t>
            </a:r>
            <a:r>
              <a:rPr lang="de-DE" altLang="en-US" sz="2200" dirty="0">
                <a:solidFill>
                  <a:srgbClr val="FFFFFF"/>
                </a:solidFill>
              </a:rPr>
              <a:t>.</a:t>
            </a:r>
          </a:p>
          <a:p>
            <a:pPr eaLnBrk="1" hangingPunct="1">
              <a:lnSpc>
                <a:spcPct val="90000"/>
              </a:lnSpc>
              <a:spcBef>
                <a:spcPct val="60000"/>
              </a:spcBef>
            </a:pPr>
            <a:r>
              <a:rPr lang="de-DE" altLang="en-US" sz="2200" dirty="0">
                <a:solidFill>
                  <a:srgbClr val="00FF00"/>
                </a:solidFill>
              </a:rPr>
              <a:t>Nur ein negativer Schock</a:t>
            </a:r>
            <a:r>
              <a:rPr lang="de-DE" altLang="en-US" sz="2200" dirty="0">
                <a:solidFill>
                  <a:srgbClr val="FFFFFF"/>
                </a:solidFill>
              </a:rPr>
              <a:t>, der groß genug ist, um zu niedrigeren Preiserwartungen zu führen, </a:t>
            </a:r>
            <a:r>
              <a:rPr lang="de-DE" altLang="en-US" sz="2200" dirty="0">
                <a:solidFill>
                  <a:srgbClr val="00FF00"/>
                </a:solidFill>
              </a:rPr>
              <a:t>kann diesen positiven Rückkopplungsmechanismus unterbrechen</a:t>
            </a:r>
            <a:r>
              <a:rPr lang="de-DE" altLang="en-US" sz="2200" dirty="0">
                <a:solidFill>
                  <a:srgbClr val="FFFFFF"/>
                </a:solidFill>
              </a:rPr>
              <a:t>.</a:t>
            </a:r>
          </a:p>
          <a:p>
            <a:pPr eaLnBrk="1" hangingPunct="1">
              <a:lnSpc>
                <a:spcPct val="90000"/>
              </a:lnSpc>
              <a:spcBef>
                <a:spcPct val="60000"/>
              </a:spcBef>
            </a:pPr>
            <a:r>
              <a:rPr lang="de-DE" altLang="en-US" sz="2200" dirty="0">
                <a:solidFill>
                  <a:srgbClr val="FFFFFF"/>
                </a:solidFill>
              </a:rPr>
              <a:t>Wenn sich die Menschen auch nach dem negativen Schock auf naive Erwartungen verlassen, ist es wahrscheinlich, dass eine "</a:t>
            </a:r>
            <a:r>
              <a:rPr lang="de-DE" altLang="en-US" sz="2200" dirty="0">
                <a:solidFill>
                  <a:srgbClr val="00FF00"/>
                </a:solidFill>
              </a:rPr>
              <a:t>negative Spekulationsblase</a:t>
            </a:r>
            <a:r>
              <a:rPr lang="de-DE" altLang="en-US" sz="2200" dirty="0">
                <a:solidFill>
                  <a:srgbClr val="FFFFFF"/>
                </a:solidFill>
              </a:rPr>
              <a:t>" entsteht. </a:t>
            </a:r>
            <a:endParaRPr lang="en-US" altLang="en-US" sz="2200" dirty="0">
              <a:solidFill>
                <a:srgbClr val="FFFFFF"/>
              </a:solidFill>
            </a:endParaRPr>
          </a:p>
        </p:txBody>
      </p:sp>
      <p:sp>
        <p:nvSpPr>
          <p:cNvPr id="9" name="Rectangle 4">
            <a:extLst>
              <a:ext uri="{FF2B5EF4-FFF2-40B4-BE49-F238E27FC236}">
                <a16:creationId xmlns:a16="http://schemas.microsoft.com/office/drawing/2014/main" id="{25D82E02-4C95-4B9E-851B-308CE72FF9EE}"/>
              </a:ext>
            </a:extLst>
          </p:cNvPr>
          <p:cNvSpPr>
            <a:spLocks noGrp="1" noChangeArrowheads="1"/>
          </p:cNvSpPr>
          <p:nvPr>
            <p:ph type="title"/>
          </p:nvPr>
        </p:nvSpPr>
        <p:spPr>
          <a:xfrm>
            <a:off x="457200" y="31750"/>
            <a:ext cx="8229600" cy="1100138"/>
          </a:xfrm>
        </p:spPr>
        <p:txBody>
          <a:bodyPr/>
          <a:lstStyle/>
          <a:p>
            <a:pPr eaLnBrk="1" hangingPunct="1">
              <a:defRPr/>
            </a:pPr>
            <a:r>
              <a:rPr lang="en-US" sz="2900" dirty="0"/>
              <a:t>4.1. Die </a:t>
            </a:r>
            <a:r>
              <a:rPr lang="en-US" sz="2900" dirty="0" err="1"/>
              <a:t>Entstehung</a:t>
            </a:r>
            <a:r>
              <a:rPr lang="en-US" sz="2900" dirty="0"/>
              <a:t> </a:t>
            </a:r>
            <a:r>
              <a:rPr lang="en-US" sz="2900" dirty="0" err="1"/>
              <a:t>spekulativer</a:t>
            </a:r>
            <a:r>
              <a:rPr lang="en-US" sz="2900" dirty="0"/>
              <a:t> </a:t>
            </a:r>
            <a:r>
              <a:rPr lang="en-US" sz="2900" dirty="0" err="1"/>
              <a:t>Blasen</a:t>
            </a:r>
            <a:endParaRPr lang="de-DE" sz="29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type="title"/>
          </p:nvPr>
        </p:nvSpPr>
        <p:spPr/>
        <p:txBody>
          <a:bodyPr/>
          <a:lstStyle/>
          <a:p>
            <a:pPr eaLnBrk="1" hangingPunct="1">
              <a:defRPr/>
            </a:pPr>
            <a:r>
              <a:rPr lang="de-DE" sz="2800" dirty="0"/>
              <a:t> 4.2.6. Die Schuldenkrise der EWU 2010</a:t>
            </a:r>
            <a:br>
              <a:rPr lang="de-DE" sz="2800" dirty="0"/>
            </a:br>
            <a:r>
              <a:rPr lang="de-DE" sz="2800" dirty="0"/>
              <a:t>4.2.6.1. Die Ursachen der Krise</a:t>
            </a:r>
            <a:endParaRPr lang="de-DE" dirty="0"/>
          </a:p>
        </p:txBody>
      </p:sp>
      <p:sp>
        <p:nvSpPr>
          <p:cNvPr id="14029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30A5875-4C06-480D-BB43-7E2A1381EA0D}" type="slidenum">
              <a:rPr lang="de-DE" altLang="en-US" sz="1600" smtClean="0"/>
              <a:pPr eaLnBrk="1" hangingPunct="1">
                <a:spcBef>
                  <a:spcPct val="0"/>
                </a:spcBef>
                <a:buClrTx/>
                <a:buFontTx/>
                <a:buNone/>
              </a:pPr>
              <a:t>140</a:t>
            </a:fld>
            <a:r>
              <a:rPr lang="de-DE" altLang="en-US" sz="1600"/>
              <a:t> -</a:t>
            </a:r>
          </a:p>
        </p:txBody>
      </p:sp>
      <p:sp>
        <p:nvSpPr>
          <p:cNvPr id="14029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4029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055683" name="Rectangle 3"/>
          <p:cNvSpPr>
            <a:spLocks noChangeArrowheads="1"/>
          </p:cNvSpPr>
          <p:nvPr/>
        </p:nvSpPr>
        <p:spPr bwMode="auto">
          <a:xfrm>
            <a:off x="104775" y="1160463"/>
            <a:ext cx="9039225"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Bei gleichen Nominalzinsen und unterschiedlichen Inflationsraten </a:t>
            </a:r>
            <a:r>
              <a:rPr lang="de-DE" sz="2400" dirty="0">
                <a:solidFill>
                  <a:srgbClr val="00FF00"/>
                </a:solidFill>
                <a:effectLst>
                  <a:outerShdw blurRad="38100" dist="38100" dir="2700000" algn="tl">
                    <a:srgbClr val="000000"/>
                  </a:outerShdw>
                </a:effectLst>
              </a:rPr>
              <a:t>divergieren die Realzinsen</a:t>
            </a:r>
            <a:r>
              <a:rPr lang="de-DE" sz="2400" dirty="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952500" lvl="1" indent="-495300">
              <a:lnSpc>
                <a:spcPct val="80000"/>
              </a:lnSpc>
              <a:spcBef>
                <a:spcPct val="60000"/>
              </a:spcBef>
              <a:buClr>
                <a:srgbClr val="FF0000"/>
              </a:buClr>
              <a:buSzPct val="110000"/>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952500" lvl="1" indent="-495300">
              <a:lnSpc>
                <a:spcPct val="80000"/>
              </a:lnSpc>
              <a:spcBef>
                <a:spcPct val="60000"/>
              </a:spcBef>
              <a:buClr>
                <a:srgbClr val="FF0000"/>
              </a:buClr>
              <a:buSzPct val="110000"/>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952500" lvl="1" indent="-495300">
              <a:lnSpc>
                <a:spcPct val="80000"/>
              </a:lnSpc>
              <a:spcBef>
                <a:spcPct val="60000"/>
              </a:spcBef>
              <a:buClr>
                <a:srgbClr val="FF0000"/>
              </a:buClr>
              <a:buSzPct val="110000"/>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952500" lvl="1" indent="-495300">
              <a:lnSpc>
                <a:spcPct val="80000"/>
              </a:lnSpc>
              <a:spcBef>
                <a:spcPct val="60000"/>
              </a:spcBef>
              <a:buClr>
                <a:srgbClr val="FF0000"/>
              </a:buClr>
              <a:buSzPct val="110000"/>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952500" lvl="1" indent="-495300">
              <a:lnSpc>
                <a:spcPct val="80000"/>
              </a:lnSpc>
              <a:spcBef>
                <a:spcPct val="60000"/>
              </a:spcBef>
              <a:buClr>
                <a:srgbClr val="FF0000"/>
              </a:buClr>
              <a:buSzPct val="110000"/>
              <a:buFont typeface="Arial Unicode MS" pitchFamily="34" charset="-128"/>
              <a:buNone/>
              <a:defRPr/>
            </a:pPr>
            <a:r>
              <a:rPr lang="de-DE" dirty="0">
                <a:solidFill>
                  <a:schemeClr val="tx1"/>
                </a:solidFill>
                <a:effectLst>
                  <a:outerShdw blurRad="38100" dist="38100" dir="2700000" algn="tl">
                    <a:srgbClr val="000000"/>
                  </a:outerShdw>
                </a:effectLst>
              </a:rPr>
              <a:t>=&gt; Länder mit </a:t>
            </a:r>
            <a:r>
              <a:rPr lang="de-DE" dirty="0">
                <a:solidFill>
                  <a:srgbClr val="00FF00"/>
                </a:solidFill>
                <a:effectLst>
                  <a:outerShdw blurRad="38100" dist="38100" dir="2700000" algn="tl">
                    <a:srgbClr val="000000"/>
                  </a:outerShdw>
                </a:effectLst>
              </a:rPr>
              <a:t>hohen Inflationsraten</a:t>
            </a:r>
            <a:r>
              <a:rPr lang="de-DE" dirty="0">
                <a:solidFill>
                  <a:schemeClr val="tx1"/>
                </a:solidFill>
                <a:effectLst>
                  <a:outerShdw blurRad="38100" dist="38100" dir="2700000" algn="tl">
                    <a:srgbClr val="000000"/>
                  </a:outerShdw>
                </a:effectLst>
              </a:rPr>
              <a:t> haben </a:t>
            </a:r>
            <a:r>
              <a:rPr lang="de-DE" dirty="0">
                <a:solidFill>
                  <a:srgbClr val="00FF00"/>
                </a:solidFill>
                <a:effectLst>
                  <a:outerShdw blurRad="38100" dist="38100" dir="2700000" algn="tl">
                    <a:srgbClr val="000000"/>
                  </a:outerShdw>
                </a:effectLst>
              </a:rPr>
              <a:t>niedrige Realzinsen</a:t>
            </a:r>
            <a:r>
              <a:rPr lang="de-DE" dirty="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None/>
              <a:defRPr/>
            </a:pPr>
            <a:r>
              <a:rPr lang="de-DE" dirty="0">
                <a:solidFill>
                  <a:schemeClr val="tx1"/>
                </a:solidFill>
                <a:effectLst>
                  <a:outerShdw blurRad="38100" dist="38100" dir="2700000" algn="tl">
                    <a:srgbClr val="000000"/>
                  </a:outerShdw>
                </a:effectLst>
              </a:rPr>
              <a:t>     Länder mit </a:t>
            </a:r>
            <a:r>
              <a:rPr lang="de-DE" dirty="0">
                <a:solidFill>
                  <a:srgbClr val="00FF00"/>
                </a:solidFill>
                <a:effectLst>
                  <a:outerShdw blurRad="38100" dist="38100" dir="2700000" algn="tl">
                    <a:srgbClr val="000000"/>
                  </a:outerShdw>
                </a:effectLst>
              </a:rPr>
              <a:t>niedrigen Inflationsraten</a:t>
            </a:r>
            <a:r>
              <a:rPr lang="de-DE" dirty="0">
                <a:solidFill>
                  <a:schemeClr val="tx1"/>
                </a:solidFill>
                <a:effectLst>
                  <a:outerShdw blurRad="38100" dist="38100" dir="2700000" algn="tl">
                    <a:srgbClr val="000000"/>
                  </a:outerShdw>
                </a:effectLst>
              </a:rPr>
              <a:t> haben </a:t>
            </a:r>
            <a:r>
              <a:rPr lang="de-DE" dirty="0">
                <a:solidFill>
                  <a:srgbClr val="00FF00"/>
                </a:solidFill>
                <a:effectLst>
                  <a:outerShdw blurRad="38100" dist="38100" dir="2700000" algn="tl">
                    <a:srgbClr val="000000"/>
                  </a:outerShdw>
                </a:effectLst>
              </a:rPr>
              <a:t>hohe Realzinsen</a:t>
            </a:r>
            <a:r>
              <a:rPr lang="de-DE" dirty="0">
                <a:solidFill>
                  <a:schemeClr val="tx1"/>
                </a:solidFill>
                <a:effectLst>
                  <a:outerShdw blurRad="38100" dist="38100" dir="2700000" algn="tl">
                    <a:srgbClr val="000000"/>
                  </a:outerShdw>
                </a:effectLst>
              </a:rPr>
              <a:t>!</a:t>
            </a:r>
          </a:p>
        </p:txBody>
      </p:sp>
      <p:sp>
        <p:nvSpPr>
          <p:cNvPr id="140295"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4029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0654"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297" name="Object 6"/>
          <p:cNvGraphicFramePr>
            <a:graphicFrameLocks noChangeAspect="1"/>
          </p:cNvGraphicFramePr>
          <p:nvPr/>
        </p:nvGraphicFramePr>
        <p:xfrm>
          <a:off x="1377950" y="2151063"/>
          <a:ext cx="6378575" cy="488950"/>
        </p:xfrm>
        <a:graphic>
          <a:graphicData uri="http://schemas.openxmlformats.org/presentationml/2006/ole">
            <mc:AlternateContent xmlns:mc="http://schemas.openxmlformats.org/markup-compatibility/2006">
              <mc:Choice xmlns:v="urn:schemas-microsoft-com:vml" Requires="v">
                <p:oleObj spid="_x0000_s140655" name="Equation" r:id="rId6" imgW="2654300" imgH="203200" progId="Equation.3">
                  <p:embed/>
                </p:oleObj>
              </mc:Choice>
              <mc:Fallback>
                <p:oleObj name="Equation" r:id="rId6" imgW="2654300" imgH="203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7950" y="2151063"/>
                        <a:ext cx="6378575" cy="48895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298" name="Object 7"/>
          <p:cNvGraphicFramePr>
            <a:graphicFrameLocks noChangeAspect="1"/>
          </p:cNvGraphicFramePr>
          <p:nvPr/>
        </p:nvGraphicFramePr>
        <p:xfrm>
          <a:off x="1387475" y="2987675"/>
          <a:ext cx="6370638" cy="519113"/>
        </p:xfrm>
        <a:graphic>
          <a:graphicData uri="http://schemas.openxmlformats.org/presentationml/2006/ole">
            <mc:AlternateContent xmlns:mc="http://schemas.openxmlformats.org/markup-compatibility/2006">
              <mc:Choice xmlns:v="urn:schemas-microsoft-com:vml" Requires="v">
                <p:oleObj spid="_x0000_s140656" name="Formel" r:id="rId8" imgW="2692400" imgH="215900" progId="Equation.3">
                  <p:embed/>
                </p:oleObj>
              </mc:Choice>
              <mc:Fallback>
                <p:oleObj name="Formel" r:id="rId8" imgW="2692400" imgH="2159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7475" y="2987675"/>
                        <a:ext cx="6370638" cy="51911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 name="Gerade Verbindung mit Pfeil 15"/>
          <p:cNvCxnSpPr>
            <a:cxnSpLocks noChangeShapeType="1"/>
          </p:cNvCxnSpPr>
          <p:nvPr/>
        </p:nvCxnSpPr>
        <p:spPr bwMode="auto">
          <a:xfrm rot="5400000" flipH="1" flipV="1">
            <a:off x="6770687" y="3214688"/>
            <a:ext cx="392113"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 name="Gerade Verbindung mit Pfeil 16"/>
          <p:cNvCxnSpPr>
            <a:cxnSpLocks noChangeShapeType="1"/>
          </p:cNvCxnSpPr>
          <p:nvPr/>
        </p:nvCxnSpPr>
        <p:spPr bwMode="auto">
          <a:xfrm rot="5400000" flipH="1" flipV="1">
            <a:off x="2859087" y="3236913"/>
            <a:ext cx="392113"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8" name="Gerade Verbindung mit Pfeil 17"/>
          <p:cNvCxnSpPr>
            <a:cxnSpLocks noChangeShapeType="1"/>
          </p:cNvCxnSpPr>
          <p:nvPr/>
        </p:nvCxnSpPr>
        <p:spPr bwMode="auto">
          <a:xfrm rot="16200000" flipH="1">
            <a:off x="7024688" y="3222625"/>
            <a:ext cx="392112" cy="15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9" name="Gerade Verbindung mit Pfeil 18"/>
          <p:cNvCxnSpPr>
            <a:cxnSpLocks noChangeShapeType="1"/>
          </p:cNvCxnSpPr>
          <p:nvPr/>
        </p:nvCxnSpPr>
        <p:spPr bwMode="auto">
          <a:xfrm rot="16200000" flipH="1">
            <a:off x="2563019" y="3244057"/>
            <a:ext cx="390525" cy="1587"/>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4131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AB3A5E9C-0E6E-463A-9FD4-C0A91897C374}" type="slidenum">
              <a:rPr lang="de-DE" altLang="en-US" sz="1600" smtClean="0"/>
              <a:pPr eaLnBrk="1" hangingPunct="1">
                <a:spcBef>
                  <a:spcPct val="0"/>
                </a:spcBef>
                <a:buClrTx/>
                <a:buFontTx/>
                <a:buNone/>
              </a:pPr>
              <a:t>141</a:t>
            </a:fld>
            <a:r>
              <a:rPr lang="de-DE" altLang="en-US" sz="1600"/>
              <a:t> -</a:t>
            </a:r>
          </a:p>
        </p:txBody>
      </p:sp>
      <p:sp>
        <p:nvSpPr>
          <p:cNvPr id="14131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413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057731" name="Rectangle 3"/>
          <p:cNvSpPr>
            <a:spLocks noChangeArrowheads="1"/>
          </p:cNvSpPr>
          <p:nvPr/>
        </p:nvSpPr>
        <p:spPr bwMode="auto">
          <a:xfrm>
            <a:off x="104775" y="1073150"/>
            <a:ext cx="8896350" cy="5519738"/>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Konvergenz der Nominalzinsen &amp; Divergenz der Realzinsen am Beispiel der Zinssätze für 10jährige Staatsanleihen:</a:t>
            </a:r>
          </a:p>
        </p:txBody>
      </p:sp>
      <p:sp>
        <p:nvSpPr>
          <p:cNvPr id="141319"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41320"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1556"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1321" name="Object 7"/>
          <p:cNvGraphicFramePr>
            <a:graphicFrameLocks noChangeAspect="1"/>
          </p:cNvGraphicFramePr>
          <p:nvPr/>
        </p:nvGraphicFramePr>
        <p:xfrm>
          <a:off x="0" y="1843088"/>
          <a:ext cx="9144000" cy="4997450"/>
        </p:xfrm>
        <a:graphic>
          <a:graphicData uri="http://schemas.openxmlformats.org/presentationml/2006/ole">
            <mc:AlternateContent xmlns:mc="http://schemas.openxmlformats.org/markup-compatibility/2006">
              <mc:Choice xmlns:v="urn:schemas-microsoft-com:vml" Requires="v">
                <p:oleObj spid="_x0000_s141557" name="Diagramm" r:id="rId6" imgW="9239216" imgH="5743643" progId="Excel.Chart.8">
                  <p:link updateAutomatic="1"/>
                </p:oleObj>
              </mc:Choice>
              <mc:Fallback>
                <p:oleObj name="Diagramm" r:id="rId6" imgW="9239216" imgH="5743643" progId="Excel.Chart.8">
                  <p:link updateAutomatic="1"/>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843088"/>
                        <a:ext cx="9144000" cy="49974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4233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883EDEB-E84A-45B4-8425-734AF46B173D}" type="slidenum">
              <a:rPr lang="de-DE" altLang="en-US" sz="1600" smtClean="0"/>
              <a:pPr eaLnBrk="1" hangingPunct="1">
                <a:spcBef>
                  <a:spcPct val="0"/>
                </a:spcBef>
                <a:buClrTx/>
                <a:buFontTx/>
                <a:buNone/>
              </a:pPr>
              <a:t>142</a:t>
            </a:fld>
            <a:r>
              <a:rPr lang="de-DE" altLang="en-US" sz="1600"/>
              <a:t> -</a:t>
            </a:r>
          </a:p>
        </p:txBody>
      </p:sp>
      <p:sp>
        <p:nvSpPr>
          <p:cNvPr id="14234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4234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057731" name="Rectangle 3"/>
          <p:cNvSpPr>
            <a:spLocks noChangeArrowheads="1"/>
          </p:cNvSpPr>
          <p:nvPr/>
        </p:nvSpPr>
        <p:spPr bwMode="auto">
          <a:xfrm>
            <a:off x="104775" y="1087438"/>
            <a:ext cx="8896350"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Divergenz der Realzinsen am Beispiel der Zinssätze für 10jährige Staatsanleihen:</a:t>
            </a:r>
          </a:p>
        </p:txBody>
      </p:sp>
      <p:sp>
        <p:nvSpPr>
          <p:cNvPr id="142343"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42344"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2580"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2345" name="Object 7"/>
          <p:cNvGraphicFramePr>
            <a:graphicFrameLocks noChangeAspect="1"/>
          </p:cNvGraphicFramePr>
          <p:nvPr/>
        </p:nvGraphicFramePr>
        <p:xfrm>
          <a:off x="0" y="1795463"/>
          <a:ext cx="9144000" cy="5062537"/>
        </p:xfrm>
        <a:graphic>
          <a:graphicData uri="http://schemas.openxmlformats.org/presentationml/2006/ole">
            <mc:AlternateContent xmlns:mc="http://schemas.openxmlformats.org/markup-compatibility/2006">
              <mc:Choice xmlns:v="urn:schemas-microsoft-com:vml" Requires="v">
                <p:oleObj spid="_x0000_s142581" name="Diagramm" r:id="rId6" imgW="9239216" imgH="5743643" progId="Excel.Chart.8">
                  <p:link updateAutomatic="1"/>
                </p:oleObj>
              </mc:Choice>
              <mc:Fallback>
                <p:oleObj name="Diagramm" r:id="rId6" imgW="9239216" imgH="5743643" progId="Excel.Chart.8">
                  <p:link updateAutomatic="1"/>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95463"/>
                        <a:ext cx="9144000" cy="50625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433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245EE4E-5379-4D22-AC45-DDC5DCA5A816}" type="slidenum">
              <a:rPr lang="de-DE" altLang="en-US" sz="1600" smtClean="0"/>
              <a:pPr eaLnBrk="1" hangingPunct="1">
                <a:spcBef>
                  <a:spcPct val="0"/>
                </a:spcBef>
                <a:buClrTx/>
                <a:buFontTx/>
                <a:buNone/>
              </a:pPr>
              <a:t>143</a:t>
            </a:fld>
            <a:r>
              <a:rPr lang="de-DE" altLang="en-US" sz="1600"/>
              <a:t> -</a:t>
            </a:r>
          </a:p>
        </p:txBody>
      </p:sp>
      <p:sp>
        <p:nvSpPr>
          <p:cNvPr id="14336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4336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057731" name="Rectangle 3"/>
          <p:cNvSpPr>
            <a:spLocks noChangeArrowheads="1"/>
          </p:cNvSpPr>
          <p:nvPr/>
        </p:nvSpPr>
        <p:spPr bwMode="auto">
          <a:xfrm>
            <a:off x="104775" y="1087438"/>
            <a:ext cx="8896350"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Divergenz der Realzinsen für Sparer:</a:t>
            </a:r>
          </a:p>
        </p:txBody>
      </p:sp>
      <p:sp>
        <p:nvSpPr>
          <p:cNvPr id="143367"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4336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604"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69" name="Objekt 1"/>
          <p:cNvGraphicFramePr>
            <a:graphicFrameLocks noChangeAspect="1"/>
          </p:cNvGraphicFramePr>
          <p:nvPr/>
        </p:nvGraphicFramePr>
        <p:xfrm>
          <a:off x="0" y="1457325"/>
          <a:ext cx="9144000" cy="5400675"/>
        </p:xfrm>
        <a:graphic>
          <a:graphicData uri="http://schemas.openxmlformats.org/presentationml/2006/ole">
            <mc:AlternateContent xmlns:mc="http://schemas.openxmlformats.org/markup-compatibility/2006">
              <mc:Choice xmlns:v="urn:schemas-microsoft-com:vml" Requires="v">
                <p:oleObj spid="_x0000_s143605" name="Arbeitsblatt" r:id="rId6" imgW="9276452" imgH="6001416" progId="Excel.Sheet.12">
                  <p:link updateAutomatic="1"/>
                </p:oleObj>
              </mc:Choice>
              <mc:Fallback>
                <p:oleObj name="Arbeitsblatt" r:id="rId6" imgW="9276452" imgH="6001416" progId="Excel.Sheet.12">
                  <p:link updateAutomatic="1"/>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57325"/>
                        <a:ext cx="9144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el 39"/>
          <p:cNvSpPr>
            <a:spLocks noGrp="1"/>
          </p:cNvSpPr>
          <p:nvPr>
            <p:ph type="title"/>
          </p:nvPr>
        </p:nvSpPr>
        <p:spPr/>
        <p:txBody>
          <a:bodyPr/>
          <a:lstStyle/>
          <a:p>
            <a:pPr>
              <a:defRPr/>
            </a:pPr>
            <a:r>
              <a:rPr lang="de-DE" sz="2800" dirty="0"/>
              <a:t>4.2.6. Die Schuldenkrise der EWU 2010</a:t>
            </a:r>
            <a:br>
              <a:rPr lang="de-DE" sz="2800" dirty="0"/>
            </a:br>
            <a:r>
              <a:rPr lang="de-DE" sz="2800" dirty="0"/>
              <a:t>4.2.6.1. Die Ursachen der Krise</a:t>
            </a:r>
            <a:endParaRPr lang="de-DE" dirty="0"/>
          </a:p>
        </p:txBody>
      </p:sp>
      <p:sp>
        <p:nvSpPr>
          <p:cNvPr id="144387" name="Foliennummernplatzhalter 3"/>
          <p:cNvSpPr>
            <a:spLocks noGrp="1"/>
          </p:cNvSpPr>
          <p:nvPr>
            <p:ph type="sldNum" sz="quarter" idx="10"/>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66D5F56-4BA2-4FBE-9E17-76EC0E1998C6}" type="slidenum">
              <a:rPr lang="de-DE" altLang="en-US" sz="1600" smtClean="0"/>
              <a:pPr eaLnBrk="1" hangingPunct="1">
                <a:spcBef>
                  <a:spcPct val="0"/>
                </a:spcBef>
                <a:buClrTx/>
                <a:buFontTx/>
                <a:buNone/>
              </a:pPr>
              <a:t>144</a:t>
            </a:fld>
            <a:r>
              <a:rPr lang="de-DE" altLang="en-US" sz="1600"/>
              <a:t> -</a:t>
            </a:r>
          </a:p>
        </p:txBody>
      </p:sp>
      <p:graphicFrame>
        <p:nvGraphicFramePr>
          <p:cNvPr id="144388" name="Object 2"/>
          <p:cNvGraphicFramePr>
            <a:graphicFrameLocks/>
          </p:cNvGraphicFramePr>
          <p:nvPr/>
        </p:nvGraphicFramePr>
        <p:xfrm>
          <a:off x="301625" y="1712913"/>
          <a:ext cx="4105275" cy="4318000"/>
        </p:xfrm>
        <a:graphic>
          <a:graphicData uri="http://schemas.openxmlformats.org/presentationml/2006/ole">
            <mc:AlternateContent xmlns:mc="http://schemas.openxmlformats.org/markup-compatibility/2006">
              <mc:Choice xmlns:v="urn:schemas-microsoft-com:vml" Requires="v">
                <p:oleObj spid="_x0000_s144892" name="Diagramm" r:id="rId4" imgW="6210367" imgH="5315085" progId="MSGraph.Chart.8">
                  <p:embed followColorScheme="full"/>
                </p:oleObj>
              </mc:Choice>
              <mc:Fallback>
                <p:oleObj name="Diagramm" r:id="rId4" imgW="6210367" imgH="5315085"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1712913"/>
                        <a:ext cx="410527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389" name="Object 3"/>
          <p:cNvGraphicFramePr>
            <a:graphicFrameLocks/>
          </p:cNvGraphicFramePr>
          <p:nvPr/>
        </p:nvGraphicFramePr>
        <p:xfrm>
          <a:off x="4765675" y="1712913"/>
          <a:ext cx="4105275" cy="4318000"/>
        </p:xfrm>
        <a:graphic>
          <a:graphicData uri="http://schemas.openxmlformats.org/presentationml/2006/ole">
            <mc:AlternateContent xmlns:mc="http://schemas.openxmlformats.org/markup-compatibility/2006">
              <mc:Choice xmlns:v="urn:schemas-microsoft-com:vml" Requires="v">
                <p:oleObj spid="_x0000_s144893" name="Diagramm" r:id="rId6" imgW="6210367" imgH="5315085" progId="MSGraph.Chart.8">
                  <p:embed followColorScheme="full"/>
                </p:oleObj>
              </mc:Choice>
              <mc:Fallback>
                <p:oleObj name="Diagramm" r:id="rId6" imgW="6210367" imgH="5315085"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675" y="1712913"/>
                        <a:ext cx="410527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90" name="Rectangle 4"/>
          <p:cNvSpPr>
            <a:spLocks noChangeArrowheads="1"/>
          </p:cNvSpPr>
          <p:nvPr/>
        </p:nvSpPr>
        <p:spPr bwMode="auto">
          <a:xfrm>
            <a:off x="685800" y="57007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061829" name="Rectangle 5"/>
          <p:cNvSpPr>
            <a:spLocks noChangeArrowheads="1"/>
          </p:cNvSpPr>
          <p:nvPr/>
        </p:nvSpPr>
        <p:spPr bwMode="auto">
          <a:xfrm>
            <a:off x="0" y="1073150"/>
            <a:ext cx="8896350" cy="5519738"/>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Welche </a:t>
            </a:r>
            <a:r>
              <a:rPr lang="de-DE" sz="2400">
                <a:solidFill>
                  <a:srgbClr val="00FF00"/>
                </a:solidFill>
                <a:effectLst>
                  <a:outerShdw blurRad="38100" dist="38100" dir="2700000" algn="tl">
                    <a:srgbClr val="000000"/>
                  </a:outerShdw>
                </a:effectLst>
              </a:rPr>
              <a:t>Folgen</a:t>
            </a:r>
            <a:r>
              <a:rPr lang="de-DE" sz="2400">
                <a:solidFill>
                  <a:schemeClr val="tx1"/>
                </a:solidFill>
                <a:effectLst>
                  <a:outerShdw blurRad="38100" dist="38100" dir="2700000" algn="tl">
                    <a:srgbClr val="000000"/>
                  </a:outerShdw>
                </a:effectLst>
              </a:rPr>
              <a:t> haben die unterschiedlichen Realzinsen </a:t>
            </a:r>
            <a:r>
              <a:rPr lang="de-DE" sz="2400">
                <a:solidFill>
                  <a:srgbClr val="00FF00"/>
                </a:solidFill>
                <a:effectLst>
                  <a:outerShdw blurRad="38100" dist="38100" dir="2700000" algn="tl">
                    <a:srgbClr val="000000"/>
                  </a:outerShdw>
                </a:effectLst>
              </a:rPr>
              <a:t>für</a:t>
            </a:r>
            <a:r>
              <a:rPr lang="de-DE" sz="2400">
                <a:solidFill>
                  <a:schemeClr val="tx1"/>
                </a:solidFill>
                <a:effectLst>
                  <a:outerShdw blurRad="38100" dist="38100" dir="2700000" algn="tl">
                    <a:srgbClr val="000000"/>
                  </a:outerShdw>
                </a:effectLst>
              </a:rPr>
              <a:t> den </a:t>
            </a:r>
            <a:r>
              <a:rPr lang="de-DE" sz="2400">
                <a:solidFill>
                  <a:srgbClr val="00FF00"/>
                </a:solidFill>
                <a:effectLst>
                  <a:outerShdw blurRad="38100" dist="38100" dir="2700000" algn="tl">
                    <a:srgbClr val="000000"/>
                  </a:outerShdw>
                </a:effectLst>
              </a:rPr>
              <a:t>Kapitalmarkt</a:t>
            </a:r>
            <a:r>
              <a:rPr lang="de-DE" sz="2400">
                <a:solidFill>
                  <a:schemeClr val="tx1"/>
                </a:solidFill>
                <a:effectLst>
                  <a:outerShdw blurRad="38100" dist="38100" dir="2700000" algn="tl">
                    <a:srgbClr val="000000"/>
                  </a:outerShdw>
                </a:effectLst>
              </a:rPr>
              <a:t>:</a:t>
            </a:r>
          </a:p>
        </p:txBody>
      </p:sp>
      <p:graphicFrame>
        <p:nvGraphicFramePr>
          <p:cNvPr id="144392" name="Object 7"/>
          <p:cNvGraphicFramePr>
            <a:graphicFrameLocks noChangeAspect="1"/>
          </p:cNvGraphicFramePr>
          <p:nvPr/>
        </p:nvGraphicFramePr>
        <p:xfrm>
          <a:off x="4514850" y="2773363"/>
          <a:ext cx="114300" cy="215900"/>
        </p:xfrm>
        <a:graphic>
          <a:graphicData uri="http://schemas.openxmlformats.org/presentationml/2006/ole">
            <mc:AlternateContent xmlns:mc="http://schemas.openxmlformats.org/markup-compatibility/2006">
              <mc:Choice xmlns:v="urn:schemas-microsoft-com:vml" Requires="v">
                <p:oleObj spid="_x0000_s144894" name="Equation" r:id="rId8" imgW="114151" imgH="215619" progId="Equation.3">
                  <p:embed/>
                </p:oleObj>
              </mc:Choice>
              <mc:Fallback>
                <p:oleObj name="Equation" r:id="rId8" imgW="114151" imgH="215619"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27733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393" name="AutoShape 8"/>
          <p:cNvSpPr>
            <a:spLocks noChangeAspect="1" noChangeArrowheads="1"/>
          </p:cNvSpPr>
          <p:nvPr/>
        </p:nvSpPr>
        <p:spPr bwMode="auto">
          <a:xfrm>
            <a:off x="939800" y="2454275"/>
            <a:ext cx="25828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44394" name="Line 20"/>
          <p:cNvSpPr>
            <a:spLocks noChangeShapeType="1"/>
          </p:cNvSpPr>
          <p:nvPr/>
        </p:nvSpPr>
        <p:spPr bwMode="auto">
          <a:xfrm>
            <a:off x="868363" y="2382838"/>
            <a:ext cx="3111500" cy="3043237"/>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4395" name="Line 26"/>
          <p:cNvSpPr>
            <a:spLocks noChangeShapeType="1"/>
          </p:cNvSpPr>
          <p:nvPr/>
        </p:nvSpPr>
        <p:spPr bwMode="auto">
          <a:xfrm flipV="1">
            <a:off x="831850" y="2298700"/>
            <a:ext cx="3182938" cy="3151188"/>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61835" name="Line 30"/>
          <p:cNvSpPr>
            <a:spLocks noChangeShapeType="1"/>
          </p:cNvSpPr>
          <p:nvPr/>
        </p:nvSpPr>
        <p:spPr bwMode="auto">
          <a:xfrm flipV="1">
            <a:off x="381000" y="3079750"/>
            <a:ext cx="2767013" cy="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61836" name="AutoShape 12"/>
          <p:cNvSpPr>
            <a:spLocks/>
          </p:cNvSpPr>
          <p:nvPr/>
        </p:nvSpPr>
        <p:spPr bwMode="auto">
          <a:xfrm rot="-5400000">
            <a:off x="2289969" y="2199481"/>
            <a:ext cx="193675" cy="1490663"/>
          </a:xfrm>
          <a:prstGeom prst="rightBrace">
            <a:avLst>
              <a:gd name="adj1" fmla="val 6413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061837" name="Rectangle 13"/>
          <p:cNvSpPr>
            <a:spLocks noChangeArrowheads="1"/>
          </p:cNvSpPr>
          <p:nvPr/>
        </p:nvSpPr>
        <p:spPr bwMode="auto">
          <a:xfrm>
            <a:off x="1019175" y="6059488"/>
            <a:ext cx="2752725" cy="696912"/>
          </a:xfrm>
          <a:prstGeom prst="rect">
            <a:avLst/>
          </a:prstGeom>
          <a:solidFill>
            <a:srgbClr val="FFFF66"/>
          </a:solidFill>
          <a:ln w="25400" algn="ctr">
            <a:solidFill>
              <a:srgbClr val="FF0000"/>
            </a:solidFill>
            <a:miter lim="800000"/>
            <a:headEnd/>
            <a:tailEnd type="none" w="lg" len="med"/>
          </a:ln>
        </p:spPr>
        <p:txBody>
          <a:bodyPr lIns="0" tIns="0" rIns="0" bIns="0" anchor="ct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70000"/>
              </a:lnSpc>
              <a:spcBef>
                <a:spcPct val="0"/>
              </a:spcBef>
              <a:buClrTx/>
              <a:buFontTx/>
              <a:buNone/>
            </a:pPr>
            <a:r>
              <a:rPr lang="en-GB" altLang="en-US" sz="2200">
                <a:solidFill>
                  <a:srgbClr val="0000CC"/>
                </a:solidFill>
                <a:ea typeface="Times New Roman" pitchFamily="18" charset="0"/>
                <a:cs typeface="Arial" charset="0"/>
              </a:rPr>
              <a:t>Niedriginflationsland: r</a:t>
            </a:r>
            <a:r>
              <a:rPr lang="en-GB" altLang="en-US" sz="2200" baseline="-30000">
                <a:solidFill>
                  <a:srgbClr val="0000CC"/>
                </a:solidFill>
                <a:ea typeface="Times New Roman" pitchFamily="18" charset="0"/>
                <a:cs typeface="Arial" charset="0"/>
              </a:rPr>
              <a:t>L</a:t>
            </a:r>
            <a:r>
              <a:rPr lang="en-GB" altLang="en-US" sz="2600">
                <a:solidFill>
                  <a:srgbClr val="0000CC"/>
                </a:solidFill>
                <a:ea typeface="Times New Roman" pitchFamily="18" charset="0"/>
                <a:cs typeface="Arial" charset="0"/>
              </a:rPr>
              <a:t>*</a:t>
            </a:r>
            <a:r>
              <a:rPr lang="en-GB" altLang="en-US" sz="2200">
                <a:solidFill>
                  <a:srgbClr val="0000CC"/>
                </a:solidFill>
                <a:ea typeface="Times New Roman" pitchFamily="18" charset="0"/>
                <a:cs typeface="Arial" charset="0"/>
              </a:rPr>
              <a:t>= i</a:t>
            </a:r>
            <a:r>
              <a:rPr lang="en-GB" altLang="en-US" sz="2600">
                <a:solidFill>
                  <a:srgbClr val="0000CC"/>
                </a:solidFill>
                <a:ea typeface="Times New Roman" pitchFamily="18" charset="0"/>
                <a:cs typeface="Arial" charset="0"/>
              </a:rPr>
              <a:t>*- π</a:t>
            </a:r>
            <a:r>
              <a:rPr lang="en-GB" altLang="en-US" sz="2600" baseline="-30000">
                <a:solidFill>
                  <a:srgbClr val="0000CC"/>
                </a:solidFill>
                <a:ea typeface="Times New Roman" pitchFamily="18" charset="0"/>
                <a:cs typeface="Arial" charset="0"/>
              </a:rPr>
              <a:t>L</a:t>
            </a:r>
          </a:p>
        </p:txBody>
      </p:sp>
      <p:sp>
        <p:nvSpPr>
          <p:cNvPr id="10061838" name="Rectangle 14"/>
          <p:cNvSpPr>
            <a:spLocks noChangeArrowheads="1"/>
          </p:cNvSpPr>
          <p:nvPr/>
        </p:nvSpPr>
        <p:spPr bwMode="auto">
          <a:xfrm>
            <a:off x="1222375" y="2220913"/>
            <a:ext cx="2339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Überschussangebot an Krediten</a:t>
            </a:r>
          </a:p>
        </p:txBody>
      </p:sp>
      <p:sp>
        <p:nvSpPr>
          <p:cNvPr id="144400" name="Rectangle 15"/>
          <p:cNvSpPr>
            <a:spLocks noChangeArrowheads="1"/>
          </p:cNvSpPr>
          <p:nvPr/>
        </p:nvSpPr>
        <p:spPr bwMode="auto">
          <a:xfrm>
            <a:off x="3898900" y="2017713"/>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S(Y)</a:t>
            </a:r>
          </a:p>
        </p:txBody>
      </p:sp>
      <p:sp>
        <p:nvSpPr>
          <p:cNvPr id="144401" name="Rectangle 16"/>
          <p:cNvSpPr>
            <a:spLocks noChangeArrowheads="1"/>
          </p:cNvSpPr>
          <p:nvPr/>
        </p:nvSpPr>
        <p:spPr bwMode="auto">
          <a:xfrm>
            <a:off x="3937000" y="5230813"/>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I(Y)</a:t>
            </a:r>
          </a:p>
        </p:txBody>
      </p:sp>
      <p:sp>
        <p:nvSpPr>
          <p:cNvPr id="144402" name="Rectangle 17"/>
          <p:cNvSpPr>
            <a:spLocks noChangeArrowheads="1"/>
          </p:cNvSpPr>
          <p:nvPr/>
        </p:nvSpPr>
        <p:spPr bwMode="auto">
          <a:xfrm>
            <a:off x="3865563" y="55197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 I</a:t>
            </a:r>
          </a:p>
        </p:txBody>
      </p:sp>
      <p:sp>
        <p:nvSpPr>
          <p:cNvPr id="10061843" name="Rectangle 19"/>
          <p:cNvSpPr>
            <a:spLocks noChangeArrowheads="1"/>
          </p:cNvSpPr>
          <p:nvPr/>
        </p:nvSpPr>
        <p:spPr bwMode="auto">
          <a:xfrm>
            <a:off x="0" y="2851150"/>
            <a:ext cx="328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GB" altLang="en-US" sz="2200">
                <a:ea typeface="Times New Roman" pitchFamily="18" charset="0"/>
                <a:cs typeface="Arial" charset="0"/>
              </a:rPr>
              <a:t>r</a:t>
            </a:r>
            <a:r>
              <a:rPr lang="en-GB" altLang="en-US" sz="2200" baseline="-30000">
                <a:ea typeface="Times New Roman" pitchFamily="18" charset="0"/>
                <a:cs typeface="Arial" charset="0"/>
              </a:rPr>
              <a:t>L</a:t>
            </a:r>
            <a:r>
              <a:rPr lang="en-GB" altLang="en-US" sz="2600">
                <a:ea typeface="Times New Roman" pitchFamily="18" charset="0"/>
                <a:cs typeface="Arial" charset="0"/>
              </a:rPr>
              <a:t>*</a:t>
            </a:r>
            <a:endParaRPr lang="de-DE" altLang="en-US" sz="2600">
              <a:ea typeface="Times New Roman" pitchFamily="18" charset="0"/>
              <a:cs typeface="Arial" charset="0"/>
            </a:endParaRPr>
          </a:p>
        </p:txBody>
      </p:sp>
      <p:graphicFrame>
        <p:nvGraphicFramePr>
          <p:cNvPr id="144404" name="Object 20"/>
          <p:cNvGraphicFramePr>
            <a:graphicFrameLocks noChangeAspect="1"/>
          </p:cNvGraphicFramePr>
          <p:nvPr/>
        </p:nvGraphicFramePr>
        <p:xfrm>
          <a:off x="8866188" y="2681288"/>
          <a:ext cx="114300" cy="215900"/>
        </p:xfrm>
        <a:graphic>
          <a:graphicData uri="http://schemas.openxmlformats.org/presentationml/2006/ole">
            <mc:AlternateContent xmlns:mc="http://schemas.openxmlformats.org/markup-compatibility/2006">
              <mc:Choice xmlns:v="urn:schemas-microsoft-com:vml" Requires="v">
                <p:oleObj spid="_x0000_s144895" name="Equation" r:id="rId10" imgW="114151" imgH="215619" progId="Equation.3">
                  <p:embed/>
                </p:oleObj>
              </mc:Choice>
              <mc:Fallback>
                <p:oleObj name="Equation" r:id="rId10" imgW="114151" imgH="215619"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6188" y="268128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405" name="AutoShape 21"/>
          <p:cNvSpPr>
            <a:spLocks noChangeAspect="1" noChangeArrowheads="1"/>
          </p:cNvSpPr>
          <p:nvPr/>
        </p:nvSpPr>
        <p:spPr bwMode="auto">
          <a:xfrm>
            <a:off x="5291138" y="2362200"/>
            <a:ext cx="2582862"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061846" name="Line 30"/>
          <p:cNvSpPr>
            <a:spLocks noChangeShapeType="1"/>
          </p:cNvSpPr>
          <p:nvPr/>
        </p:nvSpPr>
        <p:spPr bwMode="auto">
          <a:xfrm flipV="1">
            <a:off x="4870450" y="4686300"/>
            <a:ext cx="2713038" cy="1270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61847" name="AutoShape 23"/>
          <p:cNvSpPr>
            <a:spLocks/>
          </p:cNvSpPr>
          <p:nvPr/>
        </p:nvSpPr>
        <p:spPr bwMode="auto">
          <a:xfrm rot="5400000" flipV="1">
            <a:off x="6654006" y="4110832"/>
            <a:ext cx="193675" cy="1490662"/>
          </a:xfrm>
          <a:prstGeom prst="rightBrace">
            <a:avLst>
              <a:gd name="adj1" fmla="val 6413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0061848" name="Rectangle 24"/>
          <p:cNvSpPr>
            <a:spLocks noChangeArrowheads="1"/>
          </p:cNvSpPr>
          <p:nvPr/>
        </p:nvSpPr>
        <p:spPr bwMode="auto">
          <a:xfrm>
            <a:off x="5372100" y="6048375"/>
            <a:ext cx="2751138" cy="722313"/>
          </a:xfrm>
          <a:prstGeom prst="rect">
            <a:avLst/>
          </a:prstGeom>
          <a:solidFill>
            <a:srgbClr val="FFFF66"/>
          </a:solidFill>
          <a:ln w="25400" algn="ctr">
            <a:solidFill>
              <a:srgbClr val="FF0000"/>
            </a:solidFill>
            <a:miter lim="800000"/>
            <a:headEnd/>
            <a:tailEnd type="none" w="lg" len="med"/>
          </a:ln>
        </p:spPr>
        <p:txBody>
          <a:bodyPr lIns="0" tIns="0" rIns="0" bIns="0" anchor="ct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70000"/>
              </a:lnSpc>
              <a:spcBef>
                <a:spcPct val="0"/>
              </a:spcBef>
              <a:buClrTx/>
              <a:buFontTx/>
              <a:buNone/>
            </a:pPr>
            <a:r>
              <a:rPr lang="en-GB" altLang="en-US" sz="2200">
                <a:solidFill>
                  <a:srgbClr val="0000CC"/>
                </a:solidFill>
                <a:ea typeface="Times New Roman" pitchFamily="18" charset="0"/>
                <a:cs typeface="Arial" charset="0"/>
              </a:rPr>
              <a:t>Hochinflationsland: r</a:t>
            </a:r>
            <a:r>
              <a:rPr lang="en-GB" altLang="en-US" sz="2200" baseline="-30000">
                <a:solidFill>
                  <a:srgbClr val="0000CC"/>
                </a:solidFill>
                <a:ea typeface="Times New Roman" pitchFamily="18" charset="0"/>
                <a:cs typeface="Arial" charset="0"/>
              </a:rPr>
              <a:t>H</a:t>
            </a:r>
            <a:r>
              <a:rPr lang="en-GB" altLang="en-US" sz="2600">
                <a:solidFill>
                  <a:srgbClr val="0000CC"/>
                </a:solidFill>
                <a:ea typeface="Times New Roman" pitchFamily="18" charset="0"/>
                <a:cs typeface="Arial" charset="0"/>
              </a:rPr>
              <a:t>*</a:t>
            </a:r>
            <a:r>
              <a:rPr lang="en-GB" altLang="en-US" sz="2200">
                <a:solidFill>
                  <a:srgbClr val="0000CC"/>
                </a:solidFill>
                <a:ea typeface="Times New Roman" pitchFamily="18" charset="0"/>
                <a:cs typeface="Arial" charset="0"/>
              </a:rPr>
              <a:t>= i</a:t>
            </a:r>
            <a:r>
              <a:rPr lang="en-GB" altLang="en-US" sz="2600">
                <a:solidFill>
                  <a:srgbClr val="0000CC"/>
                </a:solidFill>
                <a:ea typeface="Times New Roman" pitchFamily="18" charset="0"/>
                <a:cs typeface="Arial" charset="0"/>
              </a:rPr>
              <a:t>*- π</a:t>
            </a:r>
            <a:r>
              <a:rPr lang="en-GB" altLang="en-US" sz="2600" baseline="-30000">
                <a:solidFill>
                  <a:srgbClr val="0000CC"/>
                </a:solidFill>
                <a:ea typeface="Times New Roman" pitchFamily="18" charset="0"/>
                <a:cs typeface="Arial" charset="0"/>
              </a:rPr>
              <a:t>H</a:t>
            </a:r>
          </a:p>
        </p:txBody>
      </p:sp>
      <p:sp>
        <p:nvSpPr>
          <p:cNvPr id="10061849" name="Rectangle 25"/>
          <p:cNvSpPr>
            <a:spLocks noChangeArrowheads="1"/>
          </p:cNvSpPr>
          <p:nvPr/>
        </p:nvSpPr>
        <p:spPr bwMode="auto">
          <a:xfrm>
            <a:off x="5516563" y="5159375"/>
            <a:ext cx="25384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Überschussnachfrage</a:t>
            </a:r>
          </a:p>
          <a:p>
            <a:pPr algn="ctr">
              <a:lnSpc>
                <a:spcPct val="80000"/>
              </a:lnSpc>
              <a:spcBef>
                <a:spcPct val="0"/>
              </a:spcBef>
              <a:buClrTx/>
              <a:buFontTx/>
              <a:buNone/>
            </a:pPr>
            <a:r>
              <a:rPr lang="en-GB" altLang="en-US" sz="2000">
                <a:ea typeface="Times New Roman" pitchFamily="18" charset="0"/>
                <a:cs typeface="Arial" charset="0"/>
              </a:rPr>
              <a:t>nach Krediten</a:t>
            </a:r>
          </a:p>
        </p:txBody>
      </p:sp>
      <p:sp>
        <p:nvSpPr>
          <p:cNvPr id="144410" name="Rectangle 26"/>
          <p:cNvSpPr>
            <a:spLocks noChangeArrowheads="1"/>
          </p:cNvSpPr>
          <p:nvPr/>
        </p:nvSpPr>
        <p:spPr bwMode="auto">
          <a:xfrm>
            <a:off x="8250238" y="19256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S(Y)</a:t>
            </a:r>
          </a:p>
        </p:txBody>
      </p:sp>
      <p:sp>
        <p:nvSpPr>
          <p:cNvPr id="144411" name="Rectangle 27"/>
          <p:cNvSpPr>
            <a:spLocks noChangeArrowheads="1"/>
          </p:cNvSpPr>
          <p:nvPr/>
        </p:nvSpPr>
        <p:spPr bwMode="auto">
          <a:xfrm>
            <a:off x="8288338" y="51387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I(Y)</a:t>
            </a:r>
          </a:p>
        </p:txBody>
      </p:sp>
      <p:sp>
        <p:nvSpPr>
          <p:cNvPr id="144412" name="Rectangle 28"/>
          <p:cNvSpPr>
            <a:spLocks noChangeArrowheads="1"/>
          </p:cNvSpPr>
          <p:nvPr/>
        </p:nvSpPr>
        <p:spPr bwMode="auto">
          <a:xfrm>
            <a:off x="430213" y="1887538"/>
            <a:ext cx="1906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nSpc>
                <a:spcPct val="80000"/>
              </a:lnSpc>
              <a:spcBef>
                <a:spcPct val="0"/>
              </a:spcBef>
              <a:buClrTx/>
              <a:buFontTx/>
              <a:buNone/>
            </a:pPr>
            <a:r>
              <a:rPr lang="en-GB" altLang="en-US" sz="2000">
                <a:ea typeface="Times New Roman" pitchFamily="18" charset="0"/>
                <a:cs typeface="Arial" charset="0"/>
              </a:rPr>
              <a:t>r = Realzins</a:t>
            </a:r>
          </a:p>
        </p:txBody>
      </p:sp>
      <p:sp>
        <p:nvSpPr>
          <p:cNvPr id="10061853" name="Rectangle 29"/>
          <p:cNvSpPr>
            <a:spLocks noChangeArrowheads="1"/>
          </p:cNvSpPr>
          <p:nvPr/>
        </p:nvSpPr>
        <p:spPr bwMode="auto">
          <a:xfrm>
            <a:off x="4459288" y="4479925"/>
            <a:ext cx="360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GB" altLang="en-US" sz="2200">
                <a:ea typeface="Times New Roman" pitchFamily="18" charset="0"/>
                <a:cs typeface="Arial" charset="0"/>
              </a:rPr>
              <a:t>r</a:t>
            </a:r>
            <a:r>
              <a:rPr lang="en-GB" altLang="en-US" sz="2200" baseline="-30000">
                <a:ea typeface="Times New Roman" pitchFamily="18" charset="0"/>
                <a:cs typeface="Arial" charset="0"/>
              </a:rPr>
              <a:t>H</a:t>
            </a:r>
            <a:r>
              <a:rPr lang="en-GB" altLang="en-US" sz="2600">
                <a:ea typeface="Times New Roman" pitchFamily="18" charset="0"/>
                <a:cs typeface="Arial" charset="0"/>
              </a:rPr>
              <a:t>*</a:t>
            </a:r>
            <a:endParaRPr lang="de-DE" altLang="en-US" sz="2600">
              <a:ea typeface="Times New Roman" pitchFamily="18" charset="0"/>
              <a:cs typeface="Arial" charset="0"/>
            </a:endParaRPr>
          </a:p>
        </p:txBody>
      </p:sp>
      <p:sp>
        <p:nvSpPr>
          <p:cNvPr id="144414" name="Rectangle 30"/>
          <p:cNvSpPr>
            <a:spLocks noChangeArrowheads="1"/>
          </p:cNvSpPr>
          <p:nvPr/>
        </p:nvSpPr>
        <p:spPr bwMode="auto">
          <a:xfrm>
            <a:off x="8086725" y="5540375"/>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 I</a:t>
            </a:r>
          </a:p>
        </p:txBody>
      </p:sp>
      <p:sp>
        <p:nvSpPr>
          <p:cNvPr id="10061855" name="Line 31"/>
          <p:cNvSpPr>
            <a:spLocks noChangeShapeType="1"/>
          </p:cNvSpPr>
          <p:nvPr/>
        </p:nvSpPr>
        <p:spPr bwMode="auto">
          <a:xfrm>
            <a:off x="5949950" y="4681538"/>
            <a:ext cx="1590675" cy="0"/>
          </a:xfrm>
          <a:prstGeom prst="line">
            <a:avLst/>
          </a:prstGeom>
          <a:noFill/>
          <a:ln w="38100">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44416" name="Line 20"/>
          <p:cNvSpPr>
            <a:spLocks noChangeShapeType="1"/>
          </p:cNvSpPr>
          <p:nvPr/>
        </p:nvSpPr>
        <p:spPr bwMode="auto">
          <a:xfrm>
            <a:off x="5216525" y="2371725"/>
            <a:ext cx="3111500" cy="3043238"/>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4417" name="Line 26"/>
          <p:cNvSpPr>
            <a:spLocks noChangeShapeType="1"/>
          </p:cNvSpPr>
          <p:nvPr/>
        </p:nvSpPr>
        <p:spPr bwMode="auto">
          <a:xfrm flipV="1">
            <a:off x="5180013" y="2287588"/>
            <a:ext cx="3182937" cy="3151187"/>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61859" name="Line 35"/>
          <p:cNvSpPr>
            <a:spLocks noChangeShapeType="1"/>
          </p:cNvSpPr>
          <p:nvPr/>
        </p:nvSpPr>
        <p:spPr bwMode="auto">
          <a:xfrm>
            <a:off x="1585913" y="3071813"/>
            <a:ext cx="1590675" cy="0"/>
          </a:xfrm>
          <a:prstGeom prst="line">
            <a:avLst/>
          </a:prstGeom>
          <a:noFill/>
          <a:ln w="38100">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0061860" name="Line 30"/>
          <p:cNvSpPr>
            <a:spLocks noChangeShapeType="1"/>
          </p:cNvSpPr>
          <p:nvPr/>
        </p:nvSpPr>
        <p:spPr bwMode="auto">
          <a:xfrm flipV="1">
            <a:off x="461963" y="3895725"/>
            <a:ext cx="6292850" cy="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061861" name="Rectangle 37"/>
          <p:cNvSpPr>
            <a:spLocks noChangeArrowheads="1"/>
          </p:cNvSpPr>
          <p:nvPr/>
        </p:nvSpPr>
        <p:spPr bwMode="auto">
          <a:xfrm>
            <a:off x="179388" y="3683000"/>
            <a:ext cx="22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GB" altLang="en-US" sz="2200">
                <a:ea typeface="Times New Roman" pitchFamily="18" charset="0"/>
                <a:cs typeface="Arial" charset="0"/>
              </a:rPr>
              <a:t>r</a:t>
            </a:r>
            <a:r>
              <a:rPr lang="en-GB" altLang="en-US" sz="2600">
                <a:ea typeface="Times New Roman" pitchFamily="18" charset="0"/>
                <a:cs typeface="Arial" charset="0"/>
              </a:rPr>
              <a:t>*</a:t>
            </a:r>
            <a:endParaRPr lang="de-DE" altLang="en-US" sz="2600">
              <a:ea typeface="Times New Roman" pitchFamily="18" charset="0"/>
              <a:cs typeface="Arial" charset="0"/>
            </a:endParaRPr>
          </a:p>
        </p:txBody>
      </p:sp>
      <p:sp>
        <p:nvSpPr>
          <p:cNvPr id="144421" name="Rectangle 28"/>
          <p:cNvSpPr>
            <a:spLocks noChangeArrowheads="1"/>
          </p:cNvSpPr>
          <p:nvPr/>
        </p:nvSpPr>
        <p:spPr bwMode="auto">
          <a:xfrm>
            <a:off x="4892675" y="1895475"/>
            <a:ext cx="1906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nSpc>
                <a:spcPct val="80000"/>
              </a:lnSpc>
              <a:spcBef>
                <a:spcPct val="0"/>
              </a:spcBef>
              <a:buClrTx/>
              <a:buFontTx/>
              <a:buNone/>
            </a:pPr>
            <a:r>
              <a:rPr lang="en-GB" altLang="en-US" sz="2000">
                <a:ea typeface="Times New Roman" pitchFamily="18" charset="0"/>
                <a:cs typeface="Arial" charset="0"/>
              </a:rPr>
              <a:t>r = Realzins</a:t>
            </a:r>
          </a:p>
        </p:txBody>
      </p:sp>
      <p:sp>
        <p:nvSpPr>
          <p:cNvPr id="37930" name="Line 42"/>
          <p:cNvSpPr>
            <a:spLocks noChangeShapeType="1"/>
          </p:cNvSpPr>
          <p:nvPr/>
        </p:nvSpPr>
        <p:spPr bwMode="auto">
          <a:xfrm flipH="1">
            <a:off x="5133975" y="942975"/>
            <a:ext cx="1152525" cy="2828925"/>
          </a:xfrm>
          <a:prstGeom prst="line">
            <a:avLst/>
          </a:prstGeom>
          <a:noFill/>
          <a:ln w="3810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41" name="AutoShape 99"/>
          <p:cNvSpPr>
            <a:spLocks noChangeArrowheads="1"/>
          </p:cNvSpPr>
          <p:nvPr/>
        </p:nvSpPr>
        <p:spPr bwMode="auto">
          <a:xfrm>
            <a:off x="3154363" y="166688"/>
            <a:ext cx="5859462" cy="831850"/>
          </a:xfrm>
          <a:prstGeom prst="roundRect">
            <a:avLst>
              <a:gd name="adj" fmla="val 12495"/>
            </a:avLst>
          </a:prstGeom>
          <a:solidFill>
            <a:srgbClr val="FFFF99"/>
          </a:solidFill>
          <a:ln w="50800">
            <a:solidFill>
              <a:srgbClr val="FF0000"/>
            </a:solidFill>
            <a:round/>
            <a:headEnd/>
            <a:tailEnd/>
          </a:ln>
        </p:spPr>
        <p:txBody>
          <a:bodyPr lIns="72000" tIns="144000" rIns="72000" bIns="2160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F2"/>
                </a:solidFill>
              </a:rPr>
              <a:t>Gleichgewichtszinsniveau, wenn in allen Ländern die gleiche Inflationsrate herrschen würde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618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618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93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6183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618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618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06185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0618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618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06184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06185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6184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06185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0618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061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1835" grpId="0" animBg="1"/>
      <p:bldP spid="10061836" grpId="0" animBg="1"/>
      <p:bldP spid="10061837" grpId="0" animBg="1"/>
      <p:bldP spid="10061838" grpId="0"/>
      <p:bldP spid="10061843" grpId="0"/>
      <p:bldP spid="10061846" grpId="0" animBg="1"/>
      <p:bldP spid="10061847" grpId="0" animBg="1"/>
      <p:bldP spid="10061848" grpId="0" animBg="1"/>
      <p:bldP spid="10061849" grpId="0"/>
      <p:bldP spid="10061853" grpId="0"/>
      <p:bldP spid="10061855" grpId="0" animBg="1"/>
      <p:bldP spid="10061859" grpId="0" animBg="1"/>
      <p:bldP spid="10061860" grpId="0" animBg="1"/>
      <p:bldP spid="10061861" grpId="0"/>
      <p:bldP spid="37930" grpId="0" animBg="1"/>
      <p:bldP spid="41"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el 39"/>
          <p:cNvSpPr>
            <a:spLocks noGrp="1"/>
          </p:cNvSpPr>
          <p:nvPr>
            <p:ph type="title"/>
          </p:nvPr>
        </p:nvSpPr>
        <p:spPr/>
        <p:txBody>
          <a:bodyPr/>
          <a:lstStyle/>
          <a:p>
            <a:pPr>
              <a:defRPr/>
            </a:pPr>
            <a:r>
              <a:rPr lang="de-DE" sz="2800" dirty="0"/>
              <a:t>4.2.6. Die Schuldenkrise der EWU 2010</a:t>
            </a:r>
            <a:br>
              <a:rPr lang="de-DE" sz="2800" dirty="0"/>
            </a:br>
            <a:r>
              <a:rPr lang="de-DE" sz="2800" dirty="0"/>
              <a:t>4.2.6.1. Die Ursachen der Krise</a:t>
            </a:r>
            <a:endParaRPr lang="de-DE" dirty="0"/>
          </a:p>
        </p:txBody>
      </p:sp>
      <p:sp>
        <p:nvSpPr>
          <p:cNvPr id="145411" name="Foliennummernplatzhalter 3"/>
          <p:cNvSpPr>
            <a:spLocks noGrp="1"/>
          </p:cNvSpPr>
          <p:nvPr>
            <p:ph type="sldNum" sz="quarter" idx="10"/>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B73271F-0693-4877-94E7-A9D8CA90C596}" type="slidenum">
              <a:rPr lang="de-DE" altLang="en-US" sz="1600" smtClean="0"/>
              <a:pPr eaLnBrk="1" hangingPunct="1">
                <a:spcBef>
                  <a:spcPct val="0"/>
                </a:spcBef>
                <a:buClrTx/>
                <a:buFontTx/>
                <a:buNone/>
              </a:pPr>
              <a:t>145</a:t>
            </a:fld>
            <a:r>
              <a:rPr lang="de-DE" altLang="en-US" sz="1600"/>
              <a:t> -</a:t>
            </a:r>
          </a:p>
        </p:txBody>
      </p:sp>
      <p:graphicFrame>
        <p:nvGraphicFramePr>
          <p:cNvPr id="145412" name="Object 2"/>
          <p:cNvGraphicFramePr>
            <a:graphicFrameLocks/>
          </p:cNvGraphicFramePr>
          <p:nvPr/>
        </p:nvGraphicFramePr>
        <p:xfrm>
          <a:off x="301625" y="1712913"/>
          <a:ext cx="4105275" cy="4318000"/>
        </p:xfrm>
        <a:graphic>
          <a:graphicData uri="http://schemas.openxmlformats.org/presentationml/2006/ole">
            <mc:AlternateContent xmlns:mc="http://schemas.openxmlformats.org/markup-compatibility/2006">
              <mc:Choice xmlns:v="urn:schemas-microsoft-com:vml" Requires="v">
                <p:oleObj spid="_x0000_s145914" name="Diagramm" r:id="rId4" imgW="6210367" imgH="5315085" progId="MSGraph.Chart.8">
                  <p:embed followColorScheme="full"/>
                </p:oleObj>
              </mc:Choice>
              <mc:Fallback>
                <p:oleObj name="Diagramm" r:id="rId4" imgW="6210367" imgH="5315085"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25" y="1712913"/>
                        <a:ext cx="410527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3" name="Object 3"/>
          <p:cNvGraphicFramePr>
            <a:graphicFrameLocks/>
          </p:cNvGraphicFramePr>
          <p:nvPr/>
        </p:nvGraphicFramePr>
        <p:xfrm>
          <a:off x="4765675" y="1712913"/>
          <a:ext cx="4105275" cy="4318000"/>
        </p:xfrm>
        <a:graphic>
          <a:graphicData uri="http://schemas.openxmlformats.org/presentationml/2006/ole">
            <mc:AlternateContent xmlns:mc="http://schemas.openxmlformats.org/markup-compatibility/2006">
              <mc:Choice xmlns:v="urn:schemas-microsoft-com:vml" Requires="v">
                <p:oleObj spid="_x0000_s145915" name="Diagramm" r:id="rId6" imgW="6210367" imgH="5315085" progId="MSGraph.Chart.8">
                  <p:embed followColorScheme="full"/>
                </p:oleObj>
              </mc:Choice>
              <mc:Fallback>
                <p:oleObj name="Diagramm" r:id="rId6" imgW="6210367" imgH="5315085" progId="MSGraph.Chart.8">
                  <p:embed followColorScheme="full"/>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675" y="1712913"/>
                        <a:ext cx="410527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5414" name="Rectangle 4"/>
          <p:cNvSpPr>
            <a:spLocks noChangeArrowheads="1"/>
          </p:cNvSpPr>
          <p:nvPr/>
        </p:nvSpPr>
        <p:spPr bwMode="auto">
          <a:xfrm>
            <a:off x="685800" y="57007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45415" name="Object 7"/>
          <p:cNvGraphicFramePr>
            <a:graphicFrameLocks noChangeAspect="1"/>
          </p:cNvGraphicFramePr>
          <p:nvPr/>
        </p:nvGraphicFramePr>
        <p:xfrm>
          <a:off x="4514850" y="2773363"/>
          <a:ext cx="114300" cy="215900"/>
        </p:xfrm>
        <a:graphic>
          <a:graphicData uri="http://schemas.openxmlformats.org/presentationml/2006/ole">
            <mc:AlternateContent xmlns:mc="http://schemas.openxmlformats.org/markup-compatibility/2006">
              <mc:Choice xmlns:v="urn:schemas-microsoft-com:vml" Requires="v">
                <p:oleObj spid="_x0000_s145916" name="Equation" r:id="rId8" imgW="114151" imgH="215619" progId="Equation.3">
                  <p:embed/>
                </p:oleObj>
              </mc:Choice>
              <mc:Fallback>
                <p:oleObj name="Equation" r:id="rId8" imgW="114151" imgH="215619"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27733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16" name="AutoShape 8"/>
          <p:cNvSpPr>
            <a:spLocks noChangeAspect="1" noChangeArrowheads="1"/>
          </p:cNvSpPr>
          <p:nvPr/>
        </p:nvSpPr>
        <p:spPr bwMode="auto">
          <a:xfrm>
            <a:off x="939800" y="2454275"/>
            <a:ext cx="25828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45417" name="Line 20"/>
          <p:cNvSpPr>
            <a:spLocks noChangeShapeType="1"/>
          </p:cNvSpPr>
          <p:nvPr/>
        </p:nvSpPr>
        <p:spPr bwMode="auto">
          <a:xfrm>
            <a:off x="868363" y="2382838"/>
            <a:ext cx="3111500" cy="3043237"/>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18" name="Line 26"/>
          <p:cNvSpPr>
            <a:spLocks noChangeShapeType="1"/>
          </p:cNvSpPr>
          <p:nvPr/>
        </p:nvSpPr>
        <p:spPr bwMode="auto">
          <a:xfrm flipV="1">
            <a:off x="831850" y="2298700"/>
            <a:ext cx="3182938" cy="3151188"/>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19" name="Line 30"/>
          <p:cNvSpPr>
            <a:spLocks noChangeShapeType="1"/>
          </p:cNvSpPr>
          <p:nvPr/>
        </p:nvSpPr>
        <p:spPr bwMode="auto">
          <a:xfrm flipV="1">
            <a:off x="381000" y="3079750"/>
            <a:ext cx="2767013" cy="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20" name="AutoShape 12"/>
          <p:cNvSpPr>
            <a:spLocks/>
          </p:cNvSpPr>
          <p:nvPr/>
        </p:nvSpPr>
        <p:spPr bwMode="auto">
          <a:xfrm rot="-5400000">
            <a:off x="2289969" y="2199481"/>
            <a:ext cx="193675" cy="1490663"/>
          </a:xfrm>
          <a:prstGeom prst="rightBrace">
            <a:avLst>
              <a:gd name="adj1" fmla="val 6413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45421" name="Rectangle 13"/>
          <p:cNvSpPr>
            <a:spLocks noChangeArrowheads="1"/>
          </p:cNvSpPr>
          <p:nvPr/>
        </p:nvSpPr>
        <p:spPr bwMode="auto">
          <a:xfrm>
            <a:off x="1019175" y="6059488"/>
            <a:ext cx="2752725" cy="696912"/>
          </a:xfrm>
          <a:prstGeom prst="rect">
            <a:avLst/>
          </a:prstGeom>
          <a:solidFill>
            <a:srgbClr val="FFFF66"/>
          </a:solidFill>
          <a:ln w="25400" algn="ctr">
            <a:solidFill>
              <a:srgbClr val="FF0000"/>
            </a:solidFill>
            <a:miter lim="800000"/>
            <a:headEnd/>
            <a:tailEnd type="none" w="lg" len="med"/>
          </a:ln>
        </p:spPr>
        <p:txBody>
          <a:bodyPr lIns="0" tIns="0" rIns="0" bIns="0" anchor="ct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70000"/>
              </a:lnSpc>
              <a:spcBef>
                <a:spcPct val="0"/>
              </a:spcBef>
              <a:buClrTx/>
              <a:buFontTx/>
              <a:buNone/>
            </a:pPr>
            <a:r>
              <a:rPr lang="en-GB" altLang="en-US" sz="2200">
                <a:solidFill>
                  <a:srgbClr val="0000CC"/>
                </a:solidFill>
                <a:ea typeface="Times New Roman" pitchFamily="18" charset="0"/>
                <a:cs typeface="Arial" charset="0"/>
              </a:rPr>
              <a:t>Niedriginflationsland: r</a:t>
            </a:r>
            <a:r>
              <a:rPr lang="en-GB" altLang="en-US" sz="2200" baseline="-30000">
                <a:solidFill>
                  <a:srgbClr val="0000CC"/>
                </a:solidFill>
                <a:ea typeface="Times New Roman" pitchFamily="18" charset="0"/>
                <a:cs typeface="Arial" charset="0"/>
              </a:rPr>
              <a:t>L</a:t>
            </a:r>
            <a:r>
              <a:rPr lang="en-GB" altLang="en-US" sz="2600">
                <a:solidFill>
                  <a:srgbClr val="0000CC"/>
                </a:solidFill>
                <a:ea typeface="Times New Roman" pitchFamily="18" charset="0"/>
                <a:cs typeface="Arial" charset="0"/>
              </a:rPr>
              <a:t>*</a:t>
            </a:r>
            <a:r>
              <a:rPr lang="en-GB" altLang="en-US" sz="2200">
                <a:solidFill>
                  <a:srgbClr val="0000CC"/>
                </a:solidFill>
                <a:ea typeface="Times New Roman" pitchFamily="18" charset="0"/>
                <a:cs typeface="Arial" charset="0"/>
              </a:rPr>
              <a:t>= i</a:t>
            </a:r>
            <a:r>
              <a:rPr lang="en-GB" altLang="en-US" sz="2600">
                <a:solidFill>
                  <a:srgbClr val="0000CC"/>
                </a:solidFill>
                <a:ea typeface="Times New Roman" pitchFamily="18" charset="0"/>
                <a:cs typeface="Arial" charset="0"/>
              </a:rPr>
              <a:t>*- π</a:t>
            </a:r>
            <a:r>
              <a:rPr lang="en-GB" altLang="en-US" sz="2600" baseline="-30000">
                <a:solidFill>
                  <a:srgbClr val="0000CC"/>
                </a:solidFill>
                <a:ea typeface="Times New Roman" pitchFamily="18" charset="0"/>
                <a:cs typeface="Arial" charset="0"/>
              </a:rPr>
              <a:t>L</a:t>
            </a:r>
          </a:p>
        </p:txBody>
      </p:sp>
      <p:sp>
        <p:nvSpPr>
          <p:cNvPr id="145422" name="Rectangle 14"/>
          <p:cNvSpPr>
            <a:spLocks noChangeArrowheads="1"/>
          </p:cNvSpPr>
          <p:nvPr/>
        </p:nvSpPr>
        <p:spPr bwMode="auto">
          <a:xfrm>
            <a:off x="1222375" y="2220913"/>
            <a:ext cx="2339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Überschussangebot an Krediten</a:t>
            </a:r>
          </a:p>
        </p:txBody>
      </p:sp>
      <p:sp>
        <p:nvSpPr>
          <p:cNvPr id="145423" name="Rectangle 15"/>
          <p:cNvSpPr>
            <a:spLocks noChangeArrowheads="1"/>
          </p:cNvSpPr>
          <p:nvPr/>
        </p:nvSpPr>
        <p:spPr bwMode="auto">
          <a:xfrm>
            <a:off x="3898900" y="2017713"/>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S(Y)</a:t>
            </a:r>
          </a:p>
        </p:txBody>
      </p:sp>
      <p:sp>
        <p:nvSpPr>
          <p:cNvPr id="145424" name="Rectangle 16"/>
          <p:cNvSpPr>
            <a:spLocks noChangeArrowheads="1"/>
          </p:cNvSpPr>
          <p:nvPr/>
        </p:nvSpPr>
        <p:spPr bwMode="auto">
          <a:xfrm>
            <a:off x="3937000" y="5230813"/>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I(Y)</a:t>
            </a:r>
          </a:p>
        </p:txBody>
      </p:sp>
      <p:sp>
        <p:nvSpPr>
          <p:cNvPr id="145425" name="Rectangle 17"/>
          <p:cNvSpPr>
            <a:spLocks noChangeArrowheads="1"/>
          </p:cNvSpPr>
          <p:nvPr/>
        </p:nvSpPr>
        <p:spPr bwMode="auto">
          <a:xfrm>
            <a:off x="3865563" y="55197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 I</a:t>
            </a:r>
          </a:p>
        </p:txBody>
      </p:sp>
      <p:sp>
        <p:nvSpPr>
          <p:cNvPr id="145426" name="Rectangle 19"/>
          <p:cNvSpPr>
            <a:spLocks noChangeArrowheads="1"/>
          </p:cNvSpPr>
          <p:nvPr/>
        </p:nvSpPr>
        <p:spPr bwMode="auto">
          <a:xfrm>
            <a:off x="0" y="2851150"/>
            <a:ext cx="328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GB" altLang="en-US" sz="2200">
                <a:ea typeface="Times New Roman" pitchFamily="18" charset="0"/>
                <a:cs typeface="Arial" charset="0"/>
              </a:rPr>
              <a:t>r</a:t>
            </a:r>
            <a:r>
              <a:rPr lang="en-GB" altLang="en-US" sz="2200" baseline="-30000">
                <a:ea typeface="Times New Roman" pitchFamily="18" charset="0"/>
                <a:cs typeface="Arial" charset="0"/>
              </a:rPr>
              <a:t>L</a:t>
            </a:r>
            <a:r>
              <a:rPr lang="en-GB" altLang="en-US" sz="2600">
                <a:ea typeface="Times New Roman" pitchFamily="18" charset="0"/>
                <a:cs typeface="Arial" charset="0"/>
              </a:rPr>
              <a:t>*</a:t>
            </a:r>
            <a:endParaRPr lang="de-DE" altLang="en-US" sz="2600">
              <a:ea typeface="Times New Roman" pitchFamily="18" charset="0"/>
              <a:cs typeface="Arial" charset="0"/>
            </a:endParaRPr>
          </a:p>
        </p:txBody>
      </p:sp>
      <p:graphicFrame>
        <p:nvGraphicFramePr>
          <p:cNvPr id="145427" name="Object 20"/>
          <p:cNvGraphicFramePr>
            <a:graphicFrameLocks noChangeAspect="1"/>
          </p:cNvGraphicFramePr>
          <p:nvPr/>
        </p:nvGraphicFramePr>
        <p:xfrm>
          <a:off x="8866188" y="2681288"/>
          <a:ext cx="114300" cy="215900"/>
        </p:xfrm>
        <a:graphic>
          <a:graphicData uri="http://schemas.openxmlformats.org/presentationml/2006/ole">
            <mc:AlternateContent xmlns:mc="http://schemas.openxmlformats.org/markup-compatibility/2006">
              <mc:Choice xmlns:v="urn:schemas-microsoft-com:vml" Requires="v">
                <p:oleObj spid="_x0000_s145917" name="Equation" r:id="rId10" imgW="114151" imgH="215619" progId="Equation.3">
                  <p:embed/>
                </p:oleObj>
              </mc:Choice>
              <mc:Fallback>
                <p:oleObj name="Equation" r:id="rId10" imgW="114151" imgH="215619"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6188" y="268128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28" name="AutoShape 21"/>
          <p:cNvSpPr>
            <a:spLocks noChangeAspect="1" noChangeArrowheads="1"/>
          </p:cNvSpPr>
          <p:nvPr/>
        </p:nvSpPr>
        <p:spPr bwMode="auto">
          <a:xfrm>
            <a:off x="5291138" y="2362200"/>
            <a:ext cx="2582862"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45429" name="Line 30"/>
          <p:cNvSpPr>
            <a:spLocks noChangeShapeType="1"/>
          </p:cNvSpPr>
          <p:nvPr/>
        </p:nvSpPr>
        <p:spPr bwMode="auto">
          <a:xfrm flipV="1">
            <a:off x="4870450" y="4686300"/>
            <a:ext cx="2713038" cy="1270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30" name="AutoShape 23"/>
          <p:cNvSpPr>
            <a:spLocks/>
          </p:cNvSpPr>
          <p:nvPr/>
        </p:nvSpPr>
        <p:spPr bwMode="auto">
          <a:xfrm rot="5400000" flipV="1">
            <a:off x="6654006" y="4110832"/>
            <a:ext cx="193675" cy="1490662"/>
          </a:xfrm>
          <a:prstGeom prst="rightBrace">
            <a:avLst>
              <a:gd name="adj1" fmla="val 6413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45431" name="Rectangle 24"/>
          <p:cNvSpPr>
            <a:spLocks noChangeArrowheads="1"/>
          </p:cNvSpPr>
          <p:nvPr/>
        </p:nvSpPr>
        <p:spPr bwMode="auto">
          <a:xfrm>
            <a:off x="5372100" y="6048375"/>
            <a:ext cx="2751138" cy="722313"/>
          </a:xfrm>
          <a:prstGeom prst="rect">
            <a:avLst/>
          </a:prstGeom>
          <a:solidFill>
            <a:srgbClr val="FFFF66"/>
          </a:solidFill>
          <a:ln w="25400" algn="ctr">
            <a:solidFill>
              <a:srgbClr val="FF0000"/>
            </a:solidFill>
            <a:miter lim="800000"/>
            <a:headEnd/>
            <a:tailEnd type="none" w="lg" len="med"/>
          </a:ln>
        </p:spPr>
        <p:txBody>
          <a:bodyPr lIns="0" tIns="0" rIns="0" bIns="0" anchor="ct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70000"/>
              </a:lnSpc>
              <a:spcBef>
                <a:spcPct val="0"/>
              </a:spcBef>
              <a:buClrTx/>
              <a:buFontTx/>
              <a:buNone/>
            </a:pPr>
            <a:r>
              <a:rPr lang="en-GB" altLang="en-US" sz="2200">
                <a:solidFill>
                  <a:srgbClr val="0000CC"/>
                </a:solidFill>
                <a:ea typeface="Times New Roman" pitchFamily="18" charset="0"/>
                <a:cs typeface="Arial" charset="0"/>
              </a:rPr>
              <a:t>Hochinflationsland: r</a:t>
            </a:r>
            <a:r>
              <a:rPr lang="en-GB" altLang="en-US" sz="2200" baseline="-30000">
                <a:solidFill>
                  <a:srgbClr val="0000CC"/>
                </a:solidFill>
                <a:ea typeface="Times New Roman" pitchFamily="18" charset="0"/>
                <a:cs typeface="Arial" charset="0"/>
              </a:rPr>
              <a:t>H</a:t>
            </a:r>
            <a:r>
              <a:rPr lang="en-GB" altLang="en-US" sz="2600">
                <a:solidFill>
                  <a:srgbClr val="0000CC"/>
                </a:solidFill>
                <a:ea typeface="Times New Roman" pitchFamily="18" charset="0"/>
                <a:cs typeface="Arial" charset="0"/>
              </a:rPr>
              <a:t>*</a:t>
            </a:r>
            <a:r>
              <a:rPr lang="en-GB" altLang="en-US" sz="2200">
                <a:solidFill>
                  <a:srgbClr val="0000CC"/>
                </a:solidFill>
                <a:ea typeface="Times New Roman" pitchFamily="18" charset="0"/>
                <a:cs typeface="Arial" charset="0"/>
              </a:rPr>
              <a:t>= i</a:t>
            </a:r>
            <a:r>
              <a:rPr lang="en-GB" altLang="en-US" sz="2600">
                <a:solidFill>
                  <a:srgbClr val="0000CC"/>
                </a:solidFill>
                <a:ea typeface="Times New Roman" pitchFamily="18" charset="0"/>
                <a:cs typeface="Arial" charset="0"/>
              </a:rPr>
              <a:t>*- π</a:t>
            </a:r>
            <a:r>
              <a:rPr lang="en-GB" altLang="en-US" sz="2600" baseline="-30000">
                <a:solidFill>
                  <a:srgbClr val="0000CC"/>
                </a:solidFill>
                <a:ea typeface="Times New Roman" pitchFamily="18" charset="0"/>
                <a:cs typeface="Arial" charset="0"/>
              </a:rPr>
              <a:t>H</a:t>
            </a:r>
          </a:p>
        </p:txBody>
      </p:sp>
      <p:sp>
        <p:nvSpPr>
          <p:cNvPr id="145432" name="Rectangle 25"/>
          <p:cNvSpPr>
            <a:spLocks noChangeArrowheads="1"/>
          </p:cNvSpPr>
          <p:nvPr/>
        </p:nvSpPr>
        <p:spPr bwMode="auto">
          <a:xfrm>
            <a:off x="5516563" y="5159375"/>
            <a:ext cx="25384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Überschussnachfrage</a:t>
            </a:r>
          </a:p>
          <a:p>
            <a:pPr algn="ctr">
              <a:lnSpc>
                <a:spcPct val="80000"/>
              </a:lnSpc>
              <a:spcBef>
                <a:spcPct val="0"/>
              </a:spcBef>
              <a:buClrTx/>
              <a:buFontTx/>
              <a:buNone/>
            </a:pPr>
            <a:r>
              <a:rPr lang="en-GB" altLang="en-US" sz="2000">
                <a:ea typeface="Times New Roman" pitchFamily="18" charset="0"/>
                <a:cs typeface="Arial" charset="0"/>
              </a:rPr>
              <a:t>nach Krediten</a:t>
            </a:r>
          </a:p>
        </p:txBody>
      </p:sp>
      <p:sp>
        <p:nvSpPr>
          <p:cNvPr id="145433" name="Rectangle 26"/>
          <p:cNvSpPr>
            <a:spLocks noChangeArrowheads="1"/>
          </p:cNvSpPr>
          <p:nvPr/>
        </p:nvSpPr>
        <p:spPr bwMode="auto">
          <a:xfrm>
            <a:off x="8250238" y="19256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S(Y)</a:t>
            </a:r>
          </a:p>
        </p:txBody>
      </p:sp>
      <p:sp>
        <p:nvSpPr>
          <p:cNvPr id="145434" name="Rectangle 27"/>
          <p:cNvSpPr>
            <a:spLocks noChangeArrowheads="1"/>
          </p:cNvSpPr>
          <p:nvPr/>
        </p:nvSpPr>
        <p:spPr bwMode="auto">
          <a:xfrm>
            <a:off x="8288338" y="5138738"/>
            <a:ext cx="684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I(Y)</a:t>
            </a:r>
          </a:p>
        </p:txBody>
      </p:sp>
      <p:sp>
        <p:nvSpPr>
          <p:cNvPr id="145435" name="Rectangle 28"/>
          <p:cNvSpPr>
            <a:spLocks noChangeArrowheads="1"/>
          </p:cNvSpPr>
          <p:nvPr/>
        </p:nvSpPr>
        <p:spPr bwMode="auto">
          <a:xfrm>
            <a:off x="430213" y="1887538"/>
            <a:ext cx="1906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nSpc>
                <a:spcPct val="80000"/>
              </a:lnSpc>
              <a:spcBef>
                <a:spcPct val="0"/>
              </a:spcBef>
              <a:buClrTx/>
              <a:buFontTx/>
              <a:buNone/>
            </a:pPr>
            <a:r>
              <a:rPr lang="en-GB" altLang="en-US" sz="2000">
                <a:ea typeface="Times New Roman" pitchFamily="18" charset="0"/>
                <a:cs typeface="Arial" charset="0"/>
              </a:rPr>
              <a:t>r = Realzins</a:t>
            </a:r>
          </a:p>
        </p:txBody>
      </p:sp>
      <p:sp>
        <p:nvSpPr>
          <p:cNvPr id="145436" name="Rectangle 29"/>
          <p:cNvSpPr>
            <a:spLocks noChangeArrowheads="1"/>
          </p:cNvSpPr>
          <p:nvPr/>
        </p:nvSpPr>
        <p:spPr bwMode="auto">
          <a:xfrm>
            <a:off x="4459288" y="4479925"/>
            <a:ext cx="360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GB" altLang="en-US" sz="2200">
                <a:ea typeface="Times New Roman" pitchFamily="18" charset="0"/>
                <a:cs typeface="Arial" charset="0"/>
              </a:rPr>
              <a:t>r</a:t>
            </a:r>
            <a:r>
              <a:rPr lang="en-GB" altLang="en-US" sz="2200" baseline="-30000">
                <a:ea typeface="Times New Roman" pitchFamily="18" charset="0"/>
                <a:cs typeface="Arial" charset="0"/>
              </a:rPr>
              <a:t>H</a:t>
            </a:r>
            <a:r>
              <a:rPr lang="en-GB" altLang="en-US" sz="2600">
                <a:ea typeface="Times New Roman" pitchFamily="18" charset="0"/>
                <a:cs typeface="Arial" charset="0"/>
              </a:rPr>
              <a:t>*</a:t>
            </a:r>
            <a:endParaRPr lang="de-DE" altLang="en-US" sz="2600">
              <a:ea typeface="Times New Roman" pitchFamily="18" charset="0"/>
              <a:cs typeface="Arial" charset="0"/>
            </a:endParaRPr>
          </a:p>
        </p:txBody>
      </p:sp>
      <p:sp>
        <p:nvSpPr>
          <p:cNvPr id="145437" name="Rectangle 30"/>
          <p:cNvSpPr>
            <a:spLocks noChangeArrowheads="1"/>
          </p:cNvSpPr>
          <p:nvPr/>
        </p:nvSpPr>
        <p:spPr bwMode="auto">
          <a:xfrm>
            <a:off x="8086725" y="5540375"/>
            <a:ext cx="684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lnSpc>
                <a:spcPct val="80000"/>
              </a:lnSpc>
              <a:spcBef>
                <a:spcPct val="0"/>
              </a:spcBef>
              <a:buClrTx/>
              <a:buFontTx/>
              <a:buNone/>
            </a:pPr>
            <a:r>
              <a:rPr lang="en-GB" altLang="en-US" sz="2000">
                <a:ea typeface="Times New Roman" pitchFamily="18" charset="0"/>
                <a:cs typeface="Arial" charset="0"/>
              </a:rPr>
              <a:t>S, I</a:t>
            </a:r>
          </a:p>
        </p:txBody>
      </p:sp>
      <p:sp>
        <p:nvSpPr>
          <p:cNvPr id="145438" name="Line 31"/>
          <p:cNvSpPr>
            <a:spLocks noChangeShapeType="1"/>
          </p:cNvSpPr>
          <p:nvPr/>
        </p:nvSpPr>
        <p:spPr bwMode="auto">
          <a:xfrm>
            <a:off x="5949950" y="4681538"/>
            <a:ext cx="1590675" cy="0"/>
          </a:xfrm>
          <a:prstGeom prst="line">
            <a:avLst/>
          </a:prstGeom>
          <a:noFill/>
          <a:ln w="38100">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45439" name="Line 20"/>
          <p:cNvSpPr>
            <a:spLocks noChangeShapeType="1"/>
          </p:cNvSpPr>
          <p:nvPr/>
        </p:nvSpPr>
        <p:spPr bwMode="auto">
          <a:xfrm>
            <a:off x="5216525" y="2371725"/>
            <a:ext cx="3111500" cy="3043238"/>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40" name="Line 26"/>
          <p:cNvSpPr>
            <a:spLocks noChangeShapeType="1"/>
          </p:cNvSpPr>
          <p:nvPr/>
        </p:nvSpPr>
        <p:spPr bwMode="auto">
          <a:xfrm flipV="1">
            <a:off x="5180013" y="2287588"/>
            <a:ext cx="3182937" cy="3151187"/>
          </a:xfrm>
          <a:prstGeom prst="line">
            <a:avLst/>
          </a:prstGeom>
          <a:noFill/>
          <a:ln w="28575">
            <a:solidFill>
              <a:schemeClr val="tx1"/>
            </a:solidFill>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41" name="Line 35"/>
          <p:cNvSpPr>
            <a:spLocks noChangeShapeType="1"/>
          </p:cNvSpPr>
          <p:nvPr/>
        </p:nvSpPr>
        <p:spPr bwMode="auto">
          <a:xfrm>
            <a:off x="1585913" y="3071813"/>
            <a:ext cx="1590675" cy="0"/>
          </a:xfrm>
          <a:prstGeom prst="line">
            <a:avLst/>
          </a:prstGeom>
          <a:noFill/>
          <a:ln w="38100">
            <a:solidFill>
              <a:srgbClr val="FF0000"/>
            </a:solidFill>
            <a:round/>
            <a:headEnd/>
            <a:tailEnd type="none" w="lg" len="med"/>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145442" name="Line 30"/>
          <p:cNvSpPr>
            <a:spLocks noChangeShapeType="1"/>
          </p:cNvSpPr>
          <p:nvPr/>
        </p:nvSpPr>
        <p:spPr bwMode="auto">
          <a:xfrm flipV="1">
            <a:off x="461963" y="3895725"/>
            <a:ext cx="6292850" cy="0"/>
          </a:xfrm>
          <a:prstGeom prst="line">
            <a:avLst/>
          </a:prstGeom>
          <a:noFill/>
          <a:ln w="28575">
            <a:solidFill>
              <a:schemeClr val="tx1"/>
            </a:solidFill>
            <a:prstDash val="sysDot"/>
            <a:round/>
            <a:headEnd type="none" w="med" len="lg"/>
            <a:tailEnd type="none" w="lg" len="sm"/>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5443" name="Rectangle 37"/>
          <p:cNvSpPr>
            <a:spLocks noChangeArrowheads="1"/>
          </p:cNvSpPr>
          <p:nvPr/>
        </p:nvSpPr>
        <p:spPr bwMode="auto">
          <a:xfrm>
            <a:off x="179388" y="3683000"/>
            <a:ext cx="22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GB" altLang="en-US" sz="2200">
                <a:ea typeface="Times New Roman" pitchFamily="18" charset="0"/>
                <a:cs typeface="Arial" charset="0"/>
              </a:rPr>
              <a:t>r</a:t>
            </a:r>
            <a:r>
              <a:rPr lang="en-GB" altLang="en-US" sz="2600">
                <a:ea typeface="Times New Roman" pitchFamily="18" charset="0"/>
                <a:cs typeface="Arial" charset="0"/>
              </a:rPr>
              <a:t>*</a:t>
            </a:r>
            <a:endParaRPr lang="de-DE" altLang="en-US" sz="2600">
              <a:ea typeface="Times New Roman" pitchFamily="18" charset="0"/>
              <a:cs typeface="Arial" charset="0"/>
            </a:endParaRPr>
          </a:p>
        </p:txBody>
      </p:sp>
      <p:sp>
        <p:nvSpPr>
          <p:cNvPr id="145444" name="Rectangle 28"/>
          <p:cNvSpPr>
            <a:spLocks noChangeArrowheads="1"/>
          </p:cNvSpPr>
          <p:nvPr/>
        </p:nvSpPr>
        <p:spPr bwMode="auto">
          <a:xfrm>
            <a:off x="4892675" y="1895475"/>
            <a:ext cx="1906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nSpc>
                <a:spcPct val="80000"/>
              </a:lnSpc>
              <a:spcBef>
                <a:spcPct val="0"/>
              </a:spcBef>
              <a:buClrTx/>
              <a:buFontTx/>
              <a:buNone/>
            </a:pPr>
            <a:r>
              <a:rPr lang="en-GB" altLang="en-US" sz="2000">
                <a:ea typeface="Times New Roman" pitchFamily="18" charset="0"/>
                <a:cs typeface="Arial" charset="0"/>
              </a:rPr>
              <a:t>r = Realzins</a:t>
            </a:r>
          </a:p>
        </p:txBody>
      </p:sp>
      <p:sp>
        <p:nvSpPr>
          <p:cNvPr id="41" name="AutoShape 99"/>
          <p:cNvSpPr>
            <a:spLocks noChangeArrowheads="1"/>
          </p:cNvSpPr>
          <p:nvPr/>
        </p:nvSpPr>
        <p:spPr bwMode="auto">
          <a:xfrm>
            <a:off x="449263" y="195263"/>
            <a:ext cx="8316912" cy="1489075"/>
          </a:xfrm>
          <a:prstGeom prst="roundRect">
            <a:avLst>
              <a:gd name="adj" fmla="val 12495"/>
            </a:avLst>
          </a:prstGeom>
          <a:solidFill>
            <a:srgbClr val="FFFF99"/>
          </a:solidFill>
          <a:ln w="50800">
            <a:solidFill>
              <a:srgbClr val="FF0000"/>
            </a:solidFill>
            <a:round/>
            <a:headEnd/>
            <a:tailEnd/>
          </a:ln>
        </p:spPr>
        <p:txBody>
          <a:bodyPr lIns="72000" tIns="144000" rIns="72000" bIns="216000" anchor="ctr"/>
          <a:lstStyle/>
          <a:p>
            <a:pPr>
              <a:defRPr/>
            </a:pPr>
            <a:r>
              <a:rPr lang="de-DE" sz="2000" dirty="0">
                <a:solidFill>
                  <a:schemeClr val="tx2">
                    <a:lumMod val="50000"/>
                  </a:schemeClr>
                </a:solidFill>
              </a:rPr>
              <a:t>Der EMU </a:t>
            </a:r>
            <a:r>
              <a:rPr lang="de-DE" sz="2000" dirty="0">
                <a:solidFill>
                  <a:srgbClr val="FF0000"/>
                </a:solidFill>
              </a:rPr>
              <a:t>Gesamtkapitalmarkt ist im Gleichgewicht</a:t>
            </a:r>
            <a:r>
              <a:rPr lang="de-DE" sz="2000" dirty="0">
                <a:solidFill>
                  <a:schemeClr val="tx2">
                    <a:lumMod val="50000"/>
                  </a:schemeClr>
                </a:solidFill>
              </a:rPr>
              <a:t>, während in den Einzelländern ein Ungleichgewicht herrscht!</a:t>
            </a:r>
          </a:p>
          <a:p>
            <a:pPr algn="ctr">
              <a:defRPr/>
            </a:pPr>
            <a:r>
              <a:rPr lang="de-DE" sz="2000" dirty="0">
                <a:solidFill>
                  <a:schemeClr val="tx2">
                    <a:lumMod val="50000"/>
                  </a:schemeClr>
                </a:solidFill>
              </a:rPr>
              <a:t>Der durchschnittliche Zinssatz entspricht dem Gleichgewichtszins:                  (</a:t>
            </a:r>
            <a:r>
              <a:rPr lang="de-DE" sz="2000" dirty="0" err="1">
                <a:solidFill>
                  <a:schemeClr val="tx2">
                    <a:lumMod val="50000"/>
                  </a:schemeClr>
                </a:solidFill>
              </a:rPr>
              <a:t>r</a:t>
            </a:r>
            <a:r>
              <a:rPr lang="de-DE" sz="2000" baseline="-25000" dirty="0" err="1">
                <a:solidFill>
                  <a:schemeClr val="tx2">
                    <a:lumMod val="50000"/>
                  </a:schemeClr>
                </a:solidFill>
              </a:rPr>
              <a:t>L</a:t>
            </a:r>
            <a:r>
              <a:rPr lang="de-DE" sz="2000" dirty="0">
                <a:solidFill>
                  <a:schemeClr val="tx2">
                    <a:lumMod val="50000"/>
                  </a:schemeClr>
                </a:solidFill>
              </a:rPr>
              <a:t>* + </a:t>
            </a:r>
            <a:r>
              <a:rPr lang="de-DE" sz="2000" dirty="0" err="1">
                <a:solidFill>
                  <a:schemeClr val="tx2">
                    <a:lumMod val="50000"/>
                  </a:schemeClr>
                </a:solidFill>
              </a:rPr>
              <a:t>r</a:t>
            </a:r>
            <a:r>
              <a:rPr lang="de-DE" sz="2000" baseline="-25000" dirty="0" err="1">
                <a:solidFill>
                  <a:schemeClr val="tx2">
                    <a:lumMod val="50000"/>
                  </a:schemeClr>
                </a:solidFill>
              </a:rPr>
              <a:t>H</a:t>
            </a:r>
            <a:r>
              <a:rPr lang="de-DE" sz="2000" dirty="0">
                <a:solidFill>
                  <a:schemeClr val="tx2">
                    <a:lumMod val="50000"/>
                  </a:schemeClr>
                </a:solidFill>
              </a:rPr>
              <a:t>*) /2 = r*</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4643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004A9E30-C401-41BC-AD44-93DC5E743FCA}" type="slidenum">
              <a:rPr lang="de-DE" altLang="en-US" sz="1600" smtClean="0"/>
              <a:pPr eaLnBrk="1" hangingPunct="1">
                <a:spcBef>
                  <a:spcPct val="0"/>
                </a:spcBef>
                <a:buClrTx/>
                <a:buFontTx/>
                <a:buNone/>
              </a:pPr>
              <a:t>146</a:t>
            </a:fld>
            <a:r>
              <a:rPr lang="de-DE" altLang="en-US" sz="1600"/>
              <a:t> -</a:t>
            </a:r>
          </a:p>
        </p:txBody>
      </p:sp>
      <p:sp>
        <p:nvSpPr>
          <p:cNvPr id="14643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4643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46438" name="Rectangle 5"/>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46439"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6558" name="Equation" r:id="rId4" imgW="114151" imgH="215619" progId="Equation.3">
                  <p:embed/>
                </p:oleObj>
              </mc:Choice>
              <mc:Fallback>
                <p:oleObj name="Equation" r:id="rId4" imgW="114151" imgH="21561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p:cNvSpPr>
            <a:spLocks noChangeArrowheads="1"/>
          </p:cNvSpPr>
          <p:nvPr/>
        </p:nvSpPr>
        <p:spPr bwMode="auto">
          <a:xfrm>
            <a:off x="104775" y="1160463"/>
            <a:ext cx="8896350" cy="5519737"/>
          </a:xfrm>
          <a:prstGeom prst="rect">
            <a:avLst/>
          </a:prstGeom>
          <a:noFill/>
          <a:ln w="9525">
            <a:noFill/>
            <a:miter lim="800000"/>
            <a:headEnd/>
            <a:tailEnd/>
          </a:ln>
          <a:effectLst/>
        </p:spPr>
        <p:txBody>
          <a:bodyPr lIns="92075" tIns="46038" rIns="92075" bIns="46038"/>
          <a:lstStyle/>
          <a:p>
            <a:pPr marL="571500" indent="-571500">
              <a:lnSpc>
                <a:spcPct val="7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Konsequenz der divergierenden Realzinsen:</a:t>
            </a:r>
          </a:p>
          <a:p>
            <a:pPr marL="952500" lvl="1" indent="-495300">
              <a:lnSpc>
                <a:spcPct val="8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Das </a:t>
            </a:r>
            <a:r>
              <a:rPr lang="de-DE" dirty="0">
                <a:solidFill>
                  <a:srgbClr val="00FF00"/>
                </a:solidFill>
                <a:effectLst>
                  <a:outerShdw blurRad="38100" dist="38100" dir="2700000" algn="tl">
                    <a:srgbClr val="000000"/>
                  </a:outerShdw>
                </a:effectLst>
              </a:rPr>
              <a:t>Hochinflationsland</a:t>
            </a:r>
            <a:r>
              <a:rPr lang="de-DE" dirty="0">
                <a:solidFill>
                  <a:schemeClr val="tx1"/>
                </a:solidFill>
                <a:effectLst>
                  <a:outerShdw blurRad="38100" dist="38100" dir="2700000" algn="tl">
                    <a:srgbClr val="000000"/>
                  </a:outerShdw>
                </a:effectLst>
              </a:rPr>
              <a:t> erhält durch niedrigeren Realzins einen </a:t>
            </a:r>
            <a:r>
              <a:rPr lang="de-DE" dirty="0">
                <a:solidFill>
                  <a:srgbClr val="00FF00"/>
                </a:solidFill>
                <a:effectLst>
                  <a:outerShdw blurRad="38100" dist="38100" dir="2700000" algn="tl">
                    <a:srgbClr val="000000"/>
                  </a:outerShdw>
                </a:effectLst>
              </a:rPr>
              <a:t>Anreiz</a:t>
            </a:r>
            <a:r>
              <a:rPr lang="de-DE" dirty="0">
                <a:solidFill>
                  <a:schemeClr val="tx1"/>
                </a:solidFill>
                <a:effectLst>
                  <a:outerShdw blurRad="38100" dist="38100" dir="2700000" algn="tl">
                    <a:srgbClr val="000000"/>
                  </a:outerShdw>
                </a:effectLst>
              </a:rPr>
              <a:t>, sich bei dem Niedriginflationsland </a:t>
            </a:r>
            <a:r>
              <a:rPr lang="de-DE" dirty="0">
                <a:solidFill>
                  <a:srgbClr val="00FF00"/>
                </a:solidFill>
                <a:effectLst>
                  <a:outerShdw blurRad="38100" dist="38100" dir="2700000" algn="tl">
                    <a:srgbClr val="000000"/>
                  </a:outerShdw>
                </a:effectLst>
              </a:rPr>
              <a:t>zu</a:t>
            </a:r>
            <a:r>
              <a:rPr lang="de-DE" dirty="0">
                <a:solidFill>
                  <a:schemeClr val="tx1"/>
                </a:solidFill>
                <a:effectLst>
                  <a:outerShdw blurRad="38100" dist="38100" dir="2700000" algn="tl">
                    <a:srgbClr val="000000"/>
                  </a:outerShdw>
                </a:effectLst>
              </a:rPr>
              <a:t> </a:t>
            </a:r>
            <a:r>
              <a:rPr lang="de-DE" dirty="0">
                <a:solidFill>
                  <a:srgbClr val="00FF00"/>
                </a:solidFill>
                <a:effectLst>
                  <a:outerShdw blurRad="38100" dist="38100" dir="2700000" algn="tl">
                    <a:srgbClr val="000000"/>
                  </a:outerShdw>
                </a:effectLst>
              </a:rPr>
              <a:t>verschulden</a:t>
            </a:r>
            <a:r>
              <a:rPr lang="de-DE" dirty="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Das </a:t>
            </a:r>
            <a:r>
              <a:rPr lang="de-DE" dirty="0">
                <a:solidFill>
                  <a:srgbClr val="00FF00"/>
                </a:solidFill>
                <a:effectLst>
                  <a:outerShdw blurRad="38100" dist="38100" dir="2700000" algn="tl">
                    <a:srgbClr val="000000"/>
                  </a:outerShdw>
                </a:effectLst>
              </a:rPr>
              <a:t>Niedriginflationsland</a:t>
            </a:r>
            <a:r>
              <a:rPr lang="de-DE" dirty="0">
                <a:solidFill>
                  <a:schemeClr val="tx1"/>
                </a:solidFill>
                <a:effectLst>
                  <a:outerShdw blurRad="38100" dist="38100" dir="2700000" algn="tl">
                    <a:srgbClr val="000000"/>
                  </a:outerShdw>
                </a:effectLst>
              </a:rPr>
              <a:t> erhält durch den höheren Realzins einen </a:t>
            </a:r>
            <a:r>
              <a:rPr lang="de-DE" dirty="0">
                <a:solidFill>
                  <a:srgbClr val="00FF00"/>
                </a:solidFill>
                <a:effectLst>
                  <a:outerShdw blurRad="38100" dist="38100" dir="2700000" algn="tl">
                    <a:srgbClr val="000000"/>
                  </a:outerShdw>
                </a:effectLst>
              </a:rPr>
              <a:t>Anreiz</a:t>
            </a:r>
            <a:r>
              <a:rPr lang="de-DE" dirty="0">
                <a:solidFill>
                  <a:schemeClr val="tx1"/>
                </a:solidFill>
                <a:effectLst>
                  <a:outerShdw blurRad="38100" dist="38100" dir="2700000" algn="tl">
                    <a:srgbClr val="000000"/>
                  </a:outerShdw>
                </a:effectLst>
              </a:rPr>
              <a:t>, </a:t>
            </a:r>
            <a:r>
              <a:rPr lang="de-DE" dirty="0">
                <a:solidFill>
                  <a:srgbClr val="00FF00"/>
                </a:solidFill>
                <a:effectLst>
                  <a:outerShdw blurRad="38100" dist="38100" dir="2700000" algn="tl">
                    <a:srgbClr val="000000"/>
                  </a:outerShdw>
                </a:effectLst>
              </a:rPr>
              <a:t>Kredite</a:t>
            </a:r>
            <a:r>
              <a:rPr lang="de-DE" dirty="0">
                <a:solidFill>
                  <a:schemeClr val="tx1"/>
                </a:solidFill>
                <a:effectLst>
                  <a:outerShdw blurRad="38100" dist="38100" dir="2700000" algn="tl">
                    <a:srgbClr val="000000"/>
                  </a:outerShdw>
                </a:effectLst>
              </a:rPr>
              <a:t> an das Hochinflationsland </a:t>
            </a:r>
            <a:r>
              <a:rPr lang="de-DE" dirty="0">
                <a:solidFill>
                  <a:srgbClr val="00FF00"/>
                </a:solidFill>
                <a:effectLst>
                  <a:outerShdw blurRad="38100" dist="38100" dir="2700000" algn="tl">
                    <a:srgbClr val="000000"/>
                  </a:outerShdw>
                </a:effectLst>
              </a:rPr>
              <a:t>zu</a:t>
            </a:r>
            <a:r>
              <a:rPr lang="de-DE" dirty="0">
                <a:solidFill>
                  <a:schemeClr val="tx1"/>
                </a:solidFill>
                <a:effectLst>
                  <a:outerShdw blurRad="38100" dist="38100" dir="2700000" algn="tl">
                    <a:srgbClr val="000000"/>
                  </a:outerShdw>
                </a:effectLst>
              </a:rPr>
              <a:t> </a:t>
            </a:r>
            <a:r>
              <a:rPr lang="de-DE" dirty="0">
                <a:solidFill>
                  <a:srgbClr val="00FF00"/>
                </a:solidFill>
                <a:effectLst>
                  <a:outerShdw blurRad="38100" dist="38100" dir="2700000" algn="tl">
                    <a:srgbClr val="000000"/>
                  </a:outerShdw>
                </a:effectLst>
              </a:rPr>
              <a:t>vergeben</a:t>
            </a:r>
            <a:r>
              <a:rPr lang="de-DE" dirty="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571500" indent="-571500">
              <a:lnSpc>
                <a:spcPct val="70000"/>
              </a:lnSpc>
              <a:spcBef>
                <a:spcPct val="6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Wenn diese Konstellation über mehrere Jahre anhält, </a:t>
            </a:r>
            <a:r>
              <a:rPr lang="de-DE" dirty="0">
                <a:solidFill>
                  <a:srgbClr val="00FF00"/>
                </a:solidFill>
                <a:effectLst>
                  <a:outerShdw blurRad="38100" dist="38100" dir="2700000" algn="tl">
                    <a:srgbClr val="000000"/>
                  </a:outerShdw>
                </a:effectLst>
              </a:rPr>
              <a:t>verschuldet</a:t>
            </a:r>
            <a:r>
              <a:rPr lang="de-DE" dirty="0">
                <a:solidFill>
                  <a:schemeClr val="tx1"/>
                </a:solidFill>
                <a:effectLst>
                  <a:outerShdw blurRad="38100" dist="38100" dir="2700000" algn="tl">
                    <a:srgbClr val="000000"/>
                  </a:outerShdw>
                </a:effectLst>
              </a:rPr>
              <a:t> sich das </a:t>
            </a:r>
            <a:r>
              <a:rPr lang="de-DE" dirty="0">
                <a:solidFill>
                  <a:srgbClr val="00FF00"/>
                </a:solidFill>
                <a:effectLst>
                  <a:outerShdw blurRad="38100" dist="38100" dir="2700000" algn="tl">
                    <a:srgbClr val="000000"/>
                  </a:outerShdw>
                </a:effectLst>
              </a:rPr>
              <a:t>Hochinflationsland</a:t>
            </a:r>
            <a:r>
              <a:rPr lang="de-DE" dirty="0">
                <a:solidFill>
                  <a:schemeClr val="tx1"/>
                </a:solidFill>
                <a:effectLst>
                  <a:outerShdw blurRad="38100" dist="38100" dir="2700000" algn="tl">
                    <a:srgbClr val="000000"/>
                  </a:outerShdw>
                </a:effectLst>
              </a:rPr>
              <a:t> immer stärker bei dem </a:t>
            </a:r>
            <a:r>
              <a:rPr lang="de-DE" dirty="0">
                <a:solidFill>
                  <a:srgbClr val="00FF00"/>
                </a:solidFill>
                <a:effectLst>
                  <a:outerShdw blurRad="38100" dist="38100" dir="2700000" algn="tl">
                    <a:srgbClr val="000000"/>
                  </a:outerShdw>
                </a:effectLst>
              </a:rPr>
              <a:t>Niedriginflationsland</a:t>
            </a:r>
            <a:r>
              <a:rPr lang="de-DE" dirty="0">
                <a:solidFill>
                  <a:schemeClr val="tx1"/>
                </a:solidFill>
                <a:effectLst>
                  <a:outerShdw blurRad="38100" dist="38100" dir="2700000" algn="tl">
                    <a:srgbClr val="000000"/>
                  </a:outerShdw>
                </a:effectLst>
              </a:rPr>
              <a:t>.</a:t>
            </a:r>
          </a:p>
          <a:p>
            <a:pPr marL="571500" indent="-571500">
              <a:lnSpc>
                <a:spcPct val="8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Dass ein solcher Mechanismus in der </a:t>
            </a:r>
            <a:r>
              <a:rPr lang="de-DE" dirty="0" err="1">
                <a:solidFill>
                  <a:schemeClr val="tx1"/>
                </a:solidFill>
                <a:effectLst>
                  <a:outerShdw blurRad="38100" dist="38100" dir="2700000" algn="tl">
                    <a:srgbClr val="000000"/>
                  </a:outerShdw>
                </a:effectLst>
              </a:rPr>
              <a:t>EWU</a:t>
            </a:r>
            <a:r>
              <a:rPr lang="de-DE" dirty="0">
                <a:solidFill>
                  <a:schemeClr val="tx1"/>
                </a:solidFill>
                <a:effectLst>
                  <a:outerShdw blurRad="38100" dist="38100" dir="2700000" algn="tl">
                    <a:srgbClr val="000000"/>
                  </a:outerShdw>
                </a:effectLst>
              </a:rPr>
              <a:t> über lange Zeit so gewirkt hat, zeigt das folgende </a:t>
            </a:r>
            <a:r>
              <a:rPr lang="de-DE" dirty="0">
                <a:solidFill>
                  <a:srgbClr val="00FF00"/>
                </a:solidFill>
                <a:effectLst>
                  <a:outerShdw blurRad="38100" dist="38100" dir="2700000" algn="tl">
                    <a:srgbClr val="000000"/>
                  </a:outerShdw>
                </a:effectLst>
              </a:rPr>
              <a:t>Schaubild</a:t>
            </a:r>
            <a:r>
              <a:rPr lang="de-DE" dirty="0">
                <a:solidFill>
                  <a:schemeClr val="tx1"/>
                </a:solidFill>
                <a:effectLst>
                  <a:outerShdw blurRad="38100" dist="38100" dir="2700000" algn="tl">
                    <a:srgbClr val="000000"/>
                  </a:outerShdw>
                </a:effectLst>
              </a:rPr>
              <a:t>:</a:t>
            </a: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4745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208C49F5-7218-441F-A9D1-F6DCA28612E2}" type="slidenum">
              <a:rPr lang="de-DE" altLang="en-US" sz="1600" smtClean="0"/>
              <a:pPr eaLnBrk="1" hangingPunct="1">
                <a:spcBef>
                  <a:spcPct val="0"/>
                </a:spcBef>
                <a:buClrTx/>
                <a:buFontTx/>
                <a:buNone/>
              </a:pPr>
              <a:t>147</a:t>
            </a:fld>
            <a:r>
              <a:rPr lang="de-DE" altLang="en-US" sz="1600"/>
              <a:t> -</a:t>
            </a:r>
          </a:p>
        </p:txBody>
      </p:sp>
      <p:sp>
        <p:nvSpPr>
          <p:cNvPr id="14746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4746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47462"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47463"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7700"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64" name="Object 3"/>
          <p:cNvGraphicFramePr>
            <a:graphicFrameLocks noChangeAspect="1"/>
          </p:cNvGraphicFramePr>
          <p:nvPr/>
        </p:nvGraphicFramePr>
        <p:xfrm>
          <a:off x="0" y="1023938"/>
          <a:ext cx="9144000" cy="5834062"/>
        </p:xfrm>
        <a:graphic>
          <a:graphicData uri="http://schemas.openxmlformats.org/presentationml/2006/ole">
            <mc:AlternateContent xmlns:mc="http://schemas.openxmlformats.org/markup-compatibility/2006">
              <mc:Choice xmlns:v="urn:schemas-microsoft-com:vml" Requires="v">
                <p:oleObj spid="_x0000_s147701" name="Diagramm" r:id="rId6" imgW="9239266" imgH="5753094" progId="Excel.Chart.8">
                  <p:link updateAutomatic="1"/>
                </p:oleObj>
              </mc:Choice>
              <mc:Fallback>
                <p:oleObj name="Diagramm" r:id="rId6" imgW="9239266" imgH="5753094" progId="Excel.Chart.8">
                  <p:link updateAutomatic="1"/>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23938"/>
                        <a:ext cx="9144000" cy="58340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99"/>
          <p:cNvSpPr>
            <a:spLocks noChangeArrowheads="1"/>
          </p:cNvSpPr>
          <p:nvPr/>
        </p:nvSpPr>
        <p:spPr bwMode="auto">
          <a:xfrm>
            <a:off x="4732338" y="2119313"/>
            <a:ext cx="3875087" cy="1174750"/>
          </a:xfrm>
          <a:prstGeom prst="roundRect">
            <a:avLst>
              <a:gd name="adj" fmla="val 12495"/>
            </a:avLst>
          </a:prstGeom>
          <a:solidFill>
            <a:srgbClr val="FFFF99"/>
          </a:solidFill>
          <a:ln w="50800">
            <a:solidFill>
              <a:srgbClr val="FF0000"/>
            </a:solidFill>
            <a:round/>
            <a:headEnd/>
            <a:tailEnd/>
          </a:ln>
        </p:spPr>
        <p:txBody>
          <a:bodyPr lIns="72000" tIns="144000" rIns="72000" bIns="216000" anchor="ctr"/>
          <a:lstStyle/>
          <a:p>
            <a:pPr>
              <a:defRPr/>
            </a:pPr>
            <a:r>
              <a:rPr lang="de-DE" sz="2000" dirty="0">
                <a:solidFill>
                  <a:schemeClr val="tx2">
                    <a:lumMod val="50000"/>
                  </a:schemeClr>
                </a:solidFill>
              </a:rPr>
              <a:t>Je niedriger der Realzins, desto höher die aufgelaufene Nettoauslandsverschuldung</a:t>
            </a: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4848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D77FDFD-4DFC-4274-94DC-974185E0D68C}" type="slidenum">
              <a:rPr lang="de-DE" altLang="en-US" sz="1600" smtClean="0"/>
              <a:pPr eaLnBrk="1" hangingPunct="1">
                <a:spcBef>
                  <a:spcPct val="0"/>
                </a:spcBef>
                <a:buClrTx/>
                <a:buFontTx/>
                <a:buNone/>
              </a:pPr>
              <a:t>148</a:t>
            </a:fld>
            <a:r>
              <a:rPr lang="de-DE" altLang="en-US" sz="1600"/>
              <a:t> -</a:t>
            </a:r>
          </a:p>
        </p:txBody>
      </p:sp>
      <p:sp>
        <p:nvSpPr>
          <p:cNvPr id="14848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4848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48486"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4848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8724"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8488" name="Object 4"/>
          <p:cNvGraphicFramePr>
            <a:graphicFrameLocks noChangeAspect="1"/>
          </p:cNvGraphicFramePr>
          <p:nvPr/>
        </p:nvGraphicFramePr>
        <p:xfrm>
          <a:off x="0" y="995363"/>
          <a:ext cx="9144000" cy="5862637"/>
        </p:xfrm>
        <a:graphic>
          <a:graphicData uri="http://schemas.openxmlformats.org/presentationml/2006/ole">
            <mc:AlternateContent xmlns:mc="http://schemas.openxmlformats.org/markup-compatibility/2006">
              <mc:Choice xmlns:v="urn:schemas-microsoft-com:vml" Requires="v">
                <p:oleObj spid="_x0000_s148725" name="Diagramm" r:id="rId6" imgW="9239266" imgH="5753094" progId="Excel.Chart.8">
                  <p:link updateAutomatic="1"/>
                </p:oleObj>
              </mc:Choice>
              <mc:Fallback>
                <p:oleObj name="Diagramm" r:id="rId6" imgW="9239266" imgH="5753094" progId="Excel.Chart.8">
                  <p:link updateAutomatic="1"/>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95363"/>
                        <a:ext cx="9144000" cy="58626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99"/>
          <p:cNvSpPr>
            <a:spLocks noChangeArrowheads="1"/>
          </p:cNvSpPr>
          <p:nvPr/>
        </p:nvSpPr>
        <p:spPr bwMode="auto">
          <a:xfrm>
            <a:off x="1016000" y="2206625"/>
            <a:ext cx="3875088" cy="1408113"/>
          </a:xfrm>
          <a:prstGeom prst="roundRect">
            <a:avLst>
              <a:gd name="adj" fmla="val 12495"/>
            </a:avLst>
          </a:prstGeom>
          <a:solidFill>
            <a:srgbClr val="FFFF99"/>
          </a:solidFill>
          <a:ln w="50800">
            <a:solidFill>
              <a:srgbClr val="FF0000"/>
            </a:solidFill>
            <a:round/>
            <a:headEnd/>
            <a:tailEnd/>
          </a:ln>
        </p:spPr>
        <p:txBody>
          <a:bodyPr lIns="72000" tIns="144000" rIns="72000" bIns="216000" anchor="ctr"/>
          <a:lstStyle/>
          <a:p>
            <a:pPr>
              <a:defRPr/>
            </a:pPr>
            <a:r>
              <a:rPr lang="de-DE" sz="2000" dirty="0">
                <a:solidFill>
                  <a:schemeClr val="tx2">
                    <a:lumMod val="50000"/>
                  </a:schemeClr>
                </a:solidFill>
              </a:rPr>
              <a:t>Je höher die Inflationsrate (desto niedriger der Realzins), desto höher die aufgelaufene Nettoauslandsverschuldung</a:t>
            </a: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6" name="Object 7"/>
          <p:cNvGraphicFramePr>
            <a:graphicFrameLocks noChangeAspect="1"/>
          </p:cNvGraphicFramePr>
          <p:nvPr/>
        </p:nvGraphicFramePr>
        <p:xfrm>
          <a:off x="0" y="1058863"/>
          <a:ext cx="9144000" cy="5799137"/>
        </p:xfrm>
        <a:graphic>
          <a:graphicData uri="http://schemas.openxmlformats.org/presentationml/2006/ole">
            <mc:AlternateContent xmlns:mc="http://schemas.openxmlformats.org/markup-compatibility/2006">
              <mc:Choice xmlns:v="urn:schemas-microsoft-com:vml" Requires="v">
                <p:oleObj spid="_x0000_s149748" name="Diagramm" r:id="rId4" imgW="9239216" imgH="5743643" progId="Excel.Chart.8">
                  <p:link updateAutomatic="1"/>
                </p:oleObj>
              </mc:Choice>
              <mc:Fallback>
                <p:oleObj name="Diagramm" r:id="rId4" imgW="9239216" imgH="5743643" progId="Excel.Chart.8">
                  <p:link updateAutomatic="1"/>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8863"/>
                        <a:ext cx="9144000" cy="57991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itel 10"/>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4950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3C80D175-C03D-4DC0-87EA-22D8BAD8E17E}" type="slidenum">
              <a:rPr lang="de-DE" altLang="en-US" sz="1600" smtClean="0"/>
              <a:pPr eaLnBrk="1" hangingPunct="1">
                <a:spcBef>
                  <a:spcPct val="0"/>
                </a:spcBef>
                <a:buClrTx/>
                <a:buFontTx/>
                <a:buNone/>
              </a:pPr>
              <a:t>149</a:t>
            </a:fld>
            <a:r>
              <a:rPr lang="de-DE" altLang="en-US" sz="1600"/>
              <a:t> -</a:t>
            </a:r>
          </a:p>
        </p:txBody>
      </p:sp>
      <p:sp>
        <p:nvSpPr>
          <p:cNvPr id="14950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495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49511"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49512"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9749" name="Equation" r:id="rId6" imgW="114151" imgH="215619" progId="Equation.3">
                  <p:embed/>
                </p:oleObj>
              </mc:Choice>
              <mc:Fallback>
                <p:oleObj name="Equation" r:id="rId6" imgW="114151" imgH="215619"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AutoShape 99"/>
          <p:cNvSpPr>
            <a:spLocks noChangeArrowheads="1"/>
          </p:cNvSpPr>
          <p:nvPr/>
        </p:nvSpPr>
        <p:spPr bwMode="auto">
          <a:xfrm>
            <a:off x="679450" y="5051425"/>
            <a:ext cx="8180388" cy="922338"/>
          </a:xfrm>
          <a:prstGeom prst="roundRect">
            <a:avLst>
              <a:gd name="adj" fmla="val 12495"/>
            </a:avLst>
          </a:prstGeom>
          <a:solidFill>
            <a:srgbClr val="FFFF99"/>
          </a:solidFill>
          <a:ln w="50800">
            <a:solidFill>
              <a:srgbClr val="FF0000"/>
            </a:solidFill>
            <a:round/>
            <a:headEnd/>
            <a:tailEnd/>
          </a:ln>
        </p:spPr>
        <p:txBody>
          <a:bodyPr lIns="72000" tIns="144000" rIns="72000" bIns="216000" anchor="ctr"/>
          <a:lstStyle/>
          <a:p>
            <a:pPr>
              <a:defRPr/>
            </a:pPr>
            <a:r>
              <a:rPr lang="de-DE" sz="2000" dirty="0">
                <a:solidFill>
                  <a:schemeClr val="tx2">
                    <a:lumMod val="50000"/>
                  </a:schemeClr>
                </a:solidFill>
              </a:rPr>
              <a:t>Die Zunahme der Verschuldung der Hochinflationsländer ging mit dem Aufbau einer Gläubigerposition in den Niedriginflationsländern einher.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7252" name="Rectangle 4"/>
          <p:cNvSpPr>
            <a:spLocks noGrp="1" noChangeArrowheads="1"/>
          </p:cNvSpPr>
          <p:nvPr>
            <p:ph type="title"/>
          </p:nvPr>
        </p:nvSpPr>
        <p:spPr/>
        <p:txBody>
          <a:bodyPr/>
          <a:lstStyle/>
          <a:p>
            <a:pPr eaLnBrk="1" hangingPunct="1">
              <a:defRPr/>
            </a:pPr>
            <a:r>
              <a:rPr lang="en-US" sz="2900" dirty="0"/>
              <a:t>4.1. Die </a:t>
            </a:r>
            <a:r>
              <a:rPr lang="en-US" sz="2900" dirty="0" err="1"/>
              <a:t>Entstehung</a:t>
            </a:r>
            <a:r>
              <a:rPr lang="en-US" sz="2900" dirty="0"/>
              <a:t> </a:t>
            </a:r>
            <a:r>
              <a:rPr lang="en-US" sz="2900" dirty="0" err="1"/>
              <a:t>spekulativer</a:t>
            </a:r>
            <a:r>
              <a:rPr lang="en-US" sz="2900" dirty="0"/>
              <a:t> </a:t>
            </a:r>
            <a:r>
              <a:rPr lang="en-US" sz="2900" dirty="0" err="1"/>
              <a:t>Blasen</a:t>
            </a:r>
            <a:endParaRPr lang="de-DE" sz="2900" dirty="0"/>
          </a:p>
        </p:txBody>
      </p:sp>
      <p:sp>
        <p:nvSpPr>
          <p:cNvPr id="153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D9A9D560-C7E4-441E-8A50-62A201AA4768}" type="slidenum">
              <a:rPr lang="de-DE" altLang="en-US" sz="1600" smtClean="0"/>
              <a:pPr eaLnBrk="1" hangingPunct="1">
                <a:spcBef>
                  <a:spcPct val="0"/>
                </a:spcBef>
                <a:buClrTx/>
                <a:buFontTx/>
                <a:buNone/>
              </a:pPr>
              <a:t>15</a:t>
            </a:fld>
            <a:r>
              <a:rPr lang="de-DE" altLang="en-US" sz="1600"/>
              <a:t> -</a:t>
            </a:r>
          </a:p>
        </p:txBody>
      </p:sp>
      <p:sp>
        <p:nvSpPr>
          <p:cNvPr id="1536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36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397251" name="Rectangle 3"/>
          <p:cNvSpPr>
            <a:spLocks noChangeArrowheads="1"/>
          </p:cNvSpPr>
          <p:nvPr/>
        </p:nvSpPr>
        <p:spPr bwMode="auto">
          <a:xfrm>
            <a:off x="104775" y="1160463"/>
            <a:ext cx="9039225" cy="5697537"/>
          </a:xfrm>
          <a:prstGeom prst="rect">
            <a:avLst/>
          </a:prstGeom>
          <a:noFill/>
          <a:ln w="9525">
            <a:noFill/>
            <a:miter lim="800000"/>
            <a:headEnd/>
            <a:tailEnd/>
          </a:ln>
          <a:effectLst/>
        </p:spPr>
        <p:txBody>
          <a:bodyPr lIns="92075" tIns="46038" rIns="92075" bIns="46038"/>
          <a:lstStyle/>
          <a:p>
            <a:pPr marL="571500" indent="-571500">
              <a:lnSpc>
                <a:spcPct val="8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Die "</a:t>
            </a:r>
            <a:r>
              <a:rPr lang="de-DE" sz="2400" dirty="0">
                <a:solidFill>
                  <a:srgbClr val="00FF00"/>
                </a:solidFill>
                <a:effectLst>
                  <a:outerShdw blurRad="38100" dist="38100" dir="2700000" algn="tl">
                    <a:srgbClr val="000000"/>
                  </a:outerShdw>
                </a:effectLst>
              </a:rPr>
              <a:t>Finanzierungsquelle</a:t>
            </a:r>
            <a:r>
              <a:rPr lang="de-DE" sz="2400" dirty="0">
                <a:solidFill>
                  <a:schemeClr val="tx1"/>
                </a:solidFill>
                <a:effectLst>
                  <a:outerShdw blurRad="38100" dist="38100" dir="2700000" algn="tl">
                    <a:srgbClr val="000000"/>
                  </a:outerShdw>
                </a:effectLst>
              </a:rPr>
              <a:t>"</a:t>
            </a:r>
            <a:endParaRPr lang="de-DE" sz="2400" dirty="0">
              <a:solidFill>
                <a:srgbClr val="0000FF"/>
              </a:solidFill>
              <a:effectLst>
                <a:outerShdw blurRad="38100" dist="38100" dir="2700000" algn="tl">
                  <a:srgbClr val="000000"/>
                </a:outerShdw>
              </a:effectLst>
            </a:endParaRPr>
          </a:p>
          <a:p>
            <a:pPr marL="952500" lvl="1" indent="-495300">
              <a:lnSpc>
                <a:spcPct val="8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Um die ständigen </a:t>
            </a:r>
            <a:r>
              <a:rPr lang="de-DE" dirty="0">
                <a:solidFill>
                  <a:srgbClr val="00FF00"/>
                </a:solidFill>
                <a:effectLst>
                  <a:outerShdw blurRad="38100" dist="38100" dir="2700000" algn="tl">
                    <a:srgbClr val="000000"/>
                  </a:outerShdw>
                </a:effectLst>
              </a:rPr>
              <a:t>Käufe</a:t>
            </a:r>
            <a:r>
              <a:rPr lang="de-DE" dirty="0">
                <a:solidFill>
                  <a:schemeClr val="tx1"/>
                </a:solidFill>
                <a:effectLst>
                  <a:outerShdw blurRad="38100" dist="38100" dir="2700000" algn="tl">
                    <a:srgbClr val="000000"/>
                  </a:outerShdw>
                </a:effectLst>
              </a:rPr>
              <a:t> zu </a:t>
            </a:r>
            <a:r>
              <a:rPr lang="de-DE" dirty="0">
                <a:solidFill>
                  <a:srgbClr val="00FF00"/>
                </a:solidFill>
                <a:effectLst>
                  <a:outerShdw blurRad="38100" dist="38100" dir="2700000" algn="tl">
                    <a:srgbClr val="000000"/>
                  </a:outerShdw>
                </a:effectLst>
              </a:rPr>
              <a:t>finanzieren</a:t>
            </a:r>
            <a:r>
              <a:rPr lang="de-DE" dirty="0">
                <a:solidFill>
                  <a:schemeClr val="tx1"/>
                </a:solidFill>
                <a:effectLst>
                  <a:outerShdw blurRad="38100" dist="38100" dir="2700000" algn="tl">
                    <a:srgbClr val="000000"/>
                  </a:outerShdw>
                </a:effectLst>
              </a:rPr>
              <a:t>, müssen finanzielle Mittel zum Kauf des „Rückkopplungs-Aktivums“ zur Verfügung stehen. Die Geschichte der Finanzmarktkrisen zeigt, dass es hier sehr unterschiedliche Quellen geben kann:</a:t>
            </a:r>
          </a:p>
          <a:p>
            <a:pPr marL="1371600" lvl="2" indent="-457200">
              <a:lnSpc>
                <a:spcPct val="70000"/>
              </a:lnSpc>
              <a:spcBef>
                <a:spcPct val="60000"/>
              </a:spcBef>
              <a:buClr>
                <a:srgbClr val="FF0000"/>
              </a:buClr>
              <a:buSzPct val="130000"/>
              <a:buFont typeface="Arial Unicode MS" pitchFamily="34" charset="-128"/>
              <a:buChar char="◆"/>
              <a:defRPr/>
            </a:pPr>
            <a:r>
              <a:rPr lang="de-DE" sz="2100" dirty="0">
                <a:solidFill>
                  <a:srgbClr val="00FF00"/>
                </a:solidFill>
                <a:effectLst>
                  <a:outerShdw blurRad="38100" dist="38100" dir="2700000" algn="tl">
                    <a:srgbClr val="000000"/>
                  </a:outerShdw>
                </a:effectLst>
              </a:rPr>
              <a:t>Umschichtung von Portfolios</a:t>
            </a:r>
            <a:r>
              <a:rPr lang="de-DE" sz="2100" dirty="0">
                <a:solidFill>
                  <a:schemeClr val="tx1"/>
                </a:solidFill>
                <a:effectLst>
                  <a:outerShdw blurRad="38100" dist="38100" dir="2700000" algn="tl">
                    <a:srgbClr val="000000"/>
                  </a:outerShdw>
                </a:effectLst>
              </a:rPr>
              <a:t>, z.B. Verkauf von festverzins-</a:t>
            </a:r>
            <a:r>
              <a:rPr lang="de-DE" sz="2100" dirty="0" err="1">
                <a:solidFill>
                  <a:schemeClr val="tx1"/>
                </a:solidFill>
                <a:effectLst>
                  <a:outerShdw blurRad="38100" dist="38100" dir="2700000" algn="tl">
                    <a:srgbClr val="000000"/>
                  </a:outerShdw>
                </a:effectLst>
              </a:rPr>
              <a:t>lichen</a:t>
            </a:r>
            <a:r>
              <a:rPr lang="de-DE" sz="2100" dirty="0">
                <a:solidFill>
                  <a:schemeClr val="tx1"/>
                </a:solidFill>
                <a:effectLst>
                  <a:outerShdw blurRad="38100" dist="38100" dir="2700000" algn="tl">
                    <a:srgbClr val="000000"/>
                  </a:outerShdw>
                </a:effectLst>
              </a:rPr>
              <a:t> Wertpapieren und Kauf von Aktien, Immobilien, Tulpen-zwiebeln…</a:t>
            </a:r>
          </a:p>
          <a:p>
            <a:pPr marL="1371600" lvl="2" indent="-457200">
              <a:lnSpc>
                <a:spcPct val="80000"/>
              </a:lnSpc>
              <a:spcBef>
                <a:spcPct val="60000"/>
              </a:spcBef>
              <a:buClr>
                <a:srgbClr val="FF0000"/>
              </a:buClr>
              <a:buSzPct val="130000"/>
              <a:buFont typeface="Arial Unicode MS" pitchFamily="34" charset="-128"/>
              <a:buChar char="◆"/>
              <a:defRPr/>
            </a:pPr>
            <a:r>
              <a:rPr lang="de-DE" sz="2100" dirty="0">
                <a:solidFill>
                  <a:srgbClr val="00FF00"/>
                </a:solidFill>
                <a:effectLst>
                  <a:outerShdw blurRad="38100" dist="38100" dir="2700000" algn="tl">
                    <a:srgbClr val="000000"/>
                  </a:outerShdw>
                </a:effectLst>
              </a:rPr>
              <a:t>Starker Anstieg des Geldangebotes</a:t>
            </a:r>
            <a:r>
              <a:rPr lang="de-DE" sz="2100" dirty="0">
                <a:solidFill>
                  <a:schemeClr val="tx1"/>
                </a:solidFill>
                <a:effectLst>
                  <a:outerShdw blurRad="38100" dist="38100" dir="2700000" algn="tl">
                    <a:srgbClr val="000000"/>
                  </a:outerShdw>
                </a:effectLst>
              </a:rPr>
              <a:t> durch die Zentralbank =&gt; Anstieg des Kreditangebotes zum Kauf des Rückkopplungs-Aktivums</a:t>
            </a:r>
          </a:p>
          <a:p>
            <a:pPr marL="1371600" lvl="2" indent="-457200">
              <a:lnSpc>
                <a:spcPct val="80000"/>
              </a:lnSpc>
              <a:spcBef>
                <a:spcPct val="60000"/>
              </a:spcBef>
              <a:buClr>
                <a:srgbClr val="FF0000"/>
              </a:buClr>
              <a:buSzPct val="130000"/>
              <a:buFont typeface="Arial Unicode MS" pitchFamily="34" charset="-128"/>
              <a:buChar char="◆"/>
              <a:defRPr/>
            </a:pPr>
            <a:r>
              <a:rPr lang="de-DE" sz="2100" dirty="0">
                <a:solidFill>
                  <a:srgbClr val="00FF00"/>
                </a:solidFill>
                <a:effectLst>
                  <a:outerShdw blurRad="38100" dist="38100" dir="2700000" algn="tl">
                    <a:srgbClr val="000000"/>
                  </a:outerShdw>
                </a:effectLst>
              </a:rPr>
              <a:t>Zufluss von Auslandskapital</a:t>
            </a:r>
            <a:r>
              <a:rPr lang="de-DE" sz="2100" dirty="0">
                <a:solidFill>
                  <a:schemeClr val="tx1"/>
                </a:solidFill>
                <a:effectLst>
                  <a:outerShdw blurRad="38100" dist="38100" dir="2700000" algn="tl">
                    <a:srgbClr val="000000"/>
                  </a:outerShdw>
                </a:effectLst>
              </a:rPr>
              <a:t> z.B. ermöglich durch die wirtschaftliche Öffnung eines Landes.</a:t>
            </a:r>
          </a:p>
          <a:p>
            <a:pPr marL="1371600" lvl="2" indent="-457200">
              <a:lnSpc>
                <a:spcPct val="90000"/>
              </a:lnSpc>
              <a:spcBef>
                <a:spcPct val="60000"/>
              </a:spcBef>
              <a:buClr>
                <a:srgbClr val="FF0000"/>
              </a:buClr>
              <a:buSzPct val="130000"/>
              <a:buFont typeface="Arial Unicode MS" pitchFamily="34" charset="-128"/>
              <a:buChar char="◆"/>
              <a:defRPr/>
            </a:pPr>
            <a:r>
              <a:rPr lang="de-DE" sz="2100" dirty="0">
                <a:solidFill>
                  <a:srgbClr val="00FF00"/>
                </a:solidFill>
                <a:effectLst>
                  <a:outerShdw blurRad="38100" dist="38100" dir="2700000" algn="tl">
                    <a:srgbClr val="000000"/>
                  </a:outerShdw>
                </a:effectLst>
              </a:rPr>
              <a:t>Zugewinn ausländischen Vermögens</a:t>
            </a:r>
            <a:r>
              <a:rPr lang="de-DE" sz="2100" dirty="0">
                <a:solidFill>
                  <a:schemeClr val="tx1"/>
                </a:solidFill>
                <a:effectLst>
                  <a:outerShdw blurRad="38100" dist="38100" dir="2700000" algn="tl">
                    <a:srgbClr val="000000"/>
                  </a:outerShdw>
                </a:effectLst>
              </a:rPr>
              <a:t>: Entdeckungen neuer Länder, Kolonialismus, Kriegsreparationen...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972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9725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972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97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5053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F961416B-060F-4FB8-94D6-4FBC50062499}" type="slidenum">
              <a:rPr lang="de-DE" altLang="en-US" sz="1600" smtClean="0"/>
              <a:pPr eaLnBrk="1" hangingPunct="1">
                <a:spcBef>
                  <a:spcPct val="0"/>
                </a:spcBef>
                <a:buClrTx/>
                <a:buFontTx/>
                <a:buNone/>
              </a:pPr>
              <a:t>150</a:t>
            </a:fld>
            <a:r>
              <a:rPr lang="de-DE" altLang="en-US" sz="1600"/>
              <a:t> -</a:t>
            </a:r>
          </a:p>
        </p:txBody>
      </p:sp>
      <p:sp>
        <p:nvSpPr>
          <p:cNvPr id="15053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053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50534" name="Rectangle 5"/>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50535"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0654" name="Equation" r:id="rId4" imgW="114151" imgH="215619" progId="Equation.3">
                  <p:embed/>
                </p:oleObj>
              </mc:Choice>
              <mc:Fallback>
                <p:oleObj name="Equation" r:id="rId4" imgW="114151" imgH="21561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p:cNvSpPr>
            <a:spLocks noChangeArrowheads="1"/>
          </p:cNvSpPr>
          <p:nvPr/>
        </p:nvSpPr>
        <p:spPr bwMode="auto">
          <a:xfrm>
            <a:off x="104775" y="1160463"/>
            <a:ext cx="8896350" cy="5519737"/>
          </a:xfrm>
          <a:prstGeom prst="rect">
            <a:avLst/>
          </a:prstGeom>
          <a:noFill/>
          <a:ln w="9525">
            <a:noFill/>
            <a:miter lim="800000"/>
            <a:headEnd/>
            <a:tailEnd/>
          </a:ln>
          <a:effectLst/>
        </p:spPr>
        <p:txBody>
          <a:bodyPr lIns="92075" tIns="46038" rIns="92075" bIns="46038"/>
          <a:lstStyle/>
          <a:p>
            <a:pPr marL="571500" indent="-571500">
              <a:lnSpc>
                <a:spcPct val="70000"/>
              </a:lnSpc>
              <a:spcBef>
                <a:spcPct val="6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Wie war es möglich, dass dieser </a:t>
            </a:r>
            <a:r>
              <a:rPr lang="de-DE" dirty="0">
                <a:solidFill>
                  <a:srgbClr val="00FF00"/>
                </a:solidFill>
                <a:effectLst>
                  <a:outerShdw blurRad="38100" dist="38100" dir="2700000" algn="tl">
                    <a:srgbClr val="000000"/>
                  </a:outerShdw>
                </a:effectLst>
              </a:rPr>
              <a:t>Verschuldungsprozess über          10 Jahre</a:t>
            </a:r>
            <a:r>
              <a:rPr lang="de-DE" dirty="0">
                <a:solidFill>
                  <a:schemeClr val="tx1"/>
                </a:solidFill>
                <a:effectLst>
                  <a:outerShdw blurRad="38100" dist="38100" dir="2700000" algn="tl">
                    <a:srgbClr val="000000"/>
                  </a:outerShdw>
                </a:effectLst>
              </a:rPr>
              <a:t> angehalten hat?</a:t>
            </a:r>
          </a:p>
          <a:p>
            <a:pPr marL="812800" lvl="1" indent="-355600">
              <a:lnSpc>
                <a:spcPct val="80000"/>
              </a:lnSpc>
              <a:spcBef>
                <a:spcPct val="60000"/>
              </a:spcBef>
              <a:buClr>
                <a:srgbClr val="FF0000"/>
              </a:buClr>
              <a:buSzPct val="110000"/>
              <a:buFont typeface="Arial Unicode MS" pitchFamily="34" charset="-128"/>
              <a:buChar char="■"/>
              <a:defRPr/>
            </a:pPr>
            <a:r>
              <a:rPr lang="de-DE" dirty="0">
                <a:solidFill>
                  <a:srgbClr val="FFFFFF"/>
                </a:solidFill>
                <a:effectLst>
                  <a:outerShdw blurRad="38100" dist="38100" dir="2700000" algn="tl">
                    <a:srgbClr val="000000"/>
                  </a:outerShdw>
                </a:effectLst>
              </a:rPr>
              <a:t>D</a:t>
            </a:r>
            <a:r>
              <a:rPr lang="de-DE" dirty="0">
                <a:solidFill>
                  <a:schemeClr val="tx1"/>
                </a:solidFill>
                <a:effectLst>
                  <a:outerShdw blurRad="38100" dist="38100" dir="2700000" algn="tl">
                    <a:srgbClr val="000000"/>
                  </a:outerShdw>
                </a:effectLst>
              </a:rPr>
              <a:t>er beschriebene Verschuldungsprozess kann zu einer sich </a:t>
            </a:r>
            <a:r>
              <a:rPr lang="de-DE" dirty="0">
                <a:solidFill>
                  <a:srgbClr val="00FF00"/>
                </a:solidFill>
                <a:effectLst>
                  <a:outerShdw blurRad="38100" dist="38100" dir="2700000" algn="tl">
                    <a:srgbClr val="000000"/>
                  </a:outerShdw>
                </a:effectLst>
              </a:rPr>
              <a:t>selbst verstärkenden Verschuldungsspirale </a:t>
            </a:r>
            <a:r>
              <a:rPr lang="de-DE" dirty="0">
                <a:solidFill>
                  <a:schemeClr val="tx1"/>
                </a:solidFill>
                <a:effectLst>
                  <a:outerShdw blurRad="38100" dist="38100" dir="2700000" algn="tl">
                    <a:srgbClr val="000000"/>
                  </a:outerShdw>
                </a:effectLst>
              </a:rPr>
              <a:t>(positiver Rückkopplungseffekt) führen:</a:t>
            </a:r>
          </a:p>
          <a:p>
            <a:pPr marL="1262063" lvl="2" indent="-347663" eaLnBrk="0" hangingPunct="0">
              <a:spcBef>
                <a:spcPct val="20000"/>
              </a:spcBef>
              <a:buClr>
                <a:srgbClr val="FF0000"/>
              </a:buClr>
              <a:buSzPct val="130000"/>
              <a:buFont typeface="Arial Unicode MS" pitchFamily="34" charset="-128"/>
              <a:buChar char="◆"/>
              <a:defRPr/>
            </a:pPr>
            <a:r>
              <a:rPr lang="de-DE" sz="2000" dirty="0">
                <a:solidFill>
                  <a:srgbClr val="FFFFFF"/>
                </a:solidFill>
                <a:effectLst>
                  <a:outerShdw blurRad="38100" dist="38100" dir="2700000" algn="tl">
                    <a:srgbClr val="000000"/>
                  </a:outerShdw>
                </a:effectLst>
              </a:rPr>
              <a:t>Aus dem Niedriginflationsland fließen Kredite in das Hochinflationsland.</a:t>
            </a:r>
          </a:p>
          <a:p>
            <a:pPr marL="1262063" lvl="2" indent="-347663" eaLnBrk="0" hangingPunct="0">
              <a:spcBef>
                <a:spcPct val="20000"/>
              </a:spcBef>
              <a:buClr>
                <a:srgbClr val="FF0000"/>
              </a:buClr>
              <a:buSzPct val="130000"/>
              <a:buFont typeface="Arial Unicode MS" pitchFamily="34" charset="-128"/>
              <a:buChar char="◆"/>
              <a:defRPr/>
            </a:pPr>
            <a:r>
              <a:rPr lang="de-DE" sz="2000" dirty="0">
                <a:solidFill>
                  <a:srgbClr val="FFFFFF"/>
                </a:solidFill>
                <a:effectLst>
                  <a:outerShdw blurRad="38100" dist="38100" dir="2700000" algn="tl">
                    <a:srgbClr val="000000"/>
                  </a:outerShdw>
                </a:effectLst>
              </a:rPr>
              <a:t>Im Hochinflationsland werden diese Kredite für den </a:t>
            </a:r>
            <a:r>
              <a:rPr lang="de-DE" sz="2000" dirty="0">
                <a:solidFill>
                  <a:srgbClr val="00FF00"/>
                </a:solidFill>
                <a:effectLst>
                  <a:outerShdw blurRad="38100" dist="38100" dir="2700000" algn="tl">
                    <a:srgbClr val="000000"/>
                  </a:outerShdw>
                </a:effectLst>
              </a:rPr>
              <a:t>Kauf von Gütern </a:t>
            </a:r>
            <a:r>
              <a:rPr lang="de-DE" sz="2000" dirty="0">
                <a:solidFill>
                  <a:srgbClr val="FFFFFF"/>
                </a:solidFill>
                <a:effectLst>
                  <a:outerShdw blurRad="38100" dist="38100" dir="2700000" algn="tl">
                    <a:srgbClr val="000000"/>
                  </a:outerShdw>
                </a:effectLst>
              </a:rPr>
              <a:t>verwendet. Die Nachfrage nach Gütern im Hochinflationsland steigt also über das Produktionspotential dieses Landes.</a:t>
            </a:r>
          </a:p>
          <a:p>
            <a:pPr marL="1262063" lvl="2" indent="-347663" eaLnBrk="0" hangingPunct="0">
              <a:spcBef>
                <a:spcPct val="2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Wenn die nachgefragten Güter dann </a:t>
            </a:r>
            <a:r>
              <a:rPr lang="de-DE" sz="2000" i="1" dirty="0">
                <a:solidFill>
                  <a:srgbClr val="00FF00"/>
                </a:solidFill>
                <a:effectLst>
                  <a:outerShdw blurRad="38100" dist="38100" dir="2700000" algn="tl">
                    <a:srgbClr val="000000"/>
                  </a:outerShdw>
                </a:effectLst>
              </a:rPr>
              <a:t>nicht handelbar </a:t>
            </a:r>
            <a:r>
              <a:rPr lang="de-DE" sz="2000" dirty="0">
                <a:solidFill>
                  <a:srgbClr val="FFFFFF"/>
                </a:solidFill>
                <a:effectLst>
                  <a:outerShdw blurRad="38100" dist="38100" dir="2700000" algn="tl">
                    <a:srgbClr val="000000"/>
                  </a:outerShdw>
                </a:effectLst>
              </a:rPr>
              <a:t>sind - was z.B. bei Immobilien oder bei vielen Dienstleistungen der Fall ist – entsteht  Überschussnachfrage nach  Gütern </a:t>
            </a:r>
            <a:r>
              <a:rPr lang="de-DE" sz="2000" dirty="0">
                <a:solidFill>
                  <a:srgbClr val="00FF00"/>
                </a:solidFill>
                <a:effectLst>
                  <a:outerShdw blurRad="38100" dist="38100" dir="2700000" algn="tl">
                    <a:srgbClr val="000000"/>
                  </a:outerShdw>
                </a:effectLst>
              </a:rPr>
              <a:t>im Hochinflationsland</a:t>
            </a:r>
            <a:r>
              <a:rPr lang="de-DE" sz="2000" dirty="0">
                <a:solidFill>
                  <a:srgbClr val="FFFFFF"/>
                </a:solidFill>
                <a:effectLst>
                  <a:outerShdw blurRad="38100" dist="38100" dir="2700000" algn="tl">
                    <a:srgbClr val="000000"/>
                  </a:outerShdw>
                </a:effectLst>
              </a:rPr>
              <a:t>.</a:t>
            </a:r>
          </a:p>
          <a:p>
            <a:pPr marL="1262063" lvl="2" indent="-347663" eaLnBrk="0" hangingPunct="0">
              <a:spcBef>
                <a:spcPct val="20000"/>
              </a:spcBef>
              <a:buClr>
                <a:srgbClr val="FF0000"/>
              </a:buClr>
              <a:buSzPct val="130000"/>
              <a:buFont typeface="Arial Unicode MS" pitchFamily="34" charset="-128"/>
              <a:buChar char="◆"/>
              <a:defRPr/>
            </a:pPr>
            <a:r>
              <a:rPr lang="de-DE" sz="2000" dirty="0">
                <a:solidFill>
                  <a:srgbClr val="FFFFFF"/>
                </a:solidFill>
                <a:effectLst>
                  <a:outerShdw blurRad="38100" dist="38100" dir="2700000" algn="tl">
                    <a:srgbClr val="000000"/>
                  </a:outerShdw>
                </a:effectLst>
              </a:rPr>
              <a:t>Diese </a:t>
            </a:r>
            <a:r>
              <a:rPr lang="de-DE" sz="2000" dirty="0">
                <a:solidFill>
                  <a:srgbClr val="00FF00"/>
                </a:solidFill>
                <a:effectLst>
                  <a:outerShdw blurRad="38100" dist="38100" dir="2700000" algn="tl">
                    <a:srgbClr val="000000"/>
                  </a:outerShdw>
                </a:effectLst>
              </a:rPr>
              <a:t>Überschussnachfrage</a:t>
            </a:r>
            <a:r>
              <a:rPr lang="de-DE" sz="2000" dirty="0">
                <a:solidFill>
                  <a:srgbClr val="FFFFFF"/>
                </a:solidFill>
                <a:effectLst>
                  <a:outerShdw blurRad="38100" dist="38100" dir="2700000" algn="tl">
                    <a:srgbClr val="000000"/>
                  </a:outerShdw>
                </a:effectLst>
              </a:rPr>
              <a:t> erzeugt dann </a:t>
            </a:r>
            <a:r>
              <a:rPr lang="de-DE" sz="2000" dirty="0">
                <a:solidFill>
                  <a:srgbClr val="00FF00"/>
                </a:solidFill>
                <a:effectLst>
                  <a:outerShdw blurRad="38100" dist="38100" dir="2700000" algn="tl">
                    <a:srgbClr val="000000"/>
                  </a:outerShdw>
                </a:effectLst>
              </a:rPr>
              <a:t>wiederum Inflation</a:t>
            </a:r>
            <a:r>
              <a:rPr lang="de-DE" sz="2000" dirty="0">
                <a:solidFill>
                  <a:srgbClr val="FFFFFF"/>
                </a:solidFill>
                <a:effectLst>
                  <a:outerShdw blurRad="38100" dist="38100" dir="2700000" algn="tl">
                    <a:srgbClr val="000000"/>
                  </a:outerShdw>
                </a:effectLst>
              </a:rPr>
              <a:t>!</a:t>
            </a:r>
            <a:endParaRPr lang="de-DE" dirty="0">
              <a:solidFill>
                <a:schemeClr val="tx1"/>
              </a:solidFill>
              <a:effectLst>
                <a:outerShdw blurRad="38100" dist="38100" dir="2700000" algn="tl">
                  <a:srgbClr val="000000"/>
                </a:outerShdw>
              </a:effectLst>
            </a:endParaRP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5155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8099E66-E235-4855-B6CA-0D366BE55CE8}" type="slidenum">
              <a:rPr lang="de-DE" altLang="en-US" sz="1600" smtClean="0"/>
              <a:pPr eaLnBrk="1" hangingPunct="1">
                <a:spcBef>
                  <a:spcPct val="0"/>
                </a:spcBef>
                <a:buClrTx/>
                <a:buFontTx/>
                <a:buNone/>
              </a:pPr>
              <a:t>151</a:t>
            </a:fld>
            <a:r>
              <a:rPr lang="de-DE" altLang="en-US" sz="1600"/>
              <a:t> -</a:t>
            </a:r>
          </a:p>
        </p:txBody>
      </p:sp>
      <p:sp>
        <p:nvSpPr>
          <p:cNvPr id="15155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15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51558" name="Rectangle 5"/>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51559"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1678" name="Equation" r:id="rId4" imgW="114151" imgH="215619" progId="Equation.3">
                  <p:embed/>
                </p:oleObj>
              </mc:Choice>
              <mc:Fallback>
                <p:oleObj name="Equation" r:id="rId4" imgW="114151" imgH="215619"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2"/>
          <p:cNvSpPr>
            <a:spLocks noChangeArrowheads="1"/>
          </p:cNvSpPr>
          <p:nvPr/>
        </p:nvSpPr>
        <p:spPr bwMode="auto">
          <a:xfrm>
            <a:off x="104775" y="1160463"/>
            <a:ext cx="8896350" cy="5519737"/>
          </a:xfrm>
          <a:prstGeom prst="rect">
            <a:avLst/>
          </a:prstGeom>
          <a:noFill/>
          <a:ln w="9525">
            <a:noFill/>
            <a:miter lim="800000"/>
            <a:headEnd/>
            <a:tailEnd/>
          </a:ln>
          <a:effectLst/>
        </p:spPr>
        <p:txBody>
          <a:bodyPr lIns="92075" tIns="46038" rIns="92075" bIns="46038"/>
          <a:lstStyle/>
          <a:p>
            <a:pPr marL="1262063" lvl="2" indent="-347663" eaLnBrk="0" hangingPunct="0">
              <a:spcBef>
                <a:spcPct val="20000"/>
              </a:spcBef>
              <a:buClr>
                <a:srgbClr val="FF0000"/>
              </a:buClr>
              <a:buSzPct val="130000"/>
              <a:buFont typeface="Arial Unicode MS" pitchFamily="34" charset="-128"/>
              <a:buChar char="◆"/>
              <a:defRPr/>
            </a:pPr>
            <a:r>
              <a:rPr lang="de-DE" sz="2000" dirty="0">
                <a:solidFill>
                  <a:srgbClr val="FFFFFF"/>
                </a:solidFill>
                <a:effectLst>
                  <a:outerShdw blurRad="38100" dist="38100" dir="2700000" algn="tl">
                    <a:srgbClr val="000000"/>
                  </a:outerShdw>
                </a:effectLst>
              </a:rPr>
              <a:t>Im </a:t>
            </a:r>
            <a:r>
              <a:rPr lang="de-DE" sz="2000" dirty="0">
                <a:solidFill>
                  <a:srgbClr val="00FF00"/>
                </a:solidFill>
                <a:effectLst>
                  <a:outerShdw blurRad="38100" dist="38100" dir="2700000" algn="tl">
                    <a:srgbClr val="000000"/>
                  </a:outerShdw>
                </a:effectLst>
              </a:rPr>
              <a:t>Niedriginflationsland</a:t>
            </a:r>
            <a:r>
              <a:rPr lang="de-DE" sz="2000" dirty="0">
                <a:solidFill>
                  <a:srgbClr val="FFFFFF"/>
                </a:solidFill>
                <a:effectLst>
                  <a:outerShdw blurRad="38100" dist="38100" dir="2700000" algn="tl">
                    <a:srgbClr val="000000"/>
                  </a:outerShdw>
                </a:effectLst>
              </a:rPr>
              <a:t> kommt es durch die Kreditvergabe zu einem Kaufkraftabfluss in das Hochinflationsland.</a:t>
            </a:r>
          </a:p>
          <a:p>
            <a:pPr marL="1262063" lvl="2" indent="-347663" eaLnBrk="0" hangingPunct="0">
              <a:spcBef>
                <a:spcPct val="20000"/>
              </a:spcBef>
              <a:buClr>
                <a:srgbClr val="FF0000"/>
              </a:buClr>
              <a:buSzPct val="130000"/>
              <a:buFont typeface="Arial Unicode MS" pitchFamily="34" charset="-128"/>
              <a:buChar char="◆"/>
              <a:defRPr/>
            </a:pPr>
            <a:r>
              <a:rPr lang="de-DE" sz="2000" dirty="0">
                <a:solidFill>
                  <a:srgbClr val="FFFFFF"/>
                </a:solidFill>
                <a:effectLst>
                  <a:outerShdw blurRad="38100" dist="38100" dir="2700000" algn="tl">
                    <a:srgbClr val="000000"/>
                  </a:outerShdw>
                </a:effectLst>
              </a:rPr>
              <a:t>Wenn  es dann nicht in Höhe des Kreditvolume</a:t>
            </a:r>
            <a:r>
              <a:rPr lang="de-DE" sz="2000" dirty="0">
                <a:solidFill>
                  <a:schemeClr val="tx1"/>
                </a:solidFill>
                <a:effectLst>
                  <a:outerShdw blurRad="38100" dist="38100" dir="2700000" algn="tl">
                    <a:srgbClr val="000000"/>
                  </a:outerShdw>
                </a:effectLst>
              </a:rPr>
              <a:t>ns zu einer Exportnachfrage aus dem  Hochinflationsland kommt, resultiert im Niedriginflationsland </a:t>
            </a:r>
            <a:r>
              <a:rPr lang="de-DE" sz="2000" dirty="0">
                <a:solidFill>
                  <a:srgbClr val="00FF00"/>
                </a:solidFill>
                <a:effectLst>
                  <a:outerShdw blurRad="38100" dist="38100" dir="2700000" algn="tl">
                    <a:srgbClr val="000000"/>
                  </a:outerShdw>
                </a:effectLst>
              </a:rPr>
              <a:t>Überschussangebot</a:t>
            </a:r>
            <a:r>
              <a:rPr lang="de-DE" sz="2000" dirty="0">
                <a:solidFill>
                  <a:schemeClr val="tx1"/>
                </a:solidFill>
                <a:effectLst>
                  <a:outerShdw blurRad="38100" dist="38100" dir="2700000" algn="tl">
                    <a:srgbClr val="000000"/>
                  </a:outerShdw>
                </a:effectLst>
              </a:rPr>
              <a:t>.</a:t>
            </a:r>
          </a:p>
          <a:p>
            <a:pPr marL="1262063" lvl="2" indent="-347663" eaLnBrk="0" hangingPunct="0">
              <a:spcBef>
                <a:spcPct val="20000"/>
              </a:spcBef>
              <a:buClr>
                <a:srgbClr val="FF0000"/>
              </a:buClr>
              <a:buSzPct val="130000"/>
              <a:buFont typeface="Arial Unicode MS" pitchFamily="34" charset="-128"/>
              <a:buChar char="◆"/>
              <a:defRPr/>
            </a:pPr>
            <a:r>
              <a:rPr lang="de-DE" sz="2000" dirty="0">
                <a:solidFill>
                  <a:srgbClr val="FFFFFF"/>
                </a:solidFill>
                <a:effectLst>
                  <a:outerShdw blurRad="38100" dist="38100" dir="2700000" algn="tl">
                    <a:srgbClr val="000000"/>
                  </a:outerShdw>
                </a:effectLst>
              </a:rPr>
              <a:t>Dieses </a:t>
            </a:r>
            <a:r>
              <a:rPr lang="de-DE" sz="2000" dirty="0">
                <a:solidFill>
                  <a:srgbClr val="00FF00"/>
                </a:solidFill>
                <a:effectLst>
                  <a:outerShdw blurRad="38100" dist="38100" dir="2700000" algn="tl">
                    <a:srgbClr val="000000"/>
                  </a:outerShdw>
                </a:effectLst>
              </a:rPr>
              <a:t>Überschussangebot</a:t>
            </a:r>
            <a:r>
              <a:rPr lang="de-DE" sz="2000" dirty="0">
                <a:solidFill>
                  <a:srgbClr val="FFFFFF"/>
                </a:solidFill>
                <a:effectLst>
                  <a:outerShdw blurRad="38100" dist="38100" dir="2700000" algn="tl">
                    <a:srgbClr val="000000"/>
                  </a:outerShdw>
                </a:effectLst>
              </a:rPr>
              <a:t> führt dann </a:t>
            </a:r>
            <a:r>
              <a:rPr lang="de-DE" sz="2000" dirty="0">
                <a:solidFill>
                  <a:srgbClr val="00FF00"/>
                </a:solidFill>
                <a:effectLst>
                  <a:outerShdw blurRad="38100" dist="38100" dir="2700000" algn="tl">
                    <a:srgbClr val="000000"/>
                  </a:outerShdw>
                </a:effectLst>
              </a:rPr>
              <a:t>wiederum zu </a:t>
            </a:r>
            <a:r>
              <a:rPr lang="de-DE" sz="2000" dirty="0">
                <a:solidFill>
                  <a:srgbClr val="FFFFFF"/>
                </a:solidFill>
                <a:effectLst>
                  <a:outerShdw blurRad="38100" dist="38100" dir="2700000" algn="tl">
                    <a:srgbClr val="000000"/>
                  </a:outerShdw>
                </a:effectLst>
              </a:rPr>
              <a:t>einer </a:t>
            </a:r>
            <a:r>
              <a:rPr lang="de-DE" sz="2000" dirty="0">
                <a:solidFill>
                  <a:srgbClr val="00FF00"/>
                </a:solidFill>
                <a:effectLst>
                  <a:outerShdw blurRad="38100" dist="38100" dir="2700000" algn="tl">
                    <a:srgbClr val="000000"/>
                  </a:outerShdw>
                </a:effectLst>
              </a:rPr>
              <a:t>niedrigeren  Inflationsrate</a:t>
            </a:r>
            <a:r>
              <a:rPr lang="de-DE" dirty="0"/>
              <a:t> </a:t>
            </a:r>
            <a:r>
              <a:rPr lang="de-DE" sz="2000" dirty="0">
                <a:solidFill>
                  <a:srgbClr val="FFFFFF"/>
                </a:solidFill>
                <a:effectLst>
                  <a:outerShdw blurRad="38100" dist="38100" dir="2700000" algn="tl">
                    <a:srgbClr val="000000"/>
                  </a:outerShdw>
                </a:effectLst>
              </a:rPr>
              <a:t>im Niedriginflationsland.</a:t>
            </a:r>
          </a:p>
          <a:p>
            <a:pPr marL="812800" lvl="1" indent="-355600">
              <a:lnSpc>
                <a:spcPct val="80000"/>
              </a:lnSpc>
              <a:spcBef>
                <a:spcPct val="60000"/>
              </a:spcBef>
              <a:buClr>
                <a:srgbClr val="FF0000"/>
              </a:buClr>
              <a:buSzPct val="110000"/>
              <a:buFont typeface="Arial Unicode MS" pitchFamily="34" charset="-128"/>
              <a:buChar char="■"/>
              <a:defRPr/>
            </a:pPr>
            <a:r>
              <a:rPr lang="de-DE" dirty="0">
                <a:solidFill>
                  <a:srgbClr val="FFFFFF"/>
                </a:solidFill>
                <a:effectLst>
                  <a:outerShdw blurRad="38100" dist="38100" dir="2700000" algn="tl">
                    <a:srgbClr val="000000"/>
                  </a:outerShdw>
                </a:effectLst>
              </a:rPr>
              <a:t>Wenn also, die mit den Krediten im Hochinflationsland nachgefragten Güter nicht perfekt handelbar sind, kommt es zum </a:t>
            </a:r>
            <a:r>
              <a:rPr lang="de-DE" dirty="0">
                <a:solidFill>
                  <a:srgbClr val="00FF00"/>
                </a:solidFill>
                <a:effectLst>
                  <a:outerShdw blurRad="38100" dist="38100" dir="2700000" algn="tl">
                    <a:srgbClr val="000000"/>
                  </a:outerShdw>
                </a:effectLst>
              </a:rPr>
              <a:t>Fortbestand der Inflationsdifferenzen</a:t>
            </a:r>
            <a:r>
              <a:rPr lang="de-DE" dirty="0">
                <a:solidFill>
                  <a:srgbClr val="FFFFFF"/>
                </a:solidFill>
                <a:effectLst>
                  <a:outerShdw blurRad="38100" dist="38100" dir="2700000" algn="tl">
                    <a:srgbClr val="000000"/>
                  </a:outerShdw>
                </a:effectLst>
              </a:rPr>
              <a:t>!</a:t>
            </a:r>
          </a:p>
          <a:p>
            <a:pPr marL="812800" lvl="1" indent="-355600">
              <a:lnSpc>
                <a:spcPct val="80000"/>
              </a:lnSpc>
              <a:spcBef>
                <a:spcPct val="60000"/>
              </a:spcBef>
              <a:buClr>
                <a:srgbClr val="FF0000"/>
              </a:buClr>
              <a:buSzPct val="110000"/>
              <a:buFont typeface="Arial Unicode MS" pitchFamily="34" charset="-128"/>
              <a:buChar char="■"/>
              <a:defRPr/>
            </a:pPr>
            <a:endParaRPr lang="de-DE" sz="2000" dirty="0">
              <a:solidFill>
                <a:srgbClr val="FFFFFF"/>
              </a:solidFill>
              <a:effectLst>
                <a:outerShdw blurRad="38100" dist="38100" dir="2700000" algn="tl">
                  <a:srgbClr val="000000"/>
                </a:outerShdw>
              </a:effectLst>
            </a:endParaRPr>
          </a:p>
          <a:p>
            <a:pPr marL="812800" lvl="1" indent="-355600">
              <a:lnSpc>
                <a:spcPct val="80000"/>
              </a:lnSpc>
              <a:spcBef>
                <a:spcPct val="60000"/>
              </a:spcBef>
              <a:buClr>
                <a:srgbClr val="FF0000"/>
              </a:buClr>
              <a:buSzPct val="110000"/>
              <a:buFont typeface="Arial Unicode MS" pitchFamily="34" charset="-128"/>
              <a:buChar char="■"/>
              <a:defRPr/>
            </a:pPr>
            <a:r>
              <a:rPr lang="de-DE" sz="2000" dirty="0">
                <a:solidFill>
                  <a:srgbClr val="FFFFFF"/>
                </a:solidFill>
                <a:effectLst>
                  <a:outerShdw blurRad="38100" dist="38100" dir="2700000" algn="tl">
                    <a:srgbClr val="000000"/>
                  </a:outerShdw>
                </a:effectLst>
              </a:rPr>
              <a:t>Die folgende </a:t>
            </a:r>
            <a:r>
              <a:rPr lang="de-DE" sz="2000" dirty="0">
                <a:solidFill>
                  <a:srgbClr val="00FF00"/>
                </a:solidFill>
                <a:effectLst>
                  <a:outerShdw blurRad="38100" dist="38100" dir="2700000" algn="tl">
                    <a:srgbClr val="000000"/>
                  </a:outerShdw>
                </a:effectLst>
              </a:rPr>
              <a:t>Kreislaufdarstellung</a:t>
            </a:r>
            <a:r>
              <a:rPr lang="de-DE" sz="2000" dirty="0">
                <a:solidFill>
                  <a:srgbClr val="FFFFFF"/>
                </a:solidFill>
                <a:effectLst>
                  <a:outerShdw blurRad="38100" dist="38100" dir="2700000" algn="tl">
                    <a:srgbClr val="000000"/>
                  </a:outerShdw>
                </a:effectLst>
              </a:rPr>
              <a:t> verdeutlicht nochmals den Zusammenhang:</a:t>
            </a:r>
          </a:p>
          <a:p>
            <a:pPr marL="812800" lvl="1" indent="-355600" eaLnBrk="0" hangingPunct="0">
              <a:spcBef>
                <a:spcPct val="20000"/>
              </a:spcBef>
              <a:buClr>
                <a:srgbClr val="FF0000"/>
              </a:buClr>
              <a:buSzPct val="130000"/>
              <a:buFont typeface="Arial Unicode MS" pitchFamily="34" charset="-128"/>
              <a:buChar char="◆"/>
              <a:defRPr/>
            </a:pPr>
            <a:endParaRPr lang="de-DE" sz="2000" dirty="0">
              <a:solidFill>
                <a:srgbClr val="FFFFFF"/>
              </a:solidFill>
              <a:effectLst>
                <a:outerShdw blurRad="38100" dist="38100" dir="2700000" algn="tl">
                  <a:srgbClr val="000000"/>
                </a:outerShdw>
              </a:effectLst>
            </a:endParaRPr>
          </a:p>
          <a:p>
            <a:pPr marL="1262063" lvl="2" indent="-347663" eaLnBrk="0" hangingPunct="0">
              <a:spcBef>
                <a:spcPct val="20000"/>
              </a:spcBef>
              <a:buClr>
                <a:srgbClr val="FF0000"/>
              </a:buClr>
              <a:buSzPct val="130000"/>
              <a:buFont typeface="Arial Unicode MS" pitchFamily="34" charset="-128"/>
              <a:buChar char="◆"/>
              <a:defRPr/>
            </a:pPr>
            <a:endParaRPr lang="de-DE" sz="2000" dirty="0">
              <a:solidFill>
                <a:schemeClr val="tx1"/>
              </a:solidFill>
              <a:effectLst>
                <a:outerShdw blurRad="38100" dist="38100" dir="2700000" algn="tl">
                  <a:srgbClr val="000000"/>
                </a:outerShdw>
              </a:effectLst>
            </a:endParaRP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3FB0A36-5097-4648-A705-4758A000E78C}" type="slidenum">
              <a:rPr lang="de-DE" altLang="en-US" sz="1600" smtClean="0"/>
              <a:pPr eaLnBrk="1" hangingPunct="1">
                <a:spcBef>
                  <a:spcPct val="0"/>
                </a:spcBef>
                <a:buClrTx/>
                <a:buFontTx/>
                <a:buNone/>
              </a:pPr>
              <a:t>152</a:t>
            </a:fld>
            <a:r>
              <a:rPr lang="de-DE" altLang="en-US" sz="1600"/>
              <a:t> -</a:t>
            </a:r>
          </a:p>
        </p:txBody>
      </p:sp>
      <p:sp>
        <p:nvSpPr>
          <p:cNvPr id="15257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258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395203"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Sich selbst verstärkende Verschuldungsspirale:</a:t>
            </a:r>
          </a:p>
        </p:txBody>
      </p:sp>
      <p:sp>
        <p:nvSpPr>
          <p:cNvPr id="9395205" name="Oval 5"/>
          <p:cNvSpPr>
            <a:spLocks noChangeArrowheads="1"/>
          </p:cNvSpPr>
          <p:nvPr/>
        </p:nvSpPr>
        <p:spPr bwMode="auto">
          <a:xfrm>
            <a:off x="323850" y="3357563"/>
            <a:ext cx="2339975" cy="1368425"/>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chemeClr val="bg2"/>
                </a:solidFill>
                <a:cs typeface="Times New Roman" pitchFamily="18" charset="0"/>
              </a:rPr>
              <a:t>Hohe (niedrige) Inflation im HIL (NIL).</a:t>
            </a:r>
          </a:p>
        </p:txBody>
      </p:sp>
      <p:sp>
        <p:nvSpPr>
          <p:cNvPr id="9395206" name="Oval 6"/>
          <p:cNvSpPr>
            <a:spLocks noChangeArrowheads="1"/>
          </p:cNvSpPr>
          <p:nvPr/>
        </p:nvSpPr>
        <p:spPr bwMode="auto">
          <a:xfrm>
            <a:off x="2951163" y="1881188"/>
            <a:ext cx="2628900" cy="1511300"/>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chemeClr val="bg2"/>
                </a:solidFill>
                <a:cs typeface="Times New Roman" pitchFamily="18" charset="0"/>
              </a:rPr>
              <a:t>Niedriger (hoher) Realzins im HIL (NIL).</a:t>
            </a:r>
          </a:p>
        </p:txBody>
      </p:sp>
      <p:sp>
        <p:nvSpPr>
          <p:cNvPr id="9395207" name="Oval 7"/>
          <p:cNvSpPr>
            <a:spLocks noChangeArrowheads="1"/>
          </p:cNvSpPr>
          <p:nvPr/>
        </p:nvSpPr>
        <p:spPr bwMode="auto">
          <a:xfrm>
            <a:off x="5951538" y="3178175"/>
            <a:ext cx="2760662" cy="1366838"/>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chemeClr val="bg2"/>
                </a:solidFill>
                <a:cs typeface="Times New Roman" pitchFamily="18" charset="0"/>
              </a:rPr>
              <a:t>Verschuldung (Ersparnis-bildung) im HIL (NIL).</a:t>
            </a:r>
          </a:p>
        </p:txBody>
      </p:sp>
      <p:sp>
        <p:nvSpPr>
          <p:cNvPr id="9395209" name="Oval 9"/>
          <p:cNvSpPr>
            <a:spLocks noChangeArrowheads="1"/>
          </p:cNvSpPr>
          <p:nvPr/>
        </p:nvSpPr>
        <p:spPr bwMode="auto">
          <a:xfrm>
            <a:off x="1476375" y="5337175"/>
            <a:ext cx="2447925" cy="1223963"/>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chemeClr val="bg2"/>
                </a:solidFill>
                <a:cs typeface="Times New Roman" pitchFamily="18" charset="0"/>
              </a:rPr>
              <a:t>Nachfrage nach Gütern sinkt im NIL.</a:t>
            </a:r>
          </a:p>
        </p:txBody>
      </p:sp>
      <p:sp>
        <p:nvSpPr>
          <p:cNvPr id="9395210" name="Arc 10"/>
          <p:cNvSpPr>
            <a:spLocks/>
          </p:cNvSpPr>
          <p:nvPr/>
        </p:nvSpPr>
        <p:spPr bwMode="auto">
          <a:xfrm rot="10800000" flipV="1">
            <a:off x="1511300" y="2349500"/>
            <a:ext cx="1295400" cy="7556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1" name="Arc 11"/>
          <p:cNvSpPr>
            <a:spLocks/>
          </p:cNvSpPr>
          <p:nvPr/>
        </p:nvSpPr>
        <p:spPr bwMode="auto">
          <a:xfrm rot="16200000" flipV="1">
            <a:off x="6119813" y="1990725"/>
            <a:ext cx="719138" cy="13668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2" name="Arc 12"/>
          <p:cNvSpPr>
            <a:spLocks/>
          </p:cNvSpPr>
          <p:nvPr/>
        </p:nvSpPr>
        <p:spPr bwMode="auto">
          <a:xfrm flipV="1">
            <a:off x="6732588" y="4652963"/>
            <a:ext cx="577850" cy="574675"/>
          </a:xfrm>
          <a:custGeom>
            <a:avLst/>
            <a:gdLst>
              <a:gd name="T0" fmla="*/ 2147483647 w 21600"/>
              <a:gd name="T1" fmla="*/ 0 h 19924"/>
              <a:gd name="T2" fmla="*/ 2147483647 w 21600"/>
              <a:gd name="T3" fmla="*/ 2147483647 h 19924"/>
              <a:gd name="T4" fmla="*/ 0 w 21600"/>
              <a:gd name="T5" fmla="*/ 2147483647 h 19924"/>
              <a:gd name="T6" fmla="*/ 0 60000 65536"/>
              <a:gd name="T7" fmla="*/ 0 60000 65536"/>
              <a:gd name="T8" fmla="*/ 0 60000 65536"/>
              <a:gd name="T9" fmla="*/ 0 w 21600"/>
              <a:gd name="T10" fmla="*/ 0 h 19924"/>
              <a:gd name="T11" fmla="*/ 21600 w 21600"/>
              <a:gd name="T12" fmla="*/ 19924 h 19924"/>
            </a:gdLst>
            <a:ahLst/>
            <a:cxnLst>
              <a:cxn ang="T6">
                <a:pos x="T0" y="T1"/>
              </a:cxn>
              <a:cxn ang="T7">
                <a:pos x="T2" y="T3"/>
              </a:cxn>
              <a:cxn ang="T8">
                <a:pos x="T4" y="T5"/>
              </a:cxn>
            </a:cxnLst>
            <a:rect l="T9" t="T10" r="T11" b="T12"/>
            <a:pathLst>
              <a:path w="21600" h="19924" fill="none" extrusionOk="0">
                <a:moveTo>
                  <a:pt x="8342" y="0"/>
                </a:moveTo>
                <a:cubicBezTo>
                  <a:pt x="16373" y="3362"/>
                  <a:pt x="21600" y="11217"/>
                  <a:pt x="21600" y="19924"/>
                </a:cubicBezTo>
              </a:path>
              <a:path w="21600" h="19924" stroke="0" extrusionOk="0">
                <a:moveTo>
                  <a:pt x="8342" y="0"/>
                </a:moveTo>
                <a:cubicBezTo>
                  <a:pt x="16373" y="3362"/>
                  <a:pt x="21600" y="11217"/>
                  <a:pt x="21600" y="19924"/>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3" name="Arc 13"/>
          <p:cNvSpPr>
            <a:spLocks/>
          </p:cNvSpPr>
          <p:nvPr/>
        </p:nvSpPr>
        <p:spPr bwMode="auto">
          <a:xfrm rot="3770826" flipV="1">
            <a:off x="4140994" y="5506244"/>
            <a:ext cx="625475" cy="719137"/>
          </a:xfrm>
          <a:custGeom>
            <a:avLst/>
            <a:gdLst>
              <a:gd name="T0" fmla="*/ 2147483647 w 21600"/>
              <a:gd name="T1" fmla="*/ 0 h 22446"/>
              <a:gd name="T2" fmla="*/ 2147483647 w 21600"/>
              <a:gd name="T3" fmla="*/ 2147483647 h 22446"/>
              <a:gd name="T4" fmla="*/ 0 w 21600"/>
              <a:gd name="T5" fmla="*/ 2147483647 h 22446"/>
              <a:gd name="T6" fmla="*/ 0 60000 65536"/>
              <a:gd name="T7" fmla="*/ 0 60000 65536"/>
              <a:gd name="T8" fmla="*/ 0 60000 65536"/>
              <a:gd name="T9" fmla="*/ 0 w 21600"/>
              <a:gd name="T10" fmla="*/ 0 h 22446"/>
              <a:gd name="T11" fmla="*/ 21600 w 21600"/>
              <a:gd name="T12" fmla="*/ 22446 h 22446"/>
            </a:gdLst>
            <a:ahLst/>
            <a:cxnLst>
              <a:cxn ang="T6">
                <a:pos x="T0" y="T1"/>
              </a:cxn>
              <a:cxn ang="T7">
                <a:pos x="T2" y="T3"/>
              </a:cxn>
              <a:cxn ang="T8">
                <a:pos x="T4" y="T5"/>
              </a:cxn>
            </a:cxnLst>
            <a:rect l="T9" t="T10" r="T11" b="T12"/>
            <a:pathLst>
              <a:path w="21600" h="22446" fill="none" extrusionOk="0">
                <a:moveTo>
                  <a:pt x="8342" y="0"/>
                </a:moveTo>
                <a:cubicBezTo>
                  <a:pt x="16373" y="3362"/>
                  <a:pt x="21600" y="11217"/>
                  <a:pt x="21600" y="19924"/>
                </a:cubicBezTo>
                <a:cubicBezTo>
                  <a:pt x="21600" y="20766"/>
                  <a:pt x="21550" y="21608"/>
                  <a:pt x="21452" y="22446"/>
                </a:cubicBezTo>
              </a:path>
              <a:path w="21600" h="22446" stroke="0" extrusionOk="0">
                <a:moveTo>
                  <a:pt x="8342" y="0"/>
                </a:moveTo>
                <a:cubicBezTo>
                  <a:pt x="16373" y="3362"/>
                  <a:pt x="21600" y="11217"/>
                  <a:pt x="21600" y="19924"/>
                </a:cubicBezTo>
                <a:cubicBezTo>
                  <a:pt x="21600" y="20766"/>
                  <a:pt x="21550" y="21608"/>
                  <a:pt x="21452" y="22446"/>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4" name="Arc 14"/>
          <p:cNvSpPr>
            <a:spLocks/>
          </p:cNvSpPr>
          <p:nvPr/>
        </p:nvSpPr>
        <p:spPr bwMode="auto">
          <a:xfrm rot="7631082" flipV="1">
            <a:off x="1263650" y="4721225"/>
            <a:ext cx="577850" cy="730250"/>
          </a:xfrm>
          <a:custGeom>
            <a:avLst/>
            <a:gdLst>
              <a:gd name="T0" fmla="*/ 2147483647 w 21600"/>
              <a:gd name="T1" fmla="*/ 0 h 25308"/>
              <a:gd name="T2" fmla="*/ 2147483647 w 21600"/>
              <a:gd name="T3" fmla="*/ 2147483647 h 25308"/>
              <a:gd name="T4" fmla="*/ 0 w 21600"/>
              <a:gd name="T5" fmla="*/ 2147483647 h 25308"/>
              <a:gd name="T6" fmla="*/ 0 60000 65536"/>
              <a:gd name="T7" fmla="*/ 0 60000 65536"/>
              <a:gd name="T8" fmla="*/ 0 60000 65536"/>
              <a:gd name="T9" fmla="*/ 0 w 21600"/>
              <a:gd name="T10" fmla="*/ 0 h 25308"/>
              <a:gd name="T11" fmla="*/ 21600 w 21600"/>
              <a:gd name="T12" fmla="*/ 25308 h 25308"/>
            </a:gdLst>
            <a:ahLst/>
            <a:cxnLst>
              <a:cxn ang="T6">
                <a:pos x="T0" y="T1"/>
              </a:cxn>
              <a:cxn ang="T7">
                <a:pos x="T2" y="T3"/>
              </a:cxn>
              <a:cxn ang="T8">
                <a:pos x="T4" y="T5"/>
              </a:cxn>
            </a:cxnLst>
            <a:rect l="T9" t="T10" r="T11" b="T12"/>
            <a:pathLst>
              <a:path w="21600" h="25308" fill="none" extrusionOk="0">
                <a:moveTo>
                  <a:pt x="8342" y="0"/>
                </a:moveTo>
                <a:cubicBezTo>
                  <a:pt x="16373" y="3362"/>
                  <a:pt x="21600" y="11217"/>
                  <a:pt x="21600" y="19924"/>
                </a:cubicBezTo>
                <a:cubicBezTo>
                  <a:pt x="21600" y="21740"/>
                  <a:pt x="21370" y="23549"/>
                  <a:pt x="20918" y="25308"/>
                </a:cubicBezTo>
              </a:path>
              <a:path w="21600" h="25308" stroke="0" extrusionOk="0">
                <a:moveTo>
                  <a:pt x="8342" y="0"/>
                </a:moveTo>
                <a:cubicBezTo>
                  <a:pt x="16373" y="3362"/>
                  <a:pt x="21600" y="11217"/>
                  <a:pt x="21600" y="19924"/>
                </a:cubicBezTo>
                <a:cubicBezTo>
                  <a:pt x="21600" y="21740"/>
                  <a:pt x="21370" y="23549"/>
                  <a:pt x="20918" y="25308"/>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0" name="Titel 19"/>
          <p:cNvSpPr>
            <a:spLocks noGrp="1"/>
          </p:cNvSpPr>
          <p:nvPr>
            <p:ph type="title"/>
          </p:nvPr>
        </p:nvSpPr>
        <p:spPr/>
        <p:txBody>
          <a:bodyPr/>
          <a:lstStyle/>
          <a:p>
            <a:pPr>
              <a:defRPr/>
            </a:pPr>
            <a:r>
              <a:rPr lang="de-DE" sz="2800" dirty="0"/>
              <a:t>4.2.6. Die Schuldenkrise der EWU 2010</a:t>
            </a:r>
            <a:br>
              <a:rPr lang="de-DE" sz="2800" dirty="0"/>
            </a:br>
            <a:r>
              <a:rPr lang="de-DE" sz="2800" dirty="0"/>
              <a:t>4.2.6.1. Die Ursachen der Krise</a:t>
            </a:r>
            <a:endParaRPr lang="de-DE" dirty="0"/>
          </a:p>
        </p:txBody>
      </p:sp>
      <p:sp>
        <p:nvSpPr>
          <p:cNvPr id="21" name="Oval 7"/>
          <p:cNvSpPr>
            <a:spLocks noChangeArrowheads="1"/>
          </p:cNvSpPr>
          <p:nvPr/>
        </p:nvSpPr>
        <p:spPr bwMode="auto">
          <a:xfrm>
            <a:off x="5021263" y="5254625"/>
            <a:ext cx="3094037" cy="1465263"/>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chemeClr val="bg2"/>
                </a:solidFill>
              </a:rPr>
              <a:t>Nachfrageanstieg nach </a:t>
            </a:r>
            <a:r>
              <a:rPr lang="de-DE" altLang="en-US" sz="2000">
                <a:solidFill>
                  <a:schemeClr val="bg2"/>
                </a:solidFill>
                <a:cs typeface="Times New Roman" pitchFamily="18" charset="0"/>
              </a:rPr>
              <a:t>nichthandel-baren Gütern steigt im HIL.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95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952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952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952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952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952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3952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9520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95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5205" grpId="0" animBg="1"/>
      <p:bldP spid="9395206" grpId="0" animBg="1"/>
      <p:bldP spid="9395207" grpId="0" animBg="1"/>
      <p:bldP spid="9395209" grpId="0" animBg="1"/>
      <p:bldP spid="9395210" grpId="0" animBg="1"/>
      <p:bldP spid="9395211" grpId="0" animBg="1"/>
      <p:bldP spid="9395212" grpId="0" animBg="1"/>
      <p:bldP spid="9395213" grpId="0" animBg="1"/>
      <p:bldP spid="9395214" grpId="0" animBg="1"/>
      <p:bldP spid="21"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FADD3033-1164-47C9-8D23-15CAF3A6519E}" type="slidenum">
              <a:rPr lang="de-DE" altLang="en-US" sz="1600" smtClean="0"/>
              <a:pPr eaLnBrk="1" hangingPunct="1">
                <a:spcBef>
                  <a:spcPct val="0"/>
                </a:spcBef>
                <a:buClrTx/>
                <a:buFontTx/>
                <a:buNone/>
              </a:pPr>
              <a:t>153</a:t>
            </a:fld>
            <a:r>
              <a:rPr lang="de-DE" altLang="en-US" sz="1600"/>
              <a:t> -</a:t>
            </a:r>
          </a:p>
        </p:txBody>
      </p:sp>
      <p:sp>
        <p:nvSpPr>
          <p:cNvPr id="15360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360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7" name="Inhaltsplatzhalter 2"/>
          <p:cNvSpPr>
            <a:spLocks noGrp="1"/>
          </p:cNvSpPr>
          <p:nvPr>
            <p:ph idx="1"/>
          </p:nvPr>
        </p:nvSpPr>
        <p:spPr/>
        <p:txBody>
          <a:bodyPr/>
          <a:lstStyle/>
          <a:p>
            <a:pPr>
              <a:defRPr/>
            </a:pPr>
            <a:r>
              <a:rPr lang="de-DE" dirty="0"/>
              <a:t>Wann kommt die Verschuldungsspirale zu Stillstand?</a:t>
            </a:r>
          </a:p>
          <a:p>
            <a:pPr lvl="1">
              <a:defRPr/>
            </a:pPr>
            <a:r>
              <a:rPr lang="de-DE" dirty="0"/>
              <a:t>Mit der steigenden Verschuldung des Hochinflationslandes kommt es zu einer </a:t>
            </a:r>
            <a:r>
              <a:rPr lang="de-DE" dirty="0">
                <a:solidFill>
                  <a:srgbClr val="00FF00"/>
                </a:solidFill>
              </a:rPr>
              <a:t>steigenden Wahrscheinlichkeit von Kreditausfällen</a:t>
            </a:r>
            <a:r>
              <a:rPr lang="de-DE" dirty="0"/>
              <a:t>.</a:t>
            </a:r>
          </a:p>
          <a:p>
            <a:pPr lvl="1">
              <a:defRPr/>
            </a:pPr>
            <a:r>
              <a:rPr lang="de-DE" dirty="0"/>
              <a:t>Sobald die Kapitalmärkte sich dessen bewusst werden, </a:t>
            </a:r>
            <a:r>
              <a:rPr lang="de-DE" dirty="0">
                <a:solidFill>
                  <a:srgbClr val="00FF00"/>
                </a:solidFill>
              </a:rPr>
              <a:t>steigen die Risikoprämien </a:t>
            </a:r>
            <a:r>
              <a:rPr lang="de-DE" dirty="0"/>
              <a:t>und damit die Realzinsen, die das Hochinflationsland zahlen muss.</a:t>
            </a:r>
          </a:p>
          <a:p>
            <a:pPr lvl="1">
              <a:defRPr/>
            </a:pPr>
            <a:r>
              <a:rPr lang="de-DE" dirty="0"/>
              <a:t>Dann resultiert also eine </a:t>
            </a:r>
            <a:r>
              <a:rPr lang="de-DE" dirty="0">
                <a:solidFill>
                  <a:srgbClr val="00FF00"/>
                </a:solidFill>
              </a:rPr>
              <a:t>Anreiz </a:t>
            </a:r>
            <a:r>
              <a:rPr lang="de-DE" dirty="0"/>
              <a:t>für das Hochinflationsland, seine </a:t>
            </a:r>
            <a:r>
              <a:rPr lang="de-DE" dirty="0">
                <a:solidFill>
                  <a:srgbClr val="00FF00"/>
                </a:solidFill>
              </a:rPr>
              <a:t>Verschuldung zurück</a:t>
            </a:r>
            <a:r>
              <a:rPr lang="de-DE" dirty="0"/>
              <a:t>zufahren.</a:t>
            </a:r>
          </a:p>
          <a:p>
            <a:pPr lvl="1">
              <a:defRPr/>
            </a:pPr>
            <a:r>
              <a:rPr lang="de-DE" dirty="0"/>
              <a:t>Wie die Erfahrungen in der EWU mit Griechenland, Portugal, Irland und Spanien zeigen, kann es aber sehr </a:t>
            </a:r>
            <a:r>
              <a:rPr lang="de-DE" dirty="0">
                <a:solidFill>
                  <a:srgbClr val="00FF00"/>
                </a:solidFill>
              </a:rPr>
              <a:t>lange dauern</a:t>
            </a:r>
            <a:r>
              <a:rPr lang="de-DE" dirty="0"/>
              <a:t>, bis die Kapitalmärkte in dieser Form auf die steigenden Ausfallrisiken reagieren.</a:t>
            </a:r>
          </a:p>
        </p:txBody>
      </p:sp>
      <p:sp>
        <p:nvSpPr>
          <p:cNvPr id="8" name="Titel 7"/>
          <p:cNvSpPr>
            <a:spLocks noGrp="1"/>
          </p:cNvSpPr>
          <p:nvPr>
            <p:ph type="title"/>
          </p:nvPr>
        </p:nvSpPr>
        <p:spPr/>
        <p:txBody>
          <a:bodyPr/>
          <a:lstStyle/>
          <a:p>
            <a:pPr>
              <a:defRPr/>
            </a:pPr>
            <a:r>
              <a:rPr lang="de-DE" sz="2800" dirty="0"/>
              <a:t>4.2.6. Die Schuldenkrise der EWU 2010</a:t>
            </a:r>
            <a:br>
              <a:rPr lang="de-DE" sz="2800" dirty="0"/>
            </a:br>
            <a:r>
              <a:rPr lang="de-DE" sz="2800" dirty="0"/>
              <a:t>4.2.6.1. Die Ursachen der Krise</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93C56138-D8C5-46A2-9020-6E5D80A68330}" type="slidenum">
              <a:rPr lang="de-DE" altLang="en-US" sz="1600" smtClean="0"/>
              <a:pPr eaLnBrk="1" hangingPunct="1">
                <a:spcBef>
                  <a:spcPct val="0"/>
                </a:spcBef>
                <a:buClrTx/>
                <a:buFontTx/>
                <a:buNone/>
              </a:pPr>
              <a:t>154</a:t>
            </a:fld>
            <a:r>
              <a:rPr lang="de-DE" altLang="en-US" sz="1600"/>
              <a:t> -</a:t>
            </a:r>
          </a:p>
        </p:txBody>
      </p:sp>
      <p:sp>
        <p:nvSpPr>
          <p:cNvPr id="15462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462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7" name="Inhaltsplatzhalter 2"/>
          <p:cNvSpPr>
            <a:spLocks noGrp="1"/>
          </p:cNvSpPr>
          <p:nvPr>
            <p:ph idx="1"/>
          </p:nvPr>
        </p:nvSpPr>
        <p:spPr/>
        <p:txBody>
          <a:bodyPr/>
          <a:lstStyle/>
          <a:p>
            <a:pPr>
              <a:defRPr/>
            </a:pPr>
            <a:r>
              <a:rPr lang="de-DE" dirty="0"/>
              <a:t>Die Schuldenkrise der EWU ist also </a:t>
            </a:r>
            <a:r>
              <a:rPr lang="de-DE" dirty="0">
                <a:solidFill>
                  <a:srgbClr val="00FF00"/>
                </a:solidFill>
              </a:rPr>
              <a:t>nicht primär eine</a:t>
            </a:r>
            <a:r>
              <a:rPr lang="de-DE" dirty="0"/>
              <a:t> </a:t>
            </a:r>
            <a:r>
              <a:rPr lang="de-DE" dirty="0">
                <a:solidFill>
                  <a:srgbClr val="00FF00"/>
                </a:solidFill>
              </a:rPr>
              <a:t>Staatsverschuldungskrise</a:t>
            </a:r>
            <a:r>
              <a:rPr lang="de-DE" dirty="0"/>
              <a:t> sondern eine </a:t>
            </a:r>
            <a:r>
              <a:rPr lang="de-DE" dirty="0">
                <a:solidFill>
                  <a:srgbClr val="00FF00"/>
                </a:solidFill>
              </a:rPr>
              <a:t>Verschuldungs-krise des privaten Sektors</a:t>
            </a:r>
            <a:r>
              <a:rPr lang="de-DE" dirty="0"/>
              <a:t> der betroffenen Länder.</a:t>
            </a:r>
          </a:p>
          <a:p>
            <a:pPr>
              <a:defRPr/>
            </a:pPr>
            <a:r>
              <a:rPr lang="de-DE" dirty="0"/>
              <a:t>Das machen auch die folgenden Schaubilder deutlich:</a:t>
            </a:r>
          </a:p>
        </p:txBody>
      </p:sp>
      <p:sp>
        <p:nvSpPr>
          <p:cNvPr id="8" name="Titel 7"/>
          <p:cNvSpPr>
            <a:spLocks noGrp="1"/>
          </p:cNvSpPr>
          <p:nvPr>
            <p:ph type="title"/>
          </p:nvPr>
        </p:nvSpPr>
        <p:spPr/>
        <p:txBody>
          <a:bodyPr/>
          <a:lstStyle/>
          <a:p>
            <a:pPr>
              <a:defRPr/>
            </a:pPr>
            <a:r>
              <a:rPr lang="de-DE" sz="2800" dirty="0"/>
              <a:t>4.2.6. Die Schuldenkrise der EWU 2010</a:t>
            </a:r>
            <a:br>
              <a:rPr lang="de-DE" sz="2800" dirty="0"/>
            </a:br>
            <a:r>
              <a:rPr lang="de-DE" sz="2800" dirty="0"/>
              <a:t>4.2.6.1. Die Ursachen der Krise</a:t>
            </a:r>
            <a:endParaRPr lang="de-DE" dirty="0"/>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5565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52F6732-F2E9-49BE-8094-F108172A7B71}" type="slidenum">
              <a:rPr lang="de-DE" altLang="en-US" sz="1600" smtClean="0"/>
              <a:pPr eaLnBrk="1" hangingPunct="1">
                <a:spcBef>
                  <a:spcPct val="0"/>
                </a:spcBef>
                <a:buClrTx/>
                <a:buFontTx/>
                <a:buNone/>
              </a:pPr>
              <a:t>155</a:t>
            </a:fld>
            <a:r>
              <a:rPr lang="de-DE" altLang="en-US" sz="1600"/>
              <a:t> -</a:t>
            </a:r>
          </a:p>
        </p:txBody>
      </p:sp>
      <p:sp>
        <p:nvSpPr>
          <p:cNvPr id="15565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565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55654"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55655"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5893"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kt 1"/>
          <p:cNvGraphicFramePr>
            <a:graphicFrameLocks noChangeAspect="1"/>
          </p:cNvGraphicFramePr>
          <p:nvPr>
            <p:extLst>
              <p:ext uri="{D42A27DB-BD31-4B8C-83A1-F6EECF244321}">
                <p14:modId xmlns:p14="http://schemas.microsoft.com/office/powerpoint/2010/main" val="2956085205"/>
              </p:ext>
            </p:extLst>
          </p:nvPr>
        </p:nvGraphicFramePr>
        <p:xfrm>
          <a:off x="0" y="963613"/>
          <a:ext cx="9144000" cy="5908675"/>
        </p:xfrm>
        <a:graphic>
          <a:graphicData uri="http://schemas.openxmlformats.org/presentationml/2006/ole">
            <mc:AlternateContent xmlns:mc="http://schemas.openxmlformats.org/markup-compatibility/2006">
              <mc:Choice xmlns:v="urn:schemas-microsoft-com:vml" Requires="v">
                <p:oleObj spid="_x0000_s155894" name="Arbeitsblatt" r:id="rId6" imgW="9313175" imgH="6018336" progId="Excel.Sheet.8">
                  <p:link updateAutomatic="1"/>
                </p:oleObj>
              </mc:Choice>
              <mc:Fallback>
                <p:oleObj name="Arbeitsblatt" r:id="rId6" imgW="9313175" imgH="6018336" progId="Excel.Sheet.8">
                  <p:link updateAutomatic="1"/>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63613"/>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5657" name="Gerade Verbindung 9"/>
          <p:cNvCxnSpPr>
            <a:cxnSpLocks noChangeShapeType="1"/>
          </p:cNvCxnSpPr>
          <p:nvPr/>
        </p:nvCxnSpPr>
        <p:spPr bwMode="auto">
          <a:xfrm flipH="1" flipV="1">
            <a:off x="5657850" y="1695450"/>
            <a:ext cx="19050" cy="4171950"/>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5667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31B03789-F230-4D82-A381-DE802D6B18A1}" type="slidenum">
              <a:rPr lang="de-DE" altLang="en-US" sz="1600" smtClean="0"/>
              <a:pPr eaLnBrk="1" hangingPunct="1">
                <a:spcBef>
                  <a:spcPct val="0"/>
                </a:spcBef>
                <a:buClrTx/>
                <a:buFontTx/>
                <a:buNone/>
              </a:pPr>
              <a:t>156</a:t>
            </a:fld>
            <a:r>
              <a:rPr lang="de-DE" altLang="en-US" sz="1600"/>
              <a:t> -</a:t>
            </a:r>
          </a:p>
        </p:txBody>
      </p:sp>
      <p:sp>
        <p:nvSpPr>
          <p:cNvPr id="156676"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66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56678"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56679"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6916"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6680" name="Objekt 1"/>
          <p:cNvGraphicFramePr>
            <a:graphicFrameLocks noChangeAspect="1"/>
          </p:cNvGraphicFramePr>
          <p:nvPr>
            <p:extLst>
              <p:ext uri="{D42A27DB-BD31-4B8C-83A1-F6EECF244321}">
                <p14:modId xmlns:p14="http://schemas.microsoft.com/office/powerpoint/2010/main" val="1551682457"/>
              </p:ext>
            </p:extLst>
          </p:nvPr>
        </p:nvGraphicFramePr>
        <p:xfrm>
          <a:off x="-38100" y="904875"/>
          <a:ext cx="9221788" cy="5989638"/>
        </p:xfrm>
        <a:graphic>
          <a:graphicData uri="http://schemas.openxmlformats.org/presentationml/2006/ole">
            <mc:AlternateContent xmlns:mc="http://schemas.openxmlformats.org/markup-compatibility/2006">
              <mc:Choice xmlns:v="urn:schemas-microsoft-com:vml" Requires="v">
                <p:oleObj spid="_x0000_s156917" name="Arbeitsblatt" r:id="rId6" imgW="9401167" imgH="6105510" progId="Excel.Sheet.8">
                  <p:link updateAutomatic="1"/>
                </p:oleObj>
              </mc:Choice>
              <mc:Fallback>
                <p:oleObj name="Arbeitsblatt" r:id="rId6" imgW="9401167" imgH="6105510" progId="Excel.Sheet.8">
                  <p:link updateAutomatic="1"/>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904875"/>
                        <a:ext cx="9221788"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6681" name="Gerade Verbindung 9"/>
          <p:cNvCxnSpPr>
            <a:cxnSpLocks noChangeShapeType="1"/>
          </p:cNvCxnSpPr>
          <p:nvPr/>
        </p:nvCxnSpPr>
        <p:spPr bwMode="auto">
          <a:xfrm flipH="1" flipV="1">
            <a:off x="5657850" y="1695450"/>
            <a:ext cx="19050" cy="44672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5769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AA285C0-A2DD-435D-8E6C-4882502103B8}" type="slidenum">
              <a:rPr lang="de-DE" altLang="en-US" sz="1600" smtClean="0"/>
              <a:pPr eaLnBrk="1" hangingPunct="1">
                <a:spcBef>
                  <a:spcPct val="0"/>
                </a:spcBef>
                <a:buClrTx/>
                <a:buFontTx/>
                <a:buNone/>
              </a:pPr>
              <a:t>157</a:t>
            </a:fld>
            <a:r>
              <a:rPr lang="de-DE" altLang="en-US" sz="1600"/>
              <a:t> -</a:t>
            </a:r>
          </a:p>
        </p:txBody>
      </p:sp>
      <p:sp>
        <p:nvSpPr>
          <p:cNvPr id="15770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770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57702"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57703"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7940"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704" name="Objekt 1"/>
          <p:cNvGraphicFramePr>
            <a:graphicFrameLocks noChangeAspect="1"/>
          </p:cNvGraphicFramePr>
          <p:nvPr/>
        </p:nvGraphicFramePr>
        <p:xfrm>
          <a:off x="-38100" y="911225"/>
          <a:ext cx="9221788" cy="5988050"/>
        </p:xfrm>
        <a:graphic>
          <a:graphicData uri="http://schemas.openxmlformats.org/presentationml/2006/ole">
            <mc:AlternateContent xmlns:mc="http://schemas.openxmlformats.org/markup-compatibility/2006">
              <mc:Choice xmlns:v="urn:schemas-microsoft-com:vml" Requires="v">
                <p:oleObj spid="_x0000_s157941" name="Arbeitsblatt" r:id="rId6" imgW="9401167" imgH="6105510" progId="Excel.Sheet.8">
                  <p:link updateAutomatic="1"/>
                </p:oleObj>
              </mc:Choice>
              <mc:Fallback>
                <p:oleObj name="Arbeitsblatt" r:id="rId6" imgW="9401167" imgH="6105510" progId="Excel.Sheet.8">
                  <p:link updateAutomatic="1"/>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911225"/>
                        <a:ext cx="9221788"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7705" name="Gerade Verbindung 9"/>
          <p:cNvCxnSpPr>
            <a:cxnSpLocks noChangeShapeType="1"/>
          </p:cNvCxnSpPr>
          <p:nvPr/>
        </p:nvCxnSpPr>
        <p:spPr bwMode="auto">
          <a:xfrm flipH="1" flipV="1">
            <a:off x="5686425" y="1685925"/>
            <a:ext cx="19050" cy="41624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5872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F053E36B-0EB1-40DC-A4B0-C5AD852B7C78}" type="slidenum">
              <a:rPr lang="de-DE" altLang="en-US" sz="1600" smtClean="0"/>
              <a:pPr eaLnBrk="1" hangingPunct="1">
                <a:spcBef>
                  <a:spcPct val="0"/>
                </a:spcBef>
                <a:buClrTx/>
                <a:buFontTx/>
                <a:buNone/>
              </a:pPr>
              <a:t>158</a:t>
            </a:fld>
            <a:r>
              <a:rPr lang="de-DE" altLang="en-US" sz="1600"/>
              <a:t> -</a:t>
            </a:r>
          </a:p>
        </p:txBody>
      </p:sp>
      <p:sp>
        <p:nvSpPr>
          <p:cNvPr id="15872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872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58726"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5872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8964"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8728" name="Objekt 1"/>
          <p:cNvGraphicFramePr>
            <a:graphicFrameLocks noChangeAspect="1"/>
          </p:cNvGraphicFramePr>
          <p:nvPr/>
        </p:nvGraphicFramePr>
        <p:xfrm>
          <a:off x="-38100" y="977900"/>
          <a:ext cx="9221788" cy="5919788"/>
        </p:xfrm>
        <a:graphic>
          <a:graphicData uri="http://schemas.openxmlformats.org/presentationml/2006/ole">
            <mc:AlternateContent xmlns:mc="http://schemas.openxmlformats.org/markup-compatibility/2006">
              <mc:Choice xmlns:v="urn:schemas-microsoft-com:vml" Requires="v">
                <p:oleObj spid="_x0000_s158965" name="Arbeitsblatt" r:id="rId6" imgW="9401167" imgH="6105510" progId="Excel.Sheet.8">
                  <p:link updateAutomatic="1"/>
                </p:oleObj>
              </mc:Choice>
              <mc:Fallback>
                <p:oleObj name="Arbeitsblatt" r:id="rId6" imgW="9401167" imgH="6105510" progId="Excel.Sheet.8">
                  <p:link updateAutomatic="1"/>
                  <p:pic>
                    <p:nvPicPr>
                      <p:cNvPr id="0" name="Objek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977900"/>
                        <a:ext cx="9221788"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8729" name="Gerade Verbindung 9"/>
          <p:cNvCxnSpPr>
            <a:cxnSpLocks noChangeShapeType="1"/>
          </p:cNvCxnSpPr>
          <p:nvPr/>
        </p:nvCxnSpPr>
        <p:spPr bwMode="auto">
          <a:xfrm flipH="1" flipV="1">
            <a:off x="5676900" y="1762125"/>
            <a:ext cx="19050" cy="4081463"/>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pPr>
              <a:defRPr/>
            </a:pPr>
            <a:r>
              <a:rPr lang="de-DE" sz="2400" dirty="0"/>
              <a:t>4.2.6. Die Schuldenkrise der EWU 2010</a:t>
            </a:r>
            <a:br>
              <a:rPr lang="de-DE" sz="2400" dirty="0"/>
            </a:br>
            <a:r>
              <a:rPr lang="de-DE" sz="2400" dirty="0"/>
              <a:t>4.2.6.1. Die Ursachen der Krise</a:t>
            </a:r>
            <a:endParaRPr lang="de-DE" dirty="0"/>
          </a:p>
        </p:txBody>
      </p:sp>
      <p:sp>
        <p:nvSpPr>
          <p:cNvPr id="15974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FF07B857-6CEF-42E9-838B-AF0BD33B5B52}" type="slidenum">
              <a:rPr lang="de-DE" altLang="en-US" sz="1600" smtClean="0"/>
              <a:pPr eaLnBrk="1" hangingPunct="1">
                <a:spcBef>
                  <a:spcPct val="0"/>
                </a:spcBef>
                <a:buClrTx/>
                <a:buFontTx/>
                <a:buNone/>
              </a:pPr>
              <a:t>159</a:t>
            </a:fld>
            <a:r>
              <a:rPr lang="de-DE" altLang="en-US" sz="1600"/>
              <a:t> -</a:t>
            </a:r>
          </a:p>
        </p:txBody>
      </p:sp>
      <p:sp>
        <p:nvSpPr>
          <p:cNvPr id="15974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5974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159750" name="Rectangle 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aphicFrame>
        <p:nvGraphicFramePr>
          <p:cNvPr id="15975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9988" name="Equation" r:id="rId4" imgW="114151" imgH="215619" progId="Equation.3">
                  <p:embed/>
                </p:oleObj>
              </mc:Choice>
              <mc:Fallback>
                <p:oleObj name="Equation" r:id="rId4" imgW="114151" imgH="21561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52" name="Objekt 2"/>
          <p:cNvGraphicFramePr>
            <a:graphicFrameLocks noChangeAspect="1"/>
          </p:cNvGraphicFramePr>
          <p:nvPr/>
        </p:nvGraphicFramePr>
        <p:xfrm>
          <a:off x="-38100" y="904875"/>
          <a:ext cx="9221788" cy="5989638"/>
        </p:xfrm>
        <a:graphic>
          <a:graphicData uri="http://schemas.openxmlformats.org/presentationml/2006/ole">
            <mc:AlternateContent xmlns:mc="http://schemas.openxmlformats.org/markup-compatibility/2006">
              <mc:Choice xmlns:v="urn:schemas-microsoft-com:vml" Requires="v">
                <p:oleObj spid="_x0000_s159989" name="Arbeitsblatt" r:id="rId6" imgW="9401167" imgH="6105510" progId="Excel.Sheet.8">
                  <p:link updateAutomatic="1"/>
                </p:oleObj>
              </mc:Choice>
              <mc:Fallback>
                <p:oleObj name="Arbeitsblatt" r:id="rId6" imgW="9401167" imgH="6105510" progId="Excel.Sheet.8">
                  <p:link updateAutomatic="1"/>
                  <p:pic>
                    <p:nvPicPr>
                      <p:cNvPr id="0" name="Objek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 y="904875"/>
                        <a:ext cx="9221788"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9753" name="Gerade Verbindung 9"/>
          <p:cNvCxnSpPr>
            <a:cxnSpLocks noChangeShapeType="1"/>
          </p:cNvCxnSpPr>
          <p:nvPr/>
        </p:nvCxnSpPr>
        <p:spPr bwMode="auto">
          <a:xfrm flipH="1" flipV="1">
            <a:off x="5676900" y="1666875"/>
            <a:ext cx="9525" cy="4162425"/>
          </a:xfrm>
          <a:prstGeom prst="line">
            <a:avLst/>
          </a:prstGeom>
          <a:noFill/>
          <a:ln w="38100" algn="ctr">
            <a:solidFill>
              <a:schemeClr val="bg2"/>
            </a:solidFill>
            <a:round/>
            <a:headEnd/>
            <a:tailEnd type="none" w="lg" len="med"/>
          </a:ln>
          <a:extLst>
            <a:ext uri="{909E8E84-426E-40DD-AFC4-6F175D3DCCD1}">
              <a14:hiddenFill xmlns:a14="http://schemas.microsoft.com/office/drawing/2010/main">
                <a:noFill/>
              </a14:hiddenFill>
            </a:ext>
          </a:extLst>
        </p:spPr>
      </p:cxn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9300" name="Rectangle 4"/>
          <p:cNvSpPr>
            <a:spLocks noGrp="1" noChangeArrowheads="1"/>
          </p:cNvSpPr>
          <p:nvPr>
            <p:ph type="title"/>
          </p:nvPr>
        </p:nvSpPr>
        <p:spPr/>
        <p:txBody>
          <a:bodyPr/>
          <a:lstStyle/>
          <a:p>
            <a:pPr eaLnBrk="1" hangingPunct="1">
              <a:defRPr/>
            </a:pPr>
            <a:r>
              <a:rPr lang="de-DE" sz="2900"/>
              <a:t>4.1. Die Entstehung spekulativer Blasen</a:t>
            </a:r>
          </a:p>
        </p:txBody>
      </p:sp>
      <p:sp>
        <p:nvSpPr>
          <p:cNvPr id="1638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C145C82-B352-4B47-A6E6-5803DAEC2261}" type="slidenum">
              <a:rPr lang="de-DE" altLang="en-US" sz="1600" smtClean="0"/>
              <a:pPr eaLnBrk="1" hangingPunct="1">
                <a:spcBef>
                  <a:spcPct val="0"/>
                </a:spcBef>
                <a:buClrTx/>
                <a:buFontTx/>
                <a:buNone/>
              </a:pPr>
              <a:t>16</a:t>
            </a:fld>
            <a:r>
              <a:rPr lang="de-DE" altLang="en-US" sz="1600"/>
              <a:t> -</a:t>
            </a:r>
          </a:p>
        </p:txBody>
      </p:sp>
      <p:sp>
        <p:nvSpPr>
          <p:cNvPr id="1638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638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399299" name="Rectangle 3"/>
          <p:cNvSpPr>
            <a:spLocks noChangeArrowheads="1"/>
          </p:cNvSpPr>
          <p:nvPr/>
        </p:nvSpPr>
        <p:spPr bwMode="auto">
          <a:xfrm>
            <a:off x="104775" y="1160463"/>
            <a:ext cx="9039225" cy="5519737"/>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Ein </a:t>
            </a:r>
            <a:r>
              <a:rPr lang="de-DE" sz="2400" dirty="0">
                <a:solidFill>
                  <a:srgbClr val="00FF00"/>
                </a:solidFill>
                <a:effectLst>
                  <a:outerShdw blurRad="38100" dist="38100" dir="2700000" algn="tl">
                    <a:srgbClr val="000000"/>
                  </a:outerShdw>
                </a:effectLst>
              </a:rPr>
              <a:t>negativer Schock</a:t>
            </a:r>
            <a:r>
              <a:rPr lang="de-DE" sz="2400" dirty="0">
                <a:solidFill>
                  <a:schemeClr val="tx1"/>
                </a:solidFill>
                <a:effectLst>
                  <a:outerShdw blurRad="38100" dist="38100" dir="2700000" algn="tl">
                    <a:srgbClr val="000000"/>
                  </a:outerShdw>
                </a:effectLst>
              </a:rPr>
              <a:t>:</a:t>
            </a:r>
            <a:endParaRPr lang="de-DE" sz="2400" dirty="0">
              <a:solidFill>
                <a:srgbClr val="00FF00"/>
              </a:solidFill>
              <a:effectLst>
                <a:outerShdw blurRad="38100" dist="38100" dir="2700000" algn="tl">
                  <a:srgbClr val="000000"/>
                </a:outerShdw>
              </a:effectLst>
            </a:endParaRP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Um den positiven Rückkopplungseffekt zu durchbrechen, muss ein negativer Schock auftreten, der stark genug ist.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Ein solcher Schock kann zufälliger Natur sein oder er kann durch politische Entwicklungen verursacht sein.</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In der Geschichte der Finanzmarktkrisen verursachten aber, wie wir noch sehen werden, häufig Veränderungen der Geldpolitik negative Schocks.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992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99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B0E57185-4A77-45C3-873E-B83352ECC0B6}" type="slidenum">
              <a:rPr lang="de-DE" altLang="en-US" sz="1600" b="1"/>
              <a:pPr algn="r" eaLnBrk="1" hangingPunct="1">
                <a:spcBef>
                  <a:spcPct val="0"/>
                </a:spcBef>
                <a:buClrTx/>
                <a:buFontTx/>
                <a:buNone/>
              </a:pPr>
              <a:t>160</a:t>
            </a:fld>
            <a:r>
              <a:rPr lang="de-DE" altLang="en-US" sz="1600" b="1"/>
              <a:t> -</a:t>
            </a:r>
          </a:p>
        </p:txBody>
      </p:sp>
      <p:sp>
        <p:nvSpPr>
          <p:cNvPr id="16077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6077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7" name="Inhaltsplatzhalter 2"/>
          <p:cNvSpPr>
            <a:spLocks noGrp="1"/>
          </p:cNvSpPr>
          <p:nvPr>
            <p:ph idx="4294967295"/>
          </p:nvPr>
        </p:nvSpPr>
        <p:spPr/>
        <p:txBody>
          <a:bodyPr/>
          <a:lstStyle/>
          <a:p>
            <a:pPr>
              <a:defRPr/>
            </a:pPr>
            <a:r>
              <a:rPr lang="de-DE" dirty="0">
                <a:solidFill>
                  <a:srgbClr val="00FF00"/>
                </a:solidFill>
              </a:rPr>
              <a:t>Langfristig</a:t>
            </a:r>
            <a:r>
              <a:rPr lang="de-DE" dirty="0"/>
              <a:t> braucht die EWU einen Mechanismus, der  </a:t>
            </a:r>
            <a:r>
              <a:rPr lang="de-DE" dirty="0">
                <a:solidFill>
                  <a:srgbClr val="00FF00"/>
                </a:solidFill>
              </a:rPr>
              <a:t>Verschuldungsspiralen verhindert</a:t>
            </a:r>
            <a:r>
              <a:rPr lang="de-DE" dirty="0"/>
              <a:t>. </a:t>
            </a:r>
          </a:p>
          <a:p>
            <a:pPr lvl="1">
              <a:defRPr/>
            </a:pPr>
            <a:r>
              <a:rPr lang="de-DE" dirty="0"/>
              <a:t>Für das Entstehen von Verschuldungsspiralen sind </a:t>
            </a:r>
            <a:r>
              <a:rPr lang="de-DE" dirty="0">
                <a:solidFill>
                  <a:srgbClr val="00FF00"/>
                </a:solidFill>
              </a:rPr>
              <a:t>Inflationsdifferenzen</a:t>
            </a:r>
            <a:r>
              <a:rPr lang="de-DE" dirty="0"/>
              <a:t> verantwortlich. Wie können diese innerhalb einer Währungsunion </a:t>
            </a:r>
            <a:r>
              <a:rPr lang="de-DE" dirty="0">
                <a:solidFill>
                  <a:srgbClr val="00FF00"/>
                </a:solidFill>
              </a:rPr>
              <a:t>verhindert</a:t>
            </a:r>
            <a:r>
              <a:rPr lang="de-DE" dirty="0"/>
              <a:t> werden?</a:t>
            </a:r>
          </a:p>
          <a:p>
            <a:pPr lvl="2">
              <a:defRPr/>
            </a:pPr>
            <a:r>
              <a:rPr lang="de-DE" dirty="0">
                <a:solidFill>
                  <a:srgbClr val="00FF00"/>
                </a:solidFill>
              </a:rPr>
              <a:t>Makrokoordination</a:t>
            </a:r>
            <a:r>
              <a:rPr lang="de-DE" dirty="0"/>
              <a:t> der Wirtschaftspolitik, „Europäische  Wirtschaftsregierung“, Leistungsbilanzquoten?</a:t>
            </a:r>
          </a:p>
          <a:p>
            <a:pPr lvl="2">
              <a:defRPr/>
            </a:pPr>
            <a:r>
              <a:rPr lang="de-DE" dirty="0">
                <a:solidFill>
                  <a:srgbClr val="00FF00"/>
                </a:solidFill>
              </a:rPr>
              <a:t>Länderspezifische Geldpolitik </a:t>
            </a:r>
            <a:r>
              <a:rPr lang="de-DE" dirty="0"/>
              <a:t>der EZB: Unterschiedliche Refinanzierungssätze (Banken in HIL zahlen mehr für EZB-Kredite)?, unterschiedliche  Mindestreservesätze (Banken in HIL müssen höhere Reserven halten)?, Unterschiedliche Eigenkapitalforderungen, Besteuerung der nationalen Kreditvergabe durch die EZB?</a:t>
            </a:r>
          </a:p>
        </p:txBody>
      </p:sp>
      <p:sp>
        <p:nvSpPr>
          <p:cNvPr id="8" name="Titel 7"/>
          <p:cNvSpPr>
            <a:spLocks noGrp="1"/>
          </p:cNvSpPr>
          <p:nvPr>
            <p:ph type="title" idx="4294967295"/>
          </p:nvPr>
        </p:nvSpPr>
        <p:spPr/>
        <p:txBody>
          <a:bodyPr/>
          <a:lstStyle/>
          <a:p>
            <a:pPr>
              <a:defRPr/>
            </a:pPr>
            <a:r>
              <a:rPr lang="de-DE" sz="2800" dirty="0"/>
              <a:t>4.2.6. Die Schuldenkrise der EWU 2010</a:t>
            </a:r>
            <a:br>
              <a:rPr lang="de-DE" sz="2800" dirty="0"/>
            </a:br>
            <a:r>
              <a:rPr lang="de-DE" sz="2800" dirty="0"/>
              <a:t>4.2.6.2.  Auswege aus der Krise</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FA94A38-45F6-440B-82D3-29CF17097E42}" type="slidenum">
              <a:rPr lang="de-DE" altLang="en-US" sz="1600" smtClean="0"/>
              <a:pPr eaLnBrk="1" hangingPunct="1">
                <a:spcBef>
                  <a:spcPct val="0"/>
                </a:spcBef>
                <a:buClrTx/>
                <a:buFontTx/>
                <a:buNone/>
              </a:pPr>
              <a:t>161</a:t>
            </a:fld>
            <a:r>
              <a:rPr lang="de-DE" altLang="en-US" sz="1600"/>
              <a:t> -</a:t>
            </a:r>
          </a:p>
        </p:txBody>
      </p:sp>
      <p:sp>
        <p:nvSpPr>
          <p:cNvPr id="16179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6179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8" name="Titel 7"/>
          <p:cNvSpPr>
            <a:spLocks noGrp="1"/>
          </p:cNvSpPr>
          <p:nvPr>
            <p:ph type="title"/>
          </p:nvPr>
        </p:nvSpPr>
        <p:spPr/>
        <p:txBody>
          <a:bodyPr/>
          <a:lstStyle/>
          <a:p>
            <a:pPr>
              <a:defRPr/>
            </a:pPr>
            <a:r>
              <a:rPr lang="de-DE" sz="2800" dirty="0"/>
              <a:t>4.2.6. Die Schuldenkrise der EWU 2010</a:t>
            </a:r>
            <a:br>
              <a:rPr lang="de-DE" sz="2800" dirty="0"/>
            </a:br>
            <a:r>
              <a:rPr lang="de-DE" sz="2800" dirty="0"/>
              <a:t>4.2.6.2.  Auswege aus der Krise</a:t>
            </a:r>
            <a:endParaRPr lang="de-DE" dirty="0"/>
          </a:p>
        </p:txBody>
      </p:sp>
      <p:graphicFrame>
        <p:nvGraphicFramePr>
          <p:cNvPr id="161798" name="Objekt 1"/>
          <p:cNvGraphicFramePr>
            <a:graphicFrameLocks noChangeAspect="1"/>
          </p:cNvGraphicFramePr>
          <p:nvPr/>
        </p:nvGraphicFramePr>
        <p:xfrm>
          <a:off x="-49213" y="946150"/>
          <a:ext cx="9244013" cy="6003925"/>
        </p:xfrm>
        <a:graphic>
          <a:graphicData uri="http://schemas.openxmlformats.org/presentationml/2006/ole">
            <mc:AlternateContent xmlns:mc="http://schemas.openxmlformats.org/markup-compatibility/2006">
              <mc:Choice xmlns:v="urn:schemas-microsoft-com:vml" Requires="v">
                <p:oleObj spid="_x0000_s161917" name="Arbeitsblatt" r:id="rId4" imgW="9401167" imgH="6105510" progId="Excel.Sheet.12">
                  <p:link updateAutomatic="1"/>
                </p:oleObj>
              </mc:Choice>
              <mc:Fallback>
                <p:oleObj name="Arbeitsblatt" r:id="rId4" imgW="9401167" imgH="6105510" progId="Excel.Sheet.12">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3" y="946150"/>
                        <a:ext cx="9244013"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1799" name="Picture 8" descr="http://www.rainer-maurer.com/mediapool/ECB_switches_to_expansionary_monetary_policy/EMU_Consumer_Price_Inde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996950"/>
            <a:ext cx="904875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91810" name="Rectangle 2"/>
          <p:cNvSpPr>
            <a:spLocks noGrp="1" noChangeArrowheads="1"/>
          </p:cNvSpPr>
          <p:nvPr>
            <p:ph type="title"/>
          </p:nvPr>
        </p:nvSpPr>
        <p:spPr/>
        <p:txBody>
          <a:bodyPr/>
          <a:lstStyle/>
          <a:p>
            <a:pPr eaLnBrk="1" hangingPunct="1">
              <a:defRPr/>
            </a:pPr>
            <a:r>
              <a:rPr lang="de-DE"/>
              <a:t>4.3. Kontrollfragen</a:t>
            </a:r>
          </a:p>
        </p:txBody>
      </p:sp>
      <p:sp>
        <p:nvSpPr>
          <p:cNvPr id="9591811" name="Rectangle 3"/>
          <p:cNvSpPr>
            <a:spLocks noGrp="1" noChangeArrowheads="1"/>
          </p:cNvSpPr>
          <p:nvPr>
            <p:ph idx="1"/>
          </p:nvPr>
        </p:nvSpPr>
        <p:spPr>
          <a:xfrm>
            <a:off x="457200" y="1371600"/>
            <a:ext cx="8229600" cy="5135563"/>
          </a:xfrm>
        </p:spPr>
        <p:txBody>
          <a:bodyPr/>
          <a:lstStyle/>
          <a:p>
            <a:pPr marL="571500" indent="-571500" eaLnBrk="1" hangingPunct="1">
              <a:lnSpc>
                <a:spcPct val="90000"/>
              </a:lnSpc>
              <a:defRPr/>
            </a:pPr>
            <a:r>
              <a:rPr lang="de-DE"/>
              <a:t>Die Kontrollfragen bieten Ihnen die Möglichkeit, Ihr Verständnis der Lerninhalte dieses Kapitels zu überprüfen. Alle Fragen können mit Hilfe dieses Vorlesungsskriptes beantwortet werden. Sollten Sie Schwierigkeiten haben, wenden Sie sich nach den Vorlesungen an mich oder besuchen Sie mein Kolloquium oder senden Sie mir eine E-Mail.</a:t>
            </a:r>
          </a:p>
        </p:txBody>
      </p:sp>
      <p:sp>
        <p:nvSpPr>
          <p:cNvPr id="16282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AC2A49DA-E5CC-4F1C-A292-3963EF561332}" type="slidenum">
              <a:rPr lang="de-DE" altLang="en-US" sz="1600" smtClean="0"/>
              <a:pPr eaLnBrk="1" hangingPunct="1">
                <a:spcBef>
                  <a:spcPct val="0"/>
                </a:spcBef>
                <a:buClrTx/>
                <a:buFontTx/>
                <a:buNone/>
              </a:pPr>
              <a:t>162</a:t>
            </a:fld>
            <a:r>
              <a:rPr lang="de-DE" altLang="en-US" sz="1600"/>
              <a:t> -</a:t>
            </a:r>
          </a:p>
        </p:txBody>
      </p:sp>
      <p:sp>
        <p:nvSpPr>
          <p:cNvPr id="16282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3858" name="Rectangle 2"/>
          <p:cNvSpPr>
            <a:spLocks noGrp="1" noChangeArrowheads="1"/>
          </p:cNvSpPr>
          <p:nvPr>
            <p:ph type="title"/>
          </p:nvPr>
        </p:nvSpPr>
        <p:spPr/>
        <p:txBody>
          <a:bodyPr/>
          <a:lstStyle/>
          <a:p>
            <a:pPr eaLnBrk="1" hangingPunct="1">
              <a:defRPr/>
            </a:pPr>
            <a:r>
              <a:rPr lang="de-DE"/>
              <a:t>4.3. Kontrollfragen</a:t>
            </a:r>
          </a:p>
        </p:txBody>
      </p:sp>
      <p:sp>
        <p:nvSpPr>
          <p:cNvPr id="16384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348F04D-B60A-4699-9776-FAE828357BFA}" type="slidenum">
              <a:rPr lang="de-DE" altLang="en-US" sz="1600" smtClean="0"/>
              <a:pPr eaLnBrk="1" hangingPunct="1">
                <a:spcBef>
                  <a:spcPct val="0"/>
                </a:spcBef>
                <a:buClrTx/>
                <a:buFontTx/>
                <a:buNone/>
              </a:pPr>
              <a:t>163</a:t>
            </a:fld>
            <a:r>
              <a:rPr lang="de-DE" altLang="en-US" sz="1600"/>
              <a:t> -</a:t>
            </a:r>
          </a:p>
        </p:txBody>
      </p:sp>
      <p:sp>
        <p:nvSpPr>
          <p:cNvPr id="16384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63845" name="Rectangle 3"/>
          <p:cNvSpPr>
            <a:spLocks noChangeArrowheads="1"/>
          </p:cNvSpPr>
          <p:nvPr/>
        </p:nvSpPr>
        <p:spPr bwMode="auto">
          <a:xfrm>
            <a:off x="457200" y="1057275"/>
            <a:ext cx="8229600"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AutoNum type="arabicPeriod"/>
            </a:pPr>
            <a:r>
              <a:rPr lang="de-DE" altLang="en-US" sz="2000"/>
              <a:t>Erläutern Sie die vier typischen Entstehungskomponenten einer Finanzmarktkrise.</a:t>
            </a:r>
          </a:p>
          <a:p>
            <a:pPr eaLnBrk="1" hangingPunct="1">
              <a:buFont typeface="Arial Unicode MS" pitchFamily="34" charset="-128"/>
              <a:buAutoNum type="arabicPeriod"/>
            </a:pPr>
            <a:r>
              <a:rPr lang="de-DE" altLang="en-US" sz="2000"/>
              <a:t>Welche Verhaltensweise von Investoren kann zur Entstehung eines positiven Rückkopplungseffektes auf Märkten führen?</a:t>
            </a:r>
          </a:p>
          <a:p>
            <a:pPr eaLnBrk="1" hangingPunct="1">
              <a:buFont typeface="Arial Unicode MS" pitchFamily="34" charset="-128"/>
              <a:buAutoNum type="arabicPeriod"/>
            </a:pPr>
            <a:r>
              <a:rPr lang="de-DE" altLang="en-US" sz="2000"/>
              <a:t>Erläutern Sie den historischen Ablauf der Holländischen Tulpenkrise auf Basis der Theorie spekulativer Blasen.</a:t>
            </a:r>
          </a:p>
          <a:p>
            <a:pPr eaLnBrk="1" hangingPunct="1">
              <a:buFont typeface="Arial Unicode MS" pitchFamily="34" charset="-128"/>
              <a:buAutoNum type="arabicPeriod"/>
            </a:pPr>
            <a:r>
              <a:rPr lang="de-DE" altLang="en-US" sz="2000"/>
              <a:t>Erläutern Sie den historischen Ablauf der Weltwirtschaftskrise auf Basis der Theorie spekulativer Blasen.</a:t>
            </a:r>
          </a:p>
          <a:p>
            <a:pPr eaLnBrk="1" hangingPunct="1">
              <a:buFont typeface="Arial Unicode MS" pitchFamily="34" charset="-128"/>
              <a:buAutoNum type="arabicPeriod"/>
            </a:pPr>
            <a:r>
              <a:rPr lang="de-DE" altLang="en-US" sz="2000"/>
              <a:t>Erläutern Sie den historischen Ablauf der Dotcom-Krise auf Basis der Theorie spekulativer Blasen.</a:t>
            </a:r>
          </a:p>
          <a:p>
            <a:pPr eaLnBrk="1" hangingPunct="1">
              <a:buFont typeface="Arial Unicode MS" pitchFamily="34" charset="-128"/>
              <a:buAutoNum type="arabicPeriod"/>
            </a:pPr>
            <a:r>
              <a:rPr lang="de-DE" altLang="en-US" sz="2000"/>
              <a:t>Erläutern Sie den historischen Ablauf der Ostasiatischen Finanzmarktkrise auf Basis der Theorie spekulativer Blasen.</a:t>
            </a:r>
          </a:p>
          <a:p>
            <a:pPr eaLnBrk="1" hangingPunct="1">
              <a:buFont typeface="Arial Unicode MS" pitchFamily="34" charset="-128"/>
              <a:buAutoNum type="arabicPeriod"/>
            </a:pPr>
            <a:r>
              <a:rPr lang="de-DE" altLang="en-US" sz="2000"/>
              <a:t>Erläutern Sie den historischen Ablauf der Europäischen Verschuldungskrise.</a:t>
            </a:r>
          </a:p>
          <a:p>
            <a:pPr eaLnBrk="1" hangingPunct="1">
              <a:buFont typeface="Arial Unicode MS" pitchFamily="34" charset="-128"/>
              <a:buAutoNum type="arabicPeriod"/>
            </a:pPr>
            <a:endParaRPr lang="de-DE" altLang="en-US" sz="2000"/>
          </a:p>
        </p:txBody>
      </p:sp>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D7A7BC16-A398-4EC9-BF14-F4BD0AE2F4CF}" type="slidenum">
              <a:rPr lang="de-DE" altLang="en-US" sz="1600" smtClean="0"/>
              <a:pPr eaLnBrk="1" hangingPunct="1">
                <a:spcBef>
                  <a:spcPct val="0"/>
                </a:spcBef>
                <a:buClrTx/>
                <a:buFontTx/>
                <a:buNone/>
              </a:pPr>
              <a:t>164</a:t>
            </a:fld>
            <a:r>
              <a:rPr lang="de-DE" altLang="en-US" sz="1600"/>
              <a:t> -</a:t>
            </a:r>
          </a:p>
        </p:txBody>
      </p:sp>
      <p:sp>
        <p:nvSpPr>
          <p:cNvPr id="16486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6486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1FEA571B-6E6D-4F2F-8034-2FFF34AEA4E4}" type="slidenum">
              <a:rPr lang="de-DE" altLang="en-US" sz="1600" b="1"/>
              <a:pPr algn="r" eaLnBrk="1" hangingPunct="1">
                <a:spcBef>
                  <a:spcPct val="0"/>
                </a:spcBef>
                <a:buClrTx/>
                <a:buFontTx/>
                <a:buNone/>
              </a:pPr>
              <a:t>164</a:t>
            </a:fld>
            <a:r>
              <a:rPr lang="de-DE" altLang="en-US" sz="1600" b="1"/>
              <a:t> -</a:t>
            </a:r>
          </a:p>
        </p:txBody>
      </p:sp>
      <p:sp>
        <p:nvSpPr>
          <p:cNvPr id="16486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64870"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2000" u="sng">
                <a:solidFill>
                  <a:srgbClr val="FF0000"/>
                </a:solidFill>
              </a:rPr>
              <a:t>Exkurs: Was sind "Carry Trades"?</a:t>
            </a:r>
            <a:endParaRPr lang="de-DE" altLang="en-US" sz="2000">
              <a:solidFill>
                <a:srgbClr val="0000CC"/>
              </a:solidFill>
            </a:endParaRPr>
          </a:p>
          <a:p>
            <a:pPr eaLnBrk="1" hangingPunct="1">
              <a:buFont typeface="Arial Unicode MS" pitchFamily="34" charset="-128"/>
              <a:buNone/>
            </a:pPr>
            <a:r>
              <a:rPr lang="de-DE" altLang="en-US" sz="2000">
                <a:solidFill>
                  <a:srgbClr val="0000CC"/>
                </a:solidFill>
              </a:rPr>
              <a:t>Bei einem "Carry Trade" (= Übertrag-Handel) wird Geld in einem Niedrigzinsland geliehen (z.Zt. z.B. die USA aufgrund der sehr expansiven Geldpoltik der Fed) und dann in der Währung eines Hochzinslandes (z.B. Brasiliens Real, Ungarns Forint, Indonesiens Rupiah) angelegt. Da bei einer Absicherung des Geschäftes über einen Devisenterminkontrakt (Währungsfuture) aufgrund der Zinsarbitragebeziehung kein Gewinn möglich ist (vgl. Schaubild), wird das Wechselkursrisiko von "Carry Trades" nicht abgesichert. Ein Carry Trade ist also </a:t>
            </a:r>
            <a:r>
              <a:rPr lang="de-DE" altLang="en-US" sz="2000">
                <a:solidFill>
                  <a:srgbClr val="FF0000"/>
                </a:solidFill>
              </a:rPr>
              <a:t>kein risikoloses Arbitragegeschäft</a:t>
            </a:r>
            <a:r>
              <a:rPr lang="de-DE" altLang="en-US" sz="2000">
                <a:solidFill>
                  <a:srgbClr val="0000CC"/>
                </a:solidFill>
              </a:rPr>
              <a:t> sondern ein </a:t>
            </a:r>
            <a:r>
              <a:rPr lang="de-DE" altLang="en-US" sz="2000">
                <a:solidFill>
                  <a:srgbClr val="FF0000"/>
                </a:solidFill>
              </a:rPr>
              <a:t>riskantes Spekulationsgeschäft</a:t>
            </a:r>
            <a:r>
              <a:rPr lang="de-DE" altLang="en-US" sz="2000">
                <a:solidFill>
                  <a:srgbClr val="0000CC"/>
                </a:solidFill>
              </a:rPr>
              <a:t>, bei dem darauf gewettet wird, dass die Währung des Hochzinslandes gegenüber der Währung des Niedrigzinslandes nicht abwertet bzw. eventuell sogar</a:t>
            </a:r>
          </a:p>
          <a:p>
            <a:pPr eaLnBrk="1" hangingPunct="1">
              <a:buFont typeface="Arial Unicode MS" pitchFamily="34" charset="-128"/>
              <a:buNone/>
            </a:pPr>
            <a:endParaRPr lang="de-DE" altLang="en-US" sz="2000">
              <a:solidFill>
                <a:srgbClr val="0000CC"/>
              </a:solidFill>
            </a:endParaRPr>
          </a:p>
        </p:txBody>
      </p:sp>
      <p:sp>
        <p:nvSpPr>
          <p:cNvPr id="164871" name="Text Box 5"/>
          <p:cNvSpPr txBox="1">
            <a:spLocks noChangeArrowheads="1"/>
          </p:cNvSpPr>
          <p:nvPr/>
        </p:nvSpPr>
        <p:spPr bwMode="auto">
          <a:xfrm>
            <a:off x="158750" y="417513"/>
            <a:ext cx="8824913"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80000"/>
              </a:lnSpc>
              <a:spcBef>
                <a:spcPct val="50000"/>
              </a:spcBef>
              <a:buClrTx/>
              <a:buFontTx/>
              <a:buNone/>
            </a:pPr>
            <a:endParaRPr lang="de-DE" altLang="en-US" sz="1800">
              <a:solidFill>
                <a:srgbClr val="FF0000"/>
              </a:solidFill>
            </a:endParaRPr>
          </a:p>
        </p:txBody>
      </p:sp>
      <p:pic>
        <p:nvPicPr>
          <p:cNvPr id="1648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84563"/>
            <a:ext cx="4038600"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pic>
      <p:sp>
        <p:nvSpPr>
          <p:cNvPr id="164873" name="Text Box 7"/>
          <p:cNvSpPr txBox="1">
            <a:spLocks noChangeArrowheads="1"/>
          </p:cNvSpPr>
          <p:nvPr/>
        </p:nvSpPr>
        <p:spPr bwMode="auto">
          <a:xfrm>
            <a:off x="107950" y="3767138"/>
            <a:ext cx="51292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2000">
                <a:solidFill>
                  <a:srgbClr val="0000CC"/>
                </a:solidFill>
              </a:rPr>
              <a:t>aufwertet. Auch hier kann es zu positiven Rückkopplungseffekten kommen: Wenn genügend Spekulanten die gleiche Wette eingehen, wird die Währung des Niedrig</a:t>
            </a:r>
            <a:r>
              <a:rPr lang="de-DE" altLang="en-US" sz="2000">
                <a:solidFill>
                  <a:srgbClr val="FF3399"/>
                </a:solidFill>
              </a:rPr>
              <a:t>zins</a:t>
            </a:r>
            <a:r>
              <a:rPr lang="de-DE" altLang="en-US" sz="2000">
                <a:solidFill>
                  <a:srgbClr val="0000CC"/>
                </a:solidFill>
              </a:rPr>
              <a:t>landes verstärkt angeboten und die Währung des Hoch</a:t>
            </a:r>
            <a:r>
              <a:rPr lang="de-DE" altLang="en-US" sz="2000">
                <a:solidFill>
                  <a:srgbClr val="FF3399"/>
                </a:solidFill>
              </a:rPr>
              <a:t>zins</a:t>
            </a:r>
            <a:r>
              <a:rPr lang="de-DE" altLang="en-US" sz="2000">
                <a:solidFill>
                  <a:srgbClr val="0000CC"/>
                </a:solidFill>
              </a:rPr>
              <a:t>landes verstärkt nachgefragt, so dass diese Währung tatsächlich weiter aufwertet und den Carry Trade noch profitabler macht.</a:t>
            </a:r>
          </a:p>
        </p:txBody>
      </p:sp>
      <p:pic>
        <p:nvPicPr>
          <p:cNvPr id="16487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5488" y="3959225"/>
            <a:ext cx="16113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9BDD4C1C-3E20-4256-8CEE-1F36C5DA60E8}" type="slidenum">
              <a:rPr lang="de-DE" altLang="en-US" sz="1600" smtClean="0"/>
              <a:pPr eaLnBrk="1" hangingPunct="1">
                <a:spcBef>
                  <a:spcPct val="0"/>
                </a:spcBef>
                <a:buClrTx/>
                <a:buFontTx/>
                <a:buNone/>
              </a:pPr>
              <a:t>17</a:t>
            </a:fld>
            <a:r>
              <a:rPr lang="de-DE" altLang="en-US" sz="1600"/>
              <a:t> -</a:t>
            </a:r>
          </a:p>
        </p:txBody>
      </p:sp>
      <p:sp>
        <p:nvSpPr>
          <p:cNvPr id="17411"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741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F684C27A-B8BF-4186-8A1A-B52A5D384048}" type="slidenum">
              <a:rPr lang="de-DE" altLang="en-US" sz="1600" b="1"/>
              <a:pPr algn="r" eaLnBrk="1" hangingPunct="1">
                <a:spcBef>
                  <a:spcPct val="0"/>
                </a:spcBef>
                <a:buClrTx/>
                <a:buFontTx/>
                <a:buNone/>
              </a:pPr>
              <a:t>17</a:t>
            </a:fld>
            <a:r>
              <a:rPr lang="de-DE" altLang="en-US" sz="1600" b="1"/>
              <a:t> -</a:t>
            </a:r>
          </a:p>
        </p:txBody>
      </p:sp>
      <p:sp>
        <p:nvSpPr>
          <p:cNvPr id="1741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7414"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defRPr/>
            </a:pPr>
            <a:r>
              <a:rPr lang="de-DE" altLang="en-US" sz="2000" u="sng" dirty="0">
                <a:solidFill>
                  <a:srgbClr val="FF0000"/>
                </a:solidFill>
              </a:rPr>
              <a:t>Können Spekulationsblasen rational sein?</a:t>
            </a:r>
          </a:p>
          <a:p>
            <a:pPr algn="just">
              <a:buFont typeface="Arial Unicode MS" pitchFamily="34" charset="-128"/>
              <a:buNone/>
              <a:defRPr/>
            </a:pPr>
            <a:r>
              <a:rPr lang="de-DE" altLang="en-US" sz="2000" b="1" kern="0" dirty="0">
                <a:solidFill>
                  <a:srgbClr val="000514"/>
                </a:solidFill>
                <a:latin typeface="+mj-lt"/>
              </a:rPr>
              <a:t>Ja! </a:t>
            </a:r>
            <a:r>
              <a:rPr lang="de-DE" altLang="en-US" sz="2000" kern="0" dirty="0">
                <a:solidFill>
                  <a:srgbClr val="000514"/>
                </a:solidFill>
                <a:latin typeface="+mj-lt"/>
              </a:rPr>
              <a:t>Es gibt zwei unterschiedliche Sets von Annahmen, unter denen Spekulationsblasen rational sein können:</a:t>
            </a:r>
          </a:p>
          <a:p>
            <a:pPr algn="just">
              <a:buFont typeface="Arial Unicode MS" pitchFamily="34" charset="-128"/>
              <a:buNone/>
              <a:defRPr/>
            </a:pPr>
            <a:r>
              <a:rPr lang="de-DE" altLang="en-US" sz="2000" b="1" kern="0" dirty="0">
                <a:solidFill>
                  <a:srgbClr val="000514"/>
                </a:solidFill>
                <a:latin typeface="+mj-lt"/>
              </a:rPr>
              <a:t>1. </a:t>
            </a:r>
            <a:r>
              <a:rPr lang="de-DE" altLang="en-US" sz="2000" b="1" kern="0" dirty="0">
                <a:solidFill>
                  <a:srgbClr val="0000FF"/>
                </a:solidFill>
                <a:latin typeface="+mj-lt"/>
              </a:rPr>
              <a:t>Exponentiell</a:t>
            </a:r>
            <a:r>
              <a:rPr lang="de-DE" altLang="en-US" sz="2000" b="1" kern="0" dirty="0">
                <a:solidFill>
                  <a:srgbClr val="000514"/>
                </a:solidFill>
                <a:latin typeface="+mj-lt"/>
              </a:rPr>
              <a:t> wachsende und schließlich </a:t>
            </a:r>
            <a:r>
              <a:rPr lang="de-DE" altLang="en-US" sz="2000" b="1" kern="0" dirty="0">
                <a:solidFill>
                  <a:srgbClr val="0000FF"/>
                </a:solidFill>
                <a:latin typeface="+mj-lt"/>
              </a:rPr>
              <a:t>implodierende</a:t>
            </a:r>
            <a:r>
              <a:rPr lang="de-DE" altLang="en-US" sz="2000" b="1" kern="0" dirty="0">
                <a:solidFill>
                  <a:srgbClr val="000514"/>
                </a:solidFill>
                <a:latin typeface="+mj-lt"/>
              </a:rPr>
              <a:t> Blasen</a:t>
            </a:r>
          </a:p>
          <a:p>
            <a:pPr algn="just">
              <a:buFont typeface="Arial Unicode MS" pitchFamily="34" charset="-128"/>
              <a:buNone/>
              <a:defRPr/>
            </a:pPr>
            <a:r>
              <a:rPr lang="de-DE" altLang="en-US" sz="2000" kern="0" dirty="0">
                <a:solidFill>
                  <a:srgbClr val="000514"/>
                </a:solidFill>
                <a:latin typeface="+mj-lt"/>
              </a:rPr>
              <a:t>Diese sind möglich, wenn der Preisanstieg stark genug ist, um den Halter des Spekulationsaktivums für das Risiko eines Platzens der Blase zu entschädigen, d.h. die Risikoprämie muss stetig wachsen. Man kann leicht zeigen, dass dies einen exponentiell steigenden Preis impliziert. Folglich muss dieser Typ Blase relativ schnell platzen: Wenn der Preisanstieg beginnt „vertikal“ zu werden, kann die Risikoprämie nicht mehr schnell genug steigen und die Blase muss platzen:</a:t>
            </a:r>
            <a:endParaRPr lang="de-DE" altLang="en-US" sz="2000" dirty="0">
              <a:solidFill>
                <a:srgbClr val="0000CC"/>
              </a:solidFill>
              <a:latin typeface="+mj-lt"/>
            </a:endParaRPr>
          </a:p>
        </p:txBody>
      </p:sp>
      <p:grpSp>
        <p:nvGrpSpPr>
          <p:cNvPr id="17415" name="Gruppieren 1"/>
          <p:cNvGrpSpPr>
            <a:grpSpLocks/>
          </p:cNvGrpSpPr>
          <p:nvPr/>
        </p:nvGrpSpPr>
        <p:grpSpPr bwMode="auto">
          <a:xfrm>
            <a:off x="2770188" y="2638425"/>
            <a:ext cx="3927475" cy="3532188"/>
            <a:chOff x="4740275" y="3162300"/>
            <a:chExt cx="3927475" cy="3532188"/>
          </a:xfrm>
        </p:grpSpPr>
        <p:grpSp>
          <p:nvGrpSpPr>
            <p:cNvPr id="17416" name="Gruppieren 14"/>
            <p:cNvGrpSpPr>
              <a:grpSpLocks/>
            </p:cNvGrpSpPr>
            <p:nvPr/>
          </p:nvGrpSpPr>
          <p:grpSpPr bwMode="auto">
            <a:xfrm>
              <a:off x="4740275" y="3162300"/>
              <a:ext cx="3927475" cy="3532188"/>
              <a:chOff x="2578099" y="3209924"/>
              <a:chExt cx="3927476" cy="3532189"/>
            </a:xfrm>
          </p:grpSpPr>
          <p:graphicFrame>
            <p:nvGraphicFramePr>
              <p:cNvPr id="17419" name="Objekt 2"/>
              <p:cNvGraphicFramePr>
                <a:graphicFrameLocks/>
              </p:cNvGraphicFramePr>
              <p:nvPr/>
            </p:nvGraphicFramePr>
            <p:xfrm>
              <a:off x="2578099" y="4570413"/>
              <a:ext cx="3927476" cy="2171700"/>
            </p:xfrm>
            <a:graphic>
              <a:graphicData uri="http://schemas.openxmlformats.org/presentationml/2006/ole">
                <mc:AlternateContent xmlns:mc="http://schemas.openxmlformats.org/markup-compatibility/2006">
                  <mc:Choice xmlns:v="urn:schemas-microsoft-com:vml" Requires="v">
                    <p:oleObj spid="_x0000_s17544" name="Diagramm" r:id="rId4" imgW="7438921" imgH="5314950" progId="MSGraph.Chart.8">
                      <p:embed followColorScheme="full"/>
                    </p:oleObj>
                  </mc:Choice>
                  <mc:Fallback>
                    <p:oleObj name="Diagramm" r:id="rId4" imgW="7438921" imgH="5314950" progId="MSGraph.Chart.8">
                      <p:embed followColorScheme="full"/>
                      <p:pic>
                        <p:nvPicPr>
                          <p:cNvPr id="0" name="Objek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8099" y="4570413"/>
                            <a:ext cx="3927476"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0" name="Rectangle 4"/>
              <p:cNvSpPr>
                <a:spLocks noChangeArrowheads="1"/>
              </p:cNvSpPr>
              <p:nvPr/>
            </p:nvSpPr>
            <p:spPr bwMode="auto">
              <a:xfrm>
                <a:off x="2643188" y="4425950"/>
                <a:ext cx="4683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solidFill>
                      <a:schemeClr val="bg2"/>
                    </a:solidFill>
                  </a:rPr>
                  <a:t>P</a:t>
                </a:r>
                <a:endParaRPr lang="en-GB" altLang="en-US" sz="2200" baseline="-25000">
                  <a:solidFill>
                    <a:schemeClr val="bg2"/>
                  </a:solidFill>
                </a:endParaRPr>
              </a:p>
            </p:txBody>
          </p:sp>
          <p:sp>
            <p:nvSpPr>
              <p:cNvPr id="17421" name="Rectangle 4"/>
              <p:cNvSpPr>
                <a:spLocks noChangeArrowheads="1"/>
              </p:cNvSpPr>
              <p:nvPr/>
            </p:nvSpPr>
            <p:spPr bwMode="auto">
              <a:xfrm>
                <a:off x="6024563" y="6287294"/>
                <a:ext cx="468312"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solidFill>
                      <a:schemeClr val="bg2"/>
                    </a:solidFill>
                  </a:rPr>
                  <a:t>t</a:t>
                </a:r>
                <a:endParaRPr lang="en-GB" altLang="en-US" sz="2200" baseline="-25000">
                  <a:solidFill>
                    <a:schemeClr val="bg2"/>
                  </a:solidFill>
                </a:endParaRPr>
              </a:p>
            </p:txBody>
          </p:sp>
          <p:sp>
            <p:nvSpPr>
              <p:cNvPr id="17" name="Bogen 16"/>
              <p:cNvSpPr/>
              <p:nvPr/>
            </p:nvSpPr>
            <p:spPr bwMode="auto">
              <a:xfrm flipV="1">
                <a:off x="3952874" y="3209924"/>
                <a:ext cx="1162050" cy="2855914"/>
              </a:xfrm>
              <a:prstGeom prst="arc">
                <a:avLst>
                  <a:gd name="adj1" fmla="val 16135255"/>
                  <a:gd name="adj2" fmla="val 0"/>
                </a:avLst>
              </a:prstGeom>
              <a:noFill/>
              <a:ln w="25400" cap="flat" cmpd="sng" algn="ctr">
                <a:solidFill>
                  <a:schemeClr val="bg2">
                    <a:lumMod val="50000"/>
                    <a:lumOff val="50000"/>
                  </a:schemeClr>
                </a:solidFill>
                <a:prstDash val="solid"/>
                <a:round/>
                <a:headEnd type="none" w="med" len="med"/>
                <a:tailEnd type="none" w="lg" len="lg"/>
              </a:ln>
              <a:effectLst/>
            </p:spPr>
            <p:txBody>
              <a:bodyPr lIns="90000" tIns="46800" rIns="90000" bIns="46800"/>
              <a:lstStyle/>
              <a:p>
                <a:pPr>
                  <a:defRPr/>
                </a:pPr>
                <a:endParaRPr lang="en-US" sz="2400"/>
              </a:p>
            </p:txBody>
          </p:sp>
          <p:sp>
            <p:nvSpPr>
              <p:cNvPr id="17423" name="Freihandform 7"/>
              <p:cNvSpPr>
                <a:spLocks/>
              </p:cNvSpPr>
              <p:nvPr/>
            </p:nvSpPr>
            <p:spPr bwMode="auto">
              <a:xfrm>
                <a:off x="2790825" y="6048375"/>
                <a:ext cx="1743417" cy="463846"/>
              </a:xfrm>
              <a:custGeom>
                <a:avLst/>
                <a:gdLst>
                  <a:gd name="T0" fmla="*/ 0 w 1743417"/>
                  <a:gd name="T1" fmla="*/ 2147483647 h 304869"/>
                  <a:gd name="T2" fmla="*/ 47625 w 1743417"/>
                  <a:gd name="T3" fmla="*/ 2147483647 h 304869"/>
                  <a:gd name="T4" fmla="*/ 238125 w 1743417"/>
                  <a:gd name="T5" fmla="*/ 2147483647 h 304869"/>
                  <a:gd name="T6" fmla="*/ 323850 w 1743417"/>
                  <a:gd name="T7" fmla="*/ 2147483647 h 304869"/>
                  <a:gd name="T8" fmla="*/ 333375 w 1743417"/>
                  <a:gd name="T9" fmla="*/ 2147483647 h 304869"/>
                  <a:gd name="T10" fmla="*/ 561975 w 1743417"/>
                  <a:gd name="T11" fmla="*/ 2147483647 h 304869"/>
                  <a:gd name="T12" fmla="*/ 676275 w 1743417"/>
                  <a:gd name="T13" fmla="*/ 2147483647 h 304869"/>
                  <a:gd name="T14" fmla="*/ 714375 w 1743417"/>
                  <a:gd name="T15" fmla="*/ 2147483647 h 304869"/>
                  <a:gd name="T16" fmla="*/ 762000 w 1743417"/>
                  <a:gd name="T17" fmla="*/ 2147483647 h 304869"/>
                  <a:gd name="T18" fmla="*/ 819150 w 1743417"/>
                  <a:gd name="T19" fmla="*/ 2147483647 h 304869"/>
                  <a:gd name="T20" fmla="*/ 857250 w 1743417"/>
                  <a:gd name="T21" fmla="*/ 2147483647 h 304869"/>
                  <a:gd name="T22" fmla="*/ 1038225 w 1743417"/>
                  <a:gd name="T23" fmla="*/ 2147483647 h 304869"/>
                  <a:gd name="T24" fmla="*/ 1066800 w 1743417"/>
                  <a:gd name="T25" fmla="*/ 2147483647 h 304869"/>
                  <a:gd name="T26" fmla="*/ 1133475 w 1743417"/>
                  <a:gd name="T27" fmla="*/ 2147483647 h 304869"/>
                  <a:gd name="T28" fmla="*/ 1190625 w 1743417"/>
                  <a:gd name="T29" fmla="*/ 2147483647 h 304869"/>
                  <a:gd name="T30" fmla="*/ 1352550 w 1743417"/>
                  <a:gd name="T31" fmla="*/ 2147483647 h 304869"/>
                  <a:gd name="T32" fmla="*/ 1409700 w 1743417"/>
                  <a:gd name="T33" fmla="*/ 2147483647 h 304869"/>
                  <a:gd name="T34" fmla="*/ 1438275 w 1743417"/>
                  <a:gd name="T35" fmla="*/ 2147483647 h 304869"/>
                  <a:gd name="T36" fmla="*/ 1552575 w 1743417"/>
                  <a:gd name="T37" fmla="*/ 2147483647 h 304869"/>
                  <a:gd name="T38" fmla="*/ 1562100 w 1743417"/>
                  <a:gd name="T39" fmla="*/ 2147483647 h 304869"/>
                  <a:gd name="T40" fmla="*/ 1590675 w 1743417"/>
                  <a:gd name="T41" fmla="*/ 2147483647 h 304869"/>
                  <a:gd name="T42" fmla="*/ 1657350 w 1743417"/>
                  <a:gd name="T43" fmla="*/ 2147483647 h 304869"/>
                  <a:gd name="T44" fmla="*/ 1685925 w 1743417"/>
                  <a:gd name="T45" fmla="*/ 2147483647 h 304869"/>
                  <a:gd name="T46" fmla="*/ 1714500 w 1743417"/>
                  <a:gd name="T47" fmla="*/ 2147483647 h 304869"/>
                  <a:gd name="T48" fmla="*/ 1743075 w 1743417"/>
                  <a:gd name="T49" fmla="*/ 1208263435 h 304869"/>
                  <a:gd name="T50" fmla="*/ 1743075 w 1743417"/>
                  <a:gd name="T51" fmla="*/ 0 h 3048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43417" h="304869">
                    <a:moveTo>
                      <a:pt x="0" y="247650"/>
                    </a:moveTo>
                    <a:cubicBezTo>
                      <a:pt x="15875" y="250825"/>
                      <a:pt x="31436" y="257175"/>
                      <a:pt x="47625" y="257175"/>
                    </a:cubicBezTo>
                    <a:cubicBezTo>
                      <a:pt x="189229" y="257175"/>
                      <a:pt x="163891" y="262870"/>
                      <a:pt x="238125" y="238125"/>
                    </a:cubicBezTo>
                    <a:cubicBezTo>
                      <a:pt x="266700" y="241300"/>
                      <a:pt x="297156" y="236972"/>
                      <a:pt x="323850" y="247650"/>
                    </a:cubicBezTo>
                    <a:cubicBezTo>
                      <a:pt x="333172" y="251379"/>
                      <a:pt x="323461" y="274639"/>
                      <a:pt x="333375" y="276225"/>
                    </a:cubicBezTo>
                    <a:cubicBezTo>
                      <a:pt x="408683" y="288274"/>
                      <a:pt x="485775" y="282575"/>
                      <a:pt x="561975" y="285750"/>
                    </a:cubicBezTo>
                    <a:cubicBezTo>
                      <a:pt x="637447" y="310907"/>
                      <a:pt x="599318" y="308101"/>
                      <a:pt x="676275" y="295275"/>
                    </a:cubicBezTo>
                    <a:cubicBezTo>
                      <a:pt x="688975" y="285750"/>
                      <a:pt x="699868" y="273147"/>
                      <a:pt x="714375" y="266700"/>
                    </a:cubicBezTo>
                    <a:cubicBezTo>
                      <a:pt x="729169" y="260125"/>
                      <a:pt x="746381" y="261435"/>
                      <a:pt x="762000" y="257175"/>
                    </a:cubicBezTo>
                    <a:cubicBezTo>
                      <a:pt x="781373" y="251891"/>
                      <a:pt x="799669" y="242995"/>
                      <a:pt x="819150" y="238125"/>
                    </a:cubicBezTo>
                    <a:lnTo>
                      <a:pt x="857250" y="228600"/>
                    </a:lnTo>
                    <a:cubicBezTo>
                      <a:pt x="917575" y="231775"/>
                      <a:pt x="978370" y="229963"/>
                      <a:pt x="1038225" y="238125"/>
                    </a:cubicBezTo>
                    <a:cubicBezTo>
                      <a:pt x="1049568" y="239672"/>
                      <a:pt x="1055467" y="255556"/>
                      <a:pt x="1066800" y="257175"/>
                    </a:cubicBezTo>
                    <a:cubicBezTo>
                      <a:pt x="1070723" y="257735"/>
                      <a:pt x="1126164" y="242187"/>
                      <a:pt x="1133475" y="238125"/>
                    </a:cubicBezTo>
                    <a:cubicBezTo>
                      <a:pt x="1153489" y="227006"/>
                      <a:pt x="1168041" y="203789"/>
                      <a:pt x="1190625" y="200025"/>
                    </a:cubicBezTo>
                    <a:cubicBezTo>
                      <a:pt x="1282367" y="184735"/>
                      <a:pt x="1228542" y="192248"/>
                      <a:pt x="1352550" y="180975"/>
                    </a:cubicBezTo>
                    <a:cubicBezTo>
                      <a:pt x="1434442" y="126380"/>
                      <a:pt x="1330830" y="191835"/>
                      <a:pt x="1409700" y="152400"/>
                    </a:cubicBezTo>
                    <a:cubicBezTo>
                      <a:pt x="1419939" y="147280"/>
                      <a:pt x="1427753" y="137859"/>
                      <a:pt x="1438275" y="133350"/>
                    </a:cubicBezTo>
                    <a:cubicBezTo>
                      <a:pt x="1464189" y="122244"/>
                      <a:pt x="1535773" y="116400"/>
                      <a:pt x="1552575" y="114300"/>
                    </a:cubicBezTo>
                    <a:cubicBezTo>
                      <a:pt x="1555750" y="104775"/>
                      <a:pt x="1555000" y="92825"/>
                      <a:pt x="1562100" y="85725"/>
                    </a:cubicBezTo>
                    <a:cubicBezTo>
                      <a:pt x="1569200" y="78625"/>
                      <a:pt x="1580635" y="76200"/>
                      <a:pt x="1590675" y="76200"/>
                    </a:cubicBezTo>
                    <a:cubicBezTo>
                      <a:pt x="1602635" y="76200"/>
                      <a:pt x="1643875" y="90758"/>
                      <a:pt x="1657350" y="95250"/>
                    </a:cubicBezTo>
                    <a:cubicBezTo>
                      <a:pt x="1666875" y="92075"/>
                      <a:pt x="1676945" y="90215"/>
                      <a:pt x="1685925" y="85725"/>
                    </a:cubicBezTo>
                    <a:cubicBezTo>
                      <a:pt x="1696164" y="80605"/>
                      <a:pt x="1706405" y="74770"/>
                      <a:pt x="1714500" y="66675"/>
                    </a:cubicBezTo>
                    <a:cubicBezTo>
                      <a:pt x="1730020" y="51155"/>
                      <a:pt x="1737910" y="30183"/>
                      <a:pt x="1743075" y="9525"/>
                    </a:cubicBezTo>
                    <a:cubicBezTo>
                      <a:pt x="1743845" y="6445"/>
                      <a:pt x="1743075" y="3175"/>
                      <a:pt x="1743075" y="0"/>
                    </a:cubicBezTo>
                  </a:path>
                </a:pathLst>
              </a:custGeom>
              <a:noFill/>
              <a:ln w="25400" cap="flat" cmpd="sng" algn="ctr">
                <a:solidFill>
                  <a:srgbClr val="0000FF"/>
                </a:solidFill>
                <a:prstDash val="solid"/>
                <a:round/>
                <a:headEnd type="none" w="med" len="me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p>
                <a:endParaRPr lang="en-US"/>
              </a:p>
            </p:txBody>
          </p:sp>
          <p:cxnSp>
            <p:nvCxnSpPr>
              <p:cNvPr id="17424" name="Gerade Verbindung mit Pfeil 11"/>
              <p:cNvCxnSpPr>
                <a:cxnSpLocks noChangeShapeType="1"/>
              </p:cNvCxnSpPr>
              <p:nvPr/>
            </p:nvCxnSpPr>
            <p:spPr bwMode="auto">
              <a:xfrm flipH="1">
                <a:off x="5067300" y="4639469"/>
                <a:ext cx="76200" cy="1993629"/>
              </a:xfrm>
              <a:prstGeom prst="straightConnector1">
                <a:avLst/>
              </a:prstGeom>
              <a:noFill/>
              <a:ln w="25400" algn="ctr">
                <a:solidFill>
                  <a:srgbClr val="0000FF"/>
                </a:solidFill>
                <a:round/>
                <a:headEnd/>
                <a:tailEnd type="arrow" w="med" len="med"/>
              </a:ln>
              <a:extLst>
                <a:ext uri="{909E8E84-426E-40DD-AFC4-6F175D3DCCD1}">
                  <a14:hiddenFill xmlns:a14="http://schemas.microsoft.com/office/drawing/2010/main">
                    <a:noFill/>
                  </a14:hiddenFill>
                </a:ext>
              </a:extLst>
            </p:spPr>
          </p:cxnSp>
        </p:grpSp>
        <p:cxnSp>
          <p:nvCxnSpPr>
            <p:cNvPr id="17417" name="Gerade Verbindung mit Pfeil 4"/>
            <p:cNvCxnSpPr>
              <a:cxnSpLocks noChangeShapeType="1"/>
            </p:cNvCxnSpPr>
            <p:nvPr/>
          </p:nvCxnSpPr>
          <p:spPr bwMode="auto">
            <a:xfrm>
              <a:off x="8391525" y="6584950"/>
              <a:ext cx="247650" cy="0"/>
            </a:xfrm>
            <a:prstGeom prst="straightConnector1">
              <a:avLst/>
            </a:prstGeom>
            <a:noFill/>
            <a:ln w="12700" algn="ctr">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17418" name="Gerade Verbindung mit Pfeil 12"/>
            <p:cNvCxnSpPr>
              <a:cxnSpLocks noChangeShapeType="1"/>
            </p:cNvCxnSpPr>
            <p:nvPr/>
          </p:nvCxnSpPr>
          <p:spPr bwMode="auto">
            <a:xfrm rot="-5400000">
              <a:off x="4695825" y="4586288"/>
              <a:ext cx="247650" cy="0"/>
            </a:xfrm>
            <a:prstGeom prst="straightConnector1">
              <a:avLst/>
            </a:prstGeom>
            <a:noFill/>
            <a:ln w="12700" algn="ctr">
              <a:solidFill>
                <a:srgbClr val="000000"/>
              </a:solidFill>
              <a:round/>
              <a:headEnd/>
              <a:tailEnd type="triangle" w="lg" len="lg"/>
            </a:ln>
            <a:extLst>
              <a:ext uri="{909E8E84-426E-40DD-AFC4-6F175D3DCCD1}">
                <a14:hiddenFill xmlns:a14="http://schemas.microsoft.com/office/drawing/2010/main">
                  <a:noFill/>
                </a14:hiddenFill>
              </a:ext>
            </a:extLst>
          </p:spPr>
        </p:cxn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4"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9F74E2E-A3FB-4745-BFC2-7D09D05CBFF1}" type="slidenum">
              <a:rPr lang="de-DE" altLang="en-US" sz="1600" smtClean="0"/>
              <a:pPr eaLnBrk="1" hangingPunct="1">
                <a:spcBef>
                  <a:spcPct val="0"/>
                </a:spcBef>
                <a:buClrTx/>
                <a:buFontTx/>
                <a:buNone/>
              </a:pPr>
              <a:t>18</a:t>
            </a:fld>
            <a:r>
              <a:rPr lang="de-DE" altLang="en-US" sz="1600"/>
              <a:t> -</a:t>
            </a:r>
          </a:p>
        </p:txBody>
      </p:sp>
      <p:sp>
        <p:nvSpPr>
          <p:cNvPr id="18435"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843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66C83000-4FDB-4CCF-896F-F6AAEFBB14FD}" type="slidenum">
              <a:rPr lang="de-DE" altLang="en-US" sz="1600" b="1"/>
              <a:pPr algn="r" eaLnBrk="1" hangingPunct="1">
                <a:spcBef>
                  <a:spcPct val="0"/>
                </a:spcBef>
                <a:buClrTx/>
                <a:buFontTx/>
                <a:buNone/>
              </a:pPr>
              <a:t>18</a:t>
            </a:fld>
            <a:r>
              <a:rPr lang="de-DE" altLang="en-US" sz="1600" b="1"/>
              <a:t> -</a:t>
            </a:r>
          </a:p>
        </p:txBody>
      </p:sp>
      <p:sp>
        <p:nvSpPr>
          <p:cNvPr id="1843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7414"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defRPr/>
            </a:pPr>
            <a:r>
              <a:rPr lang="de-DE" altLang="en-US" sz="2000" u="sng" dirty="0">
                <a:solidFill>
                  <a:srgbClr val="FF0000"/>
                </a:solidFill>
              </a:rPr>
              <a:t>Exkurs: Können Spekulationsblasen rational sein?</a:t>
            </a:r>
          </a:p>
          <a:p>
            <a:pPr algn="just">
              <a:buFont typeface="Arial Unicode MS" pitchFamily="34" charset="-128"/>
              <a:buNone/>
              <a:defRPr/>
            </a:pPr>
            <a:r>
              <a:rPr lang="de-DE" altLang="en-US" sz="2000" b="1" kern="0" dirty="0">
                <a:solidFill>
                  <a:srgbClr val="000514"/>
                </a:solidFill>
                <a:latin typeface="+mj-lt"/>
              </a:rPr>
              <a:t>Ja! </a:t>
            </a:r>
            <a:r>
              <a:rPr lang="de-DE" altLang="en-US" sz="2000" kern="0" dirty="0">
                <a:solidFill>
                  <a:srgbClr val="000514"/>
                </a:solidFill>
                <a:latin typeface="+mj-lt"/>
              </a:rPr>
              <a:t>Es gibt zwei unterschiedliche Sets von Annahmen, unter denen Spekulationsblasen rational sein können:</a:t>
            </a:r>
          </a:p>
          <a:p>
            <a:pPr algn="just">
              <a:buFont typeface="Arial Unicode MS" pitchFamily="34" charset="-128"/>
              <a:buNone/>
              <a:defRPr/>
            </a:pPr>
            <a:r>
              <a:rPr lang="de-DE" altLang="en-US" sz="2000" b="1" kern="0" dirty="0">
                <a:solidFill>
                  <a:srgbClr val="000514"/>
                </a:solidFill>
                <a:latin typeface="+mj-lt"/>
              </a:rPr>
              <a:t>2. </a:t>
            </a:r>
            <a:r>
              <a:rPr lang="de-DE" altLang="en-US" sz="2000" b="1" kern="0" dirty="0">
                <a:solidFill>
                  <a:srgbClr val="0000FF"/>
                </a:solidFill>
                <a:latin typeface="+mj-lt"/>
              </a:rPr>
              <a:t>Unendlich</a:t>
            </a:r>
            <a:r>
              <a:rPr lang="de-DE" altLang="en-US" sz="2000" b="1" kern="0" dirty="0">
                <a:solidFill>
                  <a:srgbClr val="000514"/>
                </a:solidFill>
                <a:latin typeface="+mj-lt"/>
              </a:rPr>
              <a:t> wachsende </a:t>
            </a:r>
            <a:r>
              <a:rPr lang="de-DE" altLang="en-US" sz="2000" b="1" kern="0" dirty="0">
                <a:solidFill>
                  <a:srgbClr val="0000FF"/>
                </a:solidFill>
                <a:latin typeface="+mj-lt"/>
              </a:rPr>
              <a:t>nicht-implodierende</a:t>
            </a:r>
            <a:r>
              <a:rPr lang="de-DE" altLang="en-US" sz="2000" b="1" kern="0" dirty="0">
                <a:solidFill>
                  <a:srgbClr val="000514"/>
                </a:solidFill>
                <a:latin typeface="+mj-lt"/>
              </a:rPr>
              <a:t> Blasen (1)</a:t>
            </a:r>
          </a:p>
          <a:p>
            <a:pPr algn="just">
              <a:buFont typeface="Arial Unicode MS" pitchFamily="34" charset="-128"/>
              <a:buNone/>
              <a:defRPr/>
            </a:pPr>
            <a:r>
              <a:rPr lang="de-DE" altLang="en-US" sz="2000" kern="0" dirty="0">
                <a:solidFill>
                  <a:srgbClr val="000514"/>
                </a:solidFill>
                <a:latin typeface="+mj-lt"/>
              </a:rPr>
              <a:t>Eine natürliche Grenze für den Preis eines Aktivums ist das BIP des Landes zu dem das Aktivum (z.B. eine Aktiengesellschaft oder eine Immobilie) gehört. Wenn also der Gegenwartswert des BIPs eines Landes endlich ist, muss der Marktwert eines Aktivum auch endlich sein. Eine ewig wachsende Spekulationsblase ist dann also nicht möglich.</a:t>
            </a:r>
          </a:p>
          <a:p>
            <a:pPr algn="just">
              <a:buFont typeface="Arial Unicode MS" pitchFamily="34" charset="-128"/>
              <a:buNone/>
              <a:defRPr/>
            </a:pPr>
            <a:endParaRPr lang="de-DE" altLang="en-US" sz="2000" kern="0" dirty="0">
              <a:solidFill>
                <a:srgbClr val="000514"/>
              </a:solidFill>
              <a:latin typeface="+mj-lt"/>
            </a:endParaRPr>
          </a:p>
          <a:p>
            <a:pPr algn="just">
              <a:buFont typeface="Arial Unicode MS" pitchFamily="34" charset="-128"/>
              <a:buNone/>
              <a:defRPr/>
            </a:pPr>
            <a:r>
              <a:rPr lang="de-DE" altLang="en-US" sz="2000" kern="0" dirty="0">
                <a:solidFill>
                  <a:srgbClr val="000514"/>
                </a:solidFill>
                <a:latin typeface="+mj-lt"/>
              </a:rPr>
              <a:t>Wenn jedoch die </a:t>
            </a:r>
            <a:r>
              <a:rPr lang="de-DE" altLang="en-US" sz="2000" kern="0" dirty="0" err="1">
                <a:solidFill>
                  <a:srgbClr val="000514"/>
                </a:solidFill>
                <a:latin typeface="+mj-lt"/>
              </a:rPr>
              <a:t>Transversalitätsbedingung</a:t>
            </a:r>
            <a:r>
              <a:rPr lang="de-DE" altLang="en-US" sz="2000" kern="0" dirty="0">
                <a:solidFill>
                  <a:srgbClr val="000514"/>
                </a:solidFill>
                <a:latin typeface="+mj-lt"/>
              </a:rPr>
              <a:t> nicht erfüllt ist, ist der </a:t>
            </a:r>
            <a:r>
              <a:rPr lang="de-DE" altLang="en-US" sz="2000" kern="0" dirty="0" err="1">
                <a:solidFill>
                  <a:srgbClr val="000514"/>
                </a:solidFill>
                <a:latin typeface="+mj-lt"/>
              </a:rPr>
              <a:t>Abdiskontierungszinsfus</a:t>
            </a:r>
            <a:r>
              <a:rPr lang="de-DE" altLang="en-US" sz="2000" kern="0" dirty="0">
                <a:solidFill>
                  <a:srgbClr val="000514"/>
                </a:solidFill>
                <a:latin typeface="+mj-lt"/>
              </a:rPr>
              <a:t> (=r) kleiner ist als die Wachstumsrate des BIPs (=g). In diesem Fall ist der Gegenwartswert des BIPs eines Landes unendlich für </a:t>
            </a:r>
            <a:r>
              <a:rPr lang="en-US" altLang="en-US" sz="2000" dirty="0">
                <a:solidFill>
                  <a:schemeClr val="accent4">
                    <a:lumMod val="10000"/>
                  </a:schemeClr>
                </a:solidFill>
                <a:latin typeface="+mj-lt"/>
              </a:rPr>
              <a:t>T→∞</a:t>
            </a:r>
            <a:r>
              <a:rPr lang="en-US" altLang="en-US" sz="2000" dirty="0">
                <a:solidFill>
                  <a:srgbClr val="0000CC"/>
                </a:solidFill>
                <a:latin typeface="+mj-lt"/>
              </a:rPr>
              <a:t>:</a:t>
            </a:r>
          </a:p>
        </p:txBody>
      </p:sp>
      <p:graphicFrame>
        <p:nvGraphicFramePr>
          <p:cNvPr id="18439" name="Objekt 1"/>
          <p:cNvGraphicFramePr>
            <a:graphicFrameLocks noChangeAspect="1"/>
          </p:cNvGraphicFramePr>
          <p:nvPr/>
        </p:nvGraphicFramePr>
        <p:xfrm>
          <a:off x="2443163" y="4791075"/>
          <a:ext cx="4256087" cy="1023938"/>
        </p:xfrm>
        <a:graphic>
          <a:graphicData uri="http://schemas.openxmlformats.org/presentationml/2006/ole">
            <mc:AlternateContent xmlns:mc="http://schemas.openxmlformats.org/markup-compatibility/2006">
              <mc:Choice xmlns:v="urn:schemas-microsoft-com:vml" Requires="v">
                <p:oleObj spid="_x0000_s18557" name="Equation" r:id="rId4" imgW="1905000" imgH="457200" progId="Equation.3">
                  <p:embed/>
                </p:oleObj>
              </mc:Choice>
              <mc:Fallback>
                <p:oleObj name="Equation" r:id="rId4" imgW="1905000" imgH="457200" progId="Equation.3">
                  <p:embed/>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163" y="4791075"/>
                        <a:ext cx="4256087" cy="102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458"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2680457-4006-41C5-9434-655DBD8223AA}" type="slidenum">
              <a:rPr lang="de-DE" altLang="en-US" sz="1600" smtClean="0"/>
              <a:pPr eaLnBrk="1" hangingPunct="1">
                <a:spcBef>
                  <a:spcPct val="0"/>
                </a:spcBef>
                <a:buClrTx/>
                <a:buFontTx/>
                <a:buNone/>
              </a:pPr>
              <a:t>19</a:t>
            </a:fld>
            <a:r>
              <a:rPr lang="de-DE" altLang="en-US" sz="1600"/>
              <a:t> -</a:t>
            </a:r>
          </a:p>
        </p:txBody>
      </p:sp>
      <p:sp>
        <p:nvSpPr>
          <p:cNvPr id="19459"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946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723A1623-FAE4-4D59-9E2B-BD7947163EF3}" type="slidenum">
              <a:rPr lang="de-DE" altLang="en-US" sz="1600" b="1"/>
              <a:pPr algn="r" eaLnBrk="1" hangingPunct="1">
                <a:spcBef>
                  <a:spcPct val="0"/>
                </a:spcBef>
                <a:buClrTx/>
                <a:buFontTx/>
                <a:buNone/>
              </a:pPr>
              <a:t>19</a:t>
            </a:fld>
            <a:r>
              <a:rPr lang="de-DE" altLang="en-US" sz="1600" b="1"/>
              <a:t> -</a:t>
            </a:r>
          </a:p>
        </p:txBody>
      </p:sp>
      <p:sp>
        <p:nvSpPr>
          <p:cNvPr id="1946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7414"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defRPr/>
            </a:pPr>
            <a:r>
              <a:rPr lang="de-DE" altLang="en-US" sz="2000" u="sng" dirty="0">
                <a:solidFill>
                  <a:srgbClr val="FF0000"/>
                </a:solidFill>
              </a:rPr>
              <a:t>Exkurs: Können Spekulationsblasen rational sein?</a:t>
            </a:r>
          </a:p>
          <a:p>
            <a:pPr algn="just">
              <a:buFont typeface="Arial Unicode MS" pitchFamily="34" charset="-128"/>
              <a:buNone/>
              <a:defRPr/>
            </a:pPr>
            <a:r>
              <a:rPr lang="de-DE" altLang="en-US" sz="2000" b="1" kern="0" dirty="0">
                <a:solidFill>
                  <a:srgbClr val="000514"/>
                </a:solidFill>
                <a:latin typeface="+mj-lt"/>
              </a:rPr>
              <a:t>Ja! </a:t>
            </a:r>
            <a:r>
              <a:rPr lang="de-DE" altLang="en-US" sz="2000" kern="0" dirty="0">
                <a:solidFill>
                  <a:srgbClr val="000514"/>
                </a:solidFill>
                <a:latin typeface="+mj-lt"/>
              </a:rPr>
              <a:t>Es gibt zwei unterschiedliche Sets von Annahmen, unter denen Spekulationsblasen rational sein können:</a:t>
            </a:r>
          </a:p>
          <a:p>
            <a:pPr algn="just">
              <a:buFont typeface="Arial Unicode MS" pitchFamily="34" charset="-128"/>
              <a:buNone/>
              <a:defRPr/>
            </a:pPr>
            <a:r>
              <a:rPr lang="de-DE" altLang="en-US" sz="2000" b="1" kern="0" dirty="0">
                <a:solidFill>
                  <a:srgbClr val="000514"/>
                </a:solidFill>
              </a:rPr>
              <a:t>2. </a:t>
            </a:r>
            <a:r>
              <a:rPr lang="de-DE" altLang="en-US" sz="2000" b="1" kern="0" dirty="0">
                <a:solidFill>
                  <a:srgbClr val="0000FF"/>
                </a:solidFill>
              </a:rPr>
              <a:t>Unendlich</a:t>
            </a:r>
            <a:r>
              <a:rPr lang="de-DE" altLang="en-US" sz="2000" b="1" kern="0" dirty="0">
                <a:solidFill>
                  <a:srgbClr val="000514"/>
                </a:solidFill>
              </a:rPr>
              <a:t> wachsende </a:t>
            </a:r>
            <a:r>
              <a:rPr lang="de-DE" altLang="en-US" sz="2000" b="1" kern="0" dirty="0">
                <a:solidFill>
                  <a:srgbClr val="0000FF"/>
                </a:solidFill>
              </a:rPr>
              <a:t>nicht-implodierende</a:t>
            </a:r>
            <a:r>
              <a:rPr lang="de-DE" altLang="en-US" sz="2000" b="1" kern="0" dirty="0">
                <a:solidFill>
                  <a:srgbClr val="000514"/>
                </a:solidFill>
              </a:rPr>
              <a:t> Blasen (2)</a:t>
            </a:r>
          </a:p>
          <a:p>
            <a:pPr algn="just">
              <a:buFont typeface="Arial Unicode MS" pitchFamily="34" charset="-128"/>
              <a:buNone/>
              <a:defRPr/>
            </a:pPr>
            <a:r>
              <a:rPr lang="de-DE" altLang="en-US" sz="2000" kern="0" dirty="0">
                <a:solidFill>
                  <a:srgbClr val="000514"/>
                </a:solidFill>
                <a:latin typeface="+mj-lt"/>
              </a:rPr>
              <a:t>In diesem Fall kann der Preis eines Aktivums permanent wachsen ohne größer zu werden als der Gegenwartswert des BIPs, wenn </a:t>
            </a:r>
            <a:r>
              <a:rPr lang="en-US" altLang="en-US" sz="2000" dirty="0">
                <a:solidFill>
                  <a:schemeClr val="accent4">
                    <a:lumMod val="10000"/>
                  </a:schemeClr>
                </a:solidFill>
                <a:latin typeface="+mj-lt"/>
              </a:rPr>
              <a:t>g &gt; π  ≥ r:</a:t>
            </a:r>
          </a:p>
          <a:p>
            <a:pPr algn="just">
              <a:buFont typeface="Arial Unicode MS" pitchFamily="34" charset="-128"/>
              <a:buNone/>
              <a:defRPr/>
            </a:pPr>
            <a:endParaRPr lang="en-US" altLang="en-US" sz="2000" dirty="0">
              <a:solidFill>
                <a:schemeClr val="accent4">
                  <a:lumMod val="10000"/>
                </a:schemeClr>
              </a:solidFill>
              <a:latin typeface="+mj-lt"/>
            </a:endParaRPr>
          </a:p>
          <a:p>
            <a:pPr algn="just">
              <a:buFont typeface="Arial Unicode MS" pitchFamily="34" charset="-128"/>
              <a:buNone/>
              <a:defRPr/>
            </a:pPr>
            <a:endParaRPr lang="en-US" altLang="en-US" sz="2000" dirty="0">
              <a:solidFill>
                <a:schemeClr val="accent4">
                  <a:lumMod val="10000"/>
                </a:schemeClr>
              </a:solidFill>
              <a:latin typeface="+mj-lt"/>
            </a:endParaRPr>
          </a:p>
          <a:p>
            <a:pPr algn="just">
              <a:buFont typeface="Arial Unicode MS" pitchFamily="34" charset="-128"/>
              <a:buNone/>
              <a:defRPr/>
            </a:pPr>
            <a:endParaRPr lang="en-US" altLang="en-US" sz="2000" dirty="0">
              <a:solidFill>
                <a:schemeClr val="accent4">
                  <a:lumMod val="10000"/>
                </a:schemeClr>
              </a:solidFill>
              <a:latin typeface="+mj-lt"/>
            </a:endParaRPr>
          </a:p>
          <a:p>
            <a:pPr algn="just">
              <a:buFont typeface="Arial Unicode MS" pitchFamily="34" charset="-128"/>
              <a:buNone/>
              <a:defRPr/>
            </a:pPr>
            <a:endParaRPr lang="en-US" altLang="en-US" sz="2000" dirty="0">
              <a:solidFill>
                <a:schemeClr val="accent4">
                  <a:lumMod val="10000"/>
                </a:schemeClr>
              </a:solidFill>
              <a:latin typeface="+mj-lt"/>
            </a:endParaRPr>
          </a:p>
          <a:p>
            <a:pPr algn="just">
              <a:buFont typeface="Arial Unicode MS" pitchFamily="34" charset="-128"/>
              <a:buNone/>
              <a:defRPr/>
            </a:pPr>
            <a:r>
              <a:rPr lang="de-DE" altLang="en-US" sz="2000" dirty="0">
                <a:solidFill>
                  <a:schemeClr val="accent4">
                    <a:lumMod val="10000"/>
                  </a:schemeClr>
                </a:solidFill>
                <a:latin typeface="+mj-lt"/>
              </a:rPr>
              <a:t>Der Preis des Aktivums kann dann dauerhaft größer sein als sein Fair Value (=Fundamentalwert = Gegenwartswert der </a:t>
            </a:r>
            <a:r>
              <a:rPr lang="de-DE" altLang="en-US" sz="2000" dirty="0" err="1">
                <a:solidFill>
                  <a:schemeClr val="accent4">
                    <a:lumMod val="10000"/>
                  </a:schemeClr>
                </a:solidFill>
                <a:latin typeface="+mj-lt"/>
              </a:rPr>
              <a:t>abdiskontierten</a:t>
            </a:r>
            <a:r>
              <a:rPr lang="de-DE" altLang="en-US" sz="2000" dirty="0">
                <a:solidFill>
                  <a:schemeClr val="accent4">
                    <a:lumMod val="10000"/>
                  </a:schemeClr>
                </a:solidFill>
                <a:latin typeface="+mj-lt"/>
              </a:rPr>
              <a:t> Erträge):</a:t>
            </a:r>
          </a:p>
          <a:p>
            <a:pPr algn="just">
              <a:buFont typeface="Arial Unicode MS" pitchFamily="34" charset="-128"/>
              <a:buNone/>
              <a:defRPr/>
            </a:pPr>
            <a:endParaRPr lang="de-DE" altLang="en-US" sz="2000" dirty="0">
              <a:solidFill>
                <a:srgbClr val="0000CC"/>
              </a:solidFill>
              <a:latin typeface="+mj-lt"/>
            </a:endParaRPr>
          </a:p>
        </p:txBody>
      </p:sp>
      <p:graphicFrame>
        <p:nvGraphicFramePr>
          <p:cNvPr id="19463" name="Objekt 1"/>
          <p:cNvGraphicFramePr>
            <a:graphicFrameLocks noChangeAspect="1"/>
          </p:cNvGraphicFramePr>
          <p:nvPr/>
        </p:nvGraphicFramePr>
        <p:xfrm>
          <a:off x="1703388" y="2268538"/>
          <a:ext cx="5335587" cy="1050925"/>
        </p:xfrm>
        <a:graphic>
          <a:graphicData uri="http://schemas.openxmlformats.org/presentationml/2006/ole">
            <mc:AlternateContent xmlns:mc="http://schemas.openxmlformats.org/markup-compatibility/2006">
              <mc:Choice xmlns:v="urn:schemas-microsoft-com:vml" Requires="v">
                <p:oleObj spid="_x0000_s19705" name="Equation" r:id="rId4" imgW="2387600" imgH="469900" progId="Equation.3">
                  <p:embed/>
                </p:oleObj>
              </mc:Choice>
              <mc:Fallback>
                <p:oleObj name="Equation" r:id="rId4" imgW="2387600" imgH="469900" progId="Equation.3">
                  <p:embed/>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2268538"/>
                        <a:ext cx="5335587"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4" name="Objekt 2"/>
          <p:cNvGraphicFramePr>
            <a:graphicFrameLocks noChangeAspect="1"/>
          </p:cNvGraphicFramePr>
          <p:nvPr/>
        </p:nvGraphicFramePr>
        <p:xfrm>
          <a:off x="411163" y="4864100"/>
          <a:ext cx="8320087" cy="1022350"/>
        </p:xfrm>
        <a:graphic>
          <a:graphicData uri="http://schemas.openxmlformats.org/presentationml/2006/ole">
            <mc:AlternateContent xmlns:mc="http://schemas.openxmlformats.org/markup-compatibility/2006">
              <mc:Choice xmlns:v="urn:schemas-microsoft-com:vml" Requires="v">
                <p:oleObj spid="_x0000_s19706" name="Equation" r:id="rId6" imgW="3721100" imgH="457200" progId="Equation.3">
                  <p:embed/>
                </p:oleObj>
              </mc:Choice>
              <mc:Fallback>
                <p:oleObj name="Equation" r:id="rId6" imgW="3721100" imgH="457200" progId="Equation.3">
                  <p:embed/>
                  <p:pic>
                    <p:nvPicPr>
                      <p:cNvPr id="0" name="Objek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4864100"/>
                        <a:ext cx="8320087"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Geschweifte Klammer links 1"/>
          <p:cNvSpPr>
            <a:spLocks/>
          </p:cNvSpPr>
          <p:nvPr/>
        </p:nvSpPr>
        <p:spPr bwMode="auto">
          <a:xfrm rot="-5400000">
            <a:off x="4424363" y="5043487"/>
            <a:ext cx="514350" cy="1762125"/>
          </a:xfrm>
          <a:prstGeom prst="leftBrace">
            <a:avLst>
              <a:gd name="adj1" fmla="val 8327"/>
              <a:gd name="adj2" fmla="val 50000"/>
            </a:avLst>
          </a:prstGeom>
          <a:noFill/>
          <a:ln w="38100" algn="ctr">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de-DE" sz="2200">
              <a:solidFill>
                <a:schemeClr val="bg2"/>
              </a:solidFill>
            </a:endParaRPr>
          </a:p>
        </p:txBody>
      </p:sp>
      <p:sp>
        <p:nvSpPr>
          <p:cNvPr id="10" name="AutoShape 6"/>
          <p:cNvSpPr>
            <a:spLocks noChangeArrowheads="1"/>
          </p:cNvSpPr>
          <p:nvPr/>
        </p:nvSpPr>
        <p:spPr bwMode="auto">
          <a:xfrm>
            <a:off x="3557588" y="6210300"/>
            <a:ext cx="2247900" cy="481013"/>
          </a:xfrm>
          <a:prstGeom prst="roundRect">
            <a:avLst>
              <a:gd name="adj" fmla="val 16667"/>
            </a:avLst>
          </a:prstGeom>
          <a:solidFill>
            <a:srgbClr val="FFFF99"/>
          </a:solidFill>
          <a:ln w="28575" algn="ctr">
            <a:solidFill>
              <a:srgbClr val="FF0000"/>
            </a:solidFill>
            <a:round/>
            <a:headEnd/>
            <a:tailEnd type="none" w="lg" len="lg"/>
          </a:ln>
        </p:spPr>
        <p:txBody>
          <a:bodyPr lIns="46800" tIns="46800" rIns="468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FF"/>
                </a:solidFill>
              </a:rPr>
              <a:t>Spekulationsblase</a:t>
            </a:r>
            <a:endParaRPr lang="de-DE" altLang="en-US" b="1">
              <a:solidFill>
                <a:srgbClr val="00FF00"/>
              </a:solidFill>
            </a:endParaRPr>
          </a:p>
        </p:txBody>
      </p:sp>
      <p:sp>
        <p:nvSpPr>
          <p:cNvPr id="11" name="Geschweifte Klammer links 10"/>
          <p:cNvSpPr>
            <a:spLocks/>
          </p:cNvSpPr>
          <p:nvPr/>
        </p:nvSpPr>
        <p:spPr bwMode="auto">
          <a:xfrm rot="-5400000">
            <a:off x="5476875" y="1905000"/>
            <a:ext cx="514350" cy="2781300"/>
          </a:xfrm>
          <a:prstGeom prst="leftBrace">
            <a:avLst>
              <a:gd name="adj1" fmla="val 8336"/>
              <a:gd name="adj2" fmla="val 50000"/>
            </a:avLst>
          </a:prstGeom>
          <a:noFill/>
          <a:ln w="38100" algn="ctr">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de-DE" sz="2200">
              <a:solidFill>
                <a:schemeClr val="bg2"/>
              </a:solidFill>
            </a:endParaRPr>
          </a:p>
        </p:txBody>
      </p:sp>
      <p:cxnSp>
        <p:nvCxnSpPr>
          <p:cNvPr id="4" name="Gerade Verbindung mit Pfeil 3"/>
          <p:cNvCxnSpPr>
            <a:cxnSpLocks noChangeShapeType="1"/>
            <a:stCxn id="11" idx="1"/>
          </p:cNvCxnSpPr>
          <p:nvPr/>
        </p:nvCxnSpPr>
        <p:spPr bwMode="auto">
          <a:xfrm flipH="1">
            <a:off x="4681538" y="3552825"/>
            <a:ext cx="1052512" cy="9525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4" name="Geschweifte Klammer links 13"/>
          <p:cNvSpPr>
            <a:spLocks/>
          </p:cNvSpPr>
          <p:nvPr/>
        </p:nvSpPr>
        <p:spPr bwMode="auto">
          <a:xfrm rot="5400000" flipV="1">
            <a:off x="4424363" y="3967162"/>
            <a:ext cx="514350" cy="1762125"/>
          </a:xfrm>
          <a:prstGeom prst="leftBrace">
            <a:avLst>
              <a:gd name="adj1" fmla="val 8327"/>
              <a:gd name="adj2" fmla="val 50000"/>
            </a:avLst>
          </a:prstGeom>
          <a:noFill/>
          <a:ln w="38100" algn="ctr">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de-DE" sz="2200">
              <a:solidFill>
                <a:schemeClr val="bg2"/>
              </a:solidFill>
            </a:endParaRPr>
          </a:p>
        </p:txBody>
      </p:sp>
      <p:sp>
        <p:nvSpPr>
          <p:cNvPr id="19470" name="Rechteck 7"/>
          <p:cNvSpPr>
            <a:spLocks noChangeArrowheads="1"/>
          </p:cNvSpPr>
          <p:nvPr/>
        </p:nvSpPr>
        <p:spPr bwMode="auto">
          <a:xfrm>
            <a:off x="5886450" y="1762125"/>
            <a:ext cx="1152525" cy="333375"/>
          </a:xfrm>
          <a:prstGeom prst="rect">
            <a:avLst/>
          </a:prstGeom>
          <a:noFill/>
          <a:ln w="38100" algn="ctr">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de-DE" sz="2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82915" name="Rectangle 3"/>
          <p:cNvSpPr>
            <a:spLocks noGrp="1" noChangeArrowheads="1"/>
          </p:cNvSpPr>
          <p:nvPr>
            <p:ph type="title"/>
          </p:nvPr>
        </p:nvSpPr>
        <p:spPr/>
        <p:txBody>
          <a:bodyPr/>
          <a:lstStyle/>
          <a:p>
            <a:pPr eaLnBrk="1" hangingPunct="1">
              <a:defRPr/>
            </a:pPr>
            <a:r>
              <a:rPr lang="en-US"/>
              <a:t>4. Internationale Finanzmarktkrisen</a:t>
            </a:r>
          </a:p>
        </p:txBody>
      </p:sp>
      <p:sp>
        <p:nvSpPr>
          <p:cNvPr id="9382914" name="Rectangle 2"/>
          <p:cNvSpPr>
            <a:spLocks noGrp="1" noChangeArrowheads="1"/>
          </p:cNvSpPr>
          <p:nvPr>
            <p:ph idx="1"/>
          </p:nvPr>
        </p:nvSpPr>
        <p:spPr>
          <a:xfrm>
            <a:off x="363538" y="960438"/>
            <a:ext cx="8486775" cy="2911475"/>
          </a:xfrm>
        </p:spPr>
        <p:txBody>
          <a:bodyPr/>
          <a:lstStyle/>
          <a:p>
            <a:pPr marL="0" indent="0" eaLnBrk="1" hangingPunct="1">
              <a:lnSpc>
                <a:spcPct val="80000"/>
              </a:lnSpc>
              <a:buFont typeface="Arial Unicode MS" pitchFamily="34" charset="-128"/>
              <a:buNone/>
              <a:tabLst>
                <a:tab pos="533400" algn="l"/>
                <a:tab pos="1079500" algn="l"/>
              </a:tabLst>
              <a:defRPr/>
            </a:pPr>
            <a:r>
              <a:rPr lang="de-DE" sz="2100" dirty="0"/>
              <a:t>4. Internationale Finanzmarktkrisen</a:t>
            </a:r>
          </a:p>
          <a:p>
            <a:pPr marL="0" indent="0" eaLnBrk="1" hangingPunct="1">
              <a:lnSpc>
                <a:spcPct val="80000"/>
              </a:lnSpc>
              <a:buFont typeface="Arial Unicode MS" pitchFamily="34" charset="-128"/>
              <a:buNone/>
              <a:tabLst>
                <a:tab pos="533400" algn="l"/>
                <a:tab pos="1079500" algn="l"/>
              </a:tabLst>
              <a:defRPr/>
            </a:pPr>
            <a:r>
              <a:rPr lang="de-DE" sz="2100" dirty="0"/>
              <a:t>	4.1. Die Entstehung spekulativer Blasen</a:t>
            </a:r>
          </a:p>
          <a:p>
            <a:pPr marL="0" indent="0" eaLnBrk="1" hangingPunct="1">
              <a:lnSpc>
                <a:spcPct val="80000"/>
              </a:lnSpc>
              <a:buFont typeface="Arial Unicode MS" pitchFamily="34" charset="-128"/>
              <a:buNone/>
              <a:tabLst>
                <a:tab pos="533400" algn="l"/>
                <a:tab pos="1079500" algn="l"/>
              </a:tabLst>
              <a:defRPr/>
            </a:pPr>
            <a:r>
              <a:rPr lang="de-DE" sz="2100" dirty="0"/>
              <a:t>	4.2. Historische Finanzmarktkrisen</a:t>
            </a:r>
          </a:p>
          <a:p>
            <a:pPr marL="0" indent="0" eaLnBrk="1" hangingPunct="1">
              <a:lnSpc>
                <a:spcPct val="80000"/>
              </a:lnSpc>
              <a:buFont typeface="Arial Unicode MS" pitchFamily="34" charset="-128"/>
              <a:buNone/>
              <a:tabLst>
                <a:tab pos="533400" algn="l"/>
                <a:tab pos="1079500" algn="l"/>
              </a:tabLst>
              <a:defRPr/>
            </a:pPr>
            <a:r>
              <a:rPr lang="de-DE" sz="2100" dirty="0"/>
              <a:t>		4.2.1. Das Holländische Tulpenfieber 1636-37</a:t>
            </a:r>
          </a:p>
          <a:p>
            <a:pPr marL="0" indent="0" eaLnBrk="1" hangingPunct="1">
              <a:lnSpc>
                <a:spcPct val="80000"/>
              </a:lnSpc>
              <a:buFont typeface="Arial Unicode MS" pitchFamily="34" charset="-128"/>
              <a:buNone/>
              <a:tabLst>
                <a:tab pos="533400" algn="l"/>
                <a:tab pos="1079500" algn="l"/>
              </a:tabLst>
              <a:defRPr/>
            </a:pPr>
            <a:r>
              <a:rPr lang="de-DE" sz="2100" dirty="0"/>
              <a:t>		4.2.2. Die Weltwirtschaftskrise 1929</a:t>
            </a:r>
          </a:p>
          <a:p>
            <a:pPr marL="0" indent="0" eaLnBrk="1" hangingPunct="1">
              <a:lnSpc>
                <a:spcPct val="80000"/>
              </a:lnSpc>
              <a:buFont typeface="Arial Unicode MS" pitchFamily="34" charset="-128"/>
              <a:buNone/>
              <a:tabLst>
                <a:tab pos="533400" algn="l"/>
                <a:tab pos="1079500" algn="l"/>
              </a:tabLst>
              <a:defRPr/>
            </a:pPr>
            <a:r>
              <a:rPr lang="de-DE" sz="2100" dirty="0"/>
              <a:t>		4.2.3. Die </a:t>
            </a:r>
            <a:r>
              <a:rPr lang="de-DE" sz="2100" dirty="0" err="1"/>
              <a:t>Dotcom</a:t>
            </a:r>
            <a:r>
              <a:rPr lang="de-DE" sz="2100" dirty="0"/>
              <a:t> Krise 2000</a:t>
            </a:r>
          </a:p>
          <a:p>
            <a:pPr marL="0" indent="0" eaLnBrk="1" hangingPunct="1">
              <a:lnSpc>
                <a:spcPct val="80000"/>
              </a:lnSpc>
              <a:buFont typeface="Arial Unicode MS" pitchFamily="34" charset="-128"/>
              <a:buNone/>
              <a:tabLst>
                <a:tab pos="533400" algn="l"/>
                <a:tab pos="1079500" algn="l"/>
              </a:tabLst>
              <a:defRPr/>
            </a:pPr>
            <a:r>
              <a:rPr lang="de-DE" sz="2100" dirty="0"/>
              <a:t>		4.2.4. Die Subprime Krise 2007-09</a:t>
            </a:r>
          </a:p>
          <a:p>
            <a:pPr marL="0" indent="0" eaLnBrk="1" hangingPunct="1">
              <a:lnSpc>
                <a:spcPct val="80000"/>
              </a:lnSpc>
              <a:buFont typeface="Arial Unicode MS" pitchFamily="34" charset="-128"/>
              <a:buNone/>
              <a:tabLst>
                <a:tab pos="533400" algn="l"/>
                <a:tab pos="1079500" algn="l"/>
              </a:tabLst>
              <a:defRPr/>
            </a:pPr>
            <a:r>
              <a:rPr lang="de-DE" sz="2100" dirty="0"/>
              <a:t>		4.2.5. Die Ostasiatische Finanzmarktkrise 1997-98</a:t>
            </a:r>
          </a:p>
          <a:p>
            <a:pPr marL="0" indent="0" eaLnBrk="1" hangingPunct="1">
              <a:lnSpc>
                <a:spcPct val="80000"/>
              </a:lnSpc>
              <a:buFont typeface="Arial Unicode MS" pitchFamily="34" charset="-128"/>
              <a:buNone/>
              <a:tabLst>
                <a:tab pos="533400" algn="l"/>
                <a:tab pos="1079500" algn="l"/>
              </a:tabLst>
              <a:defRPr/>
            </a:pPr>
            <a:r>
              <a:rPr lang="en-US" sz="2100" dirty="0"/>
              <a:t>		4.2.6. Die </a:t>
            </a:r>
            <a:r>
              <a:rPr lang="en-US" sz="2100" dirty="0" err="1"/>
              <a:t>Schuldenkrise</a:t>
            </a:r>
            <a:r>
              <a:rPr lang="en-US" sz="2100" dirty="0"/>
              <a:t> </a:t>
            </a:r>
            <a:r>
              <a:rPr lang="en-US" sz="2100" dirty="0" err="1"/>
              <a:t>der</a:t>
            </a:r>
            <a:r>
              <a:rPr lang="en-US" sz="2100" dirty="0"/>
              <a:t> EWU 2010</a:t>
            </a:r>
            <a:endParaRPr lang="de-DE" sz="2100" dirty="0"/>
          </a:p>
          <a:p>
            <a:pPr marL="0" indent="0" eaLnBrk="1" hangingPunct="1">
              <a:lnSpc>
                <a:spcPct val="80000"/>
              </a:lnSpc>
              <a:buFont typeface="Arial Unicode MS" pitchFamily="34" charset="-128"/>
              <a:buNone/>
              <a:tabLst>
                <a:tab pos="533400" algn="l"/>
                <a:tab pos="1079500" algn="l"/>
              </a:tabLst>
              <a:defRPr/>
            </a:pPr>
            <a:r>
              <a:rPr lang="de-DE" sz="2100" dirty="0"/>
              <a:t>        4.3. Kontrollfragen</a:t>
            </a:r>
            <a:endParaRPr lang="de-DE" sz="1900" dirty="0"/>
          </a:p>
        </p:txBody>
      </p:sp>
      <p:sp>
        <p:nvSpPr>
          <p:cNvPr id="307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4D8CE489-A0FD-4298-868D-D04EB045BCD9}" type="slidenum">
              <a:rPr lang="de-DE" altLang="en-US" sz="1600" smtClean="0"/>
              <a:pPr eaLnBrk="1" hangingPunct="1">
                <a:spcBef>
                  <a:spcPct val="0"/>
                </a:spcBef>
                <a:buClrTx/>
                <a:buFontTx/>
                <a:buNone/>
              </a:pPr>
              <a:t>2</a:t>
            </a:fld>
            <a:r>
              <a:rPr lang="de-DE" altLang="en-US" sz="1600"/>
              <a:t> -</a:t>
            </a:r>
          </a:p>
        </p:txBody>
      </p:sp>
      <p:sp>
        <p:nvSpPr>
          <p:cNvPr id="307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382916" name="Rectangle 4"/>
          <p:cNvSpPr>
            <a:spLocks noChangeArrowheads="1"/>
          </p:cNvSpPr>
          <p:nvPr/>
        </p:nvSpPr>
        <p:spPr bwMode="auto">
          <a:xfrm>
            <a:off x="200025" y="4000500"/>
            <a:ext cx="8486775" cy="2857500"/>
          </a:xfrm>
          <a:prstGeom prst="rect">
            <a:avLst/>
          </a:prstGeom>
          <a:noFill/>
          <a:ln w="9525">
            <a:noFill/>
            <a:miter lim="800000"/>
            <a:headEnd/>
            <a:tailEnd/>
          </a:ln>
          <a:effectLst/>
        </p:spPr>
        <p:txBody>
          <a:bodyPr/>
          <a:lstStyle/>
          <a:p>
            <a:pPr>
              <a:spcBef>
                <a:spcPct val="20000"/>
              </a:spcBef>
              <a:buClr>
                <a:srgbClr val="FF0000"/>
              </a:buClr>
              <a:buFont typeface="Arial Unicode MS" pitchFamily="34" charset="-128"/>
              <a:buNone/>
              <a:tabLst>
                <a:tab pos="533400" algn="l"/>
                <a:tab pos="1079500" algn="l"/>
              </a:tabLst>
              <a:defRPr/>
            </a:pPr>
            <a:r>
              <a:rPr lang="en-US" sz="1900" dirty="0" err="1">
                <a:solidFill>
                  <a:schemeClr val="tx1"/>
                </a:solidFill>
                <a:effectLst>
                  <a:outerShdw blurRad="38100" dist="38100" dir="2700000" algn="tl">
                    <a:srgbClr val="000000"/>
                  </a:outerShdw>
                </a:effectLst>
              </a:rPr>
              <a:t>Literatur</a:t>
            </a:r>
            <a:r>
              <a:rPr lang="en-US" sz="1900" dirty="0">
                <a:solidFill>
                  <a:schemeClr val="tx1"/>
                </a:solidFill>
                <a:effectLst>
                  <a:outerShdw blurRad="38100" dist="38100" dir="2700000" algn="tl">
                    <a:srgbClr val="000000"/>
                  </a:outerShdw>
                </a:effectLst>
              </a:rPr>
              <a:t>:</a:t>
            </a:r>
            <a:endParaRPr lang="en-US" sz="1900" baseline="30000" dirty="0">
              <a:solidFill>
                <a:schemeClr val="tx1"/>
              </a:solidFill>
              <a:effectLst>
                <a:outerShdw blurRad="38100" dist="38100" dir="2700000" algn="tl">
                  <a:srgbClr val="000000"/>
                </a:outerShdw>
              </a:effectLst>
            </a:endParaRPr>
          </a:p>
          <a:p>
            <a:pPr>
              <a:lnSpc>
                <a:spcPts val="1800"/>
              </a:lnSpc>
              <a:spcBef>
                <a:spcPct val="20000"/>
              </a:spcBef>
              <a:buClr>
                <a:srgbClr val="FF0000"/>
              </a:buClr>
              <a:buFont typeface="Arial Unicode MS" pitchFamily="34" charset="-128"/>
              <a:buNone/>
              <a:tabLst>
                <a:tab pos="533400" algn="l"/>
                <a:tab pos="1079500" algn="l"/>
              </a:tabLst>
              <a:defRPr/>
            </a:pPr>
            <a:r>
              <a:rPr lang="en-US" sz="1700"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chemeClr val="tx1"/>
                </a:solidFill>
                <a:effectLst>
                  <a:outerShdw blurRad="38100" dist="38100" dir="2700000" algn="tl">
                    <a:srgbClr val="000000"/>
                  </a:outerShdw>
                </a:effectLst>
              </a:rPr>
              <a:t>Kindleberger</a:t>
            </a:r>
            <a:r>
              <a:rPr lang="en-US" sz="1700" dirty="0">
                <a:solidFill>
                  <a:schemeClr val="tx1"/>
                </a:solidFill>
                <a:effectLst>
                  <a:outerShdw blurRad="38100" dist="38100" dir="2700000" algn="tl">
                    <a:srgbClr val="000000"/>
                  </a:outerShdw>
                </a:effectLst>
              </a:rPr>
              <a:t> Charles, Robert  </a:t>
            </a:r>
            <a:r>
              <a:rPr lang="en-US" sz="1700" dirty="0" err="1">
                <a:solidFill>
                  <a:schemeClr val="tx1"/>
                </a:solidFill>
                <a:effectLst>
                  <a:outerShdw blurRad="38100" dist="38100" dir="2700000" algn="tl">
                    <a:srgbClr val="000000"/>
                  </a:outerShdw>
                </a:effectLst>
              </a:rPr>
              <a:t>Aliber</a:t>
            </a:r>
            <a:r>
              <a:rPr lang="en-US" sz="1700" dirty="0">
                <a:solidFill>
                  <a:schemeClr val="tx1"/>
                </a:solidFill>
                <a:effectLst>
                  <a:outerShdw blurRad="38100" dist="38100" dir="2700000" algn="tl">
                    <a:srgbClr val="000000"/>
                  </a:outerShdw>
                </a:effectLst>
              </a:rPr>
              <a:t>, (2005), Manias, Panics and Crashes, A History of Financial Market Crisis, 5th Edition, John Wiley &amp; Sons, New Jersey.</a:t>
            </a:r>
          </a:p>
          <a:p>
            <a:pPr>
              <a:lnSpc>
                <a:spcPts val="1800"/>
              </a:lnSpc>
              <a:spcBef>
                <a:spcPct val="20000"/>
              </a:spcBef>
              <a:buClr>
                <a:srgbClr val="FF0000"/>
              </a:buClr>
              <a:buFont typeface="Arial Unicode MS" pitchFamily="34" charset="-128"/>
              <a:buNone/>
              <a:tabLst>
                <a:tab pos="533400" algn="l"/>
                <a:tab pos="1079500" algn="l"/>
              </a:tabLst>
              <a:defRPr/>
            </a:pPr>
            <a:r>
              <a:rPr lang="en-US" sz="1700"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chemeClr val="tx1"/>
                </a:solidFill>
                <a:effectLst>
                  <a:outerShdw blurRad="38100" dist="38100" dir="2700000" algn="tl">
                    <a:srgbClr val="000000"/>
                  </a:outerShdw>
                </a:effectLst>
              </a:rPr>
              <a:t>Minsky</a:t>
            </a:r>
            <a:r>
              <a:rPr lang="en-US" sz="1700" dirty="0">
                <a:solidFill>
                  <a:schemeClr val="tx1"/>
                </a:solidFill>
                <a:effectLst>
                  <a:outerShdw blurRad="38100" dist="38100" dir="2700000" algn="tl">
                    <a:srgbClr val="000000"/>
                  </a:outerShdw>
                </a:effectLst>
              </a:rPr>
              <a:t>, Hyman, 1991, The Financial Instability Hypothesis, Bard College Working Paper, http://papers.ssrn.com/sol3/papers.cfm?abstract_id=161024.</a:t>
            </a:r>
          </a:p>
          <a:p>
            <a:pPr>
              <a:lnSpc>
                <a:spcPts val="1800"/>
              </a:lnSpc>
              <a:spcBef>
                <a:spcPct val="20000"/>
              </a:spcBef>
              <a:buClr>
                <a:srgbClr val="FF0000"/>
              </a:buClr>
              <a:buFont typeface="Arial Unicode MS" pitchFamily="34" charset="-128"/>
              <a:buNone/>
              <a:tabLst>
                <a:tab pos="533400" algn="l"/>
                <a:tab pos="1079500" algn="l"/>
              </a:tabLst>
              <a:defRPr/>
            </a:pPr>
            <a:r>
              <a:rPr lang="en-US" sz="1700"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chemeClr val="tx1"/>
                </a:solidFill>
                <a:effectLst>
                  <a:outerShdw blurRad="38100" dist="38100" dir="2700000" algn="tl">
                    <a:srgbClr val="000000"/>
                  </a:outerShdw>
                </a:effectLst>
              </a:rPr>
              <a:t>Minsky</a:t>
            </a:r>
            <a:r>
              <a:rPr lang="en-US" sz="1700" dirty="0">
                <a:solidFill>
                  <a:schemeClr val="tx1"/>
                </a:solidFill>
                <a:effectLst>
                  <a:outerShdw blurRad="38100" dist="38100" dir="2700000" algn="tl">
                    <a:srgbClr val="000000"/>
                  </a:outerShdw>
                </a:effectLst>
              </a:rPr>
              <a:t>, Hyman, 1992, Financial Crisis: Systemic or Idiosyncratic, Bard College Working Paper, http://papers.ssrn.com/sol3/papers.cfm?abstract_id=161024.</a:t>
            </a:r>
          </a:p>
          <a:p>
            <a:pPr>
              <a:lnSpc>
                <a:spcPts val="1800"/>
              </a:lnSpc>
              <a:spcBef>
                <a:spcPct val="20000"/>
              </a:spcBef>
              <a:buClr>
                <a:srgbClr val="FF0000"/>
              </a:buClr>
              <a:buFont typeface="Arial Unicode MS" pitchFamily="34" charset="-128"/>
              <a:buNone/>
              <a:tabLst>
                <a:tab pos="533400" algn="l"/>
                <a:tab pos="1079500" algn="l"/>
              </a:tabLst>
              <a:defRPr/>
            </a:pPr>
            <a:r>
              <a:rPr lang="en-US" sz="1700"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a:solidFill>
                  <a:schemeClr val="tx1"/>
                </a:solidFill>
                <a:effectLst>
                  <a:outerShdw blurRad="38100" dist="38100" dir="2700000" algn="tl">
                    <a:srgbClr val="000000"/>
                  </a:outerShdw>
                </a:effectLst>
              </a:rPr>
              <a:t>Meltzer, A., (1998), Asian Problems and the IMF, The Cato Journal 17, S.267-274.</a:t>
            </a:r>
          </a:p>
          <a:p>
            <a:pPr>
              <a:lnSpc>
                <a:spcPts val="1800"/>
              </a:lnSpc>
              <a:spcBef>
                <a:spcPct val="20000"/>
              </a:spcBef>
              <a:buClr>
                <a:srgbClr val="FF0000"/>
              </a:buClr>
              <a:buFont typeface="Arial Unicode MS" pitchFamily="34" charset="-128"/>
              <a:buNone/>
              <a:tabLst>
                <a:tab pos="533400" algn="l"/>
                <a:tab pos="1079500" algn="l"/>
              </a:tabLst>
              <a:defRPr/>
            </a:pPr>
            <a:r>
              <a:rPr lang="en-US" sz="1700"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chemeClr val="tx1"/>
                </a:solidFill>
                <a:effectLst>
                  <a:outerShdw blurRad="38100" dist="38100" dir="2700000" algn="tl">
                    <a:srgbClr val="000000"/>
                  </a:outerShdw>
                </a:effectLst>
              </a:rPr>
              <a:t>Rogoff</a:t>
            </a:r>
            <a:r>
              <a:rPr lang="en-US" sz="1700" dirty="0">
                <a:solidFill>
                  <a:schemeClr val="tx1"/>
                </a:solidFill>
                <a:effectLst>
                  <a:outerShdw blurRad="38100" dist="38100" dir="2700000" algn="tl">
                    <a:srgbClr val="000000"/>
                  </a:outerShdw>
                </a:effectLst>
              </a:rPr>
              <a:t>, K. and Carmen </a:t>
            </a:r>
            <a:r>
              <a:rPr lang="en-US" sz="1700" dirty="0" err="1">
                <a:solidFill>
                  <a:schemeClr val="tx1"/>
                </a:solidFill>
                <a:effectLst>
                  <a:outerShdw blurRad="38100" dist="38100" dir="2700000" algn="tl">
                    <a:srgbClr val="000000"/>
                  </a:outerShdw>
                </a:effectLst>
              </a:rPr>
              <a:t>Meinhardt</a:t>
            </a:r>
            <a:r>
              <a:rPr lang="en-US" sz="1700" dirty="0">
                <a:solidFill>
                  <a:schemeClr val="tx1"/>
                </a:solidFill>
                <a:effectLst>
                  <a:outerShdw blurRad="38100" dist="38100" dir="2700000" algn="tl">
                    <a:srgbClr val="000000"/>
                  </a:outerShdw>
                </a:effectLst>
              </a:rPr>
              <a:t>, (2008), This Time is Different: A Panoramic View of Eight Centuries of Financial Crisis. </a:t>
            </a:r>
            <a:r>
              <a:rPr lang="en-US" sz="1700" dirty="0" err="1">
                <a:solidFill>
                  <a:schemeClr val="tx1"/>
                </a:solidFill>
                <a:effectLst>
                  <a:outerShdw blurRad="38100" dist="38100" dir="2700000" algn="tl">
                    <a:srgbClr val="000000"/>
                  </a:outerShdw>
                </a:effectLst>
              </a:rPr>
              <a:t>Havard</a:t>
            </a:r>
            <a:r>
              <a:rPr lang="en-US" sz="1700" dirty="0">
                <a:solidFill>
                  <a:schemeClr val="tx1"/>
                </a:solidFill>
                <a:effectLst>
                  <a:outerShdw blurRad="38100" dist="38100" dir="2700000" algn="tl">
                    <a:srgbClr val="000000"/>
                  </a:outerShdw>
                </a:effectLst>
              </a:rPr>
              <a:t> University Working Paper, www.economics.harvard.edu/faculty/rogoff/files/This_Time_Is_Different.pdf .</a:t>
            </a:r>
          </a:p>
          <a:p>
            <a:pPr>
              <a:lnSpc>
                <a:spcPct val="90000"/>
              </a:lnSpc>
              <a:spcBef>
                <a:spcPct val="20000"/>
              </a:spcBef>
              <a:buClr>
                <a:srgbClr val="FF0000"/>
              </a:buClr>
              <a:buFont typeface="Arial Unicode MS" pitchFamily="34" charset="-128"/>
              <a:buNone/>
              <a:tabLst>
                <a:tab pos="533400" algn="l"/>
                <a:tab pos="1079500" algn="l"/>
              </a:tabLst>
              <a:defRPr/>
            </a:pPr>
            <a:endParaRPr lang="en-US" sz="1700" dirty="0">
              <a:solidFill>
                <a:schemeClr val="tx1"/>
              </a:solidFill>
              <a:effectLst>
                <a:outerShdw blurRad="38100" dist="38100" dir="2700000" algn="tl">
                  <a:srgbClr val="000000"/>
                </a:outerShdw>
              </a:effectLs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256181F6-19D4-4144-91E6-BD81340E0F4F}" type="slidenum">
              <a:rPr lang="de-DE" altLang="en-US" sz="1600" smtClean="0"/>
              <a:pPr eaLnBrk="1" hangingPunct="1">
                <a:spcBef>
                  <a:spcPct val="0"/>
                </a:spcBef>
                <a:buClrTx/>
                <a:buFontTx/>
                <a:buNone/>
              </a:pPr>
              <a:t>20</a:t>
            </a:fld>
            <a:r>
              <a:rPr lang="de-DE" altLang="en-US" sz="1600"/>
              <a:t> -</a:t>
            </a:r>
          </a:p>
        </p:txBody>
      </p:sp>
      <p:sp>
        <p:nvSpPr>
          <p:cNvPr id="2048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2048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5BAE4907-AF83-45BF-9ADB-BB7CE3E985F7}" type="slidenum">
              <a:rPr lang="de-DE" altLang="en-US" sz="1600" b="1"/>
              <a:pPr algn="r" eaLnBrk="1" hangingPunct="1">
                <a:spcBef>
                  <a:spcPct val="0"/>
                </a:spcBef>
                <a:buClrTx/>
                <a:buFontTx/>
                <a:buNone/>
              </a:pPr>
              <a:t>20</a:t>
            </a:fld>
            <a:r>
              <a:rPr lang="de-DE" altLang="en-US" sz="1600" b="1"/>
              <a:t> -</a:t>
            </a:r>
          </a:p>
        </p:txBody>
      </p:sp>
      <p:sp>
        <p:nvSpPr>
          <p:cNvPr id="2048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20486"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2000" u="sng">
                <a:solidFill>
                  <a:srgbClr val="FF0000"/>
                </a:solidFill>
              </a:rPr>
              <a:t>Exkurs: Gilt die Transversalitäts-Bedingung langfristig?</a:t>
            </a:r>
          </a:p>
        </p:txBody>
      </p:sp>
      <p:graphicFrame>
        <p:nvGraphicFramePr>
          <p:cNvPr id="20487" name="Objekt 2"/>
          <p:cNvGraphicFramePr>
            <a:graphicFrameLocks noChangeAspect="1"/>
          </p:cNvGraphicFramePr>
          <p:nvPr/>
        </p:nvGraphicFramePr>
        <p:xfrm>
          <a:off x="-19050" y="401638"/>
          <a:ext cx="9170988" cy="6465887"/>
        </p:xfrm>
        <a:graphic>
          <a:graphicData uri="http://schemas.openxmlformats.org/presentationml/2006/ole">
            <mc:AlternateContent xmlns:mc="http://schemas.openxmlformats.org/markup-compatibility/2006">
              <mc:Choice xmlns:v="urn:schemas-microsoft-com:vml" Requires="v">
                <p:oleObj spid="_x0000_s20605" name="Arbeitsblatt" r:id="rId4" imgW="9313175" imgH="6018336" progId="Excel.Sheet.8">
                  <p:link updateAutomatic="1"/>
                </p:oleObj>
              </mc:Choice>
              <mc:Fallback>
                <p:oleObj name="Arbeitsblatt" r:id="rId4" imgW="9313175" imgH="6018336" progId="Excel.Sheet.8">
                  <p:link updateAutomatic="1"/>
                  <p:pic>
                    <p:nvPicPr>
                      <p:cNvPr id="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401638"/>
                        <a:ext cx="9170988" cy="646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1347" name="Rectangle 3"/>
          <p:cNvSpPr>
            <a:spLocks noGrp="1" noChangeArrowheads="1"/>
          </p:cNvSpPr>
          <p:nvPr>
            <p:ph type="title"/>
          </p:nvPr>
        </p:nvSpPr>
        <p:spPr/>
        <p:txBody>
          <a:bodyPr/>
          <a:lstStyle/>
          <a:p>
            <a:pPr eaLnBrk="1" hangingPunct="1">
              <a:defRPr/>
            </a:pPr>
            <a:r>
              <a:rPr lang="en-US"/>
              <a:t>4. Internationale Finanzmarktkrisen</a:t>
            </a:r>
          </a:p>
        </p:txBody>
      </p:sp>
      <p:sp>
        <p:nvSpPr>
          <p:cNvPr id="9401346" name="Rectangle 2"/>
          <p:cNvSpPr>
            <a:spLocks noGrp="1" noChangeArrowheads="1"/>
          </p:cNvSpPr>
          <p:nvPr>
            <p:ph idx="1"/>
          </p:nvPr>
        </p:nvSpPr>
        <p:spPr>
          <a:xfrm>
            <a:off x="503238" y="1341438"/>
            <a:ext cx="8486775" cy="5284787"/>
          </a:xfrm>
        </p:spPr>
        <p:txBody>
          <a:bodyPr/>
          <a:lstStyle/>
          <a:p>
            <a:pPr marL="0" indent="0" eaLnBrk="1" hangingPunct="1">
              <a:lnSpc>
                <a:spcPct val="80000"/>
              </a:lnSpc>
              <a:buFont typeface="Arial Unicode MS" pitchFamily="34" charset="-128"/>
              <a:buNone/>
              <a:tabLst>
                <a:tab pos="533400" algn="l"/>
                <a:tab pos="1079500" algn="l"/>
              </a:tabLst>
              <a:defRPr/>
            </a:pPr>
            <a:r>
              <a:rPr lang="en-US" sz="2100">
                <a:solidFill>
                  <a:srgbClr val="FFFF00"/>
                </a:solidFill>
              </a:rPr>
              <a:t>4. Internationale Finanzmarktkrisen</a:t>
            </a:r>
          </a:p>
          <a:p>
            <a:pPr marL="0" indent="0" eaLnBrk="1" hangingPunct="1">
              <a:lnSpc>
                <a:spcPct val="80000"/>
              </a:lnSpc>
              <a:buFont typeface="Arial Unicode MS" pitchFamily="34" charset="-128"/>
              <a:buNone/>
              <a:tabLst>
                <a:tab pos="533400" algn="l"/>
                <a:tab pos="1079500" algn="l"/>
              </a:tabLst>
              <a:defRPr/>
            </a:pPr>
            <a:r>
              <a:rPr lang="en-US" sz="2100">
                <a:solidFill>
                  <a:srgbClr val="FFFF00"/>
                </a:solidFill>
              </a:rPr>
              <a:t>	4.1. Die Entstehung spekulativer Blasen</a:t>
            </a:r>
          </a:p>
          <a:p>
            <a:pPr marL="0" indent="0" eaLnBrk="1" hangingPunct="1">
              <a:lnSpc>
                <a:spcPct val="80000"/>
              </a:lnSpc>
              <a:buFont typeface="Arial Unicode MS" pitchFamily="34" charset="-128"/>
              <a:buNone/>
              <a:tabLst>
                <a:tab pos="533400" algn="l"/>
                <a:tab pos="1079500" algn="l"/>
              </a:tabLst>
              <a:defRPr/>
            </a:pPr>
            <a:r>
              <a:rPr lang="en-US" sz="2100">
                <a:solidFill>
                  <a:srgbClr val="FFFF00"/>
                </a:solidFill>
              </a:rPr>
              <a:t>	4.2. Historische Finanzmarktkrisen</a:t>
            </a:r>
          </a:p>
          <a:p>
            <a:pPr marL="0" indent="0" eaLnBrk="1" hangingPunct="1">
              <a:lnSpc>
                <a:spcPct val="80000"/>
              </a:lnSpc>
              <a:buFont typeface="Arial Unicode MS" pitchFamily="34" charset="-128"/>
              <a:buNone/>
              <a:tabLst>
                <a:tab pos="533400" algn="l"/>
                <a:tab pos="1079500" algn="l"/>
              </a:tabLst>
              <a:defRPr/>
            </a:pPr>
            <a:r>
              <a:rPr lang="en-US" sz="2100">
                <a:solidFill>
                  <a:srgbClr val="FFFF00"/>
                </a:solidFill>
              </a:rPr>
              <a:t>		4.2.1. Das Holländische Tulpenfieber 1636-37</a:t>
            </a:r>
          </a:p>
          <a:p>
            <a:pPr marL="0" indent="0" eaLnBrk="1" hangingPunct="1">
              <a:lnSpc>
                <a:spcPct val="80000"/>
              </a:lnSpc>
              <a:buFont typeface="Arial Unicode MS" pitchFamily="34" charset="-128"/>
              <a:buNone/>
              <a:tabLst>
                <a:tab pos="533400" algn="l"/>
                <a:tab pos="1079500" algn="l"/>
              </a:tabLst>
              <a:defRPr/>
            </a:pPr>
            <a:r>
              <a:rPr lang="en-US" sz="2100">
                <a:solidFill>
                  <a:srgbClr val="FFFF00"/>
                </a:solidFill>
              </a:rPr>
              <a:t>		</a:t>
            </a:r>
          </a:p>
        </p:txBody>
      </p:sp>
      <p:sp>
        <p:nvSpPr>
          <p:cNvPr id="2150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D81E9296-1DBE-4468-B468-BFAA4CF8AD07}" type="slidenum">
              <a:rPr lang="de-DE" altLang="en-US" sz="1600" smtClean="0"/>
              <a:pPr eaLnBrk="1" hangingPunct="1">
                <a:spcBef>
                  <a:spcPct val="0"/>
                </a:spcBef>
                <a:buClrTx/>
                <a:buFontTx/>
                <a:buNone/>
              </a:pPr>
              <a:t>21</a:t>
            </a:fld>
            <a:r>
              <a:rPr lang="de-DE" altLang="en-US" sz="1600"/>
              <a:t> -</a:t>
            </a:r>
          </a:p>
        </p:txBody>
      </p:sp>
      <p:sp>
        <p:nvSpPr>
          <p:cNvPr id="2150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3396" name="Rectangle 4"/>
          <p:cNvSpPr>
            <a:spLocks noGrp="1" noChangeArrowheads="1"/>
          </p:cNvSpPr>
          <p:nvPr>
            <p:ph type="title"/>
          </p:nvPr>
        </p:nvSpPr>
        <p:spPr/>
        <p:txBody>
          <a:bodyPr/>
          <a:lstStyle/>
          <a:p>
            <a:pPr eaLnBrk="1" hangingPunct="1">
              <a:defRPr/>
            </a:pPr>
            <a:r>
              <a:rPr lang="de-DE" sz="2900"/>
              <a:t>4.2. Historische Finanzmarktkrisen</a:t>
            </a:r>
            <a:br>
              <a:rPr lang="de-DE"/>
            </a:br>
            <a:r>
              <a:rPr lang="de-DE" sz="2400"/>
              <a:t>4.2.1. Das Holländische Tulpenfieber 1636-37</a:t>
            </a:r>
          </a:p>
        </p:txBody>
      </p:sp>
      <p:pic>
        <p:nvPicPr>
          <p:cNvPr id="22531"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400800" y="1076325"/>
            <a:ext cx="2743200" cy="5781675"/>
          </a:xfrm>
          <a:noFill/>
          <a:extLst>
            <a:ext uri="{909E8E84-426E-40DD-AFC4-6F175D3DCCD1}">
              <a14:hiddenFill xmlns:a14="http://schemas.microsoft.com/office/drawing/2010/main">
                <a:solidFill>
                  <a:srgbClr val="FFFFFF"/>
                </a:solidFill>
              </a14:hiddenFill>
            </a:ext>
          </a:extLst>
        </p:spPr>
      </p:pic>
      <p:sp>
        <p:nvSpPr>
          <p:cNvPr id="2253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A2D66EF-F9D7-4221-9A88-2E54246E24A1}" type="slidenum">
              <a:rPr lang="de-DE" altLang="en-US" sz="1600" smtClean="0"/>
              <a:pPr eaLnBrk="1" hangingPunct="1">
                <a:spcBef>
                  <a:spcPct val="0"/>
                </a:spcBef>
                <a:buClrTx/>
                <a:buFontTx/>
                <a:buNone/>
              </a:pPr>
              <a:t>22</a:t>
            </a:fld>
            <a:r>
              <a:rPr lang="de-DE" altLang="en-US" sz="1600"/>
              <a:t> -</a:t>
            </a:r>
          </a:p>
        </p:txBody>
      </p:sp>
      <p:sp>
        <p:nvSpPr>
          <p:cNvPr id="2253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2253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03395" name="Rectangle 3"/>
          <p:cNvSpPr>
            <a:spLocks noChangeArrowheads="1"/>
          </p:cNvSpPr>
          <p:nvPr/>
        </p:nvSpPr>
        <p:spPr bwMode="auto">
          <a:xfrm>
            <a:off x="104775" y="1160463"/>
            <a:ext cx="6276975" cy="5519737"/>
          </a:xfrm>
          <a:prstGeom prst="rect">
            <a:avLst/>
          </a:prstGeom>
          <a:noFill/>
          <a:ln w="9525">
            <a:noFill/>
            <a:miter lim="800000"/>
            <a:headEnd/>
            <a:tailEnd/>
          </a:ln>
          <a:effectLst/>
        </p:spPr>
        <p:txBody>
          <a:bodyPr lIns="92075" tIns="46038" rIns="92075" bIns="46038"/>
          <a:lstStyle/>
          <a:p>
            <a:pPr marL="571500" indent="-571500">
              <a:lnSpc>
                <a:spcPct val="8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 Niederlande (damals "Vereinte Provinzen") erlebten in der Zeit zwischen 1630 und 1660 einen </a:t>
            </a:r>
            <a:r>
              <a:rPr lang="de-DE" sz="2100" dirty="0">
                <a:solidFill>
                  <a:srgbClr val="00FF00"/>
                </a:solidFill>
                <a:effectLst>
                  <a:outerShdw blurRad="38100" dist="38100" dir="2700000" algn="tl">
                    <a:srgbClr val="000000"/>
                  </a:outerShdw>
                </a:effectLst>
              </a:rPr>
              <a:t>Wirtschaftsaufschwung</a:t>
            </a:r>
            <a:r>
              <a:rPr lang="de-DE" sz="2100" dirty="0">
                <a:solidFill>
                  <a:schemeClr val="tx1"/>
                </a:solidFill>
                <a:effectLst>
                  <a:outerShdw blurRad="38100" dist="38100" dir="2700000" algn="tl">
                    <a:srgbClr val="000000"/>
                  </a:outerShdw>
                </a:effectLst>
              </a:rPr>
              <a:t>, der mehrere Gründe hatte: Das </a:t>
            </a:r>
            <a:r>
              <a:rPr lang="de-DE" sz="2100" dirty="0">
                <a:solidFill>
                  <a:srgbClr val="00FF00"/>
                </a:solidFill>
                <a:effectLst>
                  <a:outerShdw blurRad="38100" dist="38100" dir="2700000" algn="tl">
                    <a:srgbClr val="000000"/>
                  </a:outerShdw>
                </a:effectLst>
              </a:rPr>
              <a:t>Ende des Krieges</a:t>
            </a:r>
            <a:r>
              <a:rPr lang="de-DE" sz="2100" dirty="0">
                <a:solidFill>
                  <a:schemeClr val="tx1"/>
                </a:solidFill>
                <a:effectLst>
                  <a:outerShdw blurRad="38100" dist="38100" dir="2700000" algn="tl">
                    <a:srgbClr val="000000"/>
                  </a:outerShdw>
                </a:effectLst>
              </a:rPr>
              <a:t> mit Spanien und die zunehmende </a:t>
            </a:r>
            <a:r>
              <a:rPr lang="de-DE" sz="2100" dirty="0">
                <a:solidFill>
                  <a:srgbClr val="00FF00"/>
                </a:solidFill>
                <a:effectLst>
                  <a:outerShdw blurRad="38100" dist="38100" dir="2700000" algn="tl">
                    <a:srgbClr val="000000"/>
                  </a:outerShdw>
                </a:effectLst>
              </a:rPr>
              <a:t>Dominanz</a:t>
            </a:r>
            <a:r>
              <a:rPr lang="de-DE" sz="2100" dirty="0">
                <a:solidFill>
                  <a:schemeClr val="tx1"/>
                </a:solidFill>
                <a:effectLst>
                  <a:outerShdw blurRad="38100" dist="38100" dir="2700000" algn="tl">
                    <a:srgbClr val="000000"/>
                  </a:outerShdw>
                </a:effectLst>
              </a:rPr>
              <a:t> der holländischen Kaufleute </a:t>
            </a:r>
            <a:r>
              <a:rPr lang="de-DE" sz="2100" dirty="0">
                <a:solidFill>
                  <a:srgbClr val="00FF00"/>
                </a:solidFill>
                <a:effectLst>
                  <a:outerShdw blurRad="38100" dist="38100" dir="2700000" algn="tl">
                    <a:srgbClr val="000000"/>
                  </a:outerShdw>
                </a:effectLst>
              </a:rPr>
              <a:t>im internationalen Handel</a:t>
            </a:r>
            <a:r>
              <a:rPr lang="de-DE" sz="2100" dirty="0">
                <a:solidFill>
                  <a:schemeClr val="tx1"/>
                </a:solidFill>
                <a:effectLst>
                  <a:outerShdw blurRad="38100" dist="38100" dir="2700000" algn="tl">
                    <a:srgbClr val="000000"/>
                  </a:outerShdw>
                </a:effectLst>
              </a:rPr>
              <a:t>. </a:t>
            </a:r>
          </a:p>
          <a:p>
            <a:pPr marL="571500" indent="-571500">
              <a:lnSpc>
                <a:spcPct val="8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Dieser Wirtschaftsaufschwung führte dazu, dass neben dem etablierten Adel nun eine </a:t>
            </a:r>
            <a:r>
              <a:rPr lang="de-DE" sz="2100" dirty="0">
                <a:solidFill>
                  <a:srgbClr val="00FF00"/>
                </a:solidFill>
                <a:effectLst>
                  <a:outerShdw blurRad="38100" dist="38100" dir="2700000" algn="tl">
                    <a:srgbClr val="000000"/>
                  </a:outerShdw>
                </a:effectLst>
              </a:rPr>
              <a:t>neue Klasse wohlhabender Bürger</a:t>
            </a:r>
            <a:r>
              <a:rPr lang="de-DE" sz="2100" dirty="0">
                <a:solidFill>
                  <a:schemeClr val="tx1"/>
                </a:solidFill>
                <a:effectLst>
                  <a:outerShdw blurRad="38100" dist="38100" dir="2700000" algn="tl">
                    <a:srgbClr val="000000"/>
                  </a:outerShdw>
                </a:effectLst>
              </a:rPr>
              <a:t> (Kaufleute und Handwerker) trat.</a:t>
            </a:r>
          </a:p>
          <a:p>
            <a:pPr marL="571500" indent="-571500">
              <a:lnSpc>
                <a:spcPct val="8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 </a:t>
            </a:r>
            <a:r>
              <a:rPr lang="de-DE" sz="2100" dirty="0">
                <a:solidFill>
                  <a:srgbClr val="00FF00"/>
                </a:solidFill>
                <a:effectLst>
                  <a:outerShdw blurRad="38100" dist="38100" dir="2700000" algn="tl">
                    <a:srgbClr val="000000"/>
                  </a:outerShdw>
                </a:effectLst>
              </a:rPr>
              <a:t>Tulpe</a:t>
            </a:r>
            <a:r>
              <a:rPr lang="de-DE" sz="2100" dirty="0">
                <a:solidFill>
                  <a:schemeClr val="tx1"/>
                </a:solidFill>
                <a:effectLst>
                  <a:outerShdw blurRad="38100" dist="38100" dir="2700000" algn="tl">
                    <a:srgbClr val="000000"/>
                  </a:outerShdw>
                </a:effectLst>
              </a:rPr>
              <a:t> war im Verlauf des </a:t>
            </a:r>
            <a:r>
              <a:rPr lang="de-DE" sz="2100" dirty="0" err="1">
                <a:solidFill>
                  <a:srgbClr val="00FF00"/>
                </a:solidFill>
                <a:effectLst>
                  <a:outerShdw blurRad="38100" dist="38100" dir="2700000" algn="tl">
                    <a:srgbClr val="000000"/>
                  </a:outerShdw>
                </a:effectLst>
              </a:rPr>
              <a:t>16ten</a:t>
            </a:r>
            <a:r>
              <a:rPr lang="de-DE" sz="2100" dirty="0">
                <a:solidFill>
                  <a:srgbClr val="00FF00"/>
                </a:solidFill>
                <a:effectLst>
                  <a:outerShdw blurRad="38100" dist="38100" dir="2700000" algn="tl">
                    <a:srgbClr val="000000"/>
                  </a:outerShdw>
                </a:effectLst>
              </a:rPr>
              <a:t> Jahrhunderts</a:t>
            </a:r>
            <a:r>
              <a:rPr lang="de-DE" sz="2100" dirty="0">
                <a:solidFill>
                  <a:schemeClr val="tx1"/>
                </a:solidFill>
                <a:effectLst>
                  <a:outerShdw blurRad="38100" dist="38100" dir="2700000" algn="tl">
                    <a:srgbClr val="000000"/>
                  </a:outerShdw>
                </a:effectLst>
              </a:rPr>
              <a:t> aus der Türkei nach Europa gelangt.</a:t>
            </a:r>
          </a:p>
          <a:p>
            <a:pPr marL="571500" indent="-571500">
              <a:lnSpc>
                <a:spcPct val="8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Dem </a:t>
            </a:r>
            <a:r>
              <a:rPr lang="de-DE" sz="2100" dirty="0">
                <a:solidFill>
                  <a:srgbClr val="00FF00"/>
                </a:solidFill>
                <a:effectLst>
                  <a:outerShdw blurRad="38100" dist="38100" dir="2700000" algn="tl">
                    <a:srgbClr val="000000"/>
                  </a:outerShdw>
                </a:effectLst>
              </a:rPr>
              <a:t>Botaniker</a:t>
            </a:r>
            <a:r>
              <a:rPr lang="de-DE" sz="2100" dirty="0">
                <a:solidFill>
                  <a:schemeClr val="tx1"/>
                </a:solidFill>
                <a:effectLst>
                  <a:outerShdw blurRad="38100" dist="38100" dir="2700000" algn="tl">
                    <a:srgbClr val="000000"/>
                  </a:outerShdw>
                </a:effectLst>
              </a:rPr>
              <a:t> Charles de </a:t>
            </a:r>
            <a:r>
              <a:rPr lang="de-DE" sz="2100" dirty="0" err="1">
                <a:solidFill>
                  <a:schemeClr val="tx1"/>
                </a:solidFill>
                <a:effectLst>
                  <a:outerShdw blurRad="38100" dist="38100" dir="2700000" algn="tl">
                    <a:srgbClr val="000000"/>
                  </a:outerShdw>
                </a:effectLst>
              </a:rPr>
              <a:t>L'Ecluse</a:t>
            </a:r>
            <a:r>
              <a:rPr lang="de-DE" sz="2100" dirty="0">
                <a:solidFill>
                  <a:schemeClr val="tx1"/>
                </a:solidFill>
                <a:effectLst>
                  <a:outerShdw blurRad="38100" dist="38100" dir="2700000" algn="tl">
                    <a:srgbClr val="000000"/>
                  </a:outerShdw>
                </a:effectLst>
              </a:rPr>
              <a:t> (</a:t>
            </a:r>
            <a:r>
              <a:rPr lang="de-DE" sz="2100" dirty="0" err="1">
                <a:solidFill>
                  <a:schemeClr val="tx1"/>
                </a:solidFill>
                <a:effectLst>
                  <a:outerShdw blurRad="38100" dist="38100" dir="2700000" algn="tl">
                    <a:srgbClr val="000000"/>
                  </a:outerShdw>
                </a:effectLst>
              </a:rPr>
              <a:t>Univer</a:t>
            </a:r>
            <a:r>
              <a:rPr lang="de-DE" sz="2100" dirty="0">
                <a:solidFill>
                  <a:schemeClr val="tx1"/>
                </a:solidFill>
                <a:effectLst>
                  <a:outerShdw blurRad="38100" dist="38100" dir="2700000" algn="tl">
                    <a:srgbClr val="000000"/>
                  </a:outerShdw>
                </a:effectLst>
              </a:rPr>
              <a:t>-</a:t>
            </a:r>
          </a:p>
          <a:p>
            <a:pPr marL="571500" indent="-571500">
              <a:lnSpc>
                <a:spcPct val="80000"/>
              </a:lnSpc>
              <a:spcBef>
                <a:spcPct val="20000"/>
              </a:spcBef>
              <a:buClr>
                <a:srgbClr val="FF0000"/>
              </a:buClr>
              <a:buFont typeface="Arial Unicode MS" pitchFamily="34" charset="-128"/>
              <a:buNone/>
              <a:defRPr/>
            </a:pPr>
            <a:r>
              <a:rPr lang="de-DE" sz="2100" dirty="0">
                <a:solidFill>
                  <a:schemeClr val="tx1"/>
                </a:solidFill>
                <a:effectLst>
                  <a:outerShdw blurRad="38100" dist="38100" dir="2700000" algn="tl">
                    <a:srgbClr val="000000"/>
                  </a:outerShdw>
                </a:effectLst>
              </a:rPr>
              <a:t>        tät Leiden) gelang es dann, </a:t>
            </a:r>
            <a:r>
              <a:rPr lang="de-DE" sz="2100" dirty="0">
                <a:solidFill>
                  <a:srgbClr val="00FF00"/>
                </a:solidFill>
                <a:effectLst>
                  <a:outerShdw blurRad="38100" dist="38100" dir="2700000" algn="tl">
                    <a:srgbClr val="000000"/>
                  </a:outerShdw>
                </a:effectLst>
              </a:rPr>
              <a:t>spezielle Tulpen</a:t>
            </a:r>
            <a:r>
              <a:rPr lang="de-DE" sz="2100" dirty="0">
                <a:solidFill>
                  <a:schemeClr val="tx1"/>
                </a:solidFill>
                <a:effectLst>
                  <a:outerShdw blurRad="38100" dist="38100" dir="2700000" algn="tl">
                    <a:srgbClr val="000000"/>
                  </a:outerShdw>
                </a:effectLst>
              </a:rPr>
              <a:t> </a:t>
            </a:r>
          </a:p>
          <a:p>
            <a:pPr marL="571500" indent="-571500">
              <a:lnSpc>
                <a:spcPct val="80000"/>
              </a:lnSpc>
              <a:spcBef>
                <a:spcPct val="20000"/>
              </a:spcBef>
              <a:buClr>
                <a:srgbClr val="FF0000"/>
              </a:buClr>
              <a:buFont typeface="Arial Unicode MS" pitchFamily="34" charset="-128"/>
              <a:buNone/>
              <a:defRPr/>
            </a:pPr>
            <a:r>
              <a:rPr lang="de-DE" sz="2100" dirty="0">
                <a:solidFill>
                  <a:schemeClr val="tx1"/>
                </a:solidFill>
                <a:effectLst>
                  <a:outerShdw blurRad="38100" dist="38100" dir="2700000" algn="tl">
                    <a:srgbClr val="000000"/>
                  </a:outerShdw>
                </a:effectLst>
              </a:rPr>
              <a:t>        zu </a:t>
            </a:r>
            <a:r>
              <a:rPr lang="de-DE" sz="2100" dirty="0">
                <a:solidFill>
                  <a:srgbClr val="00FF00"/>
                </a:solidFill>
                <a:effectLst>
                  <a:outerShdw blurRad="38100" dist="38100" dir="2700000" algn="tl">
                    <a:srgbClr val="000000"/>
                  </a:outerShdw>
                </a:effectLst>
              </a:rPr>
              <a:t>züchten</a:t>
            </a:r>
            <a:r>
              <a:rPr lang="de-DE" sz="2100" dirty="0">
                <a:solidFill>
                  <a:schemeClr val="tx1"/>
                </a:solidFill>
                <a:effectLst>
                  <a:outerShdw blurRad="38100" dist="38100" dir="2700000" algn="tl">
                    <a:srgbClr val="000000"/>
                  </a:outerShdw>
                </a:effectLst>
              </a:rPr>
              <a:t>, die die härteren klima-</a:t>
            </a:r>
          </a:p>
          <a:p>
            <a:pPr marL="571500" indent="-571500">
              <a:lnSpc>
                <a:spcPct val="80000"/>
              </a:lnSpc>
              <a:spcBef>
                <a:spcPct val="20000"/>
              </a:spcBef>
              <a:buClr>
                <a:srgbClr val="FF0000"/>
              </a:buClr>
              <a:buFont typeface="Arial Unicode MS" pitchFamily="34" charset="-128"/>
              <a:buNone/>
              <a:defRPr/>
            </a:pPr>
            <a:r>
              <a:rPr lang="de-DE" sz="2100" dirty="0">
                <a:solidFill>
                  <a:schemeClr val="tx1"/>
                </a:solidFill>
                <a:effectLst>
                  <a:outerShdw blurRad="38100" dist="38100" dir="2700000" algn="tl">
                    <a:srgbClr val="000000"/>
                  </a:outerShdw>
                </a:effectLst>
              </a:rPr>
              <a:t>        tischen Bedingungen Westeuropas vertrugen.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4033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0339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03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5444" name="Rectangle 4"/>
          <p:cNvSpPr>
            <a:spLocks noGrp="1" noChangeArrowheads="1"/>
          </p:cNvSpPr>
          <p:nvPr>
            <p:ph type="title"/>
          </p:nvPr>
        </p:nvSpPr>
        <p:spPr/>
        <p:txBody>
          <a:bodyPr/>
          <a:lstStyle/>
          <a:p>
            <a:pPr eaLnBrk="1" hangingPunct="1">
              <a:defRPr/>
            </a:pPr>
            <a:r>
              <a:rPr lang="en-US" sz="2900"/>
              <a:t>4.2. Historische Finanzmarktkrisen</a:t>
            </a:r>
            <a:br>
              <a:rPr lang="en-US"/>
            </a:br>
            <a:r>
              <a:rPr lang="en-US" sz="2400"/>
              <a:t>4.2.1. Das Holländische Tulpenfieber 1636-37</a:t>
            </a:r>
            <a:endParaRPr lang="de-DE" sz="2400"/>
          </a:p>
        </p:txBody>
      </p:sp>
      <p:pic>
        <p:nvPicPr>
          <p:cNvPr id="9405445"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65938" y="1122363"/>
            <a:ext cx="2278062" cy="3017837"/>
          </a:xfrm>
          <a:noFill/>
          <a:extLst>
            <a:ext uri="{909E8E84-426E-40DD-AFC4-6F175D3DCCD1}">
              <a14:hiddenFill xmlns:a14="http://schemas.microsoft.com/office/drawing/2010/main">
                <a:solidFill>
                  <a:srgbClr val="FFFFFF"/>
                </a:solidFill>
              </a14:hiddenFill>
            </a:ext>
          </a:extLst>
        </p:spPr>
      </p:pic>
      <p:sp>
        <p:nvSpPr>
          <p:cNvPr id="23556"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F6436E65-700D-47C6-BAE4-34251FF0CE35}" type="slidenum">
              <a:rPr lang="de-DE" altLang="en-US" sz="1600" smtClean="0"/>
              <a:pPr eaLnBrk="1" hangingPunct="1">
                <a:spcBef>
                  <a:spcPct val="0"/>
                </a:spcBef>
                <a:buClrTx/>
                <a:buFontTx/>
                <a:buNone/>
              </a:pPr>
              <a:t>23</a:t>
            </a:fld>
            <a:r>
              <a:rPr lang="de-DE" altLang="en-US" sz="1600"/>
              <a:t> -</a:t>
            </a:r>
          </a:p>
        </p:txBody>
      </p:sp>
      <p:sp>
        <p:nvSpPr>
          <p:cNvPr id="23557"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2355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05443" name="Rectangle 3"/>
          <p:cNvSpPr>
            <a:spLocks noChangeArrowheads="1"/>
          </p:cNvSpPr>
          <p:nvPr/>
        </p:nvSpPr>
        <p:spPr bwMode="auto">
          <a:xfrm>
            <a:off x="104775" y="1160463"/>
            <a:ext cx="8823325" cy="5519737"/>
          </a:xfrm>
          <a:prstGeom prst="rect">
            <a:avLst/>
          </a:prstGeom>
          <a:noFill/>
          <a:ln w="9525">
            <a:noFill/>
            <a:miter lim="800000"/>
            <a:headEnd/>
            <a:tailEnd/>
          </a:ln>
          <a:effectLst/>
        </p:spPr>
        <p:txBody>
          <a:bodyPr lIns="92075" tIns="46038" rIns="92075" bIns="46038"/>
          <a:lstStyle/>
          <a:p>
            <a:pPr marL="357188" indent="-357188">
              <a:lnSpc>
                <a:spcPct val="8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Tulpen erfreuten sich plötzlich großer Nachfrage</a:t>
            </a:r>
          </a:p>
          <a:p>
            <a:pPr marL="357188" indent="-357188">
              <a:lnSpc>
                <a:spcPct val="80000"/>
              </a:lnSpc>
              <a:spcBef>
                <a:spcPct val="20000"/>
              </a:spcBef>
              <a:buClr>
                <a:srgbClr val="FF0000"/>
              </a:buClr>
              <a:buFont typeface="Arial Unicode MS" pitchFamily="34" charset="-128"/>
              <a:buNone/>
              <a:defRPr/>
            </a:pPr>
            <a:r>
              <a:rPr lang="de-DE" sz="2100">
                <a:solidFill>
                  <a:schemeClr val="tx1"/>
                </a:solidFill>
                <a:effectLst>
                  <a:outerShdw blurRad="38100" dist="38100" dir="2700000" algn="tl">
                    <a:srgbClr val="000000"/>
                  </a:outerShdw>
                </a:effectLst>
              </a:rPr>
              <a:t>     angetrieben durch den </a:t>
            </a:r>
            <a:r>
              <a:rPr lang="de-DE" sz="2100">
                <a:solidFill>
                  <a:srgbClr val="00FF00"/>
                </a:solidFill>
                <a:effectLst>
                  <a:outerShdw blurRad="38100" dist="38100" dir="2700000" algn="tl">
                    <a:srgbClr val="000000"/>
                  </a:outerShdw>
                </a:effectLst>
              </a:rPr>
              <a:t>Statuswettbewerb</a:t>
            </a:r>
            <a:r>
              <a:rPr lang="de-DE" sz="2100">
                <a:solidFill>
                  <a:schemeClr val="tx1"/>
                </a:solidFill>
                <a:effectLst>
                  <a:outerShdw blurRad="38100" dist="38100" dir="2700000" algn="tl">
                    <a:srgbClr val="000000"/>
                  </a:outerShdw>
                </a:effectLst>
              </a:rPr>
              <a:t> zwischen</a:t>
            </a:r>
          </a:p>
          <a:p>
            <a:pPr marL="357188" indent="-357188">
              <a:lnSpc>
                <a:spcPct val="80000"/>
              </a:lnSpc>
              <a:spcBef>
                <a:spcPct val="20000"/>
              </a:spcBef>
              <a:buClr>
                <a:srgbClr val="FF0000"/>
              </a:buClr>
              <a:buFont typeface="Arial Unicode MS" pitchFamily="34" charset="-128"/>
              <a:buNone/>
              <a:defRPr/>
            </a:pPr>
            <a:r>
              <a:rPr lang="de-DE" sz="2100">
                <a:solidFill>
                  <a:schemeClr val="tx1"/>
                </a:solidFill>
                <a:effectLst>
                  <a:outerShdw blurRad="38100" dist="38100" dir="2700000" algn="tl">
                    <a:srgbClr val="000000"/>
                  </a:outerShdw>
                </a:effectLst>
              </a:rPr>
              <a:t>     Adligen und der neuen Klasse wohlhabender Bürger.</a:t>
            </a:r>
          </a:p>
          <a:p>
            <a:pPr marL="357188" indent="-357188">
              <a:lnSpc>
                <a:spcPct val="30000"/>
              </a:lnSpc>
              <a:spcBef>
                <a:spcPct val="20000"/>
              </a:spcBef>
              <a:buClr>
                <a:srgbClr val="FF0000"/>
              </a:buClr>
              <a:buFont typeface="Arial Unicode MS" pitchFamily="34" charset="-128"/>
              <a:buNone/>
              <a:defRPr/>
            </a:pPr>
            <a:endParaRPr lang="de-DE" sz="2100">
              <a:solidFill>
                <a:schemeClr val="tx1"/>
              </a:solidFill>
              <a:effectLst>
                <a:outerShdw blurRad="38100" dist="38100" dir="2700000" algn="tl">
                  <a:srgbClr val="000000"/>
                </a:outerShdw>
              </a:effectLst>
            </a:endParaRPr>
          </a:p>
          <a:p>
            <a:pPr marL="357188" indent="-357188">
              <a:lnSpc>
                <a:spcPct val="8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Ein Blumenvirus sorgte dann dafür, dass neue</a:t>
            </a:r>
          </a:p>
          <a:p>
            <a:pPr marL="357188" indent="-357188">
              <a:lnSpc>
                <a:spcPct val="80000"/>
              </a:lnSpc>
              <a:spcBef>
                <a:spcPct val="20000"/>
              </a:spcBef>
              <a:buClr>
                <a:srgbClr val="FF0000"/>
              </a:buClr>
              <a:buFont typeface="Arial Unicode MS" pitchFamily="34" charset="-128"/>
              <a:buNone/>
              <a:defRPr/>
            </a:pPr>
            <a:r>
              <a:rPr lang="de-DE" sz="2100">
                <a:solidFill>
                  <a:schemeClr val="tx1"/>
                </a:solidFill>
                <a:effectLst>
                  <a:outerShdw blurRad="38100" dist="38100" dir="2700000" algn="tl">
                    <a:srgbClr val="000000"/>
                  </a:outerShdw>
                </a:effectLst>
              </a:rPr>
              <a:t>     bizarr aussehende Tulpenvarianten auftraten, die                                     aufgrund ihrer Seltenheit sehr schnell Höchstpreise </a:t>
            </a:r>
          </a:p>
          <a:p>
            <a:pPr marL="357188" indent="-357188">
              <a:lnSpc>
                <a:spcPct val="80000"/>
              </a:lnSpc>
              <a:spcBef>
                <a:spcPct val="20000"/>
              </a:spcBef>
              <a:buClr>
                <a:srgbClr val="FF0000"/>
              </a:buClr>
              <a:buFont typeface="Arial Unicode MS" pitchFamily="34" charset="-128"/>
              <a:buNone/>
              <a:defRPr/>
            </a:pPr>
            <a:r>
              <a:rPr lang="de-DE" sz="2100">
                <a:solidFill>
                  <a:schemeClr val="tx1"/>
                </a:solidFill>
                <a:effectLst>
                  <a:outerShdw blurRad="38100" dist="38100" dir="2700000" algn="tl">
                    <a:srgbClr val="000000"/>
                  </a:outerShdw>
                </a:effectLst>
              </a:rPr>
              <a:t>     erzielten, z.B. “</a:t>
            </a:r>
            <a:r>
              <a:rPr lang="de-DE" sz="2100">
                <a:solidFill>
                  <a:srgbClr val="00FF00"/>
                </a:solidFill>
                <a:effectLst>
                  <a:outerShdw blurRad="38100" dist="38100" dir="2700000" algn="tl">
                    <a:srgbClr val="000000"/>
                  </a:outerShdw>
                </a:effectLst>
              </a:rPr>
              <a:t>Semper Augustus</a:t>
            </a:r>
            <a:r>
              <a:rPr lang="de-DE" sz="2100">
                <a:solidFill>
                  <a:schemeClr val="tx1"/>
                </a:solidFill>
                <a:effectLst>
                  <a:outerShdw blurRad="38100" dist="38100" dir="2700000" algn="tl">
                    <a:srgbClr val="000000"/>
                  </a:outerShdw>
                </a:effectLst>
              </a:rPr>
              <a:t>” (s. Bild).</a:t>
            </a:r>
          </a:p>
          <a:p>
            <a:pPr marL="357188" indent="-357188">
              <a:spcBef>
                <a:spcPct val="20000"/>
              </a:spcBef>
              <a:buClr>
                <a:srgbClr val="FF0000"/>
              </a:buClr>
              <a:buFont typeface="Arial Unicode MS" pitchFamily="34" charset="-128"/>
              <a:buNone/>
              <a:defRPr/>
            </a:pPr>
            <a:endParaRPr lang="de-DE" sz="2100">
              <a:solidFill>
                <a:schemeClr val="tx1"/>
              </a:solidFill>
              <a:effectLst>
                <a:outerShdw blurRad="38100" dist="38100" dir="2700000" algn="tl">
                  <a:srgbClr val="000000"/>
                </a:outerShdw>
              </a:effectLst>
            </a:endParaRPr>
          </a:p>
          <a:p>
            <a:pPr marL="357188" indent="-357188">
              <a:lnSpc>
                <a:spcPct val="8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Im Jahre </a:t>
            </a:r>
            <a:r>
              <a:rPr lang="de-DE" sz="2100">
                <a:solidFill>
                  <a:srgbClr val="00FF00"/>
                </a:solidFill>
                <a:effectLst>
                  <a:outerShdw blurRad="38100" dist="38100" dir="2700000" algn="tl">
                    <a:srgbClr val="000000"/>
                  </a:outerShdw>
                </a:effectLst>
              </a:rPr>
              <a:t>1623</a:t>
            </a:r>
            <a:r>
              <a:rPr lang="de-DE" sz="2100">
                <a:solidFill>
                  <a:schemeClr val="tx1"/>
                </a:solidFill>
                <a:effectLst>
                  <a:outerShdw blurRad="38100" dist="38100" dir="2700000" algn="tl">
                    <a:srgbClr val="000000"/>
                  </a:outerShdw>
                </a:effectLst>
              </a:rPr>
              <a:t>, kostete eine Zwiebel davon </a:t>
            </a:r>
          </a:p>
          <a:p>
            <a:pPr marL="357188" indent="-357188">
              <a:lnSpc>
                <a:spcPct val="80000"/>
              </a:lnSpc>
              <a:spcBef>
                <a:spcPct val="20000"/>
              </a:spcBef>
              <a:buClr>
                <a:srgbClr val="FF0000"/>
              </a:buClr>
              <a:buFont typeface="Arial Unicode MS" pitchFamily="34" charset="-128"/>
              <a:buNone/>
              <a:defRPr/>
            </a:pPr>
            <a:r>
              <a:rPr lang="de-DE" sz="2100">
                <a:solidFill>
                  <a:srgbClr val="00FF00"/>
                </a:solidFill>
                <a:effectLst>
                  <a:outerShdw blurRad="38100" dist="38100" dir="2700000" algn="tl">
                    <a:srgbClr val="000000"/>
                  </a:outerShdw>
                </a:effectLst>
              </a:rPr>
              <a:t>     1000 holl</a:t>
            </a:r>
            <a:r>
              <a:rPr lang="de-DE" sz="2100">
                <a:solidFill>
                  <a:srgbClr val="00FF00"/>
                </a:solidFill>
                <a:effectLst>
                  <a:outerShdw blurRad="38100" dist="38100" dir="2700000" algn="tl">
                    <a:srgbClr val="000000"/>
                  </a:outerShdw>
                </a:effectLst>
                <a:latin typeface="Times New Roman" pitchFamily="18" charset="0"/>
              </a:rPr>
              <a:t>ä</a:t>
            </a:r>
            <a:r>
              <a:rPr lang="de-DE" sz="2100">
                <a:solidFill>
                  <a:srgbClr val="00FF00"/>
                </a:solidFill>
                <a:effectLst>
                  <a:outerShdw blurRad="38100" dist="38100" dir="2700000" algn="tl">
                    <a:srgbClr val="000000"/>
                  </a:outerShdw>
                </a:effectLst>
              </a:rPr>
              <a:t>ndische Florentiner</a:t>
            </a:r>
            <a:r>
              <a:rPr lang="de-DE" sz="2100">
                <a:solidFill>
                  <a:schemeClr val="tx1"/>
                </a:solidFill>
                <a:effectLst>
                  <a:outerShdw blurRad="38100" dist="38100" dir="2700000" algn="tl">
                    <a:srgbClr val="000000"/>
                  </a:outerShdw>
                </a:effectLst>
              </a:rPr>
              <a:t> (= 7-fache des durchschnittlichen Jahreseinkommens (= 33 Mastschweine = 10 Tonnen Butter).</a:t>
            </a:r>
          </a:p>
          <a:p>
            <a:pPr marL="357188" indent="-357188">
              <a:lnSpc>
                <a:spcPct val="10000"/>
              </a:lnSpc>
              <a:spcBef>
                <a:spcPct val="20000"/>
              </a:spcBef>
              <a:buClr>
                <a:srgbClr val="FF0000"/>
              </a:buClr>
              <a:buFont typeface="Arial Unicode MS" pitchFamily="34" charset="-128"/>
              <a:buNone/>
              <a:defRPr/>
            </a:pPr>
            <a:endParaRPr lang="de-DE" sz="2100">
              <a:solidFill>
                <a:schemeClr val="tx1"/>
              </a:solidFill>
              <a:effectLst>
                <a:outerShdw blurRad="38100" dist="38100" dir="2700000" algn="tl">
                  <a:srgbClr val="000000"/>
                </a:outerShdw>
              </a:effectLst>
            </a:endParaRPr>
          </a:p>
          <a:p>
            <a:pPr marL="357188" indent="-357188">
              <a:lnSpc>
                <a:spcPct val="8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F</a:t>
            </a:r>
            <a:r>
              <a:rPr lang="de-DE" sz="2100">
                <a:solidFill>
                  <a:schemeClr val="tx1"/>
                </a:solidFill>
                <a:effectLst>
                  <a:outerShdw blurRad="38100" dist="38100" dir="2700000" algn="tl">
                    <a:srgbClr val="000000"/>
                  </a:outerShdw>
                </a:effectLst>
                <a:latin typeface="Times New Roman" pitchFamily="18" charset="0"/>
              </a:rPr>
              <a:t>ü</a:t>
            </a:r>
            <a:r>
              <a:rPr lang="de-DE" sz="2100">
                <a:solidFill>
                  <a:schemeClr val="tx1"/>
                </a:solidFill>
                <a:effectLst>
                  <a:outerShdw blurRad="38100" dist="38100" dir="2700000" algn="tl">
                    <a:srgbClr val="000000"/>
                  </a:outerShdw>
                </a:effectLst>
              </a:rPr>
              <a:t>r das Jahr </a:t>
            </a:r>
            <a:r>
              <a:rPr lang="de-DE" sz="2100">
                <a:solidFill>
                  <a:srgbClr val="00FF00"/>
                </a:solidFill>
                <a:effectLst>
                  <a:outerShdw blurRad="38100" dist="38100" dir="2700000" algn="tl">
                    <a:srgbClr val="000000"/>
                  </a:outerShdw>
                </a:effectLst>
              </a:rPr>
              <a:t>1635</a:t>
            </a:r>
            <a:r>
              <a:rPr lang="de-DE" sz="2100">
                <a:solidFill>
                  <a:schemeClr val="tx1"/>
                </a:solidFill>
                <a:effectLst>
                  <a:outerShdw blurRad="38100" dist="38100" dir="2700000" algn="tl">
                    <a:srgbClr val="000000"/>
                  </a:outerShdw>
                </a:effectLst>
              </a:rPr>
              <a:t>, ist der Verkauf von 40 Zwiebeln dokumentiert mit einem Preis pro Zwiebel von </a:t>
            </a:r>
            <a:r>
              <a:rPr lang="de-DE" sz="2100">
                <a:solidFill>
                  <a:srgbClr val="00FF00"/>
                </a:solidFill>
                <a:effectLst>
                  <a:outerShdw blurRad="38100" dist="38100" dir="2700000" algn="tl">
                    <a:srgbClr val="000000"/>
                  </a:outerShdw>
                </a:effectLst>
              </a:rPr>
              <a:t>2500 holl</a:t>
            </a:r>
            <a:r>
              <a:rPr lang="de-DE" sz="2100">
                <a:solidFill>
                  <a:srgbClr val="00FF00"/>
                </a:solidFill>
                <a:effectLst>
                  <a:outerShdw blurRad="38100" dist="38100" dir="2700000" algn="tl">
                    <a:srgbClr val="000000"/>
                  </a:outerShdw>
                </a:effectLst>
                <a:latin typeface="Times New Roman" pitchFamily="18" charset="0"/>
              </a:rPr>
              <a:t>ä</a:t>
            </a:r>
            <a:r>
              <a:rPr lang="de-DE" sz="2100">
                <a:solidFill>
                  <a:srgbClr val="00FF00"/>
                </a:solidFill>
                <a:effectLst>
                  <a:outerShdw blurRad="38100" dist="38100" dir="2700000" algn="tl">
                    <a:srgbClr val="000000"/>
                  </a:outerShdw>
                </a:effectLst>
              </a:rPr>
              <a:t>ndischen Florentiner</a:t>
            </a:r>
            <a:r>
              <a:rPr lang="de-DE" sz="2100">
                <a:solidFill>
                  <a:schemeClr val="tx1"/>
                </a:solidFill>
                <a:effectLst>
                  <a:outerShdw blurRad="38100" dist="38100" dir="2700000" algn="tl">
                    <a:srgbClr val="000000"/>
                  </a:outerShdw>
                </a:effectLst>
              </a:rPr>
              <a:t> (16-fache des durchschnittlichen Jahreseinkommens). </a:t>
            </a:r>
          </a:p>
          <a:p>
            <a:pPr marL="357188" indent="-357188">
              <a:lnSpc>
                <a:spcPct val="20000"/>
              </a:lnSpc>
              <a:spcBef>
                <a:spcPct val="20000"/>
              </a:spcBef>
              <a:buClr>
                <a:srgbClr val="FF0000"/>
              </a:buClr>
              <a:buFont typeface="Arial Unicode MS" pitchFamily="34" charset="-128"/>
              <a:buChar char="➤"/>
              <a:defRPr/>
            </a:pPr>
            <a:endParaRPr lang="de-DE" sz="2100">
              <a:solidFill>
                <a:schemeClr val="tx1"/>
              </a:solidFill>
              <a:effectLst>
                <a:outerShdw blurRad="38100" dist="38100" dir="2700000" algn="tl">
                  <a:srgbClr val="000000"/>
                </a:outerShdw>
              </a:effectLst>
            </a:endParaRPr>
          </a:p>
          <a:p>
            <a:pPr marL="357188" indent="-357188">
              <a:lnSpc>
                <a:spcPct val="8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F</a:t>
            </a:r>
            <a:r>
              <a:rPr lang="de-DE" sz="2100">
                <a:solidFill>
                  <a:schemeClr val="tx1"/>
                </a:solidFill>
                <a:effectLst>
                  <a:outerShdw blurRad="38100" dist="38100" dir="2700000" algn="tl">
                    <a:srgbClr val="000000"/>
                  </a:outerShdw>
                </a:effectLst>
                <a:latin typeface="Times New Roman" pitchFamily="18" charset="0"/>
              </a:rPr>
              <a:t>ü</a:t>
            </a:r>
            <a:r>
              <a:rPr lang="de-DE" sz="2100">
                <a:solidFill>
                  <a:schemeClr val="tx1"/>
                </a:solidFill>
                <a:effectLst>
                  <a:outerShdw blurRad="38100" dist="38100" dir="2700000" algn="tl">
                    <a:srgbClr val="000000"/>
                  </a:outerShdw>
                </a:effectLst>
              </a:rPr>
              <a:t>r den Höhepunkt des Tulpenfiebers im Jahre </a:t>
            </a:r>
            <a:r>
              <a:rPr lang="de-DE" sz="2100">
                <a:solidFill>
                  <a:srgbClr val="00FF00"/>
                </a:solidFill>
                <a:effectLst>
                  <a:outerShdw blurRad="38100" dist="38100" dir="2700000" algn="tl">
                    <a:srgbClr val="000000"/>
                  </a:outerShdw>
                </a:effectLst>
              </a:rPr>
              <a:t>1637</a:t>
            </a:r>
            <a:r>
              <a:rPr lang="de-DE" sz="2100">
                <a:solidFill>
                  <a:schemeClr val="tx1"/>
                </a:solidFill>
                <a:effectLst>
                  <a:outerShdw blurRad="38100" dist="38100" dir="2700000" algn="tl">
                    <a:srgbClr val="000000"/>
                  </a:outerShdw>
                </a:effectLst>
              </a:rPr>
              <a:t>, ist ein Rekordpreis von </a:t>
            </a:r>
            <a:r>
              <a:rPr lang="de-DE" sz="2100">
                <a:solidFill>
                  <a:srgbClr val="00FF00"/>
                </a:solidFill>
                <a:effectLst>
                  <a:outerShdw blurRad="38100" dist="38100" dir="2700000" algn="tl">
                    <a:srgbClr val="000000"/>
                  </a:outerShdw>
                </a:effectLst>
              </a:rPr>
              <a:t>6000 holl</a:t>
            </a:r>
            <a:r>
              <a:rPr lang="de-DE" sz="2100">
                <a:solidFill>
                  <a:srgbClr val="00FF00"/>
                </a:solidFill>
                <a:effectLst>
                  <a:outerShdw blurRad="38100" dist="38100" dir="2700000" algn="tl">
                    <a:srgbClr val="000000"/>
                  </a:outerShdw>
                </a:effectLst>
                <a:latin typeface="Times New Roman" pitchFamily="18" charset="0"/>
              </a:rPr>
              <a:t>ä</a:t>
            </a:r>
            <a:r>
              <a:rPr lang="de-DE" sz="2100">
                <a:solidFill>
                  <a:srgbClr val="00FF00"/>
                </a:solidFill>
                <a:effectLst>
                  <a:outerShdw blurRad="38100" dist="38100" dir="2700000" algn="tl">
                    <a:srgbClr val="000000"/>
                  </a:outerShdw>
                </a:effectLst>
              </a:rPr>
              <a:t>ndischen Florentiner</a:t>
            </a:r>
            <a:r>
              <a:rPr lang="de-DE" sz="2100">
                <a:solidFill>
                  <a:schemeClr val="tx1"/>
                </a:solidFill>
                <a:effectLst>
                  <a:outerShdw blurRad="38100" dist="38100" dir="2700000" algn="tl">
                    <a:srgbClr val="000000"/>
                  </a:outerShdw>
                </a:effectLst>
              </a:rPr>
              <a:t> (40-fache des durchschnittlichen Jahreseinkommens) dokumentiert.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054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054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0544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054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40544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0544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405443">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4054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7492" name="Rectangle 4"/>
          <p:cNvSpPr>
            <a:spLocks noGrp="1" noChangeArrowheads="1"/>
          </p:cNvSpPr>
          <p:nvPr>
            <p:ph type="title"/>
          </p:nvPr>
        </p:nvSpPr>
        <p:spPr/>
        <p:txBody>
          <a:bodyPr/>
          <a:lstStyle/>
          <a:p>
            <a:pPr eaLnBrk="1" hangingPunct="1">
              <a:defRPr/>
            </a:pPr>
            <a:r>
              <a:rPr lang="de-DE" sz="2900"/>
              <a:t>4.2. Historische Finanzmarktkrisen</a:t>
            </a:r>
            <a:br>
              <a:rPr lang="de-DE"/>
            </a:br>
            <a:r>
              <a:rPr lang="de-DE" sz="2400"/>
              <a:t>4.2.1. Das Holländische Tulpenfieber 1636-37</a:t>
            </a:r>
          </a:p>
        </p:txBody>
      </p:sp>
      <p:sp>
        <p:nvSpPr>
          <p:cNvPr id="2457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E4BC38F0-3F66-4E7C-9786-BCE86DE2F102}" type="slidenum">
              <a:rPr lang="de-DE" altLang="en-US" sz="1600" smtClean="0"/>
              <a:pPr eaLnBrk="1" hangingPunct="1">
                <a:spcBef>
                  <a:spcPct val="0"/>
                </a:spcBef>
                <a:buClrTx/>
                <a:buFontTx/>
                <a:buNone/>
              </a:pPr>
              <a:t>24</a:t>
            </a:fld>
            <a:r>
              <a:rPr lang="de-DE" altLang="en-US" sz="1600"/>
              <a:t> -</a:t>
            </a:r>
          </a:p>
        </p:txBody>
      </p:sp>
      <p:sp>
        <p:nvSpPr>
          <p:cNvPr id="24580"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2458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07491" name="Rectangle 3"/>
          <p:cNvSpPr>
            <a:spLocks noChangeArrowheads="1"/>
          </p:cNvSpPr>
          <p:nvPr/>
        </p:nvSpPr>
        <p:spPr bwMode="auto">
          <a:xfrm>
            <a:off x="104775" y="1160463"/>
            <a:ext cx="8823325" cy="5519737"/>
          </a:xfrm>
          <a:prstGeom prst="rect">
            <a:avLst/>
          </a:prstGeom>
          <a:noFill/>
          <a:ln w="9525">
            <a:noFill/>
            <a:miter lim="800000"/>
            <a:headEnd/>
            <a:tailEnd/>
          </a:ln>
          <a:effectLst/>
        </p:spPr>
        <p:txBody>
          <a:bodyPr lIns="92075" tIns="46038" rIns="92075" bIns="46038"/>
          <a:lstStyle/>
          <a:p>
            <a:pPr marL="571500" indent="-5715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Ab 1636 wurden Tulpenzwiebeln wie Aktien an </a:t>
            </a:r>
            <a:r>
              <a:rPr lang="de-DE" sz="2100" dirty="0">
                <a:solidFill>
                  <a:srgbClr val="00FF00"/>
                </a:solidFill>
                <a:effectLst>
                  <a:outerShdw blurRad="38100" dist="38100" dir="2700000" algn="tl">
                    <a:srgbClr val="000000"/>
                  </a:outerShdw>
                </a:effectLst>
              </a:rPr>
              <a:t>Börsen</a:t>
            </a:r>
            <a:r>
              <a:rPr lang="de-DE" sz="2100" dirty="0">
                <a:solidFill>
                  <a:schemeClr val="tx1"/>
                </a:solidFill>
                <a:effectLst>
                  <a:outerShdw blurRad="38100" dist="38100" dir="2700000" algn="tl">
                    <a:srgbClr val="000000"/>
                  </a:outerShdw>
                </a:effectLst>
              </a:rPr>
              <a:t> gehandelt.</a:t>
            </a:r>
          </a:p>
          <a:p>
            <a:pPr marL="571500" indent="-5715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Das </a:t>
            </a:r>
            <a:r>
              <a:rPr lang="de-DE" sz="2100" dirty="0">
                <a:solidFill>
                  <a:srgbClr val="00FF00"/>
                </a:solidFill>
                <a:effectLst>
                  <a:outerShdw blurRad="38100" dist="38100" dir="2700000" algn="tl">
                    <a:srgbClr val="000000"/>
                  </a:outerShdw>
                </a:effectLst>
              </a:rPr>
              <a:t>erleichterte</a:t>
            </a:r>
            <a:r>
              <a:rPr lang="de-DE" sz="2100" dirty="0">
                <a:solidFill>
                  <a:schemeClr val="tx1"/>
                </a:solidFill>
                <a:effectLst>
                  <a:outerShdw blurRad="38100" dist="38100" dir="2700000" algn="tl">
                    <a:srgbClr val="000000"/>
                  </a:outerShdw>
                </a:effectLst>
              </a:rPr>
              <a:t> den </a:t>
            </a:r>
            <a:r>
              <a:rPr lang="de-DE" sz="2100" dirty="0">
                <a:solidFill>
                  <a:srgbClr val="00FF00"/>
                </a:solidFill>
                <a:effectLst>
                  <a:outerShdw blurRad="38100" dist="38100" dir="2700000" algn="tl">
                    <a:srgbClr val="000000"/>
                  </a:outerShdw>
                </a:effectLst>
              </a:rPr>
              <a:t>Zugang</a:t>
            </a:r>
            <a:r>
              <a:rPr lang="de-DE" sz="2100" dirty="0">
                <a:solidFill>
                  <a:schemeClr val="tx1"/>
                </a:solidFill>
                <a:effectLst>
                  <a:outerShdw blurRad="38100" dist="38100" dir="2700000" algn="tl">
                    <a:srgbClr val="000000"/>
                  </a:outerShdw>
                </a:effectLst>
              </a:rPr>
              <a:t> zum Tulpenhandel auch für einfache und weniger wohlhabende Handwerker und Bauern. Es sind Fälle dokumentiert, wo Bauern Haus und Hof verkauften, um finanzielle Mittel für die Spekulation mit Tulpen zu haben.</a:t>
            </a:r>
          </a:p>
          <a:p>
            <a:pPr marL="571500" indent="-5715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Einige Tulpenzüchter kamen dann auf die Idee, anstelle von Tulpenzwiebeln Eigentumstitel mit dem Anspruch auf Zwiebeln zu einem späteren Zeitpunkt zu handeln. Damit begann der Handel mit "</a:t>
            </a:r>
            <a:r>
              <a:rPr lang="de-DE" sz="2100" dirty="0">
                <a:solidFill>
                  <a:srgbClr val="00FF00"/>
                </a:solidFill>
                <a:effectLst>
                  <a:outerShdw blurRad="38100" dist="38100" dir="2700000" algn="tl">
                    <a:srgbClr val="000000"/>
                  </a:outerShdw>
                </a:effectLst>
              </a:rPr>
              <a:t>Tulpen-</a:t>
            </a:r>
            <a:r>
              <a:rPr lang="de-DE" sz="2100" dirty="0" err="1">
                <a:solidFill>
                  <a:srgbClr val="00FF00"/>
                </a:solidFill>
                <a:effectLst>
                  <a:outerShdw blurRad="38100" dist="38100" dir="2700000" algn="tl">
                    <a:srgbClr val="000000"/>
                  </a:outerShdw>
                </a:effectLst>
              </a:rPr>
              <a:t>Futures</a:t>
            </a:r>
            <a:r>
              <a:rPr lang="de-DE" sz="2100" dirty="0">
                <a:solidFill>
                  <a:schemeClr val="tx1"/>
                </a:solidFill>
                <a:effectLst>
                  <a:outerShdw blurRad="38100" dist="38100" dir="2700000" algn="tl">
                    <a:srgbClr val="000000"/>
                  </a:outerShdw>
                </a:effectLst>
              </a:rPr>
              <a:t>".</a:t>
            </a:r>
          </a:p>
          <a:p>
            <a:pPr marL="571500" indent="-5715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Der Handel mit diesen </a:t>
            </a:r>
            <a:r>
              <a:rPr lang="de-DE" sz="2100" dirty="0" err="1">
                <a:solidFill>
                  <a:schemeClr val="tx1"/>
                </a:solidFill>
                <a:effectLst>
                  <a:outerShdw blurRad="38100" dist="38100" dir="2700000" algn="tl">
                    <a:srgbClr val="000000"/>
                  </a:outerShdw>
                </a:effectLst>
              </a:rPr>
              <a:t>Futures</a:t>
            </a:r>
            <a:r>
              <a:rPr lang="de-DE" sz="2100" dirty="0">
                <a:solidFill>
                  <a:schemeClr val="tx1"/>
                </a:solidFill>
                <a:effectLst>
                  <a:outerShdw blurRad="38100" dist="38100" dir="2700000" algn="tl">
                    <a:srgbClr val="000000"/>
                  </a:outerShdw>
                </a:effectLst>
              </a:rPr>
              <a:t> begann sich dann auch auf </a:t>
            </a:r>
            <a:r>
              <a:rPr lang="de-DE" sz="2100" dirty="0">
                <a:solidFill>
                  <a:srgbClr val="00FF00"/>
                </a:solidFill>
                <a:effectLst>
                  <a:outerShdw blurRad="38100" dist="38100" dir="2700000" algn="tl">
                    <a:srgbClr val="000000"/>
                  </a:outerShdw>
                </a:effectLst>
              </a:rPr>
              <a:t>Kneipen und Wochenmärkte</a:t>
            </a:r>
            <a:r>
              <a:rPr lang="de-DE" sz="2100" dirty="0">
                <a:solidFill>
                  <a:schemeClr val="tx1"/>
                </a:solidFill>
                <a:effectLst>
                  <a:outerShdw blurRad="38100" dist="38100" dir="2700000" algn="tl">
                    <a:srgbClr val="000000"/>
                  </a:outerShdw>
                </a:effectLst>
              </a:rPr>
              <a:t> auszubreiten. </a:t>
            </a:r>
          </a:p>
          <a:p>
            <a:pPr marL="571500" indent="-5715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Im </a:t>
            </a:r>
            <a:r>
              <a:rPr lang="de-DE" sz="2100" dirty="0">
                <a:solidFill>
                  <a:srgbClr val="00FF00"/>
                </a:solidFill>
                <a:effectLst>
                  <a:outerShdw blurRad="38100" dist="38100" dir="2700000" algn="tl">
                    <a:srgbClr val="000000"/>
                  </a:outerShdw>
                </a:effectLst>
              </a:rPr>
              <a:t>Februar 1637</a:t>
            </a:r>
            <a:r>
              <a:rPr lang="de-DE" sz="2100" dirty="0">
                <a:solidFill>
                  <a:schemeClr val="tx1"/>
                </a:solidFill>
                <a:effectLst>
                  <a:outerShdw blurRad="38100" dist="38100" dir="2700000" algn="tl">
                    <a:srgbClr val="000000"/>
                  </a:outerShdw>
                </a:effectLst>
              </a:rPr>
              <a:t> begann die </a:t>
            </a:r>
            <a:r>
              <a:rPr lang="de-DE" sz="2100" dirty="0">
                <a:solidFill>
                  <a:srgbClr val="00FF00"/>
                </a:solidFill>
                <a:effectLst>
                  <a:outerShdw blurRad="38100" dist="38100" dir="2700000" algn="tl">
                    <a:srgbClr val="000000"/>
                  </a:outerShdw>
                </a:effectLst>
              </a:rPr>
              <a:t>Spekulationsblase</a:t>
            </a:r>
            <a:r>
              <a:rPr lang="de-DE" sz="2100" dirty="0">
                <a:solidFill>
                  <a:schemeClr val="tx1"/>
                </a:solidFill>
                <a:effectLst>
                  <a:outerShdw blurRad="38100" dist="38100" dir="2700000" algn="tl">
                    <a:srgbClr val="000000"/>
                  </a:outerShdw>
                </a:effectLst>
              </a:rPr>
              <a:t> dann zu </a:t>
            </a:r>
            <a:r>
              <a:rPr lang="de-DE" sz="2100" dirty="0">
                <a:solidFill>
                  <a:srgbClr val="00FF00"/>
                </a:solidFill>
                <a:effectLst>
                  <a:outerShdw blurRad="38100" dist="38100" dir="2700000" algn="tl">
                    <a:srgbClr val="000000"/>
                  </a:outerShdw>
                </a:effectLst>
              </a:rPr>
              <a:t>platzen</a:t>
            </a:r>
            <a:r>
              <a:rPr lang="de-DE" sz="2100" dirty="0">
                <a:solidFill>
                  <a:schemeClr val="tx1"/>
                </a:solidFill>
                <a:effectLst>
                  <a:outerShdw blurRad="38100" dist="38100" dir="2700000" algn="tl">
                    <a:srgbClr val="000000"/>
                  </a:outerShdw>
                </a:effectLst>
              </a:rPr>
              <a:t>, als bei einer Tulpenauktion in </a:t>
            </a:r>
            <a:r>
              <a:rPr lang="de-DE" sz="2100" dirty="0" err="1">
                <a:solidFill>
                  <a:schemeClr val="tx1"/>
                </a:solidFill>
                <a:effectLst>
                  <a:outerShdw blurRad="38100" dist="38100" dir="2700000" algn="tl">
                    <a:srgbClr val="000000"/>
                  </a:outerShdw>
                </a:effectLst>
              </a:rPr>
              <a:t>Altmahr</a:t>
            </a:r>
            <a:r>
              <a:rPr lang="de-DE" sz="2100" dirty="0">
                <a:solidFill>
                  <a:schemeClr val="tx1"/>
                </a:solidFill>
                <a:effectLst>
                  <a:outerShdw blurRad="38100" dist="38100" dir="2700000" algn="tl">
                    <a:srgbClr val="000000"/>
                  </a:outerShdw>
                </a:effectLst>
              </a:rPr>
              <a:t> ein Anbieter seine </a:t>
            </a:r>
            <a:r>
              <a:rPr lang="de-DE" sz="2100" dirty="0" err="1">
                <a:solidFill>
                  <a:schemeClr val="tx1"/>
                </a:solidFill>
                <a:effectLst>
                  <a:outerShdw blurRad="38100" dist="38100" dir="2700000" algn="tl">
                    <a:srgbClr val="000000"/>
                  </a:outerShdw>
                </a:effectLst>
              </a:rPr>
              <a:t>Futures</a:t>
            </a:r>
            <a:r>
              <a:rPr lang="de-DE" sz="2100" dirty="0">
                <a:solidFill>
                  <a:schemeClr val="tx1"/>
                </a:solidFill>
                <a:effectLst>
                  <a:outerShdw blurRad="38100" dist="38100" dir="2700000" algn="tl">
                    <a:srgbClr val="000000"/>
                  </a:outerShdw>
                </a:effectLst>
              </a:rPr>
              <a:t> nicht mehr zu seinem Mindestpreis weiterverkaufen konnte.</a:t>
            </a:r>
          </a:p>
          <a:p>
            <a:pPr marL="571500" indent="-5715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 Nachricht verbreitete sich sehr schnell und innerhalb k</a:t>
            </a:r>
            <a:r>
              <a:rPr lang="de-DE" sz="2100" dirty="0">
                <a:solidFill>
                  <a:schemeClr val="tx1"/>
                </a:solidFill>
                <a:effectLst>
                  <a:outerShdw blurRad="38100" dist="38100" dir="2700000" algn="tl">
                    <a:srgbClr val="000000"/>
                  </a:outerShdw>
                </a:effectLst>
                <a:latin typeface="Times New Roman"/>
              </a:rPr>
              <a:t>ü</a:t>
            </a:r>
            <a:r>
              <a:rPr lang="de-DE" sz="2100" dirty="0">
                <a:solidFill>
                  <a:schemeClr val="tx1"/>
                </a:solidFill>
                <a:effectLst>
                  <a:outerShdw blurRad="38100" dist="38100" dir="2700000" algn="tl">
                    <a:srgbClr val="000000"/>
                  </a:outerShdw>
                </a:effectLst>
              </a:rPr>
              <a:t>rzester Zeit </a:t>
            </a:r>
            <a:r>
              <a:rPr lang="de-DE" sz="2100" dirty="0">
                <a:solidFill>
                  <a:srgbClr val="00FF00"/>
                </a:solidFill>
                <a:effectLst>
                  <a:outerShdw blurRad="38100" dist="38100" dir="2700000" algn="tl">
                    <a:srgbClr val="000000"/>
                  </a:outerShdw>
                </a:effectLst>
              </a:rPr>
              <a:t>brachen</a:t>
            </a:r>
            <a:r>
              <a:rPr lang="de-DE" sz="2100" dirty="0">
                <a:solidFill>
                  <a:schemeClr val="tx1"/>
                </a:solidFill>
                <a:effectLst>
                  <a:outerShdw blurRad="38100" dist="38100" dir="2700000" algn="tl">
                    <a:srgbClr val="000000"/>
                  </a:outerShdw>
                </a:effectLst>
              </a:rPr>
              <a:t> die </a:t>
            </a:r>
            <a:r>
              <a:rPr lang="de-DE" sz="2100" dirty="0">
                <a:solidFill>
                  <a:srgbClr val="00FF00"/>
                </a:solidFill>
                <a:effectLst>
                  <a:outerShdw blurRad="38100" dist="38100" dir="2700000" algn="tl">
                    <a:srgbClr val="000000"/>
                  </a:outerShdw>
                </a:effectLst>
              </a:rPr>
              <a:t>Tulpenpreise</a:t>
            </a:r>
            <a:r>
              <a:rPr lang="de-DE" sz="2100" dirty="0">
                <a:solidFill>
                  <a:schemeClr val="tx1"/>
                </a:solidFill>
                <a:effectLst>
                  <a:outerShdw blurRad="38100" dist="38100" dir="2700000" algn="tl">
                    <a:srgbClr val="000000"/>
                  </a:outerShdw>
                </a:effectLst>
              </a:rPr>
              <a:t> auf weniger als </a:t>
            </a:r>
            <a:r>
              <a:rPr lang="de-DE" sz="2100" dirty="0">
                <a:solidFill>
                  <a:srgbClr val="00FF00"/>
                </a:solidFill>
                <a:effectLst>
                  <a:outerShdw blurRad="38100" dist="38100" dir="2700000" algn="tl">
                    <a:srgbClr val="000000"/>
                  </a:outerShdw>
                </a:effectLst>
              </a:rPr>
              <a:t>ein</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Hundertstel</a:t>
            </a:r>
            <a:r>
              <a:rPr lang="de-DE" sz="2100" dirty="0">
                <a:solidFill>
                  <a:schemeClr val="tx1"/>
                </a:solidFill>
                <a:effectLst>
                  <a:outerShdw blurRad="38100" dist="38100" dir="2700000" algn="tl">
                    <a:srgbClr val="000000"/>
                  </a:outerShdw>
                </a:effectLst>
              </a:rPr>
              <a:t> ein.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07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07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07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07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07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9540" name="Rectangle 4"/>
          <p:cNvSpPr>
            <a:spLocks noGrp="1" noChangeArrowheads="1"/>
          </p:cNvSpPr>
          <p:nvPr>
            <p:ph type="title"/>
          </p:nvPr>
        </p:nvSpPr>
        <p:spPr/>
        <p:txBody>
          <a:bodyPr/>
          <a:lstStyle/>
          <a:p>
            <a:pPr eaLnBrk="1" hangingPunct="1">
              <a:defRPr/>
            </a:pPr>
            <a:r>
              <a:rPr lang="de-DE" sz="2900"/>
              <a:t>4.2. Historische Finanzmarktkrisen</a:t>
            </a:r>
            <a:br>
              <a:rPr lang="de-DE"/>
            </a:br>
            <a:r>
              <a:rPr lang="de-DE" sz="2400"/>
              <a:t>4.2.1. Das Holländische Tulpenfieber 1636-37</a:t>
            </a:r>
          </a:p>
        </p:txBody>
      </p:sp>
      <p:pic>
        <p:nvPicPr>
          <p:cNvPr id="9409541" name="Picture 5" descr="Tulipfar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4657725"/>
            <a:ext cx="9163050" cy="1763713"/>
          </a:xfrm>
          <a:noFill/>
          <a:extLst>
            <a:ext uri="{909E8E84-426E-40DD-AFC4-6F175D3DCCD1}">
              <a14:hiddenFill xmlns:a14="http://schemas.microsoft.com/office/drawing/2010/main">
                <a:solidFill>
                  <a:srgbClr val="FFFFFF"/>
                </a:solidFill>
              </a14:hiddenFill>
            </a:ext>
          </a:extLst>
        </p:spPr>
      </p:pic>
      <p:sp>
        <p:nvSpPr>
          <p:cNvPr id="2560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477FF1D8-F1A1-4CC4-BE93-2891B34153D9}" type="slidenum">
              <a:rPr lang="de-DE" altLang="en-US" sz="1600" smtClean="0"/>
              <a:pPr eaLnBrk="1" hangingPunct="1">
                <a:spcBef>
                  <a:spcPct val="0"/>
                </a:spcBef>
                <a:buClrTx/>
                <a:buFontTx/>
                <a:buNone/>
              </a:pPr>
              <a:t>25</a:t>
            </a:fld>
            <a:r>
              <a:rPr lang="de-DE" altLang="en-US" sz="1600"/>
              <a:t> -</a:t>
            </a:r>
          </a:p>
        </p:txBody>
      </p:sp>
      <p:sp>
        <p:nvSpPr>
          <p:cNvPr id="2560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256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09539" name="Rectangle 3"/>
          <p:cNvSpPr>
            <a:spLocks noChangeArrowheads="1"/>
          </p:cNvSpPr>
          <p:nvPr/>
        </p:nvSpPr>
        <p:spPr bwMode="auto">
          <a:xfrm>
            <a:off x="104775" y="1160463"/>
            <a:ext cx="8823325" cy="5519737"/>
          </a:xfrm>
          <a:prstGeom prst="rect">
            <a:avLst/>
          </a:prstGeom>
          <a:noFill/>
          <a:ln w="9525">
            <a:noFill/>
            <a:miter lim="800000"/>
            <a:headEnd/>
            <a:tailEnd/>
          </a:ln>
          <a:effectLst/>
        </p:spPr>
        <p:txBody>
          <a:bodyPr lIns="92075" tIns="46038" rIns="92075" bIns="46038"/>
          <a:lstStyle/>
          <a:p>
            <a:pPr marL="571500" indent="-5715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Das Platzen der Tulpenfieberblase führte zu einer </a:t>
            </a:r>
            <a:r>
              <a:rPr lang="de-DE" sz="2100" dirty="0">
                <a:solidFill>
                  <a:srgbClr val="00FF00"/>
                </a:solidFill>
                <a:effectLst>
                  <a:outerShdw blurRad="38100" dist="38100" dir="2700000" algn="tl">
                    <a:srgbClr val="000000"/>
                  </a:outerShdw>
                </a:effectLst>
              </a:rPr>
              <a:t>Rezession</a:t>
            </a:r>
            <a:r>
              <a:rPr lang="de-DE" sz="2100" dirty="0">
                <a:solidFill>
                  <a:schemeClr val="tx1"/>
                </a:solidFill>
                <a:effectLst>
                  <a:outerShdw blurRad="38100" dist="38100" dir="2700000" algn="tl">
                    <a:srgbClr val="000000"/>
                  </a:outerShdw>
                </a:effectLst>
              </a:rPr>
              <a:t>, die aber aufgrund der guten Rahmendaten der holländischen Wirtschaft </a:t>
            </a:r>
            <a:r>
              <a:rPr lang="de-DE" sz="2100" dirty="0">
                <a:solidFill>
                  <a:srgbClr val="00FF00"/>
                </a:solidFill>
                <a:effectLst>
                  <a:outerShdw blurRad="38100" dist="38100" dir="2700000" algn="tl">
                    <a:srgbClr val="000000"/>
                  </a:outerShdw>
                </a:effectLst>
              </a:rPr>
              <a:t>nicht so gravierend</a:t>
            </a:r>
            <a:r>
              <a:rPr lang="de-DE" sz="2100" dirty="0">
                <a:solidFill>
                  <a:schemeClr val="tx1"/>
                </a:solidFill>
                <a:effectLst>
                  <a:outerShdw blurRad="38100" dist="38100" dir="2700000" algn="tl">
                    <a:srgbClr val="000000"/>
                  </a:outerShdw>
                </a:effectLst>
              </a:rPr>
              <a:t> ausfiel.</a:t>
            </a:r>
          </a:p>
          <a:p>
            <a:pPr marL="571500" indent="-5715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Relativ schnell begann man wieder in </a:t>
            </a:r>
            <a:r>
              <a:rPr lang="de-DE" sz="2100" dirty="0">
                <a:solidFill>
                  <a:srgbClr val="00FF00"/>
                </a:solidFill>
                <a:effectLst>
                  <a:outerShdw blurRad="38100" dist="38100" dir="2700000" algn="tl">
                    <a:srgbClr val="000000"/>
                  </a:outerShdw>
                </a:effectLst>
              </a:rPr>
              <a:t>Aktien</a:t>
            </a:r>
            <a:r>
              <a:rPr lang="de-DE" sz="2100" dirty="0">
                <a:solidFill>
                  <a:schemeClr val="tx1"/>
                </a:solidFill>
                <a:effectLst>
                  <a:outerShdw blurRad="38100" dist="38100" dir="2700000" algn="tl">
                    <a:srgbClr val="000000"/>
                  </a:outerShdw>
                </a:effectLst>
              </a:rPr>
              <a:t> und den Ausbau der </a:t>
            </a:r>
            <a:r>
              <a:rPr lang="de-DE" sz="2100" dirty="0">
                <a:solidFill>
                  <a:srgbClr val="00FF00"/>
                </a:solidFill>
                <a:effectLst>
                  <a:outerShdw blurRad="38100" dist="38100" dir="2700000" algn="tl">
                    <a:srgbClr val="000000"/>
                  </a:outerShdw>
                </a:effectLst>
              </a:rPr>
              <a:t>Verkehrsinfrastruktur</a:t>
            </a:r>
            <a:r>
              <a:rPr lang="de-DE" sz="2100" dirty="0">
                <a:solidFill>
                  <a:schemeClr val="tx1"/>
                </a:solidFill>
                <a:effectLst>
                  <a:outerShdw blurRad="38100" dist="38100" dir="2700000" algn="tl">
                    <a:srgbClr val="000000"/>
                  </a:outerShdw>
                </a:effectLst>
              </a:rPr>
              <a:t> zu investieren.</a:t>
            </a:r>
          </a:p>
          <a:p>
            <a:pPr marL="571500" indent="-5715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 </a:t>
            </a:r>
            <a:r>
              <a:rPr lang="de-DE" sz="2100" dirty="0">
                <a:solidFill>
                  <a:srgbClr val="00FF00"/>
                </a:solidFill>
                <a:effectLst>
                  <a:outerShdw blurRad="38100" dist="38100" dir="2700000" algn="tl">
                    <a:srgbClr val="000000"/>
                  </a:outerShdw>
                </a:effectLst>
              </a:rPr>
              <a:t>langfristigen Folgen</a:t>
            </a:r>
            <a:r>
              <a:rPr lang="de-DE" sz="2100" dirty="0">
                <a:solidFill>
                  <a:schemeClr val="tx1"/>
                </a:solidFill>
                <a:effectLst>
                  <a:outerShdw blurRad="38100" dist="38100" dir="2700000" algn="tl">
                    <a:srgbClr val="000000"/>
                  </a:outerShdw>
                </a:effectLst>
              </a:rPr>
              <a:t> der Krise sind eher positiv einzuschätzen: Die Kenntnisse in der Zucht von Tulpen wurde auf andere Pflanzen übertragen und die Niederlande zählen bis heute – mit allein              2 </a:t>
            </a:r>
            <a:r>
              <a:rPr lang="de-DE" sz="2100" dirty="0" err="1">
                <a:solidFill>
                  <a:schemeClr val="tx1"/>
                </a:solidFill>
                <a:effectLst>
                  <a:outerShdw blurRad="38100" dist="38100" dir="2700000" algn="tl">
                    <a:srgbClr val="000000"/>
                  </a:outerShdw>
                </a:effectLst>
              </a:rPr>
              <a:t>Millarden</a:t>
            </a:r>
            <a:r>
              <a:rPr lang="de-DE" sz="2100" dirty="0">
                <a:solidFill>
                  <a:schemeClr val="tx1"/>
                </a:solidFill>
                <a:effectLst>
                  <a:outerShdw blurRad="38100" dist="38100" dir="2700000" algn="tl">
                    <a:srgbClr val="000000"/>
                  </a:outerShdw>
                </a:effectLst>
              </a:rPr>
              <a:t> Tulpen pro Jahr – zum </a:t>
            </a:r>
            <a:r>
              <a:rPr lang="de-DE" sz="2100" dirty="0">
                <a:solidFill>
                  <a:srgbClr val="00FF00"/>
                </a:solidFill>
                <a:effectLst>
                  <a:outerShdw blurRad="38100" dist="38100" dir="2700000" algn="tl">
                    <a:srgbClr val="000000"/>
                  </a:outerShdw>
                </a:effectLst>
              </a:rPr>
              <a:t>größten Blumenexporteur weltweit</a:t>
            </a:r>
            <a:r>
              <a:rPr lang="de-DE" sz="2100" dirty="0">
                <a:solidFill>
                  <a:schemeClr val="tx1"/>
                </a:solidFill>
                <a:effectLst>
                  <a:outerShdw blurRad="38100" dist="38100" dir="2700000" algn="tl">
                    <a:srgbClr val="000000"/>
                  </a:outerShdw>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09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09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09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1588" name="Rectangle 4"/>
          <p:cNvSpPr>
            <a:spLocks noGrp="1" noChangeArrowheads="1"/>
          </p:cNvSpPr>
          <p:nvPr>
            <p:ph type="title"/>
          </p:nvPr>
        </p:nvSpPr>
        <p:spPr>
          <a:xfrm>
            <a:off x="0" y="31750"/>
            <a:ext cx="9144000" cy="1100138"/>
          </a:xfrm>
        </p:spPr>
        <p:txBody>
          <a:bodyPr/>
          <a:lstStyle/>
          <a:p>
            <a:pPr eaLnBrk="1" hangingPunct="1">
              <a:defRPr/>
            </a:pPr>
            <a:r>
              <a:rPr lang="en-US" sz="2900"/>
              <a:t>4.2. Historische Finanzmarktkrisen</a:t>
            </a:r>
            <a:br>
              <a:rPr lang="en-US"/>
            </a:br>
            <a:r>
              <a:rPr lang="en-US" sz="2400"/>
              <a:t>4.2.1. Das Holländische Tulpenfieber 1636-37</a:t>
            </a:r>
            <a:endParaRPr lang="de-DE" sz="2400"/>
          </a:p>
        </p:txBody>
      </p:sp>
      <p:sp>
        <p:nvSpPr>
          <p:cNvPr id="2662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2652D2EE-DFA0-4888-9686-FDD5F6C928BE}" type="slidenum">
              <a:rPr lang="de-DE" altLang="en-US" sz="1600" smtClean="0"/>
              <a:pPr eaLnBrk="1" hangingPunct="1">
                <a:spcBef>
                  <a:spcPct val="0"/>
                </a:spcBef>
                <a:buClrTx/>
                <a:buFontTx/>
                <a:buNone/>
              </a:pPr>
              <a:t>26</a:t>
            </a:fld>
            <a:r>
              <a:rPr lang="de-DE" altLang="en-US" sz="1600"/>
              <a:t> -</a:t>
            </a:r>
          </a:p>
        </p:txBody>
      </p:sp>
      <p:sp>
        <p:nvSpPr>
          <p:cNvPr id="2662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266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11587" name="Rectangle 3"/>
          <p:cNvSpPr>
            <a:spLocks noChangeArrowheads="1"/>
          </p:cNvSpPr>
          <p:nvPr/>
        </p:nvSpPr>
        <p:spPr bwMode="auto">
          <a:xfrm>
            <a:off x="104775" y="1160463"/>
            <a:ext cx="8823325" cy="5519737"/>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Enthielt das Holländische Tulpenfieber die </a:t>
            </a:r>
            <a:r>
              <a:rPr lang="de-DE" sz="2400" dirty="0">
                <a:solidFill>
                  <a:srgbClr val="00FF00"/>
                </a:solidFill>
                <a:effectLst>
                  <a:outerShdw blurRad="38100" dist="38100" dir="2700000" algn="tl">
                    <a:srgbClr val="000000"/>
                  </a:outerShdw>
                </a:effectLst>
              </a:rPr>
              <a:t>typischen Entstehungskomponenten</a:t>
            </a:r>
            <a:r>
              <a:rPr lang="de-DE" sz="2400" dirty="0">
                <a:solidFill>
                  <a:schemeClr val="tx1"/>
                </a:solidFill>
                <a:effectLst>
                  <a:outerShdw blurRad="38100" dist="38100" dir="2700000" algn="tl">
                    <a:srgbClr val="000000"/>
                  </a:outerShdw>
                </a:effectLst>
              </a:rPr>
              <a:t> einer Finanzmarktkrise?</a:t>
            </a:r>
          </a:p>
          <a:p>
            <a:pPr marL="571500" indent="-571500">
              <a:lnSpc>
                <a:spcPct val="9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Anfangsschock</a:t>
            </a:r>
            <a:r>
              <a:rPr lang="de-DE" sz="2400" dirty="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Technologische Innovation</a:t>
            </a:r>
            <a:r>
              <a:rPr lang="de-DE" dirty="0">
                <a:solidFill>
                  <a:schemeClr val="tx1"/>
                </a:solidFill>
                <a:effectLst>
                  <a:outerShdw blurRad="38100" dist="38100" dir="2700000" algn="tl">
                    <a:srgbClr val="000000"/>
                  </a:outerShdw>
                </a:effectLst>
              </a:rPr>
              <a:t>: Entdeckung eines neuen Gutes (Tulpen) und züchterische Anpassung an die klimatischen Bedingungen Hollands.</a:t>
            </a:r>
          </a:p>
          <a:p>
            <a:pPr marL="571500" indent="-571500">
              <a:lnSpc>
                <a:spcPct val="9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Positiver Rückkopplungseffekt</a:t>
            </a:r>
            <a:r>
              <a:rPr lang="de-DE" sz="2400" dirty="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Anstieg der Nachfrage</a:t>
            </a:r>
            <a:r>
              <a:rPr lang="de-DE" dirty="0">
                <a:solidFill>
                  <a:schemeClr val="tx1"/>
                </a:solidFill>
                <a:effectLst>
                  <a:outerShdw blurRad="38100" dist="38100" dir="2700000" algn="tl">
                    <a:srgbClr val="000000"/>
                  </a:outerShdw>
                </a:effectLst>
              </a:rPr>
              <a:t> nach Tulpenzwiebeln durch wohlhabende Bürger führt zu erstem Anstieg der Preise. Der Anstieg der Preise führt über </a:t>
            </a:r>
            <a:r>
              <a:rPr lang="de-DE" dirty="0">
                <a:solidFill>
                  <a:srgbClr val="00FF00"/>
                </a:solidFill>
                <a:effectLst>
                  <a:outerShdw blurRad="38100" dist="38100" dir="2700000" algn="tl">
                    <a:srgbClr val="000000"/>
                  </a:outerShdw>
                </a:effectLst>
              </a:rPr>
              <a:t>naive Erwartungsbildung</a:t>
            </a:r>
            <a:r>
              <a:rPr lang="de-DE" dirty="0">
                <a:solidFill>
                  <a:schemeClr val="tx1"/>
                </a:solidFill>
                <a:effectLst>
                  <a:outerShdw blurRad="38100" dist="38100" dir="2700000" algn="tl">
                    <a:srgbClr val="000000"/>
                  </a:outerShdw>
                </a:effectLst>
              </a:rPr>
              <a:t> zur Erwartung eines weiteren Preisanstiegs. Dies führt zu </a:t>
            </a:r>
            <a:r>
              <a:rPr lang="de-DE" dirty="0">
                <a:solidFill>
                  <a:srgbClr val="00FF00"/>
                </a:solidFill>
                <a:effectLst>
                  <a:outerShdw blurRad="38100" dist="38100" dir="2700000" algn="tl">
                    <a:srgbClr val="000000"/>
                  </a:outerShdw>
                </a:effectLst>
              </a:rPr>
              <a:t>spekulationsmotivierten weiteren Käufen</a:t>
            </a:r>
            <a:r>
              <a:rPr lang="de-DE" dirty="0">
                <a:solidFill>
                  <a:schemeClr val="tx1"/>
                </a:solidFill>
                <a:effectLst>
                  <a:outerShdw blurRad="38100" dist="38100" dir="2700000" algn="tl">
                    <a:srgbClr val="000000"/>
                  </a:outerShdw>
                </a:effectLst>
              </a:rPr>
              <a:t> von Tulpenzwiebeln, die dann in einem </a:t>
            </a:r>
            <a:r>
              <a:rPr lang="de-DE" dirty="0">
                <a:solidFill>
                  <a:srgbClr val="00FF00"/>
                </a:solidFill>
                <a:effectLst>
                  <a:outerShdw blurRad="38100" dist="38100" dir="2700000" algn="tl">
                    <a:srgbClr val="000000"/>
                  </a:outerShdw>
                </a:effectLst>
              </a:rPr>
              <a:t>abermaligen Preisanstieg</a:t>
            </a:r>
            <a:r>
              <a:rPr lang="de-DE" dirty="0">
                <a:solidFill>
                  <a:schemeClr val="tx1"/>
                </a:solidFill>
                <a:effectLst>
                  <a:outerShdw blurRad="38100" dist="38100" dir="2700000" algn="tl">
                    <a:srgbClr val="000000"/>
                  </a:outerShdw>
                </a:effectLst>
              </a:rPr>
              <a:t> münden usw.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115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11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115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11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3636" name="Rectangle 4"/>
          <p:cNvSpPr>
            <a:spLocks noGrp="1" noChangeArrowheads="1"/>
          </p:cNvSpPr>
          <p:nvPr>
            <p:ph type="title"/>
          </p:nvPr>
        </p:nvSpPr>
        <p:spPr>
          <a:xfrm>
            <a:off x="0" y="31750"/>
            <a:ext cx="9144000" cy="1100138"/>
          </a:xfrm>
        </p:spPr>
        <p:txBody>
          <a:bodyPr/>
          <a:lstStyle/>
          <a:p>
            <a:pPr eaLnBrk="1" hangingPunct="1">
              <a:defRPr/>
            </a:pPr>
            <a:r>
              <a:rPr lang="en-US" sz="2900"/>
              <a:t>4.2. Historische Finanzmarktkrisen</a:t>
            </a:r>
            <a:br>
              <a:rPr lang="en-US"/>
            </a:br>
            <a:r>
              <a:rPr lang="en-US" sz="2400"/>
              <a:t>4.2.1. Das Holländische Tulpenfieber 1636-37</a:t>
            </a:r>
            <a:endParaRPr lang="de-DE" sz="2400"/>
          </a:p>
        </p:txBody>
      </p:sp>
      <p:sp>
        <p:nvSpPr>
          <p:cNvPr id="2765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10A177C-076C-4751-8059-53F84E31F034}" type="slidenum">
              <a:rPr lang="de-DE" altLang="en-US" sz="1600" smtClean="0"/>
              <a:pPr eaLnBrk="1" hangingPunct="1">
                <a:spcBef>
                  <a:spcPct val="0"/>
                </a:spcBef>
                <a:buClrTx/>
                <a:buFontTx/>
                <a:buNone/>
              </a:pPr>
              <a:t>27</a:t>
            </a:fld>
            <a:r>
              <a:rPr lang="de-DE" altLang="en-US" sz="1600"/>
              <a:t> -</a:t>
            </a:r>
          </a:p>
        </p:txBody>
      </p:sp>
      <p:sp>
        <p:nvSpPr>
          <p:cNvPr id="2765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2765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13635" name="Rectangle 3"/>
          <p:cNvSpPr>
            <a:spLocks noChangeArrowheads="1"/>
          </p:cNvSpPr>
          <p:nvPr/>
        </p:nvSpPr>
        <p:spPr bwMode="auto">
          <a:xfrm>
            <a:off x="104775" y="1160463"/>
            <a:ext cx="9039225" cy="5519737"/>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Enthielt das Holländische Tulpenfieber die </a:t>
            </a:r>
            <a:r>
              <a:rPr lang="de-DE" sz="2400" dirty="0">
                <a:solidFill>
                  <a:srgbClr val="00FF00"/>
                </a:solidFill>
                <a:effectLst>
                  <a:outerShdw blurRad="38100" dist="38100" dir="2700000" algn="tl">
                    <a:srgbClr val="000000"/>
                  </a:outerShdw>
                </a:effectLst>
              </a:rPr>
              <a:t>typischen Entstehungskomponenten</a:t>
            </a:r>
            <a:r>
              <a:rPr lang="de-DE" sz="2400" dirty="0">
                <a:solidFill>
                  <a:schemeClr val="tx1"/>
                </a:solidFill>
                <a:effectLst>
                  <a:outerShdw blurRad="38100" dist="38100" dir="2700000" algn="tl">
                    <a:srgbClr val="000000"/>
                  </a:outerShdw>
                </a:effectLst>
              </a:rPr>
              <a:t> einer Finanzmarktkrise?</a:t>
            </a:r>
          </a:p>
          <a:p>
            <a:pPr marL="571500" indent="-571500">
              <a:lnSpc>
                <a:spcPct val="9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Finanzierungsquelle</a:t>
            </a:r>
            <a:r>
              <a:rPr lang="de-DE" sz="2400" dirty="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Allgemeiner Vermögenszuwachs</a:t>
            </a:r>
            <a:r>
              <a:rPr lang="de-DE" dirty="0">
                <a:solidFill>
                  <a:srgbClr val="0000FF"/>
                </a:solidFill>
                <a:effectLst>
                  <a:outerShdw blurRad="38100" dist="38100" dir="2700000" algn="tl">
                    <a:srgbClr val="000000"/>
                  </a:outerShdw>
                </a:effectLst>
              </a:rPr>
              <a:t> </a:t>
            </a:r>
            <a:r>
              <a:rPr lang="de-DE" dirty="0">
                <a:solidFill>
                  <a:schemeClr val="tx1"/>
                </a:solidFill>
                <a:effectLst>
                  <a:outerShdw blurRad="38100" dist="38100" dir="2700000" algn="tl">
                    <a:srgbClr val="000000"/>
                  </a:outerShdw>
                </a:effectLst>
              </a:rPr>
              <a:t>in weiten Teilen der Bevölkerung aufgrund des erfolgreichen </a:t>
            </a:r>
            <a:r>
              <a:rPr lang="de-DE" dirty="0">
                <a:solidFill>
                  <a:srgbClr val="00FF00"/>
                </a:solidFill>
                <a:effectLst>
                  <a:outerShdw blurRad="38100" dist="38100" dir="2700000" algn="tl">
                    <a:srgbClr val="000000"/>
                  </a:outerShdw>
                </a:effectLst>
              </a:rPr>
              <a:t>Aufbaus des Fernhandels</a:t>
            </a:r>
            <a:r>
              <a:rPr lang="de-DE" dirty="0">
                <a:solidFill>
                  <a:schemeClr val="tx1"/>
                </a:solidFill>
                <a:effectLst>
                  <a:outerShdw blurRad="38100" dist="38100" dir="2700000" algn="tl">
                    <a:srgbClr val="000000"/>
                  </a:outerShdw>
                </a:effectLst>
              </a:rPr>
              <a:t> mit Ostindien und eines Rückgang der </a:t>
            </a:r>
            <a:r>
              <a:rPr lang="de-DE" dirty="0">
                <a:solidFill>
                  <a:srgbClr val="66FF33"/>
                </a:solidFill>
                <a:effectLst>
                  <a:outerShdw blurRad="38100" dist="38100" dir="2700000" algn="tl">
                    <a:srgbClr val="000000"/>
                  </a:outerShdw>
                </a:effectLst>
              </a:rPr>
              <a:t>Kriegskosten</a:t>
            </a:r>
            <a:r>
              <a:rPr lang="de-DE" dirty="0">
                <a:solidFill>
                  <a:schemeClr val="tx1"/>
                </a:solidFill>
                <a:effectLst>
                  <a:outerShdw blurRad="38100" dist="38100" dir="2700000" algn="tl">
                    <a:srgbClr val="000000"/>
                  </a:outerShdw>
                </a:effectLst>
              </a:rPr>
              <a:t> im Krieg mit Spanien.</a:t>
            </a:r>
            <a:endParaRPr lang="de-DE" dirty="0">
              <a:solidFill>
                <a:srgbClr val="0000FF"/>
              </a:solidFill>
              <a:effectLst>
                <a:outerShdw blurRad="38100" dist="38100" dir="2700000" algn="tl">
                  <a:srgbClr val="000000"/>
                </a:outerShdw>
              </a:effectLst>
            </a:endParaRPr>
          </a:p>
          <a:p>
            <a:pPr marL="571500" indent="-571500">
              <a:lnSpc>
                <a:spcPct val="9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Negativer Schock</a:t>
            </a:r>
            <a:r>
              <a:rPr lang="de-DE" sz="2400" dirty="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Singuläres Ereignis: Eine Auktion in </a:t>
            </a:r>
            <a:r>
              <a:rPr lang="de-DE" sz="2100" dirty="0" err="1">
                <a:solidFill>
                  <a:schemeClr val="tx1"/>
                </a:solidFill>
                <a:effectLst>
                  <a:outerShdw blurRad="38100" dist="38100" dir="2700000" algn="tl">
                    <a:srgbClr val="000000"/>
                  </a:outerShdw>
                </a:effectLst>
              </a:rPr>
              <a:t>Altmahr</a:t>
            </a:r>
            <a:r>
              <a:rPr lang="de-DE">
                <a:solidFill>
                  <a:schemeClr val="tx1"/>
                </a:solidFill>
                <a:effectLst>
                  <a:outerShdw blurRad="38100" dist="38100" dir="2700000" algn="tl">
                    <a:srgbClr val="000000"/>
                  </a:outerShdw>
                </a:effectLst>
              </a:rPr>
              <a:t> 1637</a:t>
            </a:r>
            <a:r>
              <a:rPr lang="de-DE" dirty="0">
                <a:solidFill>
                  <a:schemeClr val="tx1"/>
                </a:solidFill>
                <a:effectLst>
                  <a:outerShdw blurRad="38100" dist="38100" dir="2700000" algn="tl">
                    <a:srgbClr val="000000"/>
                  </a:outerShdw>
                </a:effectLst>
              </a:rPr>
              <a:t>. Nähere Gründe dafür unbekannt.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136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13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1363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13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5683" name="Rectangle 3"/>
          <p:cNvSpPr>
            <a:spLocks noGrp="1" noChangeArrowheads="1"/>
          </p:cNvSpPr>
          <p:nvPr>
            <p:ph type="title"/>
          </p:nvPr>
        </p:nvSpPr>
        <p:spPr>
          <a:xfrm>
            <a:off x="0" y="31750"/>
            <a:ext cx="9144000" cy="1100138"/>
          </a:xfrm>
        </p:spPr>
        <p:txBody>
          <a:bodyPr/>
          <a:lstStyle/>
          <a:p>
            <a:pPr eaLnBrk="1" hangingPunct="1">
              <a:defRPr/>
            </a:pPr>
            <a:r>
              <a:rPr lang="en-US" sz="2900"/>
              <a:t>4.2. Historische Finanzmarktkrisen</a:t>
            </a:r>
            <a:br>
              <a:rPr lang="en-US"/>
            </a:br>
            <a:r>
              <a:rPr lang="en-US" sz="2400"/>
              <a:t>4.2.1. Das Holländische Tulpenfieber 1636-37</a:t>
            </a:r>
            <a:endParaRPr lang="de-DE" sz="2400"/>
          </a:p>
        </p:txBody>
      </p:sp>
      <p:sp>
        <p:nvSpPr>
          <p:cNvPr id="2867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CA2966E-BD3E-4AEF-BE51-A388CDC440B8}" type="slidenum">
              <a:rPr lang="de-DE" altLang="en-US" sz="1600" smtClean="0"/>
              <a:pPr eaLnBrk="1" hangingPunct="1">
                <a:spcBef>
                  <a:spcPct val="0"/>
                </a:spcBef>
                <a:buClrTx/>
                <a:buFontTx/>
                <a:buNone/>
              </a:pPr>
              <a:t>28</a:t>
            </a:fld>
            <a:r>
              <a:rPr lang="de-DE" altLang="en-US" sz="1600"/>
              <a:t> -</a:t>
            </a:r>
          </a:p>
        </p:txBody>
      </p:sp>
      <p:sp>
        <p:nvSpPr>
          <p:cNvPr id="2867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286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28678" name="Text Box 5"/>
          <p:cNvSpPr txBox="1">
            <a:spLocks noChangeArrowheads="1"/>
          </p:cNvSpPr>
          <p:nvPr/>
        </p:nvSpPr>
        <p:spPr bwMode="auto">
          <a:xfrm>
            <a:off x="468313" y="5734050"/>
            <a:ext cx="8064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latin typeface="Times New Roman" pitchFamily="18" charset="0"/>
              </a:rPr>
              <a:t>Karikatur des Investorverhaltens während des Holländischen Tulpenfiebers von Jan Brueghel dem Jüngren (1640), Frans Hals Museum, Haarlem.</a:t>
            </a:r>
          </a:p>
        </p:txBody>
      </p:sp>
      <p:pic>
        <p:nvPicPr>
          <p:cNvPr id="28679" name="Picture 6" descr="Breughel the Younger - Tulipmania">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1196975"/>
            <a:ext cx="72009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17731" name="Rectangle 3"/>
          <p:cNvSpPr>
            <a:spLocks noGrp="1" noChangeArrowheads="1"/>
          </p:cNvSpPr>
          <p:nvPr>
            <p:ph type="title"/>
          </p:nvPr>
        </p:nvSpPr>
        <p:spPr/>
        <p:txBody>
          <a:bodyPr/>
          <a:lstStyle/>
          <a:p>
            <a:pPr eaLnBrk="1" hangingPunct="1">
              <a:defRPr/>
            </a:pPr>
            <a:r>
              <a:rPr lang="en-US"/>
              <a:t>4. Internationale Finanzmarktkrisen</a:t>
            </a:r>
          </a:p>
        </p:txBody>
      </p:sp>
      <p:sp>
        <p:nvSpPr>
          <p:cNvPr id="9417730" name="Rectangle 2"/>
          <p:cNvSpPr>
            <a:spLocks noGrp="1" noChangeArrowheads="1"/>
          </p:cNvSpPr>
          <p:nvPr>
            <p:ph idx="1"/>
          </p:nvPr>
        </p:nvSpPr>
        <p:spPr>
          <a:xfrm>
            <a:off x="503238" y="1341438"/>
            <a:ext cx="8486775" cy="5284787"/>
          </a:xfrm>
        </p:spPr>
        <p:txBody>
          <a:bodyPr/>
          <a:lstStyle/>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4. Internationale Finanzmarktkrisen</a:t>
            </a:r>
          </a:p>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	4.1. Die Entstehung spekulativer Blasen</a:t>
            </a:r>
          </a:p>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	4.2. Historische Finanzmarktkrisen</a:t>
            </a:r>
          </a:p>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		4.2.1. Das Holländische Tulpenfieber 1636-37</a:t>
            </a:r>
          </a:p>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		4.2.2. Die Weltwirtschaftskrise 1929</a:t>
            </a:r>
          </a:p>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		</a:t>
            </a:r>
          </a:p>
        </p:txBody>
      </p:sp>
      <p:sp>
        <p:nvSpPr>
          <p:cNvPr id="2970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3621DB3-6D5C-4D83-81C6-E94C3704957A}" type="slidenum">
              <a:rPr lang="de-DE" altLang="en-US" sz="1600" smtClean="0"/>
              <a:pPr eaLnBrk="1" hangingPunct="1">
                <a:spcBef>
                  <a:spcPct val="0"/>
                </a:spcBef>
                <a:buClrTx/>
                <a:buFontTx/>
                <a:buNone/>
              </a:pPr>
              <a:t>29</a:t>
            </a:fld>
            <a:r>
              <a:rPr lang="de-DE" altLang="en-US" sz="1600"/>
              <a:t> -</a:t>
            </a:r>
          </a:p>
        </p:txBody>
      </p:sp>
      <p:sp>
        <p:nvSpPr>
          <p:cNvPr id="2970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82915" name="Rectangle 3"/>
          <p:cNvSpPr>
            <a:spLocks noGrp="1" noChangeArrowheads="1"/>
          </p:cNvSpPr>
          <p:nvPr>
            <p:ph type="title"/>
          </p:nvPr>
        </p:nvSpPr>
        <p:spPr/>
        <p:txBody>
          <a:bodyPr/>
          <a:lstStyle/>
          <a:p>
            <a:pPr eaLnBrk="1" hangingPunct="1">
              <a:defRPr/>
            </a:pPr>
            <a:r>
              <a:rPr lang="en-US"/>
              <a:t>4. Internationale Finanzmarktkrisen</a:t>
            </a:r>
          </a:p>
        </p:txBody>
      </p:sp>
      <p:sp>
        <p:nvSpPr>
          <p:cNvPr id="9382914" name="Rectangle 2"/>
          <p:cNvSpPr>
            <a:spLocks noGrp="1" noChangeArrowheads="1"/>
          </p:cNvSpPr>
          <p:nvPr>
            <p:ph idx="1"/>
          </p:nvPr>
        </p:nvSpPr>
        <p:spPr>
          <a:xfrm>
            <a:off x="363538" y="913944"/>
            <a:ext cx="8486775" cy="2911475"/>
          </a:xfrm>
        </p:spPr>
        <p:txBody>
          <a:bodyPr/>
          <a:lstStyle/>
          <a:p>
            <a:pPr marL="0" indent="0" eaLnBrk="1" hangingPunct="1">
              <a:lnSpc>
                <a:spcPct val="80000"/>
              </a:lnSpc>
              <a:buFont typeface="Arial Unicode MS" pitchFamily="34" charset="-128"/>
              <a:buNone/>
              <a:tabLst>
                <a:tab pos="533400" algn="l"/>
                <a:tab pos="1079500" algn="l"/>
              </a:tabLst>
              <a:defRPr/>
            </a:pPr>
            <a:r>
              <a:rPr lang="de-DE" sz="2100" dirty="0"/>
              <a:t>4. Internationale Finanzmarktkrisen</a:t>
            </a:r>
          </a:p>
          <a:p>
            <a:pPr marL="0" indent="0" eaLnBrk="1" hangingPunct="1">
              <a:lnSpc>
                <a:spcPct val="80000"/>
              </a:lnSpc>
              <a:buFont typeface="Arial Unicode MS" pitchFamily="34" charset="-128"/>
              <a:buNone/>
              <a:tabLst>
                <a:tab pos="533400" algn="l"/>
                <a:tab pos="1079500" algn="l"/>
              </a:tabLst>
              <a:defRPr/>
            </a:pPr>
            <a:r>
              <a:rPr lang="de-DE" sz="2100" dirty="0"/>
              <a:t>	4.1. Die Entstehung spekulativer Blasen</a:t>
            </a:r>
          </a:p>
          <a:p>
            <a:pPr marL="0" indent="0" eaLnBrk="1" hangingPunct="1">
              <a:lnSpc>
                <a:spcPct val="80000"/>
              </a:lnSpc>
              <a:buFont typeface="Arial Unicode MS" pitchFamily="34" charset="-128"/>
              <a:buNone/>
              <a:tabLst>
                <a:tab pos="533400" algn="l"/>
                <a:tab pos="1079500" algn="l"/>
              </a:tabLst>
              <a:defRPr/>
            </a:pPr>
            <a:r>
              <a:rPr lang="de-DE" sz="2100" dirty="0"/>
              <a:t>	4.2. Historische Finanzmarktkrisen</a:t>
            </a:r>
          </a:p>
          <a:p>
            <a:pPr marL="0" indent="0" eaLnBrk="1" hangingPunct="1">
              <a:lnSpc>
                <a:spcPct val="80000"/>
              </a:lnSpc>
              <a:buFont typeface="Arial Unicode MS" pitchFamily="34" charset="-128"/>
              <a:buNone/>
              <a:tabLst>
                <a:tab pos="533400" algn="l"/>
                <a:tab pos="1079500" algn="l"/>
              </a:tabLst>
              <a:defRPr/>
            </a:pPr>
            <a:r>
              <a:rPr lang="de-DE" sz="2100" dirty="0"/>
              <a:t>		4.2.1. Das Holländische Tulpenfieber 1636-37</a:t>
            </a:r>
          </a:p>
          <a:p>
            <a:pPr marL="0" indent="0" eaLnBrk="1" hangingPunct="1">
              <a:lnSpc>
                <a:spcPct val="80000"/>
              </a:lnSpc>
              <a:buFont typeface="Arial Unicode MS" pitchFamily="34" charset="-128"/>
              <a:buNone/>
              <a:tabLst>
                <a:tab pos="533400" algn="l"/>
                <a:tab pos="1079500" algn="l"/>
              </a:tabLst>
              <a:defRPr/>
            </a:pPr>
            <a:r>
              <a:rPr lang="de-DE" sz="2100" dirty="0"/>
              <a:t>		4.2.2. Die Weltwirtschaftskrise 1929</a:t>
            </a:r>
          </a:p>
          <a:p>
            <a:pPr marL="0" indent="0" eaLnBrk="1" hangingPunct="1">
              <a:lnSpc>
                <a:spcPct val="80000"/>
              </a:lnSpc>
              <a:buFont typeface="Arial Unicode MS" pitchFamily="34" charset="-128"/>
              <a:buNone/>
              <a:tabLst>
                <a:tab pos="533400" algn="l"/>
                <a:tab pos="1079500" algn="l"/>
              </a:tabLst>
              <a:defRPr/>
            </a:pPr>
            <a:r>
              <a:rPr lang="de-DE" sz="2100" dirty="0"/>
              <a:t>		4.2.3. Die </a:t>
            </a:r>
            <a:r>
              <a:rPr lang="de-DE" sz="2100" dirty="0" err="1"/>
              <a:t>Dotcom</a:t>
            </a:r>
            <a:r>
              <a:rPr lang="de-DE" sz="2100" dirty="0"/>
              <a:t> Krise 2000</a:t>
            </a:r>
          </a:p>
          <a:p>
            <a:pPr marL="0" indent="0" eaLnBrk="1" hangingPunct="1">
              <a:lnSpc>
                <a:spcPct val="80000"/>
              </a:lnSpc>
              <a:buFont typeface="Arial Unicode MS" pitchFamily="34" charset="-128"/>
              <a:buNone/>
              <a:tabLst>
                <a:tab pos="533400" algn="l"/>
                <a:tab pos="1079500" algn="l"/>
              </a:tabLst>
              <a:defRPr/>
            </a:pPr>
            <a:r>
              <a:rPr lang="de-DE" sz="2100" dirty="0"/>
              <a:t>		4.2.4. Die Subprime Krise 2007-09</a:t>
            </a:r>
          </a:p>
          <a:p>
            <a:pPr marL="0" indent="0" eaLnBrk="1" hangingPunct="1">
              <a:lnSpc>
                <a:spcPct val="80000"/>
              </a:lnSpc>
              <a:buFont typeface="Arial Unicode MS" pitchFamily="34" charset="-128"/>
              <a:buNone/>
              <a:tabLst>
                <a:tab pos="533400" algn="l"/>
                <a:tab pos="1079500" algn="l"/>
              </a:tabLst>
              <a:defRPr/>
            </a:pPr>
            <a:r>
              <a:rPr lang="de-DE" sz="2100" dirty="0"/>
              <a:t>		4.2.5. Die Ostasiatische Finanzmarktkrise 1997-98</a:t>
            </a:r>
          </a:p>
          <a:p>
            <a:pPr marL="0" indent="0" eaLnBrk="1" hangingPunct="1">
              <a:lnSpc>
                <a:spcPct val="80000"/>
              </a:lnSpc>
              <a:buFont typeface="Arial Unicode MS" pitchFamily="34" charset="-128"/>
              <a:buNone/>
              <a:tabLst>
                <a:tab pos="533400" algn="l"/>
                <a:tab pos="1079500" algn="l"/>
              </a:tabLst>
              <a:defRPr/>
            </a:pPr>
            <a:r>
              <a:rPr lang="en-US" sz="2100" dirty="0"/>
              <a:t>		4.2.6. Die </a:t>
            </a:r>
            <a:r>
              <a:rPr lang="en-US" sz="2100" dirty="0" err="1"/>
              <a:t>Schuldenkrise</a:t>
            </a:r>
            <a:r>
              <a:rPr lang="en-US" sz="2100" dirty="0"/>
              <a:t> der EWU 2010</a:t>
            </a:r>
            <a:endParaRPr lang="de-DE" sz="1900" dirty="0"/>
          </a:p>
        </p:txBody>
      </p:sp>
      <p:sp>
        <p:nvSpPr>
          <p:cNvPr id="307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4D8CE489-A0FD-4298-868D-D04EB045BCD9}" type="slidenum">
              <a:rPr lang="de-DE" altLang="en-US" sz="1600" smtClean="0"/>
              <a:pPr eaLnBrk="1" hangingPunct="1">
                <a:spcBef>
                  <a:spcPct val="0"/>
                </a:spcBef>
                <a:buClrTx/>
                <a:buFontTx/>
                <a:buNone/>
              </a:pPr>
              <a:t>3</a:t>
            </a:fld>
            <a:r>
              <a:rPr lang="de-DE" altLang="en-US" sz="1600"/>
              <a:t> -</a:t>
            </a:r>
          </a:p>
        </p:txBody>
      </p:sp>
      <p:sp>
        <p:nvSpPr>
          <p:cNvPr id="307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382916" name="Rectangle 4"/>
          <p:cNvSpPr>
            <a:spLocks noChangeArrowheads="1"/>
          </p:cNvSpPr>
          <p:nvPr/>
        </p:nvSpPr>
        <p:spPr bwMode="auto">
          <a:xfrm>
            <a:off x="29547" y="3938508"/>
            <a:ext cx="8486775" cy="2857500"/>
          </a:xfrm>
          <a:prstGeom prst="rect">
            <a:avLst/>
          </a:prstGeom>
          <a:noFill/>
          <a:ln w="9525">
            <a:noFill/>
            <a:miter lim="800000"/>
            <a:headEnd/>
            <a:tailEnd/>
          </a:ln>
          <a:effectLst/>
        </p:spPr>
        <p:txBody>
          <a:bodyPr/>
          <a:lstStyle/>
          <a:p>
            <a:pPr>
              <a:spcBef>
                <a:spcPct val="20000"/>
              </a:spcBef>
              <a:buClr>
                <a:srgbClr val="FF0000"/>
              </a:buClr>
              <a:buFont typeface="Arial Unicode MS" pitchFamily="34" charset="-128"/>
              <a:buNone/>
              <a:tabLst>
                <a:tab pos="533400" algn="l"/>
                <a:tab pos="1079500" algn="l"/>
              </a:tabLst>
              <a:defRPr/>
            </a:pPr>
            <a:r>
              <a:rPr lang="en-US" sz="1900" dirty="0" err="1">
                <a:solidFill>
                  <a:schemeClr val="tx1"/>
                </a:solidFill>
                <a:effectLst>
                  <a:outerShdw blurRad="38100" dist="38100" dir="2700000" algn="tl">
                    <a:srgbClr val="000000"/>
                  </a:outerShdw>
                </a:effectLst>
              </a:rPr>
              <a:t>Literatur</a:t>
            </a:r>
            <a:r>
              <a:rPr lang="en-US" sz="1900" dirty="0">
                <a:solidFill>
                  <a:schemeClr val="tx1"/>
                </a:solidFill>
                <a:effectLst>
                  <a:outerShdw blurRad="38100" dist="38100" dir="2700000" algn="tl">
                    <a:srgbClr val="000000"/>
                  </a:outerShdw>
                </a:effectLst>
              </a:rPr>
              <a:t>:</a:t>
            </a:r>
            <a:endParaRPr lang="en-US" sz="1900" baseline="30000" dirty="0">
              <a:solidFill>
                <a:schemeClr val="tx1"/>
              </a:solidFill>
              <a:effectLst>
                <a:outerShdw blurRad="38100" dist="38100" dir="2700000" algn="tl">
                  <a:srgbClr val="000000"/>
                </a:outerShdw>
              </a:effectLst>
            </a:endParaRPr>
          </a:p>
          <a:p>
            <a:pPr>
              <a:lnSpc>
                <a:spcPts val="1800"/>
              </a:lnSpc>
              <a:spcBef>
                <a:spcPct val="20000"/>
              </a:spcBef>
              <a:buClr>
                <a:srgbClr val="FF0000"/>
              </a:buClr>
              <a:buFont typeface="Arial Unicode MS" pitchFamily="34" charset="-128"/>
              <a:buNone/>
              <a:tabLst>
                <a:tab pos="533400" algn="l"/>
                <a:tab pos="1079500" algn="l"/>
              </a:tabLst>
              <a:defRPr/>
            </a:pPr>
            <a:r>
              <a:rPr lang="en-US" sz="1700"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chemeClr val="tx1"/>
                </a:solidFill>
                <a:effectLst>
                  <a:outerShdw blurRad="38100" dist="38100" dir="2700000" algn="tl">
                    <a:srgbClr val="000000"/>
                  </a:outerShdw>
                </a:effectLst>
              </a:rPr>
              <a:t>Kindleberger</a:t>
            </a:r>
            <a:r>
              <a:rPr lang="en-US" sz="1700" dirty="0">
                <a:solidFill>
                  <a:schemeClr val="tx1"/>
                </a:solidFill>
                <a:effectLst>
                  <a:outerShdw blurRad="38100" dist="38100" dir="2700000" algn="tl">
                    <a:srgbClr val="000000"/>
                  </a:outerShdw>
                </a:effectLst>
              </a:rPr>
              <a:t> Charles, Robert  </a:t>
            </a:r>
            <a:r>
              <a:rPr lang="en-US" sz="1700" dirty="0" err="1">
                <a:solidFill>
                  <a:schemeClr val="tx1"/>
                </a:solidFill>
                <a:effectLst>
                  <a:outerShdw blurRad="38100" dist="38100" dir="2700000" algn="tl">
                    <a:srgbClr val="000000"/>
                  </a:outerShdw>
                </a:effectLst>
              </a:rPr>
              <a:t>Aliber</a:t>
            </a:r>
            <a:r>
              <a:rPr lang="en-US" sz="1700" dirty="0">
                <a:solidFill>
                  <a:schemeClr val="tx1"/>
                </a:solidFill>
                <a:effectLst>
                  <a:outerShdw blurRad="38100" dist="38100" dir="2700000" algn="tl">
                    <a:srgbClr val="000000"/>
                  </a:outerShdw>
                </a:effectLst>
              </a:rPr>
              <a:t>, (2005), Manias, Panics and Crashes, A History of Financial Market Crisis, 5th Edition, John Wiley &amp; Sons, New Jersey.</a:t>
            </a:r>
          </a:p>
          <a:p>
            <a:pPr>
              <a:lnSpc>
                <a:spcPts val="1800"/>
              </a:lnSpc>
              <a:spcBef>
                <a:spcPct val="20000"/>
              </a:spcBef>
              <a:buClr>
                <a:srgbClr val="FF0000"/>
              </a:buClr>
              <a:buFont typeface="Arial Unicode MS" pitchFamily="34" charset="-128"/>
              <a:buNone/>
              <a:tabLst>
                <a:tab pos="533400" algn="l"/>
                <a:tab pos="1079500" algn="l"/>
              </a:tabLst>
              <a:defRPr/>
            </a:pPr>
            <a:r>
              <a:rPr lang="en-US" sz="1700"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chemeClr val="tx1"/>
                </a:solidFill>
                <a:effectLst>
                  <a:outerShdw blurRad="38100" dist="38100" dir="2700000" algn="tl">
                    <a:srgbClr val="000000"/>
                  </a:outerShdw>
                </a:effectLst>
              </a:rPr>
              <a:t>Minsky</a:t>
            </a:r>
            <a:r>
              <a:rPr lang="en-US" sz="1700" dirty="0">
                <a:solidFill>
                  <a:schemeClr val="tx1"/>
                </a:solidFill>
                <a:effectLst>
                  <a:outerShdw blurRad="38100" dist="38100" dir="2700000" algn="tl">
                    <a:srgbClr val="000000"/>
                  </a:outerShdw>
                </a:effectLst>
              </a:rPr>
              <a:t>, Hyman, 1991, The Financial Instability Hypothesis, Bard College Working Paper, http://papers.ssrn.com/sol3/papers.cfm?abstract_id=161024.</a:t>
            </a:r>
          </a:p>
          <a:p>
            <a:pPr>
              <a:lnSpc>
                <a:spcPts val="1800"/>
              </a:lnSpc>
              <a:spcBef>
                <a:spcPct val="20000"/>
              </a:spcBef>
              <a:buClr>
                <a:srgbClr val="FF0000"/>
              </a:buClr>
              <a:buFont typeface="Arial Unicode MS" pitchFamily="34" charset="-128"/>
              <a:buNone/>
              <a:tabLst>
                <a:tab pos="533400" algn="l"/>
                <a:tab pos="1079500" algn="l"/>
              </a:tabLst>
              <a:defRPr/>
            </a:pPr>
            <a:r>
              <a:rPr lang="en-US" sz="1700"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chemeClr val="tx1"/>
                </a:solidFill>
                <a:effectLst>
                  <a:outerShdw blurRad="38100" dist="38100" dir="2700000" algn="tl">
                    <a:srgbClr val="000000"/>
                  </a:outerShdw>
                </a:effectLst>
              </a:rPr>
              <a:t>Minsky</a:t>
            </a:r>
            <a:r>
              <a:rPr lang="en-US" sz="1700" dirty="0">
                <a:solidFill>
                  <a:schemeClr val="tx1"/>
                </a:solidFill>
                <a:effectLst>
                  <a:outerShdw blurRad="38100" dist="38100" dir="2700000" algn="tl">
                    <a:srgbClr val="000000"/>
                  </a:outerShdw>
                </a:effectLst>
              </a:rPr>
              <a:t>, Hyman, 1992, Financial Crisis: Systemic or Idiosyncratic, Bard College Working Paper, http://papers.ssrn.com/sol3/papers.cfm?abstract_id=161024.</a:t>
            </a:r>
          </a:p>
          <a:p>
            <a:pPr>
              <a:lnSpc>
                <a:spcPts val="1800"/>
              </a:lnSpc>
              <a:spcBef>
                <a:spcPct val="20000"/>
              </a:spcBef>
              <a:buClr>
                <a:srgbClr val="FF0000"/>
              </a:buClr>
              <a:buFont typeface="Arial Unicode MS" pitchFamily="34" charset="-128"/>
              <a:buNone/>
              <a:tabLst>
                <a:tab pos="533400" algn="l"/>
                <a:tab pos="1079500" algn="l"/>
              </a:tabLst>
              <a:defRPr/>
            </a:pPr>
            <a:r>
              <a:rPr lang="en-US" sz="1700"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a:solidFill>
                  <a:schemeClr val="tx1"/>
                </a:solidFill>
                <a:effectLst>
                  <a:outerShdw blurRad="38100" dist="38100" dir="2700000" algn="tl">
                    <a:srgbClr val="000000"/>
                  </a:outerShdw>
                </a:effectLst>
              </a:rPr>
              <a:t>Meltzer, A., (1998), Asian Problems and the IMF, The Cato Journal 17, S.267-274.</a:t>
            </a:r>
          </a:p>
          <a:p>
            <a:pPr>
              <a:lnSpc>
                <a:spcPts val="1800"/>
              </a:lnSpc>
              <a:spcBef>
                <a:spcPct val="20000"/>
              </a:spcBef>
              <a:buClr>
                <a:srgbClr val="FF0000"/>
              </a:buClr>
              <a:buFont typeface="Arial Unicode MS" pitchFamily="34" charset="-128"/>
              <a:buNone/>
              <a:tabLst>
                <a:tab pos="533400" algn="l"/>
                <a:tab pos="1079500" algn="l"/>
              </a:tabLst>
              <a:defRPr/>
            </a:pPr>
            <a:r>
              <a:rPr lang="en-US" sz="1700"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n-US" sz="1700" dirty="0" err="1">
                <a:solidFill>
                  <a:schemeClr val="tx1"/>
                </a:solidFill>
                <a:effectLst>
                  <a:outerShdw blurRad="38100" dist="38100" dir="2700000" algn="tl">
                    <a:srgbClr val="000000"/>
                  </a:outerShdw>
                </a:effectLst>
              </a:rPr>
              <a:t>Rogoff</a:t>
            </a:r>
            <a:r>
              <a:rPr lang="en-US" sz="1700" dirty="0">
                <a:solidFill>
                  <a:schemeClr val="tx1"/>
                </a:solidFill>
                <a:effectLst>
                  <a:outerShdw blurRad="38100" dist="38100" dir="2700000" algn="tl">
                    <a:srgbClr val="000000"/>
                  </a:outerShdw>
                </a:effectLst>
              </a:rPr>
              <a:t>, K. and Carmen </a:t>
            </a:r>
            <a:r>
              <a:rPr lang="en-US" sz="1700" dirty="0" err="1">
                <a:solidFill>
                  <a:schemeClr val="tx1"/>
                </a:solidFill>
                <a:effectLst>
                  <a:outerShdw blurRad="38100" dist="38100" dir="2700000" algn="tl">
                    <a:srgbClr val="000000"/>
                  </a:outerShdw>
                </a:effectLst>
              </a:rPr>
              <a:t>Meinhardt</a:t>
            </a:r>
            <a:r>
              <a:rPr lang="en-US" sz="1700" dirty="0">
                <a:solidFill>
                  <a:schemeClr val="tx1"/>
                </a:solidFill>
                <a:effectLst>
                  <a:outerShdw blurRad="38100" dist="38100" dir="2700000" algn="tl">
                    <a:srgbClr val="000000"/>
                  </a:outerShdw>
                </a:effectLst>
              </a:rPr>
              <a:t>, (2008), This Time is Different: A Panoramic View of Eight Centuries of Financial Crisis. </a:t>
            </a:r>
            <a:r>
              <a:rPr lang="en-US" sz="1700" dirty="0" err="1">
                <a:solidFill>
                  <a:schemeClr val="tx1"/>
                </a:solidFill>
                <a:effectLst>
                  <a:outerShdw blurRad="38100" dist="38100" dir="2700000" algn="tl">
                    <a:srgbClr val="000000"/>
                  </a:outerShdw>
                </a:effectLst>
              </a:rPr>
              <a:t>Havard</a:t>
            </a:r>
            <a:r>
              <a:rPr lang="en-US" sz="1700" dirty="0">
                <a:solidFill>
                  <a:schemeClr val="tx1"/>
                </a:solidFill>
                <a:effectLst>
                  <a:outerShdw blurRad="38100" dist="38100" dir="2700000" algn="tl">
                    <a:srgbClr val="000000"/>
                  </a:outerShdw>
                </a:effectLst>
              </a:rPr>
              <a:t> University Working Paper, www.economics.harvard.edu/faculty/rogoff/files/This_Time_Is_Different.pdf .</a:t>
            </a:r>
          </a:p>
          <a:p>
            <a:pPr>
              <a:lnSpc>
                <a:spcPct val="90000"/>
              </a:lnSpc>
              <a:spcBef>
                <a:spcPct val="20000"/>
              </a:spcBef>
              <a:buClr>
                <a:srgbClr val="FF0000"/>
              </a:buClr>
              <a:buFont typeface="Arial Unicode MS" pitchFamily="34" charset="-128"/>
              <a:buNone/>
              <a:tabLst>
                <a:tab pos="533400" algn="l"/>
                <a:tab pos="1079500" algn="l"/>
              </a:tabLst>
              <a:defRPr/>
            </a:pPr>
            <a:endParaRPr lang="en-US" sz="1700" dirty="0">
              <a:solidFill>
                <a:schemeClr val="tx1"/>
              </a:solidFill>
              <a:effectLst>
                <a:outerShdw blurRad="38100" dist="38100" dir="2700000" algn="tl">
                  <a:srgbClr val="000000"/>
                </a:outerShdw>
              </a:effectLst>
            </a:endParaRPr>
          </a:p>
        </p:txBody>
      </p:sp>
    </p:spTree>
    <p:extLst>
      <p:ext uri="{BB962C8B-B14F-4D97-AF65-F5344CB8AC3E}">
        <p14:creationId xmlns:p14="http://schemas.microsoft.com/office/powerpoint/2010/main" val="39762508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19780" name="Rectangle 4"/>
          <p:cNvSpPr>
            <a:spLocks noGrp="1" noChangeArrowheads="1"/>
          </p:cNvSpPr>
          <p:nvPr>
            <p:ph type="title"/>
          </p:nvPr>
        </p:nvSpPr>
        <p:spPr>
          <a:xfrm>
            <a:off x="468313" y="0"/>
            <a:ext cx="8229600" cy="1100138"/>
          </a:xfrm>
        </p:spPr>
        <p:txBody>
          <a:bodyPr/>
          <a:lstStyle/>
          <a:p>
            <a:pPr eaLnBrk="1" hangingPunct="1">
              <a:defRPr/>
            </a:pPr>
            <a:r>
              <a:rPr lang="de-DE" sz="2900"/>
              <a:t>4.2. Historische Finanzmarktkrisen</a:t>
            </a:r>
            <a:br>
              <a:rPr lang="de-DE"/>
            </a:br>
            <a:r>
              <a:rPr lang="de-DE"/>
              <a:t> </a:t>
            </a:r>
            <a:r>
              <a:rPr lang="de-DE" sz="2700"/>
              <a:t>4.2.2. Die Weltwirtschaftskrise 1929</a:t>
            </a:r>
          </a:p>
        </p:txBody>
      </p:sp>
      <p:sp>
        <p:nvSpPr>
          <p:cNvPr id="3072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9C804922-EE3E-4A22-AD58-B5F6FAD14AD2}" type="slidenum">
              <a:rPr lang="de-DE" altLang="en-US" sz="1600" smtClean="0"/>
              <a:pPr eaLnBrk="1" hangingPunct="1">
                <a:spcBef>
                  <a:spcPct val="0"/>
                </a:spcBef>
                <a:buClrTx/>
                <a:buFontTx/>
                <a:buNone/>
              </a:pPr>
              <a:t>30</a:t>
            </a:fld>
            <a:r>
              <a:rPr lang="de-DE" altLang="en-US" sz="1600"/>
              <a:t> -</a:t>
            </a:r>
          </a:p>
        </p:txBody>
      </p:sp>
      <p:sp>
        <p:nvSpPr>
          <p:cNvPr id="3072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3072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19779" name="Rectangle 3"/>
          <p:cNvSpPr>
            <a:spLocks noChangeArrowheads="1"/>
          </p:cNvSpPr>
          <p:nvPr/>
        </p:nvSpPr>
        <p:spPr bwMode="auto">
          <a:xfrm>
            <a:off x="104775" y="928815"/>
            <a:ext cx="9039225" cy="5519737"/>
          </a:xfrm>
          <a:prstGeom prst="rect">
            <a:avLst/>
          </a:prstGeom>
          <a:noFill/>
          <a:ln w="9525">
            <a:noFill/>
            <a:miter lim="800000"/>
            <a:headEnd/>
            <a:tailEnd/>
          </a:ln>
          <a:effectLst/>
        </p:spPr>
        <p:txBody>
          <a:bodyPr lIns="92075" tIns="46038" rIns="0" bIns="46038"/>
          <a:lstStyle/>
          <a:p>
            <a:pPr marL="571500" indent="-5715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Von 1920 bis 1929 durchlief die US-Wirtschaft ebenso wie die </a:t>
            </a:r>
            <a:r>
              <a:rPr lang="de-DE" sz="2100" dirty="0" err="1">
                <a:solidFill>
                  <a:schemeClr val="tx1"/>
                </a:solidFill>
                <a:effectLst>
                  <a:outerShdw blurRad="38100" dist="38100" dir="2700000" algn="tl">
                    <a:srgbClr val="000000"/>
                  </a:outerShdw>
                </a:effectLst>
              </a:rPr>
              <a:t>Volks-wirtschaften</a:t>
            </a:r>
            <a:r>
              <a:rPr lang="de-DE" sz="2100" dirty="0">
                <a:solidFill>
                  <a:schemeClr val="tx1"/>
                </a:solidFill>
                <a:effectLst>
                  <a:outerShdw blurRad="38100" dist="38100" dir="2700000" algn="tl">
                    <a:srgbClr val="000000"/>
                  </a:outerShdw>
                </a:effectLst>
              </a:rPr>
              <a:t> vieler anderer industrialisierter Länder einen </a:t>
            </a:r>
            <a:r>
              <a:rPr lang="de-DE" sz="2100" dirty="0" err="1">
                <a:solidFill>
                  <a:schemeClr val="tx1"/>
                </a:solidFill>
                <a:effectLst>
                  <a:outerShdw blurRad="38100" dist="38100" dir="2700000" algn="tl">
                    <a:srgbClr val="000000"/>
                  </a:outerShdw>
                </a:effectLst>
              </a:rPr>
              <a:t>Wirtschafts-boom</a:t>
            </a:r>
            <a:r>
              <a:rPr lang="de-DE" sz="2100" dirty="0">
                <a:solidFill>
                  <a:schemeClr val="tx1"/>
                </a:solidFill>
                <a:effectLst>
                  <a:outerShdw blurRad="38100" dist="38100" dir="2700000" algn="tl">
                    <a:srgbClr val="000000"/>
                  </a:outerShdw>
                </a:effectLst>
              </a:rPr>
              <a:t> – die "</a:t>
            </a:r>
            <a:r>
              <a:rPr lang="de-DE" sz="2100" dirty="0">
                <a:solidFill>
                  <a:srgbClr val="00FF00"/>
                </a:solidFill>
                <a:effectLst>
                  <a:outerShdw blurRad="38100" dist="38100" dir="2700000" algn="tl">
                    <a:srgbClr val="000000"/>
                  </a:outerShdw>
                </a:effectLst>
              </a:rPr>
              <a:t>Goldenen Zwanziger</a:t>
            </a:r>
            <a:r>
              <a:rPr lang="de-DE" sz="2100" dirty="0">
                <a:solidFill>
                  <a:schemeClr val="tx1"/>
                </a:solidFill>
                <a:effectLst>
                  <a:outerShdw blurRad="38100" dist="38100" dir="2700000" algn="tl">
                    <a:srgbClr val="000000"/>
                  </a:outerShdw>
                </a:effectLst>
              </a:rPr>
              <a:t>" genannt.</a:t>
            </a:r>
          </a:p>
          <a:p>
            <a:pPr marL="571500" indent="-5715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Eine Reihe von Faktoren führten zu dieser Entwicklung:</a:t>
            </a:r>
          </a:p>
          <a:p>
            <a:pPr marL="719138" lvl="1" indent="-261938">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Die </a:t>
            </a:r>
            <a:r>
              <a:rPr lang="de-DE" sz="2100" dirty="0">
                <a:solidFill>
                  <a:srgbClr val="00FF00"/>
                </a:solidFill>
                <a:effectLst>
                  <a:outerShdw blurRad="38100" dist="38100" dir="2700000" algn="tl">
                    <a:srgbClr val="000000"/>
                  </a:outerShdw>
                </a:effectLst>
              </a:rPr>
              <a:t>Folgen des Ersten Weltkriegs </a:t>
            </a:r>
            <a:r>
              <a:rPr lang="de-DE" sz="2100" dirty="0">
                <a:solidFill>
                  <a:schemeClr val="tx1"/>
                </a:solidFill>
                <a:effectLst>
                  <a:outerShdw blurRad="38100" dist="38100" dir="2700000" algn="tl">
                    <a:srgbClr val="000000"/>
                  </a:outerShdw>
                </a:effectLst>
              </a:rPr>
              <a:t>(1914-18) waren in den meisten Ländern überwunden; die Wirtschaft profitierte von einer Periode relativer Stabilität. </a:t>
            </a:r>
            <a:r>
              <a:rPr lang="de-DE" sz="2100" dirty="0">
                <a:solidFill>
                  <a:srgbClr val="00FF00"/>
                </a:solidFill>
                <a:effectLst>
                  <a:outerShdw blurRad="38100" dist="38100" dir="2700000" algn="tl">
                    <a:srgbClr val="000000"/>
                  </a:outerShdw>
                </a:effectLst>
              </a:rPr>
              <a:t>Der internationale Handel</a:t>
            </a:r>
            <a:r>
              <a:rPr lang="de-DE" sz="2100" dirty="0">
                <a:solidFill>
                  <a:schemeClr val="tx1"/>
                </a:solidFill>
                <a:effectLst>
                  <a:outerShdw blurRad="38100" dist="38100" dir="2700000" algn="tl">
                    <a:srgbClr val="000000"/>
                  </a:outerShdw>
                </a:effectLst>
              </a:rPr>
              <a:t> wuchs wieder stark an.</a:t>
            </a:r>
          </a:p>
          <a:p>
            <a:pPr marL="719138" lvl="1" indent="-261938">
              <a:lnSpc>
                <a:spcPct val="90000"/>
              </a:lnSpc>
              <a:spcBef>
                <a:spcPct val="20000"/>
              </a:spcBef>
              <a:buClr>
                <a:srgbClr val="FF0000"/>
              </a:buClr>
              <a:buSzPct val="110000"/>
              <a:buFont typeface="Arial Unicode MS" pitchFamily="34" charset="-128"/>
              <a:buChar char="■"/>
              <a:defRPr/>
            </a:pPr>
            <a:r>
              <a:rPr lang="de-DE" sz="2100" dirty="0">
                <a:solidFill>
                  <a:srgbClr val="00FF00"/>
                </a:solidFill>
                <a:effectLst>
                  <a:outerShdw blurRad="38100" dist="38100" dir="2700000" algn="tl">
                    <a:srgbClr val="000000"/>
                  </a:outerShdw>
                </a:effectLst>
              </a:rPr>
              <a:t>Neue Technologien</a:t>
            </a:r>
            <a:r>
              <a:rPr lang="de-DE" sz="2100" dirty="0">
                <a:solidFill>
                  <a:schemeClr val="tx1"/>
                </a:solidFill>
                <a:effectLst>
                  <a:outerShdw blurRad="38100" dist="38100" dir="2700000" algn="tl">
                    <a:srgbClr val="000000"/>
                  </a:outerShdw>
                </a:effectLst>
              </a:rPr>
              <a:t> verbreiteten sich: Die </a:t>
            </a:r>
            <a:r>
              <a:rPr lang="de-DE" sz="2100" dirty="0">
                <a:solidFill>
                  <a:srgbClr val="00FF00"/>
                </a:solidFill>
                <a:effectLst>
                  <a:outerShdw blurRad="38100" dist="38100" dir="2700000" algn="tl">
                    <a:srgbClr val="000000"/>
                  </a:outerShdw>
                </a:effectLst>
              </a:rPr>
              <a:t>Haushalte wurden </a:t>
            </a:r>
            <a:r>
              <a:rPr lang="de-DE" sz="2100" dirty="0" err="1">
                <a:solidFill>
                  <a:srgbClr val="00FF00"/>
                </a:solidFill>
                <a:effectLst>
                  <a:outerShdw blurRad="38100" dist="38100" dir="2700000" algn="tl">
                    <a:srgbClr val="000000"/>
                  </a:outerShdw>
                </a:effectLst>
              </a:rPr>
              <a:t>elek-trifiziert</a:t>
            </a:r>
            <a:r>
              <a:rPr lang="de-DE" sz="2100" dirty="0">
                <a:solidFill>
                  <a:schemeClr val="tx1"/>
                </a:solidFill>
                <a:effectLst>
                  <a:outerShdw blurRad="38100" dist="38100" dir="2700000" algn="tl">
                    <a:srgbClr val="000000"/>
                  </a:outerShdw>
                </a:effectLst>
              </a:rPr>
              <a:t>. Die hatte ganz ähnliche Effekte wie der Anschluss der Haushalte an das Internet in den </a:t>
            </a:r>
            <a:r>
              <a:rPr lang="de-DE" sz="2100" dirty="0" err="1">
                <a:solidFill>
                  <a:schemeClr val="tx1"/>
                </a:solidFill>
                <a:effectLst>
                  <a:outerShdw blurRad="38100" dist="38100" dir="2700000" algn="tl">
                    <a:srgbClr val="000000"/>
                  </a:outerShdw>
                </a:effectLst>
              </a:rPr>
              <a:t>90er</a:t>
            </a:r>
            <a:r>
              <a:rPr lang="de-DE" sz="2100" dirty="0">
                <a:solidFill>
                  <a:schemeClr val="tx1"/>
                </a:solidFill>
                <a:effectLst>
                  <a:outerShdw blurRad="38100" dist="38100" dir="2700000" algn="tl">
                    <a:srgbClr val="000000"/>
                  </a:outerShdw>
                </a:effectLst>
              </a:rPr>
              <a:t> Jahren: </a:t>
            </a:r>
            <a:r>
              <a:rPr lang="de-DE" sz="2100" dirty="0">
                <a:solidFill>
                  <a:srgbClr val="00FF00"/>
                </a:solidFill>
                <a:effectLst>
                  <a:outerShdw blurRad="38100" dist="38100" dir="2700000" algn="tl">
                    <a:srgbClr val="000000"/>
                  </a:outerShdw>
                </a:effectLst>
              </a:rPr>
              <a:t>Neue Produkte </a:t>
            </a:r>
            <a:r>
              <a:rPr lang="de-DE" sz="2100" dirty="0">
                <a:solidFill>
                  <a:schemeClr val="tx1"/>
                </a:solidFill>
                <a:effectLst>
                  <a:outerShdw blurRad="38100" dist="38100" dir="2700000" algn="tl">
                    <a:srgbClr val="000000"/>
                  </a:outerShdw>
                </a:effectLst>
              </a:rPr>
              <a:t>wie </a:t>
            </a:r>
            <a:r>
              <a:rPr lang="de-DE" sz="2100" dirty="0">
                <a:solidFill>
                  <a:srgbClr val="00FF00"/>
                </a:solidFill>
                <a:effectLst>
                  <a:outerShdw blurRad="38100" dist="38100" dir="2700000" algn="tl">
                    <a:srgbClr val="000000"/>
                  </a:outerShdw>
                </a:effectLst>
              </a:rPr>
              <a:t>elektrische Haushaltsgeräte, Telefon </a:t>
            </a:r>
            <a:r>
              <a:rPr lang="de-DE" sz="2100" dirty="0">
                <a:solidFill>
                  <a:schemeClr val="tx1"/>
                </a:solidFill>
                <a:effectLst>
                  <a:outerShdw blurRad="38100" dist="38100" dir="2700000" algn="tl">
                    <a:srgbClr val="000000"/>
                  </a:outerShdw>
                </a:effectLst>
              </a:rPr>
              <a:t>und </a:t>
            </a:r>
            <a:r>
              <a:rPr lang="de-DE" sz="2100" dirty="0">
                <a:solidFill>
                  <a:srgbClr val="00FF00"/>
                </a:solidFill>
                <a:effectLst>
                  <a:outerShdw blurRad="38100" dist="38100" dir="2700000" algn="tl">
                    <a:srgbClr val="000000"/>
                  </a:outerShdw>
                </a:effectLst>
              </a:rPr>
              <a:t>Radios</a:t>
            </a:r>
            <a:r>
              <a:rPr lang="de-DE" sz="2100" dirty="0">
                <a:solidFill>
                  <a:schemeClr val="tx1"/>
                </a:solidFill>
                <a:effectLst>
                  <a:outerShdw blurRad="38100" dist="38100" dir="2700000" algn="tl">
                    <a:srgbClr val="000000"/>
                  </a:outerShdw>
                </a:effectLst>
              </a:rPr>
              <a:t> konnten den Haushalten verkauft werden.</a:t>
            </a:r>
          </a:p>
          <a:p>
            <a:pPr marL="719138" lvl="1" indent="-261938">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Die von Henry Ford weiterentwickelten Prinzipien der </a:t>
            </a:r>
            <a:r>
              <a:rPr lang="de-DE" sz="2100" dirty="0">
                <a:solidFill>
                  <a:srgbClr val="00FF00"/>
                </a:solidFill>
                <a:effectLst>
                  <a:outerShdw blurRad="38100" dist="38100" dir="2700000" algn="tl">
                    <a:srgbClr val="000000"/>
                  </a:outerShdw>
                </a:effectLst>
              </a:rPr>
              <a:t>Massenproduktion</a:t>
            </a:r>
            <a:r>
              <a:rPr lang="de-DE" sz="2100" dirty="0">
                <a:solidFill>
                  <a:schemeClr val="tx1"/>
                </a:solidFill>
                <a:effectLst>
                  <a:outerShdw blurRad="38100" dist="38100" dir="2700000" algn="tl">
                    <a:srgbClr val="000000"/>
                  </a:outerShdw>
                </a:effectLst>
              </a:rPr>
              <a:t> verbilligten die Produktionskosten erheblich.</a:t>
            </a:r>
          </a:p>
          <a:p>
            <a:pPr marL="719138" lvl="1" indent="-261938">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Entstehung der </a:t>
            </a:r>
            <a:r>
              <a:rPr lang="de-DE" sz="2100" dirty="0">
                <a:solidFill>
                  <a:srgbClr val="00FF00"/>
                </a:solidFill>
                <a:effectLst>
                  <a:outerShdw blurRad="38100" dist="38100" dir="2700000" algn="tl">
                    <a:srgbClr val="000000"/>
                  </a:outerShdw>
                </a:effectLst>
              </a:rPr>
              <a:t>Automobilindustrie</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Luftfahrtindustrie</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Filmindustrie</a:t>
            </a:r>
            <a:r>
              <a:rPr lang="de-DE" sz="2100" dirty="0">
                <a:solidFill>
                  <a:schemeClr val="tx1"/>
                </a:solidFill>
                <a:effectLst>
                  <a:outerShdw blurRad="38100" dist="38100" dir="2700000" algn="tl">
                    <a:srgbClr val="000000"/>
                  </a:outerShdw>
                </a:effectLst>
              </a:rPr>
              <a:t>.</a:t>
            </a:r>
          </a:p>
          <a:p>
            <a:pPr marL="719138" lvl="1" indent="-261938">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Diese neuen Technologien setzten </a:t>
            </a:r>
            <a:r>
              <a:rPr lang="de-DE" sz="2100" dirty="0">
                <a:solidFill>
                  <a:srgbClr val="00FF00"/>
                </a:solidFill>
                <a:effectLst>
                  <a:outerShdw blurRad="38100" dist="38100" dir="2700000" algn="tl">
                    <a:srgbClr val="000000"/>
                  </a:outerShdw>
                </a:effectLst>
              </a:rPr>
              <a:t>Investorphantasien</a:t>
            </a:r>
            <a:r>
              <a:rPr lang="de-DE" sz="2100" dirty="0">
                <a:solidFill>
                  <a:schemeClr val="tx1"/>
                </a:solidFill>
                <a:effectLst>
                  <a:outerShdw blurRad="38100" dist="38100" dir="2700000" algn="tl">
                    <a:srgbClr val="000000"/>
                  </a:outerShdw>
                </a:effectLst>
              </a:rPr>
              <a:t> über neue Gewinnchancen frei. </a:t>
            </a:r>
            <a:r>
              <a:rPr lang="de-DE" sz="2100" dirty="0">
                <a:solidFill>
                  <a:srgbClr val="00FF00"/>
                </a:solidFill>
                <a:effectLst>
                  <a:outerShdw blurRad="38100" dist="38100" dir="2700000" algn="tl">
                    <a:srgbClr val="000000"/>
                  </a:outerShdw>
                </a:effectLst>
              </a:rPr>
              <a:t>Neue Aktiengesellschaften </a:t>
            </a:r>
            <a:r>
              <a:rPr lang="de-DE" sz="2100" dirty="0">
                <a:solidFill>
                  <a:schemeClr val="tx1"/>
                </a:solidFill>
                <a:effectLst>
                  <a:outerShdw blurRad="38100" dist="38100" dir="2700000" algn="tl">
                    <a:srgbClr val="000000"/>
                  </a:outerShdw>
                </a:effectLst>
              </a:rPr>
              <a:t>wurden gegründet und mit großem Gewinn an der Börse verkauft. Mehr und mehr Leute begannen in Aktien zu investieren.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197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1977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4197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4197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197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419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827" name="Rectangle 3"/>
          <p:cNvSpPr>
            <a:spLocks noGrp="1" noChangeArrowheads="1"/>
          </p:cNvSpPr>
          <p:nvPr>
            <p:ph type="title"/>
          </p:nvPr>
        </p:nvSpPr>
        <p:spPr>
          <a:xfrm>
            <a:off x="0" y="31750"/>
            <a:ext cx="9144000" cy="1100138"/>
          </a:xfrm>
        </p:spPr>
        <p:txBody>
          <a:bodyPr/>
          <a:lstStyle/>
          <a:p>
            <a:pPr eaLnBrk="1" hangingPunct="1">
              <a:defRPr/>
            </a:pPr>
            <a:r>
              <a:rPr lang="de-DE"/>
              <a:t>Die Entwicklung des Dow Jones Indizes vor und nach der Weltwirtschaftskrise 1929</a:t>
            </a:r>
          </a:p>
        </p:txBody>
      </p:sp>
      <p:sp>
        <p:nvSpPr>
          <p:cNvPr id="3174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A33CACB3-8BBE-4A09-9B2F-8F557DA580D8}" type="slidenum">
              <a:rPr lang="de-DE" altLang="en-US" sz="1600" smtClean="0"/>
              <a:pPr eaLnBrk="1" hangingPunct="1">
                <a:spcBef>
                  <a:spcPct val="0"/>
                </a:spcBef>
                <a:buClrTx/>
                <a:buFontTx/>
                <a:buNone/>
              </a:pPr>
              <a:t>31</a:t>
            </a:fld>
            <a:r>
              <a:rPr lang="de-DE" altLang="en-US" sz="1600"/>
              <a:t> -</a:t>
            </a:r>
          </a:p>
        </p:txBody>
      </p:sp>
      <p:sp>
        <p:nvSpPr>
          <p:cNvPr id="3174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31749" name="Picture 3" descr="graph1920-1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233488"/>
            <a:ext cx="8964612"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AutoShape 4">
            <a:hlinkClick r:id="rId4" action="ppaction://hlinksldjump" highlightClick="1"/>
          </p:cNvPr>
          <p:cNvSpPr>
            <a:spLocks noChangeArrowheads="1"/>
          </p:cNvSpPr>
          <p:nvPr/>
        </p:nvSpPr>
        <p:spPr bwMode="auto">
          <a:xfrm>
            <a:off x="8091488" y="6511925"/>
            <a:ext cx="428625" cy="331788"/>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9938" name="Objekt 1"/>
          <p:cNvGraphicFramePr>
            <a:graphicFrameLocks noChangeAspect="1"/>
          </p:cNvGraphicFramePr>
          <p:nvPr/>
        </p:nvGraphicFramePr>
        <p:xfrm>
          <a:off x="-50800" y="-57150"/>
          <a:ext cx="9247188" cy="6972300"/>
        </p:xfrm>
        <a:graphic>
          <a:graphicData uri="http://schemas.openxmlformats.org/presentationml/2006/ole">
            <mc:AlternateContent xmlns:mc="http://schemas.openxmlformats.org/markup-compatibility/2006">
              <mc:Choice xmlns:v="urn:schemas-microsoft-com:vml" Requires="v">
                <p:oleObj spid="_x0000_s162879" name="Arbeitsblatt" r:id="rId4" imgW="8677210" imgH="5934060" progId="Excel.Sheet.12">
                  <p:link updateAutomatic="1"/>
                </p:oleObj>
              </mc:Choice>
              <mc:Fallback>
                <p:oleObj name="Arbeitsblatt" r:id="rId4" imgW="8677210" imgH="5934060" progId="Excel.Sheet.12">
                  <p:link updateAutomatic="1"/>
                  <p:pic>
                    <p:nvPicPr>
                      <p:cNvPr id="39938"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57150"/>
                        <a:ext cx="9247188"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F4C8FBB4-C483-4857-8939-0863B72CF44E}" type="slidenum">
              <a:rPr lang="de-DE" altLang="en-US" sz="1800" smtClean="0">
                <a:solidFill>
                  <a:srgbClr val="FFFFFF"/>
                </a:solidFill>
              </a:rPr>
              <a:pPr algn="r" eaLnBrk="1" hangingPunct="1">
                <a:spcBef>
                  <a:spcPct val="0"/>
                </a:spcBef>
                <a:buClrTx/>
                <a:buFontTx/>
                <a:buNone/>
              </a:pPr>
              <a:t>32</a:t>
            </a:fld>
            <a:r>
              <a:rPr lang="de-DE" altLang="en-US" sz="1800">
                <a:solidFill>
                  <a:srgbClr val="FFFFFF"/>
                </a:solidFill>
              </a:rPr>
              <a:t>-</a:t>
            </a:r>
          </a:p>
        </p:txBody>
      </p:sp>
      <p:sp>
        <p:nvSpPr>
          <p:cNvPr id="39940"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3994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39942" name="Textfeld 5"/>
          <p:cNvSpPr txBox="1">
            <a:spLocks noChangeArrowheads="1"/>
          </p:cNvSpPr>
          <p:nvPr/>
        </p:nvSpPr>
        <p:spPr bwMode="auto">
          <a:xfrm>
            <a:off x="2058988" y="147638"/>
            <a:ext cx="4213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de-DE" sz="2000">
                <a:solidFill>
                  <a:srgbClr val="0000FF"/>
                </a:solidFill>
              </a:rPr>
              <a:t>Standard &amp; Poors 500 Index</a:t>
            </a:r>
          </a:p>
          <a:p>
            <a:pPr algn="ctr" eaLnBrk="1" hangingPunct="1">
              <a:spcBef>
                <a:spcPct val="0"/>
              </a:spcBef>
              <a:buClrTx/>
              <a:buFontTx/>
              <a:buNone/>
            </a:pPr>
            <a:r>
              <a:rPr lang="de-DE" altLang="de-DE" sz="2000">
                <a:solidFill>
                  <a:srgbClr val="0000FF"/>
                </a:solidFill>
              </a:rPr>
              <a:t>(Inflation Corrected Prices = 2004)</a:t>
            </a:r>
          </a:p>
        </p:txBody>
      </p:sp>
      <p:sp>
        <p:nvSpPr>
          <p:cNvPr id="7" name="AutoShape 6">
            <a:extLst>
              <a:ext uri="{FF2B5EF4-FFF2-40B4-BE49-F238E27FC236}">
                <a16:creationId xmlns:a16="http://schemas.microsoft.com/office/drawing/2014/main" id="{D6C3E93A-9BE3-4FA5-A11E-8C4CE9B4DC37}"/>
              </a:ext>
            </a:extLst>
          </p:cNvPr>
          <p:cNvSpPr>
            <a:spLocks noChangeArrowheads="1"/>
          </p:cNvSpPr>
          <p:nvPr/>
        </p:nvSpPr>
        <p:spPr bwMode="auto">
          <a:xfrm>
            <a:off x="1080000" y="1189037"/>
            <a:ext cx="2833351" cy="1906588"/>
          </a:xfrm>
          <a:prstGeom prst="roundRect">
            <a:avLst>
              <a:gd name="adj" fmla="val 16667"/>
            </a:avLst>
          </a:prstGeom>
          <a:solidFill>
            <a:schemeClr val="bg2">
              <a:lumMod val="10000"/>
              <a:lumOff val="90000"/>
            </a:schemeClr>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solidFill>
                  <a:srgbClr val="0000FF"/>
                </a:solidFill>
              </a:rPr>
              <a:t>Der Aufwärtstrend der Unternehmensgewinne in den </a:t>
            </a:r>
            <a:r>
              <a:rPr lang="de-DE" altLang="en-US" sz="2000" dirty="0" err="1">
                <a:solidFill>
                  <a:srgbClr val="0000FF"/>
                </a:solidFill>
              </a:rPr>
              <a:t>20ern</a:t>
            </a:r>
            <a:r>
              <a:rPr lang="de-DE" altLang="en-US" sz="2000" dirty="0">
                <a:solidFill>
                  <a:srgbClr val="0000FF"/>
                </a:solidFill>
              </a:rPr>
              <a:t> gab Anlass zu weiteren Gewinnsteigerungs-erwartungen</a:t>
            </a:r>
            <a:endParaRPr lang="de-DE" altLang="en-US" b="1" dirty="0">
              <a:solidFill>
                <a:srgbClr val="00FF00"/>
              </a:solidFill>
            </a:endParaRPr>
          </a:p>
        </p:txBody>
      </p:sp>
      <p:cxnSp>
        <p:nvCxnSpPr>
          <p:cNvPr id="3" name="Straight Arrow Connector 2">
            <a:extLst>
              <a:ext uri="{FF2B5EF4-FFF2-40B4-BE49-F238E27FC236}">
                <a16:creationId xmlns:a16="http://schemas.microsoft.com/office/drawing/2014/main" id="{09FD54CD-01DA-414E-AF83-A78D5D84E839}"/>
              </a:ext>
            </a:extLst>
          </p:cNvPr>
          <p:cNvCxnSpPr/>
          <p:nvPr/>
        </p:nvCxnSpPr>
        <p:spPr bwMode="auto">
          <a:xfrm flipV="1">
            <a:off x="1534332" y="2956143"/>
            <a:ext cx="4494509" cy="2654246"/>
          </a:xfrm>
          <a:prstGeom prst="straightConnector1">
            <a:avLst/>
          </a:prstGeom>
          <a:solidFill>
            <a:srgbClr val="FFFF00"/>
          </a:solidFill>
          <a:ln w="66675" cap="flat" cmpd="sng" algn="ctr">
            <a:solidFill>
              <a:srgbClr val="FF0000"/>
            </a:solidFill>
            <a:prstDash val="solid"/>
            <a:round/>
            <a:headEnd type="none" w="med" len="med"/>
            <a:tailEnd type="triangle"/>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62" name="Objekt 2"/>
          <p:cNvGraphicFramePr>
            <a:graphicFrameLocks noChangeAspect="1"/>
          </p:cNvGraphicFramePr>
          <p:nvPr/>
        </p:nvGraphicFramePr>
        <p:xfrm>
          <a:off x="0" y="0"/>
          <a:ext cx="9185275" cy="6858000"/>
        </p:xfrm>
        <a:graphic>
          <a:graphicData uri="http://schemas.openxmlformats.org/presentationml/2006/ole">
            <mc:AlternateContent xmlns:mc="http://schemas.openxmlformats.org/markup-compatibility/2006">
              <mc:Choice xmlns:v="urn:schemas-microsoft-com:vml" Requires="v">
                <p:oleObj spid="_x0000_s163903" name="Arbeitsblatt" r:id="rId4" imgW="8580160" imgH="5836890" progId="Excel.Sheet.12">
                  <p:link updateAutomatic="1"/>
                </p:oleObj>
              </mc:Choice>
              <mc:Fallback>
                <p:oleObj name="Arbeitsblatt" r:id="rId4" imgW="8580160" imgH="5836890" progId="Excel.Sheet.12">
                  <p:link updateAutomatic="1"/>
                  <p:pic>
                    <p:nvPicPr>
                      <p:cNvPr id="40962"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5275"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800">
                <a:solidFill>
                  <a:srgbClr val="FFFFFF"/>
                </a:solidFill>
              </a:rPr>
              <a:t>-</a:t>
            </a:r>
            <a:fld id="{38868E06-2BD2-4098-BCA5-F52C6DB27899}" type="slidenum">
              <a:rPr lang="de-DE" altLang="en-US" sz="1800" smtClean="0">
                <a:solidFill>
                  <a:srgbClr val="FFFFFF"/>
                </a:solidFill>
              </a:rPr>
              <a:pPr algn="r" eaLnBrk="1" hangingPunct="1">
                <a:spcBef>
                  <a:spcPct val="0"/>
                </a:spcBef>
                <a:buClrTx/>
                <a:buFontTx/>
                <a:buNone/>
              </a:pPr>
              <a:t>33</a:t>
            </a:fld>
            <a:r>
              <a:rPr lang="de-DE" altLang="en-US" sz="1800">
                <a:solidFill>
                  <a:srgbClr val="FFFFFF"/>
                </a:solidFill>
              </a:rPr>
              <a:t>-</a:t>
            </a:r>
          </a:p>
        </p:txBody>
      </p:sp>
      <p:sp>
        <p:nvSpPr>
          <p:cNvPr id="40964" name="Fußzeilenplatzhalter 3"/>
          <p:cNvSpPr>
            <a:spLocks noGrp="1"/>
          </p:cNvSpPr>
          <p:nvPr>
            <p:ph type="ftr" sz="quarter" idx="11"/>
          </p:nvPr>
        </p:nvSpPr>
        <p:spPr bwMode="auto">
          <a:xfrm>
            <a:off x="-19050" y="6376988"/>
            <a:ext cx="5653088" cy="476250"/>
          </a:xfrm>
          <a:noFill/>
        </p:spPr>
        <p:txBody>
          <a:bodyPr vert="horz" wrap="square" lIns="91440" tIns="45720" rIns="91440" bIns="45720" numCol="1" anchorCtr="0" compatLnSpc="1">
            <a:prstTxWarp prst="textNoShape">
              <a:avLst/>
            </a:prstTxWarp>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rgbClr val="FFFFFF"/>
                </a:solidFill>
              </a:rPr>
              <a:t>Prof. Dr. Rainer Maurer</a:t>
            </a:r>
          </a:p>
        </p:txBody>
      </p:sp>
      <p:sp>
        <p:nvSpPr>
          <p:cNvPr id="4096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chemeClr val="bg2"/>
              </a:solidFill>
              <a:latin typeface="Times New Roman" pitchFamily="18" charset="0"/>
            </a:endParaRPr>
          </a:p>
        </p:txBody>
      </p:sp>
      <p:sp>
        <p:nvSpPr>
          <p:cNvPr id="40966" name="Textfeld 6"/>
          <p:cNvSpPr txBox="1">
            <a:spLocks noChangeArrowheads="1"/>
          </p:cNvSpPr>
          <p:nvPr/>
        </p:nvSpPr>
        <p:spPr bwMode="auto">
          <a:xfrm>
            <a:off x="2058988" y="147638"/>
            <a:ext cx="4213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de-DE" sz="2000">
                <a:solidFill>
                  <a:srgbClr val="0000FF"/>
                </a:solidFill>
              </a:rPr>
              <a:t>Standard &amp; Poors 500 Index</a:t>
            </a:r>
          </a:p>
          <a:p>
            <a:pPr algn="ctr" eaLnBrk="1" hangingPunct="1">
              <a:spcBef>
                <a:spcPct val="0"/>
              </a:spcBef>
              <a:buClrTx/>
              <a:buFontTx/>
              <a:buNone/>
            </a:pPr>
            <a:r>
              <a:rPr lang="de-DE" altLang="de-DE" sz="2000">
                <a:solidFill>
                  <a:srgbClr val="0000FF"/>
                </a:solidFill>
              </a:rPr>
              <a:t>(Inflation Corrected Prices = 2004)</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41987" name="Foliennummernplatzhalter 4"/>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FFFFFF"/>
                </a:solidFill>
              </a:rPr>
              <a:t>- </a:t>
            </a:r>
            <a:fld id="{8E4414D7-4EA8-44B9-BB0F-2CD6C3088419}" type="slidenum">
              <a:rPr lang="de-DE" altLang="en-US" sz="1600" b="1">
                <a:solidFill>
                  <a:srgbClr val="FFFFFF"/>
                </a:solidFill>
              </a:rPr>
              <a:pPr algn="r" eaLnBrk="1" hangingPunct="1">
                <a:spcBef>
                  <a:spcPct val="0"/>
                </a:spcBef>
                <a:buClrTx/>
                <a:buFontTx/>
                <a:buNone/>
              </a:pPr>
              <a:t>34</a:t>
            </a:fld>
            <a:r>
              <a:rPr lang="de-DE" altLang="en-US" sz="1600" b="1">
                <a:solidFill>
                  <a:srgbClr val="FFFFFF"/>
                </a:solidFill>
              </a:rPr>
              <a:t> -</a:t>
            </a:r>
          </a:p>
        </p:txBody>
      </p:sp>
      <p:sp>
        <p:nvSpPr>
          <p:cNvPr id="41988" name="Text Box 4"/>
          <p:cNvSpPr txBox="1">
            <a:spLocks noChangeArrowheads="1"/>
          </p:cNvSpPr>
          <p:nvPr/>
        </p:nvSpPr>
        <p:spPr bwMode="auto">
          <a:xfrm>
            <a:off x="0" y="4924425"/>
            <a:ext cx="91440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50000"/>
              </a:spcBef>
              <a:buClrTx/>
              <a:buFontTx/>
              <a:buNone/>
            </a:pPr>
            <a:r>
              <a:rPr lang="de-DE" sz="2000" dirty="0"/>
              <a:t>Der Durchschnitt des S&amp;P 500 Kurs-Gewinn-Verhältnis liegt bei 16,5 (was einer durchschnittlichen Gewinnrendite von 6,0% entspricht). Wie die Entwicklung des S&amp;P 500 KGV zeigt, waren die Blasen, die zur </a:t>
            </a:r>
            <a:r>
              <a:rPr lang="de-DE" sz="2000" dirty="0">
                <a:solidFill>
                  <a:srgbClr val="00FF00"/>
                </a:solidFill>
              </a:rPr>
              <a:t>Weltwirtschaftskrise von 1929</a:t>
            </a:r>
            <a:r>
              <a:rPr lang="de-DE" sz="2000" dirty="0"/>
              <a:t> und der </a:t>
            </a:r>
            <a:r>
              <a:rPr lang="de-DE" sz="2000" dirty="0" err="1">
                <a:solidFill>
                  <a:srgbClr val="00FF00"/>
                </a:solidFill>
              </a:rPr>
              <a:t>Dot.com</a:t>
            </a:r>
            <a:r>
              <a:rPr lang="de-DE" sz="2000" dirty="0">
                <a:solidFill>
                  <a:srgbClr val="00FF00"/>
                </a:solidFill>
              </a:rPr>
              <a:t>-Krise </a:t>
            </a:r>
            <a:r>
              <a:rPr lang="de-DE" sz="2000" dirty="0"/>
              <a:t>von 2000 führten, </a:t>
            </a:r>
            <a:r>
              <a:rPr lang="de-DE" sz="2000" dirty="0">
                <a:solidFill>
                  <a:srgbClr val="00FF00"/>
                </a:solidFill>
              </a:rPr>
              <a:t>Zeiten mit sehr starkem Wachstum des KGV</a:t>
            </a:r>
            <a:r>
              <a:rPr lang="de-DE" sz="2000" dirty="0"/>
              <a:t>. </a:t>
            </a:r>
            <a:endParaRPr lang="en-US" altLang="en-US" sz="2000" dirty="0">
              <a:solidFill>
                <a:srgbClr val="FFFFFF"/>
              </a:solidFill>
            </a:endParaRPr>
          </a:p>
        </p:txBody>
      </p:sp>
      <p:sp>
        <p:nvSpPr>
          <p:cNvPr id="41989" name="Textfeld 1"/>
          <p:cNvSpPr txBox="1">
            <a:spLocks noChangeArrowheads="1"/>
          </p:cNvSpPr>
          <p:nvPr/>
        </p:nvSpPr>
        <p:spPr bwMode="auto">
          <a:xfrm>
            <a:off x="1085850" y="695325"/>
            <a:ext cx="6972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1600">
                <a:solidFill>
                  <a:srgbClr val="FFFFFF"/>
                </a:solidFill>
              </a:rPr>
              <a:t>http://www.econ.yale.edu/~shiller/data/ie_data.xls</a:t>
            </a:r>
          </a:p>
        </p:txBody>
      </p:sp>
      <p:graphicFrame>
        <p:nvGraphicFramePr>
          <p:cNvPr id="41990" name="Objekt 2"/>
          <p:cNvGraphicFramePr>
            <a:graphicFrameLocks noChangeAspect="1"/>
          </p:cNvGraphicFramePr>
          <p:nvPr/>
        </p:nvGraphicFramePr>
        <p:xfrm>
          <a:off x="-39688" y="977900"/>
          <a:ext cx="9224963" cy="3810000"/>
        </p:xfrm>
        <a:graphic>
          <a:graphicData uri="http://schemas.openxmlformats.org/presentationml/2006/ole">
            <mc:AlternateContent xmlns:mc="http://schemas.openxmlformats.org/markup-compatibility/2006">
              <mc:Choice xmlns:v="urn:schemas-microsoft-com:vml" Requires="v">
                <p:oleObj spid="_x0000_s164929" name="Arbeitsblatt" r:id="rId4" imgW="9401167" imgH="6172200" progId="Excel.Sheet.12">
                  <p:link updateAutomatic="1"/>
                </p:oleObj>
              </mc:Choice>
              <mc:Fallback>
                <p:oleObj name="Arbeitsblatt" r:id="rId4" imgW="9401167" imgH="6172200" progId="Excel.Sheet.12">
                  <p:link updateAutomatic="1"/>
                  <p:pic>
                    <p:nvPicPr>
                      <p:cNvPr id="41990"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 y="977900"/>
                        <a:ext cx="92249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1" name="Textfeld 7"/>
          <p:cNvSpPr txBox="1">
            <a:spLocks noChangeArrowheads="1"/>
          </p:cNvSpPr>
          <p:nvPr/>
        </p:nvSpPr>
        <p:spPr bwMode="auto">
          <a:xfrm>
            <a:off x="0" y="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a:solidFill>
                  <a:srgbClr val="FFFFFF"/>
                </a:solidFill>
              </a:rPr>
              <a:t>Standard&amp;Poors Cyclically Adjusted Price/Earnings Ratio</a:t>
            </a:r>
          </a:p>
          <a:p>
            <a:pPr algn="ctr" eaLnBrk="1" hangingPunct="1">
              <a:spcBef>
                <a:spcPct val="0"/>
              </a:spcBef>
              <a:buClrTx/>
              <a:buFontTx/>
              <a:buNone/>
            </a:pPr>
            <a:r>
              <a:rPr lang="en-US" altLang="en-US" sz="2000">
                <a:solidFill>
                  <a:srgbClr val="FFFFFF"/>
                </a:solidFill>
              </a:rPr>
              <a:t>January 1880 – November 2013</a:t>
            </a:r>
          </a:p>
        </p:txBody>
      </p:sp>
      <p:cxnSp>
        <p:nvCxnSpPr>
          <p:cNvPr id="3" name="Straight Arrow Connector 2">
            <a:extLst>
              <a:ext uri="{FF2B5EF4-FFF2-40B4-BE49-F238E27FC236}">
                <a16:creationId xmlns:a16="http://schemas.microsoft.com/office/drawing/2014/main" id="{7E15BB87-D8C8-4EEC-8ED7-CDAA8595DEDB}"/>
              </a:ext>
            </a:extLst>
          </p:cNvPr>
          <p:cNvCxnSpPr>
            <a:cxnSpLocks/>
          </p:cNvCxnSpPr>
          <p:nvPr/>
        </p:nvCxnSpPr>
        <p:spPr bwMode="auto">
          <a:xfrm>
            <a:off x="3564610" y="1658319"/>
            <a:ext cx="0" cy="697421"/>
          </a:xfrm>
          <a:prstGeom prst="straightConnector1">
            <a:avLst/>
          </a:prstGeom>
          <a:solidFill>
            <a:srgbClr val="FFFF00"/>
          </a:solidFill>
          <a:ln w="73025" cap="flat" cmpd="sng" algn="ctr">
            <a:solidFill>
              <a:srgbClr val="FF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10243971-A079-48C6-BCA8-CFE5AB15C7D2}"/>
              </a:ext>
            </a:extLst>
          </p:cNvPr>
          <p:cNvCxnSpPr>
            <a:cxnSpLocks/>
          </p:cNvCxnSpPr>
          <p:nvPr/>
        </p:nvCxnSpPr>
        <p:spPr bwMode="auto">
          <a:xfrm>
            <a:off x="7436603" y="960898"/>
            <a:ext cx="0" cy="697421"/>
          </a:xfrm>
          <a:prstGeom prst="straightConnector1">
            <a:avLst/>
          </a:prstGeom>
          <a:solidFill>
            <a:srgbClr val="FFFF00"/>
          </a:solidFill>
          <a:ln w="73025" cap="flat" cmpd="sng" algn="ctr">
            <a:solidFill>
              <a:srgbClr val="FF0000"/>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5924" name="Rectangle 4"/>
          <p:cNvSpPr>
            <a:spLocks noGrp="1" noChangeArrowheads="1"/>
          </p:cNvSpPr>
          <p:nvPr>
            <p:ph type="title"/>
          </p:nvPr>
        </p:nvSpPr>
        <p:spPr>
          <a:xfrm>
            <a:off x="468313" y="0"/>
            <a:ext cx="8229600" cy="1100138"/>
          </a:xfrm>
        </p:spPr>
        <p:txBody>
          <a:bodyPr/>
          <a:lstStyle/>
          <a:p>
            <a:pPr eaLnBrk="1" hangingPunct="1">
              <a:defRPr/>
            </a:pPr>
            <a:r>
              <a:rPr lang="en-US" sz="2900"/>
              <a:t>4.2. Historische Finanzmarktkrisen</a:t>
            </a:r>
            <a:br>
              <a:rPr lang="en-US"/>
            </a:br>
            <a:r>
              <a:rPr lang="en-US"/>
              <a:t> </a:t>
            </a:r>
            <a:r>
              <a:rPr lang="en-US" sz="2700"/>
              <a:t>4.2.2. Die Weltwirtschaftskrise 1929</a:t>
            </a:r>
            <a:endParaRPr lang="de-DE" sz="2700"/>
          </a:p>
        </p:txBody>
      </p:sp>
      <p:sp>
        <p:nvSpPr>
          <p:cNvPr id="3481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6C43734-5189-4645-B226-2E07D85F150D}" type="slidenum">
              <a:rPr lang="de-DE" altLang="en-US" sz="1600" smtClean="0"/>
              <a:pPr eaLnBrk="1" hangingPunct="1">
                <a:spcBef>
                  <a:spcPct val="0"/>
                </a:spcBef>
                <a:buClrTx/>
                <a:buFontTx/>
                <a:buNone/>
              </a:pPr>
              <a:t>35</a:t>
            </a:fld>
            <a:r>
              <a:rPr lang="de-DE" altLang="en-US" sz="1600"/>
              <a:t> -</a:t>
            </a:r>
          </a:p>
        </p:txBody>
      </p:sp>
      <p:sp>
        <p:nvSpPr>
          <p:cNvPr id="34820"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348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25923" name="Rectangle 3"/>
          <p:cNvSpPr>
            <a:spLocks noChangeArrowheads="1"/>
          </p:cNvSpPr>
          <p:nvPr/>
        </p:nvSpPr>
        <p:spPr bwMode="auto">
          <a:xfrm>
            <a:off x="0" y="1100138"/>
            <a:ext cx="9144000" cy="5613400"/>
          </a:xfrm>
          <a:prstGeom prst="rect">
            <a:avLst/>
          </a:prstGeom>
          <a:noFill/>
          <a:ln w="9525">
            <a:noFill/>
            <a:miter lim="800000"/>
            <a:headEnd/>
            <a:tailEnd/>
          </a:ln>
          <a:effectLst/>
        </p:spPr>
        <p:txBody>
          <a:bodyPr lIns="92075" tIns="46038" rIns="92075" bIns="46038"/>
          <a:lstStyle/>
          <a:p>
            <a:pPr marL="571500" indent="-5715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Dazu kam eine </a:t>
            </a:r>
            <a:r>
              <a:rPr lang="de-DE" sz="2100" dirty="0">
                <a:solidFill>
                  <a:srgbClr val="00FF00"/>
                </a:solidFill>
                <a:effectLst>
                  <a:outerShdw blurRad="38100" dist="38100" dir="2700000" algn="tl">
                    <a:srgbClr val="000000"/>
                  </a:outerShdw>
                </a:effectLst>
              </a:rPr>
              <a:t>expansive Geldpolitik</a:t>
            </a:r>
            <a:r>
              <a:rPr lang="de-DE" sz="2100" dirty="0">
                <a:solidFill>
                  <a:schemeClr val="tx1"/>
                </a:solidFill>
                <a:effectLst>
                  <a:outerShdw blurRad="38100" dist="38100" dir="2700000" algn="tl">
                    <a:srgbClr val="000000"/>
                  </a:outerShdw>
                </a:effectLst>
              </a:rPr>
              <a:t> durch die amerikanische Notenbank, der viele europäische Notenbanken folgten.</a:t>
            </a:r>
          </a:p>
          <a:p>
            <a:pPr marL="571500" indent="-5715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Dies führte zu einem starken </a:t>
            </a:r>
            <a:r>
              <a:rPr lang="de-DE" sz="2100" dirty="0">
                <a:solidFill>
                  <a:srgbClr val="00FF00"/>
                </a:solidFill>
                <a:effectLst>
                  <a:outerShdw blurRad="38100" dist="38100" dir="2700000" algn="tl">
                    <a:srgbClr val="000000"/>
                  </a:outerShdw>
                </a:effectLst>
              </a:rPr>
              <a:t>Anstieg der Kreditvergabe </a:t>
            </a:r>
            <a:r>
              <a:rPr lang="de-DE" sz="2100" dirty="0">
                <a:solidFill>
                  <a:schemeClr val="tx1"/>
                </a:solidFill>
                <a:effectLst>
                  <a:outerShdw blurRad="38100" dist="38100" dir="2700000" algn="tl">
                    <a:srgbClr val="000000"/>
                  </a:outerShdw>
                </a:effectLst>
              </a:rPr>
              <a:t>durch Geschäftsbanken.</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7971" name="Rectangle 3"/>
          <p:cNvSpPr>
            <a:spLocks noGrp="1" noChangeArrowheads="1"/>
          </p:cNvSpPr>
          <p:nvPr>
            <p:ph type="title"/>
          </p:nvPr>
        </p:nvSpPr>
        <p:spPr/>
        <p:txBody>
          <a:bodyPr/>
          <a:lstStyle/>
          <a:p>
            <a:pPr eaLnBrk="1" hangingPunct="1">
              <a:defRPr/>
            </a:pPr>
            <a:r>
              <a:rPr lang="de-DE" sz="2900"/>
              <a:t>4.2. Historische Finanzmarktkrisen</a:t>
            </a:r>
            <a:br>
              <a:rPr lang="de-DE"/>
            </a:br>
            <a:r>
              <a:rPr lang="de-DE"/>
              <a:t> </a:t>
            </a:r>
            <a:r>
              <a:rPr lang="de-DE" sz="2700"/>
              <a:t>4.2.2. Die Weltwirtschaftskrise 1929</a:t>
            </a:r>
          </a:p>
        </p:txBody>
      </p:sp>
      <p:graphicFrame>
        <p:nvGraphicFramePr>
          <p:cNvPr id="35843" name="Object 4"/>
          <p:cNvGraphicFramePr>
            <a:graphicFrameLocks noGrp="1"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5970" name="Diagramm" r:id="rId4" imgW="9239216" imgH="5753100" progId="Excel.Chart.8">
                  <p:link updateAutomatic="1"/>
                </p:oleObj>
              </mc:Choice>
              <mc:Fallback>
                <p:oleObj name="Diagramm" r:id="rId4" imgW="9239216" imgH="5753100" progId="Excel.Chart.8">
                  <p:link updateAutomatic="1"/>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28575" cap="flat" cmpd="sng" algn="ctr">
                            <a:solidFill>
                              <a:schemeClr val="bg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B10D636-F6F7-4D77-BB07-50653CBD35C5}" type="slidenum">
              <a:rPr lang="de-DE" altLang="en-US" sz="1600" smtClean="0"/>
              <a:pPr eaLnBrk="1" hangingPunct="1">
                <a:spcBef>
                  <a:spcPct val="0"/>
                </a:spcBef>
                <a:buClrTx/>
                <a:buFontTx/>
                <a:buNone/>
              </a:pPr>
              <a:t>36</a:t>
            </a:fld>
            <a:r>
              <a:rPr lang="de-DE" altLang="en-US" sz="1600"/>
              <a:t> -</a:t>
            </a:r>
          </a:p>
        </p:txBody>
      </p:sp>
      <p:sp>
        <p:nvSpPr>
          <p:cNvPr id="3584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358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35847" name="Rectangle 5"/>
          <p:cNvSpPr>
            <a:spLocks noChangeArrowheads="1"/>
          </p:cNvSpPr>
          <p:nvPr/>
        </p:nvSpPr>
        <p:spPr bwMode="auto">
          <a:xfrm>
            <a:off x="4646613" y="957263"/>
            <a:ext cx="755650" cy="4429125"/>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pSp>
        <p:nvGrpSpPr>
          <p:cNvPr id="35848" name="Group 6"/>
          <p:cNvGrpSpPr>
            <a:grpSpLocks/>
          </p:cNvGrpSpPr>
          <p:nvPr/>
        </p:nvGrpSpPr>
        <p:grpSpPr bwMode="auto">
          <a:xfrm>
            <a:off x="1763713" y="1268413"/>
            <a:ext cx="2795587" cy="1871662"/>
            <a:chOff x="1111" y="799"/>
            <a:chExt cx="1761" cy="1179"/>
          </a:xfrm>
          <a:solidFill>
            <a:schemeClr val="bg2">
              <a:lumMod val="10000"/>
              <a:lumOff val="90000"/>
            </a:schemeClr>
          </a:solidFill>
        </p:grpSpPr>
        <p:sp>
          <p:nvSpPr>
            <p:cNvPr id="35849" name="Line 7"/>
            <p:cNvSpPr>
              <a:spLocks noChangeShapeType="1"/>
            </p:cNvSpPr>
            <p:nvPr/>
          </p:nvSpPr>
          <p:spPr bwMode="auto">
            <a:xfrm>
              <a:off x="2404" y="1616"/>
              <a:ext cx="468" cy="362"/>
            </a:xfrm>
            <a:prstGeom prst="line">
              <a:avLst/>
            </a:prstGeom>
            <a:grpFill/>
            <a:ln w="28575">
              <a:solidFill>
                <a:schemeClr val="bg1"/>
              </a:solidFill>
              <a:round/>
              <a:headEnd/>
              <a:tailEnd type="triangle" w="lg" len="lg"/>
            </a:ln>
            <a:extLst/>
          </p:spPr>
          <p:txBody>
            <a:bodyPr lIns="90000" tIns="46800" rIns="90000" bIns="46800" anchor="ctr" anchorCtr="1"/>
            <a:lstStyle/>
            <a:p>
              <a:endParaRPr lang="en-US"/>
            </a:p>
          </p:txBody>
        </p:sp>
        <p:sp>
          <p:nvSpPr>
            <p:cNvPr id="35850" name="AutoShape 8"/>
            <p:cNvSpPr>
              <a:spLocks noChangeArrowheads="1"/>
            </p:cNvSpPr>
            <p:nvPr/>
          </p:nvSpPr>
          <p:spPr bwMode="auto">
            <a:xfrm>
              <a:off x="1111" y="799"/>
              <a:ext cx="1406" cy="953"/>
            </a:xfrm>
            <a:prstGeom prst="roundRect">
              <a:avLst>
                <a:gd name="adj" fmla="val 16667"/>
              </a:avLst>
            </a:prstGeom>
            <a:grpFill/>
            <a:ln w="28575" algn="ctr">
              <a:solidFill>
                <a:srgbClr val="FF0000"/>
              </a:solidFill>
              <a:round/>
              <a:headEnd/>
              <a:tailEnd type="none" w="lg" len="lg"/>
            </a:ln>
          </p:spPr>
          <p:txBody>
            <a:bodyPr lIns="46800" tIns="46800" rIns="468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FF"/>
                  </a:solidFill>
                </a:rPr>
                <a:t>Beginn der expansiven Geldpolitik der Fed</a:t>
              </a:r>
              <a:endParaRPr lang="de-DE" altLang="en-US" b="1">
                <a:solidFill>
                  <a:srgbClr val="00FF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30019" name="Rectangle 3"/>
          <p:cNvSpPr>
            <a:spLocks noGrp="1" noChangeArrowheads="1"/>
          </p:cNvSpPr>
          <p:nvPr>
            <p:ph type="title"/>
          </p:nvPr>
        </p:nvSpPr>
        <p:spPr/>
        <p:txBody>
          <a:bodyPr/>
          <a:lstStyle/>
          <a:p>
            <a:pPr eaLnBrk="1" hangingPunct="1">
              <a:defRPr/>
            </a:pPr>
            <a:r>
              <a:rPr lang="de-DE" sz="2900"/>
              <a:t>4.2. Historische Finanzmarktkrisen</a:t>
            </a:r>
            <a:br>
              <a:rPr lang="de-DE"/>
            </a:br>
            <a:r>
              <a:rPr lang="de-DE"/>
              <a:t> </a:t>
            </a:r>
            <a:r>
              <a:rPr lang="de-DE" sz="2700"/>
              <a:t>4.2.2. Die Weltwirtschaftskrise 1929</a:t>
            </a:r>
          </a:p>
        </p:txBody>
      </p:sp>
      <p:graphicFrame>
        <p:nvGraphicFramePr>
          <p:cNvPr id="36867" name="Object 4"/>
          <p:cNvGraphicFramePr>
            <a:graphicFrameLocks noGrp="1"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6995" name="Diagramm" r:id="rId4" imgW="9239216" imgH="5753100" progId="Excel.Chart.8">
                  <p:link updateAutomatic="1"/>
                </p:oleObj>
              </mc:Choice>
              <mc:Fallback>
                <p:oleObj name="Diagramm" r:id="rId4" imgW="9239216" imgH="5753100" progId="Excel.Chart.8">
                  <p:link updateAutomatic="1"/>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28575" cap="flat" cmpd="sng" algn="ctr">
                            <a:solidFill>
                              <a:schemeClr val="bg1"/>
                            </a:solidFill>
                            <a:prstDash val="solid"/>
                            <a:miter lim="800000"/>
                            <a:headEnd type="none" w="med" len="me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F9AAAEF3-A1A7-4B81-A728-ECEBA1E87934}" type="slidenum">
              <a:rPr lang="de-DE" altLang="en-US" sz="1600" smtClean="0"/>
              <a:pPr eaLnBrk="1" hangingPunct="1">
                <a:spcBef>
                  <a:spcPct val="0"/>
                </a:spcBef>
                <a:buClrTx/>
                <a:buFontTx/>
                <a:buNone/>
              </a:pPr>
              <a:t>37</a:t>
            </a:fld>
            <a:r>
              <a:rPr lang="de-DE" altLang="en-US" sz="1600"/>
              <a:t> -</a:t>
            </a:r>
          </a:p>
        </p:txBody>
      </p:sp>
      <p:sp>
        <p:nvSpPr>
          <p:cNvPr id="36869"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3687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36871" name="Rectangle 5"/>
          <p:cNvSpPr>
            <a:spLocks noChangeArrowheads="1"/>
          </p:cNvSpPr>
          <p:nvPr/>
        </p:nvSpPr>
        <p:spPr bwMode="auto">
          <a:xfrm>
            <a:off x="5421313" y="985838"/>
            <a:ext cx="2628900" cy="4391025"/>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pSp>
        <p:nvGrpSpPr>
          <p:cNvPr id="2" name="Group 6"/>
          <p:cNvGrpSpPr>
            <a:grpSpLocks/>
          </p:cNvGrpSpPr>
          <p:nvPr/>
        </p:nvGrpSpPr>
        <p:grpSpPr bwMode="auto">
          <a:xfrm>
            <a:off x="2124075" y="1016000"/>
            <a:ext cx="3203575" cy="1152525"/>
            <a:chOff x="1338" y="640"/>
            <a:chExt cx="2018" cy="726"/>
          </a:xfrm>
          <a:solidFill>
            <a:schemeClr val="bg2">
              <a:lumMod val="10000"/>
              <a:lumOff val="90000"/>
            </a:schemeClr>
          </a:solidFill>
        </p:grpSpPr>
        <p:sp>
          <p:nvSpPr>
            <p:cNvPr id="36875" name="Line 7"/>
            <p:cNvSpPr>
              <a:spLocks noChangeShapeType="1"/>
            </p:cNvSpPr>
            <p:nvPr/>
          </p:nvSpPr>
          <p:spPr bwMode="auto">
            <a:xfrm>
              <a:off x="3107" y="1207"/>
              <a:ext cx="249" cy="159"/>
            </a:xfrm>
            <a:prstGeom prst="line">
              <a:avLst/>
            </a:prstGeom>
            <a:grpFill/>
            <a:ln w="28575">
              <a:solidFill>
                <a:srgbClr val="FF0000"/>
              </a:solidFill>
              <a:round/>
              <a:headEnd/>
              <a:tailEnd type="triangle" w="lg" len="lg"/>
            </a:ln>
            <a:extLst/>
          </p:spPr>
          <p:txBody>
            <a:bodyPr lIns="90000" tIns="46800" rIns="90000" bIns="46800" anchor="ctr" anchorCtr="1"/>
            <a:lstStyle/>
            <a:p>
              <a:endParaRPr lang="en-US"/>
            </a:p>
          </p:txBody>
        </p:sp>
        <p:sp>
          <p:nvSpPr>
            <p:cNvPr id="36876" name="AutoShape 8"/>
            <p:cNvSpPr>
              <a:spLocks noChangeArrowheads="1"/>
            </p:cNvSpPr>
            <p:nvPr/>
          </p:nvSpPr>
          <p:spPr bwMode="auto">
            <a:xfrm>
              <a:off x="1338" y="640"/>
              <a:ext cx="1837" cy="635"/>
            </a:xfrm>
            <a:prstGeom prst="roundRect">
              <a:avLst>
                <a:gd name="adj" fmla="val 16667"/>
              </a:avLst>
            </a:prstGeom>
            <a:grpFill/>
            <a:ln w="28575" algn="ctr">
              <a:solidFill>
                <a:srgbClr val="FF0000"/>
              </a:solidFill>
              <a:round/>
              <a:headEnd/>
              <a:tailEnd type="none" w="lg" len="lg"/>
            </a:ln>
          </p:spPr>
          <p:txBody>
            <a:bodyPr lIns="46800" tIns="46800" rIns="468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FF"/>
                  </a:solidFill>
                </a:rPr>
                <a:t>Geldmengenwachstum stärker als reales BIP-Wachstum plus Inflation</a:t>
              </a:r>
              <a:endParaRPr lang="de-DE" altLang="en-US" b="1">
                <a:solidFill>
                  <a:srgbClr val="00FF00"/>
                </a:solidFill>
              </a:endParaRPr>
            </a:p>
          </p:txBody>
        </p:sp>
      </p:grpSp>
      <p:sp>
        <p:nvSpPr>
          <p:cNvPr id="9430025" name="AutoShape 9"/>
          <p:cNvSpPr>
            <a:spLocks noChangeArrowheads="1"/>
          </p:cNvSpPr>
          <p:nvPr/>
        </p:nvSpPr>
        <p:spPr bwMode="auto">
          <a:xfrm>
            <a:off x="1116013" y="2168525"/>
            <a:ext cx="3024187" cy="2162175"/>
          </a:xfrm>
          <a:prstGeom prst="roundRect">
            <a:avLst>
              <a:gd name="adj" fmla="val 16667"/>
            </a:avLst>
          </a:prstGeom>
          <a:solidFill>
            <a:schemeClr val="bg2">
              <a:lumMod val="10000"/>
              <a:lumOff val="90000"/>
            </a:schemeClr>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FF"/>
                </a:solidFill>
              </a:rPr>
              <a:t>Das zeigt an, dass ein Teil des Geldmengen-wachstums nicht in die Güterpreisinflation mündete sondern in den Anstieg der Aktienkurse. =&gt; “Asset Inflation”</a:t>
            </a:r>
            <a:endParaRPr lang="de-DE" altLang="en-US" b="1">
              <a:solidFill>
                <a:srgbClr val="00FF00"/>
              </a:solidFill>
            </a:endParaRPr>
          </a:p>
        </p:txBody>
      </p:sp>
      <p:sp>
        <p:nvSpPr>
          <p:cNvPr id="36874" name="AutoShape 4">
            <a:hlinkClick r:id="rId6" action="ppaction://hlinksldjump" highlightClick="1"/>
          </p:cNvPr>
          <p:cNvSpPr>
            <a:spLocks noChangeArrowheads="1"/>
          </p:cNvSpPr>
          <p:nvPr/>
        </p:nvSpPr>
        <p:spPr bwMode="auto">
          <a:xfrm>
            <a:off x="8042275" y="6407150"/>
            <a:ext cx="428625" cy="331788"/>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30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002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5924" name="Rectangle 4"/>
          <p:cNvSpPr>
            <a:spLocks noGrp="1" noChangeArrowheads="1"/>
          </p:cNvSpPr>
          <p:nvPr>
            <p:ph type="title"/>
          </p:nvPr>
        </p:nvSpPr>
        <p:spPr>
          <a:xfrm>
            <a:off x="468313" y="0"/>
            <a:ext cx="8229600" cy="1100138"/>
          </a:xfrm>
        </p:spPr>
        <p:txBody>
          <a:bodyPr/>
          <a:lstStyle/>
          <a:p>
            <a:pPr eaLnBrk="1" hangingPunct="1">
              <a:defRPr/>
            </a:pPr>
            <a:r>
              <a:rPr lang="en-US" sz="2900"/>
              <a:t>4.2. Historische Finanzmarktkrisen</a:t>
            </a:r>
            <a:br>
              <a:rPr lang="en-US"/>
            </a:br>
            <a:r>
              <a:rPr lang="en-US"/>
              <a:t> </a:t>
            </a:r>
            <a:r>
              <a:rPr lang="en-US" sz="2700"/>
              <a:t>4.2.2. Die Weltwirtschaftskrise 1929</a:t>
            </a:r>
            <a:endParaRPr lang="de-DE" sz="2700"/>
          </a:p>
        </p:txBody>
      </p:sp>
      <p:sp>
        <p:nvSpPr>
          <p:cNvPr id="3891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63A5A80-CBC8-4CFE-A7AD-755014C49C51}" type="slidenum">
              <a:rPr lang="de-DE" altLang="en-US" sz="1600" smtClean="0"/>
              <a:pPr eaLnBrk="1" hangingPunct="1">
                <a:spcBef>
                  <a:spcPct val="0"/>
                </a:spcBef>
                <a:buClrTx/>
                <a:buFontTx/>
                <a:buNone/>
              </a:pPr>
              <a:t>38</a:t>
            </a:fld>
            <a:r>
              <a:rPr lang="de-DE" altLang="en-US" sz="1600"/>
              <a:t> -</a:t>
            </a:r>
          </a:p>
        </p:txBody>
      </p:sp>
      <p:sp>
        <p:nvSpPr>
          <p:cNvPr id="38916"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389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25923" name="Rectangle 3"/>
          <p:cNvSpPr>
            <a:spLocks noChangeArrowheads="1"/>
          </p:cNvSpPr>
          <p:nvPr/>
        </p:nvSpPr>
        <p:spPr bwMode="auto">
          <a:xfrm>
            <a:off x="0" y="914400"/>
            <a:ext cx="9144000" cy="5799138"/>
          </a:xfrm>
          <a:prstGeom prst="rect">
            <a:avLst/>
          </a:prstGeom>
          <a:noFill/>
          <a:ln w="9525">
            <a:noFill/>
            <a:miter lim="800000"/>
            <a:headEnd/>
            <a:tailEnd/>
          </a:ln>
          <a:effectLst/>
        </p:spPr>
        <p:txBody>
          <a:bodyPr lIns="92075" tIns="46038" rIns="92075" bIns="46038"/>
          <a:lstStyle/>
          <a:p>
            <a:pPr marL="571500" indent="-5715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 </a:t>
            </a:r>
            <a:r>
              <a:rPr lang="de-DE" sz="2100" dirty="0">
                <a:solidFill>
                  <a:srgbClr val="00FF00"/>
                </a:solidFill>
                <a:effectLst>
                  <a:outerShdw blurRad="38100" dist="38100" dir="2700000" algn="tl">
                    <a:srgbClr val="000000"/>
                  </a:outerShdw>
                </a:effectLst>
              </a:rPr>
              <a:t>Kredite</a:t>
            </a:r>
            <a:r>
              <a:rPr lang="de-DE" sz="2100" dirty="0">
                <a:solidFill>
                  <a:schemeClr val="tx1"/>
                </a:solidFill>
                <a:effectLst>
                  <a:outerShdw blurRad="38100" dist="38100" dir="2700000" algn="tl">
                    <a:srgbClr val="000000"/>
                  </a:outerShdw>
                </a:effectLst>
              </a:rPr>
              <a:t> gingen sowohl </a:t>
            </a:r>
            <a:r>
              <a:rPr lang="de-DE" sz="2100" dirty="0">
                <a:solidFill>
                  <a:srgbClr val="00FF00"/>
                </a:solidFill>
                <a:effectLst>
                  <a:outerShdw blurRad="38100" dist="38100" dir="2700000" algn="tl">
                    <a:srgbClr val="000000"/>
                  </a:outerShdw>
                </a:effectLst>
              </a:rPr>
              <a:t>an Haushalte</a:t>
            </a:r>
            <a:r>
              <a:rPr lang="de-DE" sz="2100" dirty="0">
                <a:solidFill>
                  <a:schemeClr val="tx1"/>
                </a:solidFill>
                <a:effectLst>
                  <a:outerShdw blurRad="38100" dist="38100" dir="2700000" algn="tl">
                    <a:srgbClr val="000000"/>
                  </a:outerShdw>
                </a:effectLst>
              </a:rPr>
              <a:t> als auch an </a:t>
            </a:r>
            <a:r>
              <a:rPr lang="de-DE" sz="2100" dirty="0">
                <a:solidFill>
                  <a:srgbClr val="00FF00"/>
                </a:solidFill>
                <a:effectLst>
                  <a:outerShdw blurRad="38100" dist="38100" dir="2700000" algn="tl">
                    <a:srgbClr val="000000"/>
                  </a:outerShdw>
                </a:effectLst>
              </a:rPr>
              <a:t>Investoren.</a:t>
            </a:r>
            <a:r>
              <a:rPr lang="de-DE" sz="2100" dirty="0">
                <a:solidFill>
                  <a:schemeClr val="tx1"/>
                </a:solidFill>
                <a:effectLst>
                  <a:outerShdw blurRad="38100" dist="38100" dir="2700000" algn="tl">
                    <a:srgbClr val="000000"/>
                  </a:outerShdw>
                </a:effectLst>
              </a:rPr>
              <a:t> </a:t>
            </a:r>
          </a:p>
          <a:p>
            <a:pPr marL="1028700" lvl="1" indent="-5715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Das große Angebot von Konsumentenkrediten („Ratenkredite“) kurbelte die private </a:t>
            </a:r>
            <a:r>
              <a:rPr lang="de-DE" sz="2100" dirty="0">
                <a:solidFill>
                  <a:srgbClr val="00FF00"/>
                </a:solidFill>
                <a:effectLst>
                  <a:outerShdw blurRad="38100" dist="38100" dir="2700000" algn="tl">
                    <a:srgbClr val="000000"/>
                  </a:outerShdw>
                </a:effectLst>
              </a:rPr>
              <a:t>Nachfrage nach neuen Konsumgütern</a:t>
            </a:r>
            <a:r>
              <a:rPr lang="de-DE" sz="2100" dirty="0">
                <a:solidFill>
                  <a:schemeClr val="tx1"/>
                </a:solidFill>
                <a:effectLst>
                  <a:outerShdw blurRad="38100" dist="38100" dir="2700000" algn="tl">
                    <a:srgbClr val="000000"/>
                  </a:outerShdw>
                </a:effectLst>
              </a:rPr>
              <a:t> an.  Viele Firmen machten große </a:t>
            </a:r>
            <a:r>
              <a:rPr lang="de-DE" sz="2100" dirty="0">
                <a:solidFill>
                  <a:srgbClr val="00FF00"/>
                </a:solidFill>
                <a:effectLst>
                  <a:outerShdw blurRad="38100" dist="38100" dir="2700000" algn="tl">
                    <a:srgbClr val="000000"/>
                  </a:outerShdw>
                </a:effectLst>
              </a:rPr>
              <a:t>Gewinne</a:t>
            </a:r>
            <a:r>
              <a:rPr lang="de-DE" sz="2100" dirty="0">
                <a:solidFill>
                  <a:schemeClr val="tx1"/>
                </a:solidFill>
                <a:effectLst>
                  <a:outerShdw blurRad="38100" dist="38100" dir="2700000" algn="tl">
                    <a:srgbClr val="000000"/>
                  </a:outerShdw>
                </a:effectLst>
              </a:rPr>
              <a:t>.</a:t>
            </a:r>
          </a:p>
          <a:p>
            <a:pPr marL="952500"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Anleger nutzten </a:t>
            </a:r>
            <a:r>
              <a:rPr lang="de-DE" sz="2100" dirty="0">
                <a:solidFill>
                  <a:srgbClr val="00FF00"/>
                </a:solidFill>
                <a:effectLst>
                  <a:outerShdw blurRad="38100" dist="38100" dir="2700000" algn="tl">
                    <a:srgbClr val="000000"/>
                  </a:outerShdw>
                </a:effectLst>
              </a:rPr>
              <a:t>Kredite, um Aktien </a:t>
            </a:r>
            <a:r>
              <a:rPr lang="de-DE" sz="2100" dirty="0">
                <a:solidFill>
                  <a:schemeClr val="tx1"/>
                </a:solidFill>
                <a:effectLst>
                  <a:outerShdw blurRad="38100" dist="38100" dir="2700000" algn="tl">
                    <a:srgbClr val="000000"/>
                  </a:outerShdw>
                </a:effectLst>
              </a:rPr>
              <a:t>von „neuen </a:t>
            </a:r>
            <a:r>
              <a:rPr lang="de-DE" sz="2100" dirty="0" err="1">
                <a:solidFill>
                  <a:schemeClr val="tx1"/>
                </a:solidFill>
                <a:effectLst>
                  <a:outerShdw blurRad="38100" dist="38100" dir="2700000" algn="tl">
                    <a:srgbClr val="000000"/>
                  </a:outerShdw>
                </a:effectLst>
              </a:rPr>
              <a:t>Technologieunte-rnehmen</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zu kaufen</a:t>
            </a:r>
            <a:r>
              <a:rPr lang="de-DE" sz="2100" dirty="0">
                <a:solidFill>
                  <a:schemeClr val="tx1"/>
                </a:solidFill>
                <a:effectLst>
                  <a:outerShdw blurRad="38100" dist="38100" dir="2700000" algn="tl">
                    <a:srgbClr val="000000"/>
                  </a:outerShdw>
                </a:effectLst>
              </a:rPr>
              <a:t>.</a:t>
            </a:r>
          </a:p>
          <a:p>
            <a:pPr marL="952500"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Neu aufgelegte </a:t>
            </a:r>
            <a:r>
              <a:rPr lang="de-DE" sz="2100" dirty="0">
                <a:solidFill>
                  <a:srgbClr val="00FF00"/>
                </a:solidFill>
                <a:effectLst>
                  <a:outerShdw blurRad="38100" dist="38100" dir="2700000" algn="tl">
                    <a:srgbClr val="000000"/>
                  </a:outerShdw>
                </a:effectLst>
              </a:rPr>
              <a:t>Investmentfonds</a:t>
            </a:r>
            <a:r>
              <a:rPr lang="de-DE" sz="2100" dirty="0">
                <a:solidFill>
                  <a:schemeClr val="tx1"/>
                </a:solidFill>
                <a:effectLst>
                  <a:outerShdw blurRad="38100" dist="38100" dir="2700000" algn="tl">
                    <a:srgbClr val="000000"/>
                  </a:outerShdw>
                </a:effectLst>
              </a:rPr>
              <a:t> ermöglichten es auch ärmeren Haushalten, die ihr Erspartes bisher nicht in Aktien angelegt hatten, Anteile an Aktien zu kaufen („Milchmädchen Hausse“)</a:t>
            </a:r>
          </a:p>
          <a:p>
            <a:pPr marL="952500"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Das Angebot an günstigen Krediten veranlasst selbst durchschnittliche Haushalte, kreditfinanzierte Aktien zu kaufen („Leveraged Investment“). </a:t>
            </a:r>
          </a:p>
          <a:p>
            <a:pPr marL="571500" lvl="0" indent="-5715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Der resultierende Anstieg der </a:t>
            </a:r>
            <a:r>
              <a:rPr lang="de-DE" sz="2100" dirty="0">
                <a:solidFill>
                  <a:srgbClr val="00FF00"/>
                </a:solidFill>
                <a:effectLst>
                  <a:outerShdw blurRad="38100" dist="38100" dir="2700000" algn="tl">
                    <a:srgbClr val="000000"/>
                  </a:outerShdw>
                </a:effectLst>
              </a:rPr>
              <a:t>Aktiennachfrage</a:t>
            </a:r>
            <a:r>
              <a:rPr lang="de-DE" sz="2100" dirty="0">
                <a:solidFill>
                  <a:schemeClr val="tx1"/>
                </a:solidFill>
                <a:effectLst>
                  <a:outerShdw blurRad="38100" dist="38100" dir="2700000" algn="tl">
                    <a:srgbClr val="000000"/>
                  </a:outerShdw>
                </a:effectLst>
              </a:rPr>
              <a:t> führte zu einem immer stärkeren Anstieg der </a:t>
            </a:r>
            <a:r>
              <a:rPr lang="de-DE" sz="2100" dirty="0">
                <a:solidFill>
                  <a:srgbClr val="00FF00"/>
                </a:solidFill>
                <a:effectLst>
                  <a:outerShdw blurRad="38100" dist="38100" dir="2700000" algn="tl">
                    <a:srgbClr val="000000"/>
                  </a:outerShdw>
                </a:effectLst>
              </a:rPr>
              <a:t>Aktienkurse</a:t>
            </a:r>
            <a:r>
              <a:rPr lang="de-DE" sz="2100" dirty="0">
                <a:solidFill>
                  <a:schemeClr val="tx1"/>
                </a:solidFill>
                <a:effectLst>
                  <a:outerShdw blurRad="38100" dist="38100" dir="2700000" algn="tl">
                    <a:srgbClr val="000000"/>
                  </a:outerShdw>
                </a:effectLst>
              </a:rPr>
              <a:t>:</a:t>
            </a:r>
            <a:endParaRPr lang="de-DE" sz="2100" b="1" dirty="0">
              <a:solidFill>
                <a:srgbClr val="00FF00"/>
              </a:solidFill>
              <a:effectLst>
                <a:outerShdw blurRad="38100" dist="38100" dir="2700000" algn="tl">
                  <a:srgbClr val="000000"/>
                </a:outerShdw>
              </a:effectLst>
            </a:endParaRPr>
          </a:p>
          <a:p>
            <a:pPr marL="1162050" lvl="2" indent="-247650">
              <a:lnSpc>
                <a:spcPct val="90000"/>
              </a:lnSpc>
              <a:spcBef>
                <a:spcPct val="2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Zwischen </a:t>
            </a:r>
            <a:r>
              <a:rPr lang="de-DE" sz="2000" dirty="0">
                <a:solidFill>
                  <a:srgbClr val="00FF00"/>
                </a:solidFill>
                <a:effectLst>
                  <a:outerShdw blurRad="38100" dist="38100" dir="2700000" algn="tl">
                    <a:srgbClr val="000000"/>
                  </a:outerShdw>
                </a:effectLst>
              </a:rPr>
              <a:t>1925</a:t>
            </a:r>
            <a:r>
              <a:rPr lang="de-DE" sz="2000" dirty="0">
                <a:solidFill>
                  <a:schemeClr val="tx1"/>
                </a:solidFill>
                <a:effectLst>
                  <a:outerShdw blurRad="38100" dist="38100" dir="2700000" algn="tl">
                    <a:srgbClr val="000000"/>
                  </a:outerShdw>
                </a:effectLst>
              </a:rPr>
              <a:t> bis </a:t>
            </a:r>
            <a:r>
              <a:rPr lang="de-DE" sz="2000" dirty="0">
                <a:solidFill>
                  <a:srgbClr val="00FF00"/>
                </a:solidFill>
                <a:effectLst>
                  <a:outerShdw blurRad="38100" dist="38100" dir="2700000" algn="tl">
                    <a:srgbClr val="000000"/>
                  </a:outerShdw>
                </a:effectLst>
              </a:rPr>
              <a:t>1929</a:t>
            </a:r>
            <a:r>
              <a:rPr lang="de-DE" sz="2000" dirty="0">
                <a:solidFill>
                  <a:schemeClr val="tx1"/>
                </a:solidFill>
                <a:effectLst>
                  <a:outerShdw blurRad="38100" dist="38100" dir="2700000" algn="tl">
                    <a:srgbClr val="000000"/>
                  </a:outerShdw>
                </a:effectLst>
              </a:rPr>
              <a:t> wuchs der </a:t>
            </a:r>
            <a:r>
              <a:rPr lang="de-DE" sz="2000" dirty="0">
                <a:solidFill>
                  <a:srgbClr val="00FF00"/>
                </a:solidFill>
                <a:effectLst>
                  <a:outerShdw blurRad="38100" dist="38100" dir="2700000" algn="tl">
                    <a:srgbClr val="000000"/>
                  </a:outerShdw>
                </a:effectLst>
              </a:rPr>
              <a:t>Dow Jones Index</a:t>
            </a:r>
            <a:r>
              <a:rPr lang="de-DE" sz="2000" dirty="0">
                <a:solidFill>
                  <a:schemeClr val="tx1"/>
                </a:solidFill>
                <a:effectLst>
                  <a:outerShdw blurRad="38100" dist="38100" dir="2700000" algn="tl">
                    <a:srgbClr val="000000"/>
                  </a:outerShdw>
                </a:effectLst>
              </a:rPr>
              <a:t> von </a:t>
            </a:r>
            <a:r>
              <a:rPr lang="de-DE" sz="2000" dirty="0">
                <a:solidFill>
                  <a:srgbClr val="00FF00"/>
                </a:solidFill>
                <a:effectLst>
                  <a:outerShdw blurRad="38100" dist="38100" dir="2700000" algn="tl">
                    <a:srgbClr val="000000"/>
                  </a:outerShdw>
                </a:effectLst>
              </a:rPr>
              <a:t>100</a:t>
            </a:r>
            <a:r>
              <a:rPr lang="de-DE" sz="2000" dirty="0">
                <a:solidFill>
                  <a:schemeClr val="tx1"/>
                </a:solidFill>
                <a:effectLst>
                  <a:outerShdw blurRad="38100" dist="38100" dir="2700000" algn="tl">
                    <a:srgbClr val="000000"/>
                  </a:outerShdw>
                </a:effectLst>
              </a:rPr>
              <a:t> auf </a:t>
            </a:r>
            <a:r>
              <a:rPr lang="de-DE" sz="2000" dirty="0">
                <a:solidFill>
                  <a:srgbClr val="00FF00"/>
                </a:solidFill>
                <a:effectLst>
                  <a:outerShdw blurRad="38100" dist="38100" dir="2700000" algn="tl">
                    <a:srgbClr val="000000"/>
                  </a:outerShdw>
                </a:effectLst>
              </a:rPr>
              <a:t>380</a:t>
            </a:r>
            <a:r>
              <a:rPr lang="de-DE" sz="2000" dirty="0">
                <a:solidFill>
                  <a:schemeClr val="tx1"/>
                </a:solidFill>
                <a:effectLst>
                  <a:outerShdw blurRad="38100" dist="38100" dir="2700000" algn="tl">
                    <a:srgbClr val="000000"/>
                  </a:outerShdw>
                </a:effectLst>
              </a:rPr>
              <a:t> Indexpunkte an.</a:t>
            </a:r>
          </a:p>
          <a:p>
            <a:pPr marL="1162050" lvl="2" indent="-247650">
              <a:lnSpc>
                <a:spcPct val="90000"/>
              </a:lnSpc>
              <a:spcBef>
                <a:spcPct val="2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Zum Beispiel die Aktie der “</a:t>
            </a:r>
            <a:r>
              <a:rPr lang="de-DE" sz="2000" dirty="0">
                <a:solidFill>
                  <a:srgbClr val="00FF00"/>
                </a:solidFill>
                <a:effectLst>
                  <a:outerShdw blurRad="38100" dist="38100" dir="2700000" algn="tl">
                    <a:srgbClr val="000000"/>
                  </a:outerShdw>
                </a:effectLst>
              </a:rPr>
              <a:t>Radio Corporation of America</a:t>
            </a:r>
            <a:r>
              <a:rPr lang="de-DE" sz="2000" dirty="0">
                <a:solidFill>
                  <a:schemeClr val="tx1"/>
                </a:solidFill>
                <a:effectLst>
                  <a:outerShdw blurRad="38100" dist="38100" dir="2700000" algn="tl">
                    <a:srgbClr val="000000"/>
                  </a:outerShdw>
                </a:effectLst>
              </a:rPr>
              <a:t>” (RCA) von einem Wert von </a:t>
            </a:r>
            <a:r>
              <a:rPr lang="de-DE" sz="2000" dirty="0">
                <a:solidFill>
                  <a:srgbClr val="00FF00"/>
                </a:solidFill>
                <a:effectLst>
                  <a:outerShdw blurRad="38100" dist="38100" dir="2700000" algn="tl">
                    <a:srgbClr val="000000"/>
                  </a:outerShdw>
                </a:effectLst>
              </a:rPr>
              <a:t>5$</a:t>
            </a:r>
            <a:r>
              <a:rPr lang="de-DE" sz="2000" dirty="0">
                <a:solidFill>
                  <a:schemeClr val="tx1"/>
                </a:solidFill>
                <a:effectLst>
                  <a:outerShdw blurRad="38100" dist="38100" dir="2700000" algn="tl">
                    <a:srgbClr val="000000"/>
                  </a:outerShdw>
                </a:effectLst>
              </a:rPr>
              <a:t> in </a:t>
            </a:r>
            <a:r>
              <a:rPr lang="de-DE" sz="2000" dirty="0">
                <a:solidFill>
                  <a:srgbClr val="00FF00"/>
                </a:solidFill>
                <a:effectLst>
                  <a:outerShdw blurRad="38100" dist="38100" dir="2700000" algn="tl">
                    <a:srgbClr val="000000"/>
                  </a:outerShdw>
                </a:effectLst>
              </a:rPr>
              <a:t>1925</a:t>
            </a:r>
            <a:r>
              <a:rPr lang="de-DE" sz="2000" dirty="0">
                <a:solidFill>
                  <a:schemeClr val="tx1"/>
                </a:solidFill>
                <a:effectLst>
                  <a:outerShdw blurRad="38100" dist="38100" dir="2700000" algn="tl">
                    <a:srgbClr val="000000"/>
                  </a:outerShdw>
                </a:effectLst>
              </a:rPr>
              <a:t>, auf einen Wert von </a:t>
            </a:r>
            <a:r>
              <a:rPr lang="de-DE" sz="2000" dirty="0">
                <a:solidFill>
                  <a:srgbClr val="00FF00"/>
                </a:solidFill>
                <a:effectLst>
                  <a:outerShdw blurRad="38100" dist="38100" dir="2700000" algn="tl">
                    <a:srgbClr val="000000"/>
                  </a:outerShdw>
                </a:effectLst>
              </a:rPr>
              <a:t>500 $</a:t>
            </a:r>
            <a:r>
              <a:rPr lang="de-DE" sz="2000" dirty="0">
                <a:solidFill>
                  <a:schemeClr val="tx1"/>
                </a:solidFill>
                <a:effectLst>
                  <a:outerShdw blurRad="38100" dist="38100" dir="2700000" algn="tl">
                    <a:srgbClr val="000000"/>
                  </a:outerShdw>
                </a:effectLst>
              </a:rPr>
              <a:t> in </a:t>
            </a:r>
            <a:r>
              <a:rPr lang="de-DE" sz="2000" dirty="0">
                <a:solidFill>
                  <a:srgbClr val="00FF00"/>
                </a:solidFill>
                <a:effectLst>
                  <a:outerShdw blurRad="38100" dist="38100" dir="2700000" algn="tl">
                    <a:srgbClr val="000000"/>
                  </a:outerShdw>
                </a:effectLst>
              </a:rPr>
              <a:t>1929</a:t>
            </a:r>
            <a:r>
              <a:rPr lang="de-DE" sz="2000" dirty="0">
                <a:solidFill>
                  <a:schemeClr val="tx1"/>
                </a:solidFill>
                <a:effectLst>
                  <a:outerShdw blurRad="38100" dist="38100" dir="2700000" algn="tl">
                    <a:srgbClr val="000000"/>
                  </a:outerShdw>
                </a:effectLst>
              </a:rPr>
              <a:t> an.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59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59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259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259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59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25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016375F5-6AC5-4308-A0E2-F6855AC0BB96}" type="slidenum">
              <a:rPr lang="de-DE" altLang="en-US" sz="1600" smtClean="0"/>
              <a:pPr eaLnBrk="1" hangingPunct="1">
                <a:spcBef>
                  <a:spcPct val="0"/>
                </a:spcBef>
                <a:buClrTx/>
                <a:buFontTx/>
                <a:buNone/>
              </a:pPr>
              <a:t>39</a:t>
            </a:fld>
            <a:r>
              <a:rPr lang="de-DE" altLang="en-US" sz="1600"/>
              <a:t> -</a:t>
            </a:r>
          </a:p>
        </p:txBody>
      </p:sp>
      <p:sp>
        <p:nvSpPr>
          <p:cNvPr id="37891"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3789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C7D502BE-9770-4259-9CE8-11A252F3D5D3}" type="slidenum">
              <a:rPr lang="de-DE" altLang="en-US" sz="1600" b="1"/>
              <a:pPr algn="r" eaLnBrk="1" hangingPunct="1">
                <a:spcBef>
                  <a:spcPct val="0"/>
                </a:spcBef>
                <a:buClrTx/>
                <a:buFontTx/>
                <a:buNone/>
              </a:pPr>
              <a:t>39</a:t>
            </a:fld>
            <a:r>
              <a:rPr lang="de-DE" altLang="en-US" sz="1600" b="1"/>
              <a:t> -</a:t>
            </a:r>
          </a:p>
        </p:txBody>
      </p:sp>
      <p:sp>
        <p:nvSpPr>
          <p:cNvPr id="3789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41990" name="Rectangle 3"/>
          <p:cNvSpPr>
            <a:spLocks noRot="1" noChangeAspect="1" noMove="1" noResize="1" noEditPoints="1" noAdjustHandles="1" noChangeArrowheads="1" noChangeShapeType="1" noTextEdit="1"/>
          </p:cNvSpPr>
          <p:nvPr/>
        </p:nvSpPr>
        <p:spPr bwMode="auto">
          <a:xfrm>
            <a:off x="0" y="-4763"/>
            <a:ext cx="9144000" cy="6858001"/>
          </a:xfrm>
          <a:prstGeom prst="rect">
            <a:avLst/>
          </a:prstGeom>
          <a:blipFill rotWithShape="1">
            <a:blip r:embed="rId3"/>
            <a:stretch>
              <a:fillRect l="-599" t="-266" r="-466"/>
            </a:stretch>
          </a:blipFill>
          <a:ln w="12700">
            <a:solidFill>
              <a:srgbClr val="FF0000"/>
            </a:solidFill>
            <a:miter lim="800000"/>
            <a:headEnd/>
            <a:tailEnd/>
          </a:ln>
        </p:spPr>
        <p:txBody>
          <a:bodyPr/>
          <a:lstStyle/>
          <a:p>
            <a:pPr>
              <a:defRPr/>
            </a:pPr>
            <a:r>
              <a:rPr lang="de-DE">
                <a:noFill/>
              </a:rPr>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163" name="Rectangle 3"/>
          <p:cNvSpPr>
            <a:spLocks noGrp="1" noChangeArrowheads="1"/>
          </p:cNvSpPr>
          <p:nvPr>
            <p:ph type="title"/>
          </p:nvPr>
        </p:nvSpPr>
        <p:spPr/>
        <p:txBody>
          <a:bodyPr/>
          <a:lstStyle/>
          <a:p>
            <a:pPr eaLnBrk="1" hangingPunct="1">
              <a:defRPr/>
            </a:pPr>
            <a:r>
              <a:rPr lang="de-DE"/>
              <a:t>4. Internationale Finanzmarktkrisen</a:t>
            </a:r>
          </a:p>
        </p:txBody>
      </p:sp>
      <p:sp>
        <p:nvSpPr>
          <p:cNvPr id="9564162" name="Rectangle 2"/>
          <p:cNvSpPr>
            <a:spLocks noGrp="1" noChangeArrowheads="1"/>
          </p:cNvSpPr>
          <p:nvPr>
            <p:ph idx="1"/>
          </p:nvPr>
        </p:nvSpPr>
        <p:spPr>
          <a:xfrm>
            <a:off x="503238" y="1341438"/>
            <a:ext cx="8486775" cy="5284787"/>
          </a:xfrm>
        </p:spPr>
        <p:txBody>
          <a:bodyPr/>
          <a:lstStyle/>
          <a:p>
            <a:pPr marL="0" indent="0" eaLnBrk="1" hangingPunct="1">
              <a:lnSpc>
                <a:spcPct val="80000"/>
              </a:lnSpc>
              <a:buFont typeface="Arial Unicode MS" pitchFamily="34" charset="-128"/>
              <a:buNone/>
              <a:tabLst>
                <a:tab pos="533400" algn="l"/>
                <a:tab pos="1079500" algn="l"/>
              </a:tabLst>
              <a:defRPr/>
            </a:pPr>
            <a:r>
              <a:rPr lang="de-DE" sz="2100">
                <a:solidFill>
                  <a:srgbClr val="FFFF00"/>
                </a:solidFill>
              </a:rPr>
              <a:t>4. Internationale Finanzmarktkrisen</a:t>
            </a:r>
          </a:p>
          <a:p>
            <a:pPr marL="0" indent="0" eaLnBrk="1" hangingPunct="1">
              <a:lnSpc>
                <a:spcPct val="80000"/>
              </a:lnSpc>
              <a:buFont typeface="Arial Unicode MS" pitchFamily="34" charset="-128"/>
              <a:buNone/>
              <a:tabLst>
                <a:tab pos="533400" algn="l"/>
                <a:tab pos="1079500" algn="l"/>
              </a:tabLst>
              <a:defRPr/>
            </a:pPr>
            <a:r>
              <a:rPr lang="de-DE" sz="2100">
                <a:solidFill>
                  <a:srgbClr val="FFFF00"/>
                </a:solidFill>
              </a:rPr>
              <a:t>	4.1. Die Entstehung spekulativer Blasen</a:t>
            </a:r>
          </a:p>
          <a:p>
            <a:pPr marL="0" indent="0" eaLnBrk="1" hangingPunct="1">
              <a:lnSpc>
                <a:spcPct val="80000"/>
              </a:lnSpc>
              <a:buFont typeface="Arial Unicode MS" pitchFamily="34" charset="-128"/>
              <a:buNone/>
              <a:tabLst>
                <a:tab pos="533400" algn="l"/>
                <a:tab pos="1079500" algn="l"/>
              </a:tabLst>
              <a:defRPr/>
            </a:pPr>
            <a:r>
              <a:rPr lang="de-DE" sz="2100">
                <a:solidFill>
                  <a:srgbClr val="FFFF00"/>
                </a:solidFill>
              </a:rPr>
              <a:t>	</a:t>
            </a:r>
          </a:p>
        </p:txBody>
      </p:sp>
      <p:sp>
        <p:nvSpPr>
          <p:cNvPr id="410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B707DB9-BFAB-4D3E-BD89-3EF7B1F3586C}" type="slidenum">
              <a:rPr lang="de-DE" altLang="en-US" sz="1600" smtClean="0"/>
              <a:pPr eaLnBrk="1" hangingPunct="1">
                <a:spcBef>
                  <a:spcPct val="0"/>
                </a:spcBef>
                <a:buClrTx/>
                <a:buFontTx/>
                <a:buNone/>
              </a:pPr>
              <a:t>4</a:t>
            </a:fld>
            <a:r>
              <a:rPr lang="de-DE" altLang="en-US" sz="1600"/>
              <a:t> -</a:t>
            </a:r>
          </a:p>
        </p:txBody>
      </p:sp>
      <p:sp>
        <p:nvSpPr>
          <p:cNvPr id="410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32068" name="Rectangle 4"/>
          <p:cNvSpPr>
            <a:spLocks noGrp="1" noChangeArrowheads="1"/>
          </p:cNvSpPr>
          <p:nvPr>
            <p:ph type="title"/>
          </p:nvPr>
        </p:nvSpPr>
        <p:spPr>
          <a:xfrm>
            <a:off x="0" y="0"/>
            <a:ext cx="7924800" cy="1100138"/>
          </a:xfrm>
        </p:spPr>
        <p:txBody>
          <a:bodyPr/>
          <a:lstStyle/>
          <a:p>
            <a:pPr eaLnBrk="1" hangingPunct="1">
              <a:defRPr/>
            </a:pPr>
            <a:r>
              <a:rPr lang="de-DE" sz="2900" dirty="0"/>
              <a:t>4.2. Historische Finanzmarktkrisen</a:t>
            </a:r>
            <a:br>
              <a:rPr lang="de-DE" dirty="0"/>
            </a:br>
            <a:r>
              <a:rPr lang="de-DE" dirty="0"/>
              <a:t> </a:t>
            </a:r>
            <a:r>
              <a:rPr lang="de-DE" sz="2700" dirty="0"/>
              <a:t>4.2.2. Die Weltwirtschaftskrise 1929</a:t>
            </a:r>
          </a:p>
        </p:txBody>
      </p:sp>
      <p:pic>
        <p:nvPicPr>
          <p:cNvPr id="3993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05700" y="0"/>
            <a:ext cx="1638300" cy="6858000"/>
          </a:xfrm>
          <a:noFill/>
          <a:extLst>
            <a:ext uri="{909E8E84-426E-40DD-AFC4-6F175D3DCCD1}">
              <a14:hiddenFill xmlns:a14="http://schemas.microsoft.com/office/drawing/2010/main">
                <a:solidFill>
                  <a:srgbClr val="FFFFFF"/>
                </a:solidFill>
              </a14:hiddenFill>
            </a:ext>
          </a:extLst>
        </p:spPr>
      </p:pic>
      <p:sp>
        <p:nvSpPr>
          <p:cNvPr id="3994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E437DF2-ECB8-4479-873A-FF67C172B23E}" type="slidenum">
              <a:rPr lang="de-DE" altLang="en-US" sz="1600" smtClean="0"/>
              <a:pPr eaLnBrk="1" hangingPunct="1">
                <a:spcBef>
                  <a:spcPct val="0"/>
                </a:spcBef>
                <a:buClrTx/>
                <a:buFontTx/>
                <a:buNone/>
              </a:pPr>
              <a:t>40</a:t>
            </a:fld>
            <a:r>
              <a:rPr lang="de-DE" altLang="en-US" sz="1600"/>
              <a:t> -</a:t>
            </a:r>
          </a:p>
        </p:txBody>
      </p:sp>
      <p:sp>
        <p:nvSpPr>
          <p:cNvPr id="3994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399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8" name="Rectangle 3"/>
          <p:cNvSpPr>
            <a:spLocks noChangeArrowheads="1"/>
          </p:cNvSpPr>
          <p:nvPr/>
        </p:nvSpPr>
        <p:spPr bwMode="auto">
          <a:xfrm>
            <a:off x="104775" y="1131888"/>
            <a:ext cx="7324725" cy="5548312"/>
          </a:xfrm>
          <a:prstGeom prst="rect">
            <a:avLst/>
          </a:prstGeom>
          <a:noFill/>
          <a:ln w="9525">
            <a:noFill/>
            <a:miter lim="800000"/>
            <a:headEnd/>
            <a:tailEnd/>
          </a:ln>
          <a:effectLst/>
        </p:spPr>
        <p:txBody>
          <a:bodyPr lIns="92075" tIns="46038" rIns="36000" bIns="46038"/>
          <a:lstStyle/>
          <a:p>
            <a:pPr marL="357188" indent="-357188">
              <a:lnSpc>
                <a:spcPct val="80000"/>
              </a:lnSpc>
              <a:spcBef>
                <a:spcPct val="20000"/>
              </a:spcBef>
              <a:buClr>
                <a:srgbClr val="FF0000"/>
              </a:buClr>
              <a:buFont typeface="Arial Unicode MS" pitchFamily="34" charset="-128"/>
              <a:buChar char="➤"/>
              <a:defRPr/>
            </a:pPr>
            <a:r>
              <a:rPr lang="de-DE" sz="2000" dirty="0">
                <a:solidFill>
                  <a:schemeClr val="tx1"/>
                </a:solidFill>
                <a:effectLst>
                  <a:outerShdw blurRad="38100" dist="38100" dir="2700000" algn="tl">
                    <a:srgbClr val="000000"/>
                  </a:outerShdw>
                </a:effectLst>
              </a:rPr>
              <a:t>Im </a:t>
            </a:r>
            <a:r>
              <a:rPr lang="de-DE" sz="2000" dirty="0">
                <a:solidFill>
                  <a:srgbClr val="00FF00"/>
                </a:solidFill>
                <a:effectLst>
                  <a:outerShdw blurRad="38100" dist="38100" dir="2700000" algn="tl">
                    <a:srgbClr val="000000"/>
                  </a:outerShdw>
                </a:effectLst>
              </a:rPr>
              <a:t>Sommer 1929</a:t>
            </a:r>
            <a:r>
              <a:rPr lang="de-DE" sz="2000" dirty="0">
                <a:solidFill>
                  <a:schemeClr val="tx1"/>
                </a:solidFill>
                <a:effectLst>
                  <a:outerShdw blurRad="38100" dist="38100" dir="2700000" algn="tl">
                    <a:srgbClr val="000000"/>
                  </a:outerShdw>
                </a:effectLst>
              </a:rPr>
              <a:t> begann sich die amerikanische Volks-</a:t>
            </a:r>
            <a:r>
              <a:rPr lang="de-DE" sz="2000" dirty="0" err="1">
                <a:solidFill>
                  <a:schemeClr val="tx1"/>
                </a:solidFill>
                <a:effectLst>
                  <a:outerShdw blurRad="38100" dist="38100" dir="2700000" algn="tl">
                    <a:srgbClr val="000000"/>
                  </a:outerShdw>
                </a:effectLst>
              </a:rPr>
              <a:t>wirtschaft</a:t>
            </a:r>
            <a:r>
              <a:rPr lang="de-DE" sz="2000" dirty="0">
                <a:solidFill>
                  <a:schemeClr val="tx1"/>
                </a:solidFill>
                <a:effectLst>
                  <a:outerShdw blurRad="38100" dist="38100" dir="2700000" algn="tl">
                    <a:srgbClr val="000000"/>
                  </a:outerShdw>
                </a:effectLst>
              </a:rPr>
              <a:t> </a:t>
            </a:r>
            <a:r>
              <a:rPr lang="de-DE" sz="2000" dirty="0">
                <a:solidFill>
                  <a:srgbClr val="00FF00"/>
                </a:solidFill>
                <a:effectLst>
                  <a:outerShdw blurRad="38100" dist="38100" dir="2700000" algn="tl">
                    <a:srgbClr val="000000"/>
                  </a:outerShdw>
                </a:effectLst>
              </a:rPr>
              <a:t>abzukühlen</a:t>
            </a:r>
            <a:r>
              <a:rPr lang="de-DE" sz="2000" dirty="0">
                <a:solidFill>
                  <a:schemeClr val="tx1"/>
                </a:solidFill>
                <a:effectLst>
                  <a:outerShdw blurRad="38100" dist="38100" dir="2700000" algn="tl">
                    <a:srgbClr val="000000"/>
                  </a:outerShdw>
                </a:effectLst>
              </a:rPr>
              <a:t>, was zum Teil ein Ergebnis der </a:t>
            </a:r>
            <a:r>
              <a:rPr lang="de-DE" sz="2000" dirty="0" err="1">
                <a:solidFill>
                  <a:srgbClr val="00FF00"/>
                </a:solidFill>
                <a:effectLst>
                  <a:outerShdw blurRad="38100" dist="38100" dir="2700000" algn="tl">
                    <a:srgbClr val="000000"/>
                  </a:outerShdw>
                </a:effectLst>
              </a:rPr>
              <a:t>res-triktiver</a:t>
            </a:r>
            <a:r>
              <a:rPr lang="de-DE" sz="2000" dirty="0">
                <a:solidFill>
                  <a:schemeClr val="tx1"/>
                </a:solidFill>
                <a:effectLst>
                  <a:outerShdw blurRad="38100" dist="38100" dir="2700000" algn="tl">
                    <a:srgbClr val="000000"/>
                  </a:outerShdw>
                </a:effectLst>
              </a:rPr>
              <a:t> gewordenen </a:t>
            </a:r>
            <a:r>
              <a:rPr lang="de-DE" sz="2000" dirty="0">
                <a:solidFill>
                  <a:srgbClr val="00FF00"/>
                </a:solidFill>
                <a:effectLst>
                  <a:outerShdw blurRad="38100" dist="38100" dir="2700000" algn="tl">
                    <a:srgbClr val="000000"/>
                  </a:outerShdw>
                </a:effectLst>
              </a:rPr>
              <a:t>Geldpolitik</a:t>
            </a:r>
            <a:r>
              <a:rPr lang="de-DE" sz="2000" dirty="0">
                <a:solidFill>
                  <a:schemeClr val="tx1"/>
                </a:solidFill>
                <a:effectLst>
                  <a:outerShdw blurRad="38100" dist="38100" dir="2700000" algn="tl">
                    <a:srgbClr val="000000"/>
                  </a:outerShdw>
                </a:effectLst>
              </a:rPr>
              <a:t> der amerikanischen Noten-</a:t>
            </a:r>
            <a:r>
              <a:rPr lang="de-DE" sz="2000" dirty="0" err="1">
                <a:solidFill>
                  <a:schemeClr val="tx1"/>
                </a:solidFill>
                <a:effectLst>
                  <a:outerShdw blurRad="38100" dist="38100" dir="2700000" algn="tl">
                    <a:srgbClr val="000000"/>
                  </a:outerShdw>
                </a:effectLst>
              </a:rPr>
              <a:t>bank</a:t>
            </a:r>
            <a:r>
              <a:rPr lang="de-DE" sz="2000" dirty="0">
                <a:solidFill>
                  <a:schemeClr val="tx1"/>
                </a:solidFill>
                <a:effectLst>
                  <a:outerShdw blurRad="38100" dist="38100" dir="2700000" algn="tl">
                    <a:srgbClr val="000000"/>
                  </a:outerShdw>
                </a:effectLst>
              </a:rPr>
              <a:t> war, die zu einem </a:t>
            </a:r>
            <a:r>
              <a:rPr lang="de-DE" sz="2000" dirty="0">
                <a:solidFill>
                  <a:srgbClr val="00FF00"/>
                </a:solidFill>
                <a:effectLst>
                  <a:outerShdw blurRad="38100" dist="38100" dir="2700000" algn="tl">
                    <a:srgbClr val="000000"/>
                  </a:outerShdw>
                </a:effectLst>
              </a:rPr>
              <a:t>Zinsanstieg</a:t>
            </a:r>
            <a:r>
              <a:rPr lang="de-DE" sz="2000" dirty="0">
                <a:solidFill>
                  <a:schemeClr val="tx1"/>
                </a:solidFill>
                <a:effectLst>
                  <a:outerShdw blurRad="38100" dist="38100" dir="2700000" algn="tl">
                    <a:srgbClr val="000000"/>
                  </a:outerShdw>
                </a:effectLst>
              </a:rPr>
              <a:t> in den Jahren 1927-29 geführt hatte. Die Volatilität an den Aktienmärkten begann      zu  steigen und am </a:t>
            </a:r>
            <a:r>
              <a:rPr lang="de-DE" sz="2000" dirty="0">
                <a:solidFill>
                  <a:srgbClr val="00FF00"/>
                </a:solidFill>
                <a:effectLst>
                  <a:outerShdw blurRad="38100" dist="38100" dir="2700000" algn="tl">
                    <a:srgbClr val="000000"/>
                  </a:outerShdw>
                </a:effectLst>
              </a:rPr>
              <a:t>Donnerstag, dem 24. Oktober</a:t>
            </a:r>
            <a:r>
              <a:rPr lang="de-DE" sz="2000" dirty="0">
                <a:solidFill>
                  <a:schemeClr val="tx1"/>
                </a:solidFill>
                <a:effectLst>
                  <a:outerShdw blurRad="38100" dist="38100" dir="2700000" algn="tl">
                    <a:srgbClr val="000000"/>
                  </a:outerShdw>
                </a:effectLst>
              </a:rPr>
              <a:t>, </a:t>
            </a:r>
            <a:r>
              <a:rPr lang="de-DE" sz="2000" dirty="0" err="1">
                <a:solidFill>
                  <a:schemeClr val="tx1"/>
                </a:solidFill>
                <a:effectLst>
                  <a:outerShdw blurRad="38100" dist="38100" dir="2700000" algn="tl">
                    <a:srgbClr val="000000"/>
                  </a:outerShdw>
                </a:effectLst>
              </a:rPr>
              <a:t>began</a:t>
            </a:r>
            <a:r>
              <a:rPr lang="de-DE" sz="2000" dirty="0">
                <a:solidFill>
                  <a:schemeClr val="tx1"/>
                </a:solidFill>
                <a:effectLst>
                  <a:outerShdw blurRad="38100" dist="38100" dir="2700000" algn="tl">
                    <a:srgbClr val="000000"/>
                  </a:outerShdw>
                </a:effectLst>
              </a:rPr>
              <a:t>- </a:t>
            </a:r>
            <a:r>
              <a:rPr lang="de-DE" sz="2000" dirty="0" err="1">
                <a:solidFill>
                  <a:schemeClr val="tx1"/>
                </a:solidFill>
                <a:effectLst>
                  <a:outerShdw blurRad="38100" dist="38100" dir="2700000" algn="tl">
                    <a:srgbClr val="000000"/>
                  </a:outerShdw>
                </a:effectLst>
              </a:rPr>
              <a:t>nen</a:t>
            </a:r>
            <a:r>
              <a:rPr lang="de-DE" sz="2000" dirty="0">
                <a:solidFill>
                  <a:schemeClr val="tx1"/>
                </a:solidFill>
                <a:effectLst>
                  <a:outerShdw blurRad="38100" dist="38100" dir="2700000" algn="tl">
                    <a:srgbClr val="000000"/>
                  </a:outerShdw>
                </a:effectLst>
              </a:rPr>
              <a:t> schließlich die Kurse einzubrechen.</a:t>
            </a:r>
          </a:p>
          <a:p>
            <a:pPr marL="357188" indent="-357188">
              <a:lnSpc>
                <a:spcPct val="80000"/>
              </a:lnSpc>
              <a:spcBef>
                <a:spcPct val="20000"/>
              </a:spcBef>
              <a:buClr>
                <a:srgbClr val="FF0000"/>
              </a:buClr>
              <a:buFont typeface="Arial Unicode MS" pitchFamily="34" charset="-128"/>
              <a:buChar char="➤"/>
              <a:defRPr/>
            </a:pPr>
            <a:r>
              <a:rPr lang="de-DE" sz="2000" dirty="0">
                <a:solidFill>
                  <a:schemeClr val="tx1"/>
                </a:solidFill>
                <a:effectLst>
                  <a:outerShdw blurRad="38100" dist="38100" dir="2700000" algn="tl">
                    <a:srgbClr val="000000"/>
                  </a:outerShdw>
                </a:effectLst>
              </a:rPr>
              <a:t>Durch gemeinsame Interventionen der </a:t>
            </a:r>
            <a:r>
              <a:rPr lang="de-DE" sz="2000" dirty="0">
                <a:solidFill>
                  <a:srgbClr val="00FF00"/>
                </a:solidFill>
                <a:effectLst>
                  <a:outerShdw blurRad="38100" dist="38100" dir="2700000" algn="tl">
                    <a:srgbClr val="000000"/>
                  </a:outerShdw>
                </a:effectLst>
              </a:rPr>
              <a:t>vier großen </a:t>
            </a:r>
            <a:r>
              <a:rPr lang="de-DE" sz="2000" dirty="0" err="1">
                <a:solidFill>
                  <a:srgbClr val="00FF00"/>
                </a:solidFill>
                <a:effectLst>
                  <a:outerShdw blurRad="38100" dist="38100" dir="2700000" algn="tl">
                    <a:srgbClr val="000000"/>
                  </a:outerShdw>
                </a:effectLst>
              </a:rPr>
              <a:t>Geschäf-tsbanken</a:t>
            </a:r>
            <a:r>
              <a:rPr lang="de-DE" sz="2000" dirty="0">
                <a:solidFill>
                  <a:schemeClr val="tx1"/>
                </a:solidFill>
                <a:effectLst>
                  <a:outerShdw blurRad="38100" dist="38100" dir="2700000" algn="tl">
                    <a:srgbClr val="000000"/>
                  </a:outerShdw>
                </a:effectLst>
              </a:rPr>
              <a:t> (J.P. Morgan, National City, Chase National, </a:t>
            </a:r>
            <a:r>
              <a:rPr lang="de-DE" sz="2000" dirty="0" err="1">
                <a:solidFill>
                  <a:schemeClr val="tx1"/>
                </a:solidFill>
                <a:effectLst>
                  <a:outerShdw blurRad="38100" dist="38100" dir="2700000" algn="tl">
                    <a:srgbClr val="000000"/>
                  </a:outerShdw>
                </a:effectLst>
              </a:rPr>
              <a:t>Gua-ranty</a:t>
            </a:r>
            <a:r>
              <a:rPr lang="de-DE" sz="2000" dirty="0">
                <a:solidFill>
                  <a:schemeClr val="tx1"/>
                </a:solidFill>
                <a:effectLst>
                  <a:outerShdw blurRad="38100" dist="38100" dir="2700000" algn="tl">
                    <a:srgbClr val="000000"/>
                  </a:outerShdw>
                </a:effectLst>
              </a:rPr>
              <a:t> Trust), die große Mengen Aktien aufkauften, erholten sich dann freitags die Kurse wieder.</a:t>
            </a:r>
          </a:p>
          <a:p>
            <a:pPr marL="357188" indent="-357188">
              <a:lnSpc>
                <a:spcPct val="80000"/>
              </a:lnSpc>
              <a:spcBef>
                <a:spcPct val="20000"/>
              </a:spcBef>
              <a:buClr>
                <a:srgbClr val="FF0000"/>
              </a:buClr>
              <a:buFont typeface="Arial Unicode MS" pitchFamily="34" charset="-128"/>
              <a:buChar char="➤"/>
              <a:defRPr/>
            </a:pPr>
            <a:r>
              <a:rPr lang="de-DE" sz="2000" dirty="0">
                <a:solidFill>
                  <a:schemeClr val="tx1"/>
                </a:solidFill>
                <a:effectLst>
                  <a:outerShdw blurRad="38100" dist="38100" dir="2700000" algn="tl">
                    <a:srgbClr val="000000"/>
                  </a:outerShdw>
                </a:effectLst>
              </a:rPr>
              <a:t>Am darauf </a:t>
            </a:r>
            <a:r>
              <a:rPr lang="de-DE" sz="2000" dirty="0">
                <a:solidFill>
                  <a:srgbClr val="00FF00"/>
                </a:solidFill>
                <a:effectLst>
                  <a:outerShdw blurRad="38100" dist="38100" dir="2700000" algn="tl">
                    <a:srgbClr val="000000"/>
                  </a:outerShdw>
                </a:effectLst>
              </a:rPr>
              <a:t>folgenden Montag </a:t>
            </a:r>
            <a:r>
              <a:rPr lang="de-DE" sz="2000" dirty="0">
                <a:solidFill>
                  <a:schemeClr val="tx1"/>
                </a:solidFill>
                <a:effectLst>
                  <a:outerShdw blurRad="38100" dist="38100" dir="2700000" algn="tl">
                    <a:srgbClr val="000000"/>
                  </a:outerShdw>
                </a:effectLst>
              </a:rPr>
              <a:t>setzte eine </a:t>
            </a:r>
            <a:r>
              <a:rPr lang="de-DE" sz="2000" dirty="0">
                <a:solidFill>
                  <a:srgbClr val="00FF00"/>
                </a:solidFill>
                <a:effectLst>
                  <a:outerShdw blurRad="38100" dist="38100" dir="2700000" algn="tl">
                    <a:srgbClr val="000000"/>
                  </a:outerShdw>
                </a:effectLst>
              </a:rPr>
              <a:t>Verkaufswelle </a:t>
            </a:r>
            <a:r>
              <a:rPr lang="de-DE" sz="2000" dirty="0">
                <a:solidFill>
                  <a:schemeClr val="tx1"/>
                </a:solidFill>
                <a:effectLst>
                  <a:outerShdw blurRad="38100" dist="38100" dir="2700000" algn="tl">
                    <a:srgbClr val="000000"/>
                  </a:outerShdw>
                </a:effectLst>
              </a:rPr>
              <a:t>ein</a:t>
            </a:r>
            <a:r>
              <a:rPr lang="de-DE" sz="2000" dirty="0">
                <a:solidFill>
                  <a:srgbClr val="00FF00"/>
                </a:solidFill>
                <a:effectLst>
                  <a:outerShdw blurRad="38100" dist="38100" dir="2700000" algn="tl">
                    <a:srgbClr val="000000"/>
                  </a:outerShdw>
                </a:effectLst>
              </a:rPr>
              <a:t>. Am Dienstag</a:t>
            </a:r>
            <a:r>
              <a:rPr lang="de-DE" sz="2000" dirty="0">
                <a:solidFill>
                  <a:schemeClr val="tx1"/>
                </a:solidFill>
                <a:effectLst>
                  <a:outerShdw blurRad="38100" dist="38100" dir="2700000" algn="tl">
                    <a:srgbClr val="000000"/>
                  </a:outerShdw>
                </a:effectLst>
              </a:rPr>
              <a:t> begann eine regelrechte </a:t>
            </a:r>
            <a:r>
              <a:rPr lang="de-DE" sz="2000" dirty="0">
                <a:solidFill>
                  <a:srgbClr val="66FF33"/>
                </a:solidFill>
                <a:effectLst>
                  <a:outerShdw blurRad="38100" dist="38100" dir="2700000" algn="tl">
                    <a:srgbClr val="000000"/>
                  </a:outerShdw>
                </a:effectLst>
              </a:rPr>
              <a:t>Panik</a:t>
            </a:r>
            <a:r>
              <a:rPr lang="de-DE" sz="2000" dirty="0">
                <a:solidFill>
                  <a:schemeClr val="tx1"/>
                </a:solidFill>
                <a:effectLst>
                  <a:outerShdw blurRad="38100" dist="38100" dir="2700000" algn="tl">
                    <a:srgbClr val="000000"/>
                  </a:outerShdw>
                </a:effectLst>
              </a:rPr>
              <a:t>: Der Dow Jones verlor </a:t>
            </a:r>
            <a:r>
              <a:rPr lang="de-DE" sz="2000" dirty="0">
                <a:solidFill>
                  <a:srgbClr val="00FF00"/>
                </a:solidFill>
                <a:effectLst>
                  <a:outerShdw blurRad="38100" dist="38100" dir="2700000" algn="tl">
                    <a:srgbClr val="000000"/>
                  </a:outerShdw>
                </a:effectLst>
              </a:rPr>
              <a:t>12,8% an einem Tag</a:t>
            </a:r>
            <a:r>
              <a:rPr lang="de-DE" sz="2000" dirty="0">
                <a:solidFill>
                  <a:schemeClr val="tx1"/>
                </a:solidFill>
                <a:effectLst>
                  <a:outerShdw blurRad="38100" dist="38100" dir="2700000" algn="tl">
                    <a:srgbClr val="000000"/>
                  </a:outerShdw>
                </a:effectLst>
              </a:rPr>
              <a:t>. Das verbreitete die Panik: Der </a:t>
            </a:r>
            <a:r>
              <a:rPr lang="de-DE" sz="2000" dirty="0">
                <a:solidFill>
                  <a:srgbClr val="00FF00"/>
                </a:solidFill>
                <a:effectLst>
                  <a:outerShdw blurRad="38100" dist="38100" dir="2700000" algn="tl">
                    <a:srgbClr val="000000"/>
                  </a:outerShdw>
                </a:effectLst>
              </a:rPr>
              <a:t>Dow Jones Index</a:t>
            </a:r>
            <a:r>
              <a:rPr lang="de-DE" sz="2000" dirty="0">
                <a:solidFill>
                  <a:schemeClr val="tx1"/>
                </a:solidFill>
                <a:effectLst>
                  <a:outerShdw blurRad="38100" dist="38100" dir="2700000" algn="tl">
                    <a:srgbClr val="000000"/>
                  </a:outerShdw>
                </a:effectLst>
              </a:rPr>
              <a:t> fiel von seinem Höchstwert von </a:t>
            </a:r>
            <a:r>
              <a:rPr lang="de-DE" sz="2000" dirty="0">
                <a:solidFill>
                  <a:srgbClr val="00FF00"/>
                </a:solidFill>
                <a:effectLst>
                  <a:outerShdw blurRad="38100" dist="38100" dir="2700000" algn="tl">
                    <a:srgbClr val="000000"/>
                  </a:outerShdw>
                </a:effectLst>
              </a:rPr>
              <a:t>381</a:t>
            </a:r>
            <a:r>
              <a:rPr lang="de-DE" sz="2000" dirty="0">
                <a:solidFill>
                  <a:schemeClr val="tx1"/>
                </a:solidFill>
                <a:effectLst>
                  <a:outerShdw blurRad="38100" dist="38100" dir="2700000" algn="tl">
                    <a:srgbClr val="000000"/>
                  </a:outerShdw>
                </a:effectLst>
              </a:rPr>
              <a:t> auf ein Niveau von </a:t>
            </a:r>
            <a:r>
              <a:rPr lang="de-DE" sz="2000" dirty="0">
                <a:solidFill>
                  <a:srgbClr val="00FF00"/>
                </a:solidFill>
                <a:effectLst>
                  <a:outerShdw blurRad="38100" dist="38100" dir="2700000" algn="tl">
                    <a:srgbClr val="000000"/>
                  </a:outerShdw>
                </a:effectLst>
              </a:rPr>
              <a:t>198</a:t>
            </a:r>
            <a:r>
              <a:rPr lang="de-DE" sz="2000" dirty="0">
                <a:solidFill>
                  <a:schemeClr val="tx1"/>
                </a:solidFill>
                <a:effectLst>
                  <a:outerShdw blurRad="38100" dist="38100" dir="2700000" algn="tl">
                    <a:srgbClr val="000000"/>
                  </a:outerShdw>
                </a:effectLst>
              </a:rPr>
              <a:t> in nur wenigen Tagen. Bis April 1930 erholten sich dann aber wieder die Kurse auf einen Indexstand von </a:t>
            </a:r>
            <a:r>
              <a:rPr lang="de-DE" sz="2000" dirty="0">
                <a:solidFill>
                  <a:srgbClr val="00FF00"/>
                </a:solidFill>
                <a:effectLst>
                  <a:outerShdw blurRad="38100" dist="38100" dir="2700000" algn="tl">
                    <a:srgbClr val="000000"/>
                  </a:outerShdw>
                </a:effectLst>
              </a:rPr>
              <a:t>300</a:t>
            </a:r>
            <a:r>
              <a:rPr lang="de-DE" sz="2000" dirty="0">
                <a:solidFill>
                  <a:schemeClr val="tx1"/>
                </a:solidFill>
                <a:effectLst>
                  <a:outerShdw blurRad="38100" dist="38100" dir="2700000" algn="tl">
                    <a:srgbClr val="000000"/>
                  </a:outerShdw>
                </a:effectLst>
              </a:rPr>
              <a:t>. </a:t>
            </a:r>
          </a:p>
          <a:p>
            <a:pPr marL="357188" indent="-357188">
              <a:lnSpc>
                <a:spcPct val="80000"/>
              </a:lnSpc>
              <a:spcBef>
                <a:spcPct val="20000"/>
              </a:spcBef>
              <a:buClr>
                <a:srgbClr val="FF0000"/>
              </a:buClr>
              <a:buFont typeface="Arial Unicode MS" pitchFamily="34" charset="-128"/>
              <a:buChar char="➤"/>
              <a:defRPr/>
            </a:pPr>
            <a:r>
              <a:rPr lang="de-DE" sz="2000" dirty="0">
                <a:solidFill>
                  <a:schemeClr val="tx1"/>
                </a:solidFill>
                <a:effectLst>
                  <a:outerShdw blurRad="38100" dist="38100" dir="2700000" algn="tl">
                    <a:srgbClr val="000000"/>
                  </a:outerShdw>
                </a:effectLst>
              </a:rPr>
              <a:t>Die </a:t>
            </a:r>
            <a:r>
              <a:rPr lang="de-DE" sz="2000" dirty="0">
                <a:solidFill>
                  <a:srgbClr val="00FF00"/>
                </a:solidFill>
                <a:effectLst>
                  <a:outerShdw blurRad="38100" dist="38100" dir="2700000" algn="tl">
                    <a:srgbClr val="000000"/>
                  </a:outerShdw>
                </a:effectLst>
              </a:rPr>
              <a:t>realwirtschaftliche Verschlechterung</a:t>
            </a:r>
            <a:r>
              <a:rPr lang="de-DE" sz="2000" dirty="0">
                <a:solidFill>
                  <a:schemeClr val="tx1"/>
                </a:solidFill>
                <a:effectLst>
                  <a:outerShdw blurRad="38100" dist="38100" dir="2700000" algn="tl">
                    <a:srgbClr val="000000"/>
                  </a:outerShdw>
                </a:effectLst>
              </a:rPr>
              <a:t> führte dann jedoch bis zum Sommer </a:t>
            </a:r>
            <a:r>
              <a:rPr lang="de-DE" sz="2000" dirty="0">
                <a:solidFill>
                  <a:srgbClr val="00FF00"/>
                </a:solidFill>
                <a:effectLst>
                  <a:outerShdw blurRad="38100" dist="38100" dir="2700000" algn="tl">
                    <a:srgbClr val="000000"/>
                  </a:outerShdw>
                </a:effectLst>
              </a:rPr>
              <a:t>1932</a:t>
            </a:r>
            <a:r>
              <a:rPr lang="de-DE" sz="2000" dirty="0">
                <a:solidFill>
                  <a:schemeClr val="tx1"/>
                </a:solidFill>
                <a:effectLst>
                  <a:outerShdw blurRad="38100" dist="38100" dir="2700000" algn="tl">
                    <a:srgbClr val="000000"/>
                  </a:outerShdw>
                </a:effectLst>
              </a:rPr>
              <a:t> zu einem stetigem Rückgang der Kurse, bis auf eine </a:t>
            </a:r>
            <a:r>
              <a:rPr lang="de-DE" sz="2000" dirty="0">
                <a:solidFill>
                  <a:srgbClr val="00FF00"/>
                </a:solidFill>
                <a:effectLst>
                  <a:outerShdw blurRad="38100" dist="38100" dir="2700000" algn="tl">
                    <a:srgbClr val="000000"/>
                  </a:outerShdw>
                </a:effectLst>
              </a:rPr>
              <a:t>Dow Jones Wert von 41</a:t>
            </a:r>
            <a:r>
              <a:rPr lang="de-DE" sz="2000" dirty="0">
                <a:solidFill>
                  <a:schemeClr val="tx1"/>
                </a:solidFill>
                <a:effectLst>
                  <a:outerShdw blurRad="38100" dist="38100" dir="2700000" algn="tl">
                    <a:srgbClr val="000000"/>
                  </a:outerShdw>
                </a:effectLst>
              </a:rPr>
              <a:t> Indexpunkten.</a:t>
            </a:r>
          </a:p>
        </p:txBody>
      </p:sp>
      <p:sp>
        <p:nvSpPr>
          <p:cNvPr id="39944" name="AutoShape 4">
            <a:hlinkClick r:id="rId4" action="ppaction://hlinksldjump" highlightClick="1"/>
          </p:cNvPr>
          <p:cNvSpPr>
            <a:spLocks noChangeArrowheads="1"/>
          </p:cNvSpPr>
          <p:nvPr/>
        </p:nvSpPr>
        <p:spPr bwMode="auto">
          <a:xfrm>
            <a:off x="5205413" y="2606675"/>
            <a:ext cx="428625" cy="331788"/>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34115" name="Rectangle 3"/>
          <p:cNvSpPr>
            <a:spLocks noGrp="1" noChangeArrowheads="1"/>
          </p:cNvSpPr>
          <p:nvPr>
            <p:ph type="title"/>
          </p:nvPr>
        </p:nvSpPr>
        <p:spPr>
          <a:xfrm>
            <a:off x="0" y="31750"/>
            <a:ext cx="9144000" cy="1100138"/>
          </a:xfrm>
        </p:spPr>
        <p:txBody>
          <a:bodyPr/>
          <a:lstStyle/>
          <a:p>
            <a:pPr eaLnBrk="1" hangingPunct="1">
              <a:defRPr/>
            </a:pPr>
            <a:r>
              <a:rPr lang="de-DE"/>
              <a:t>Die Entwicklung des Dow Jones Indizes vor und nach der Weltwirtschaftskrise 1929</a:t>
            </a:r>
          </a:p>
        </p:txBody>
      </p:sp>
      <p:sp>
        <p:nvSpPr>
          <p:cNvPr id="409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0E398151-9DB4-4D87-8B5F-1A2F666C92B3}" type="slidenum">
              <a:rPr lang="de-DE" altLang="en-US" sz="1600" smtClean="0"/>
              <a:pPr eaLnBrk="1" hangingPunct="1">
                <a:spcBef>
                  <a:spcPct val="0"/>
                </a:spcBef>
                <a:buClrTx/>
                <a:buFontTx/>
                <a:buNone/>
              </a:pPr>
              <a:t>41</a:t>
            </a:fld>
            <a:r>
              <a:rPr lang="de-DE" altLang="en-US" sz="1600"/>
              <a:t> -</a:t>
            </a:r>
          </a:p>
        </p:txBody>
      </p:sp>
      <p:sp>
        <p:nvSpPr>
          <p:cNvPr id="4096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40965" name="Picture 4" descr="graph1930-19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3488"/>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AutoShape 4">
            <a:hlinkClick r:id="rId4" action="ppaction://hlinksldjump" highlightClick="1"/>
          </p:cNvPr>
          <p:cNvSpPr>
            <a:spLocks noChangeArrowheads="1"/>
          </p:cNvSpPr>
          <p:nvPr/>
        </p:nvSpPr>
        <p:spPr bwMode="auto">
          <a:xfrm>
            <a:off x="8091488" y="6511925"/>
            <a:ext cx="428625" cy="331788"/>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36164" name="Rectangle 4"/>
          <p:cNvSpPr>
            <a:spLocks noGrp="1" noChangeArrowheads="1"/>
          </p:cNvSpPr>
          <p:nvPr>
            <p:ph type="title"/>
          </p:nvPr>
        </p:nvSpPr>
        <p:spPr/>
        <p:txBody>
          <a:bodyPr/>
          <a:lstStyle/>
          <a:p>
            <a:pPr eaLnBrk="1" hangingPunct="1">
              <a:defRPr/>
            </a:pPr>
            <a:r>
              <a:rPr lang="en-US" sz="2900"/>
              <a:t>4.2. Historische Finanzmarktkrisen</a:t>
            </a:r>
            <a:br>
              <a:rPr lang="en-US"/>
            </a:br>
            <a:r>
              <a:rPr lang="en-US"/>
              <a:t> </a:t>
            </a:r>
            <a:r>
              <a:rPr lang="en-US" sz="2700"/>
              <a:t>4.2.2. Die Weltwirtschaftskrise 1929</a:t>
            </a:r>
            <a:endParaRPr lang="de-DE" sz="2700"/>
          </a:p>
        </p:txBody>
      </p:sp>
      <p:sp>
        <p:nvSpPr>
          <p:cNvPr id="4198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BCBBA03-F765-4F04-8B4C-2A5DC6B72270}" type="slidenum">
              <a:rPr lang="de-DE" altLang="en-US" sz="1600" smtClean="0"/>
              <a:pPr eaLnBrk="1" hangingPunct="1">
                <a:spcBef>
                  <a:spcPct val="0"/>
                </a:spcBef>
                <a:buClrTx/>
                <a:buFontTx/>
                <a:buNone/>
              </a:pPr>
              <a:t>42</a:t>
            </a:fld>
            <a:r>
              <a:rPr lang="de-DE" altLang="en-US" sz="1600"/>
              <a:t> -</a:t>
            </a:r>
          </a:p>
        </p:txBody>
      </p:sp>
      <p:sp>
        <p:nvSpPr>
          <p:cNvPr id="4198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41989" name="Rectangle 2"/>
          <p:cNvSpPr>
            <a:spLocks noChangeArrowheads="1"/>
          </p:cNvSpPr>
          <p:nvPr/>
        </p:nvSpPr>
        <p:spPr bwMode="auto">
          <a:xfrm>
            <a:off x="684213" y="623728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36163" name="Rectangle 3"/>
          <p:cNvSpPr>
            <a:spLocks noChangeArrowheads="1"/>
          </p:cNvSpPr>
          <p:nvPr/>
        </p:nvSpPr>
        <p:spPr bwMode="auto">
          <a:xfrm>
            <a:off x="104775" y="1160463"/>
            <a:ext cx="8751888" cy="5519737"/>
          </a:xfrm>
          <a:prstGeom prst="rect">
            <a:avLst/>
          </a:prstGeom>
          <a:noFill/>
          <a:ln w="9525">
            <a:noFill/>
            <a:miter lim="800000"/>
            <a:headEnd/>
            <a:tailEnd/>
          </a:ln>
          <a:effectLst/>
        </p:spPr>
        <p:txBody>
          <a:bodyPr lIns="92075" tIns="46038" rIns="92075" bIns="46038"/>
          <a:lstStyle/>
          <a:p>
            <a:pPr marL="571500" indent="-5715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Neu waren auch die </a:t>
            </a:r>
            <a:r>
              <a:rPr lang="de-DE" sz="2100" dirty="0">
                <a:solidFill>
                  <a:srgbClr val="00FF00"/>
                </a:solidFill>
                <a:effectLst>
                  <a:outerShdw blurRad="38100" dist="38100" dir="2700000" algn="tl">
                    <a:srgbClr val="000000"/>
                  </a:outerShdw>
                </a:effectLst>
              </a:rPr>
              <a:t>starken realwirtschaftlichen Konsequenzen</a:t>
            </a:r>
            <a:r>
              <a:rPr lang="de-DE" sz="2100" dirty="0">
                <a:solidFill>
                  <a:schemeClr val="tx1"/>
                </a:solidFill>
                <a:effectLst>
                  <a:outerShdw blurRad="38100" dist="38100" dir="2700000" algn="tl">
                    <a:srgbClr val="000000"/>
                  </a:outerShdw>
                </a:effectLst>
              </a:rPr>
              <a:t> des Einbruchs der Aktienkurse:</a:t>
            </a:r>
          </a:p>
          <a:p>
            <a:pPr marL="952500"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Viele </a:t>
            </a:r>
            <a:r>
              <a:rPr lang="de-DE" sz="2100" dirty="0">
                <a:solidFill>
                  <a:srgbClr val="00FF00"/>
                </a:solidFill>
                <a:effectLst>
                  <a:outerShdw blurRad="38100" dist="38100" dir="2700000" algn="tl">
                    <a:srgbClr val="000000"/>
                  </a:outerShdw>
                </a:effectLst>
              </a:rPr>
              <a:t>Menschen</a:t>
            </a:r>
            <a:r>
              <a:rPr lang="de-DE" sz="2100" dirty="0">
                <a:solidFill>
                  <a:schemeClr val="tx1"/>
                </a:solidFill>
                <a:effectLst>
                  <a:outerShdw blurRad="38100" dist="38100" dir="2700000" algn="tl">
                    <a:srgbClr val="000000"/>
                  </a:outerShdw>
                </a:effectLst>
              </a:rPr>
              <a:t> – vom Geschäftsmann bis zum einfachen Arbeiter – </a:t>
            </a:r>
            <a:r>
              <a:rPr lang="de-DE" sz="2100" dirty="0">
                <a:solidFill>
                  <a:srgbClr val="00FF00"/>
                </a:solidFill>
                <a:effectLst>
                  <a:outerShdw blurRad="38100" dist="38100" dir="2700000" algn="tl">
                    <a:srgbClr val="000000"/>
                  </a:outerShdw>
                </a:effectLst>
              </a:rPr>
              <a:t>verloren</a:t>
            </a:r>
            <a:r>
              <a:rPr lang="de-DE" sz="2100" dirty="0">
                <a:solidFill>
                  <a:schemeClr val="tx1"/>
                </a:solidFill>
                <a:effectLst>
                  <a:outerShdw blurRad="38100" dist="38100" dir="2700000" algn="tl">
                    <a:srgbClr val="000000"/>
                  </a:outerShdw>
                </a:effectLst>
              </a:rPr>
              <a:t> ihr </a:t>
            </a:r>
            <a:r>
              <a:rPr lang="de-DE" sz="2100" dirty="0">
                <a:solidFill>
                  <a:srgbClr val="00FF00"/>
                </a:solidFill>
                <a:effectLst>
                  <a:outerShdw blurRad="38100" dist="38100" dir="2700000" algn="tl">
                    <a:srgbClr val="000000"/>
                  </a:outerShdw>
                </a:effectLst>
              </a:rPr>
              <a:t>Vermögen</a:t>
            </a:r>
            <a:r>
              <a:rPr lang="de-DE" sz="2100" dirty="0">
                <a:solidFill>
                  <a:schemeClr val="tx1"/>
                </a:solidFill>
                <a:effectLst>
                  <a:outerShdw blurRad="38100" dist="38100" dir="2700000" algn="tl">
                    <a:srgbClr val="000000"/>
                  </a:outerShdw>
                </a:effectLst>
              </a:rPr>
              <a:t>, das sie durch die Kurssteigerungen gewonnen hatten. </a:t>
            </a:r>
          </a:p>
          <a:p>
            <a:pPr marL="952500"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Sie </a:t>
            </a:r>
            <a:r>
              <a:rPr lang="de-DE" sz="2100" dirty="0">
                <a:solidFill>
                  <a:srgbClr val="00FF00"/>
                </a:solidFill>
                <a:effectLst>
                  <a:outerShdw blurRad="38100" dist="38100" dir="2700000" algn="tl">
                    <a:srgbClr val="000000"/>
                  </a:outerShdw>
                </a:effectLst>
              </a:rPr>
              <a:t>reduzierten</a:t>
            </a:r>
            <a:r>
              <a:rPr lang="de-DE" sz="2100" dirty="0">
                <a:solidFill>
                  <a:schemeClr val="tx1"/>
                </a:solidFill>
                <a:effectLst>
                  <a:outerShdw blurRad="38100" dist="38100" dir="2700000" algn="tl">
                    <a:srgbClr val="000000"/>
                  </a:outerShdw>
                </a:effectLst>
              </a:rPr>
              <a:t> deshalb ihre </a:t>
            </a:r>
            <a:r>
              <a:rPr lang="de-DE" sz="2100" dirty="0">
                <a:solidFill>
                  <a:srgbClr val="00FF00"/>
                </a:solidFill>
                <a:effectLst>
                  <a:outerShdw blurRad="38100" dist="38100" dir="2700000" algn="tl">
                    <a:srgbClr val="000000"/>
                  </a:outerShdw>
                </a:effectLst>
              </a:rPr>
              <a:t>Güternachfrage</a:t>
            </a:r>
            <a:r>
              <a:rPr lang="de-DE" sz="2100" dirty="0">
                <a:solidFill>
                  <a:schemeClr val="tx1"/>
                </a:solidFill>
                <a:effectLst>
                  <a:outerShdw blurRad="38100" dist="38100" dir="2700000" algn="tl">
                    <a:srgbClr val="000000"/>
                  </a:outerShdw>
                </a:effectLst>
              </a:rPr>
              <a:t>.</a:t>
            </a:r>
          </a:p>
          <a:p>
            <a:pPr marL="952500"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Die Unternehmen passten sich kurzfristig mit ihrer </a:t>
            </a:r>
            <a:r>
              <a:rPr lang="de-DE" sz="2100" dirty="0" err="1">
                <a:solidFill>
                  <a:schemeClr val="tx1"/>
                </a:solidFill>
                <a:effectLst>
                  <a:outerShdw blurRad="38100" dist="38100" dir="2700000" algn="tl">
                    <a:srgbClr val="000000"/>
                  </a:outerShdw>
                </a:effectLst>
              </a:rPr>
              <a:t>Güterproduk-tion</a:t>
            </a:r>
            <a:r>
              <a:rPr lang="de-DE" sz="2100" dirty="0">
                <a:solidFill>
                  <a:schemeClr val="tx1"/>
                </a:solidFill>
                <a:effectLst>
                  <a:outerShdw blurRad="38100" dist="38100" dir="2700000" algn="tl">
                    <a:srgbClr val="000000"/>
                  </a:outerShdw>
                </a:effectLst>
              </a:rPr>
              <a:t> an die niedrigere Güternachfrage an.</a:t>
            </a:r>
          </a:p>
          <a:p>
            <a:pPr marL="952500"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Dieser </a:t>
            </a:r>
            <a:r>
              <a:rPr lang="de-DE" sz="2100" dirty="0">
                <a:solidFill>
                  <a:srgbClr val="00FF00"/>
                </a:solidFill>
                <a:effectLst>
                  <a:outerShdw blurRad="38100" dist="38100" dir="2700000" algn="tl">
                    <a:srgbClr val="000000"/>
                  </a:outerShdw>
                </a:effectLst>
              </a:rPr>
              <a:t>Produktionsrückgang</a:t>
            </a:r>
            <a:r>
              <a:rPr lang="de-DE" sz="2100" dirty="0">
                <a:solidFill>
                  <a:schemeClr val="tx1"/>
                </a:solidFill>
                <a:effectLst>
                  <a:outerShdw blurRad="38100" dist="38100" dir="2700000" algn="tl">
                    <a:srgbClr val="000000"/>
                  </a:outerShdw>
                </a:effectLst>
              </a:rPr>
              <a:t> führte dann zu einem Rückgang der Arbeitsnachfrage.</a:t>
            </a:r>
          </a:p>
          <a:p>
            <a:pPr marL="952500"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Das führte in den meisten Industrieländern zu einem gewaltigen Anstieg der </a:t>
            </a:r>
            <a:r>
              <a:rPr lang="de-DE" sz="2100" dirty="0">
                <a:solidFill>
                  <a:srgbClr val="00FF00"/>
                </a:solidFill>
                <a:effectLst>
                  <a:outerShdw blurRad="38100" dist="38100" dir="2700000" algn="tl">
                    <a:srgbClr val="000000"/>
                  </a:outerShdw>
                </a:effectLst>
              </a:rPr>
              <a:t>Arbeitslosigkeit</a:t>
            </a:r>
            <a:r>
              <a:rPr lang="de-DE" sz="2100" dirty="0">
                <a:solidFill>
                  <a:schemeClr val="tx1"/>
                </a:solidFill>
                <a:effectLst>
                  <a:outerShdw blurRad="38100" dist="38100" dir="2700000" algn="tl">
                    <a:srgbClr val="000000"/>
                  </a:outerShdw>
                </a:effectLst>
              </a:rPr>
              <a:t>.</a:t>
            </a:r>
          </a:p>
          <a:p>
            <a:pPr marL="571500" indent="-5715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Der Anstieg der Arbeitslosigkeit führte zu </a:t>
            </a:r>
            <a:r>
              <a:rPr lang="de-DE" sz="2100" dirty="0">
                <a:solidFill>
                  <a:srgbClr val="00FF00"/>
                </a:solidFill>
                <a:effectLst>
                  <a:outerShdw blurRad="38100" dist="38100" dir="2700000" algn="tl">
                    <a:srgbClr val="000000"/>
                  </a:outerShdw>
                </a:effectLst>
              </a:rPr>
              <a:t>weiteren Einkommens-verlusten</a:t>
            </a:r>
            <a:r>
              <a:rPr lang="de-DE" sz="2100" dirty="0">
                <a:solidFill>
                  <a:schemeClr val="tx1"/>
                </a:solidFill>
                <a:effectLst>
                  <a:outerShdw blurRad="38100" dist="38100" dir="2700000" algn="tl">
                    <a:srgbClr val="000000"/>
                  </a:outerShdw>
                </a:effectLst>
              </a:rPr>
              <a:t>, die wiederum zu einem Rückgang der Güternachfrage führten.</a:t>
            </a:r>
          </a:p>
          <a:p>
            <a:pPr marL="952500"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Es resultierte also eine typische </a:t>
            </a:r>
            <a:r>
              <a:rPr lang="de-DE" sz="2100" dirty="0">
                <a:solidFill>
                  <a:srgbClr val="00FF00"/>
                </a:solidFill>
                <a:effectLst>
                  <a:outerShdw blurRad="38100" dist="38100" dir="2700000" algn="tl">
                    <a:srgbClr val="000000"/>
                  </a:outerShdw>
                </a:effectLst>
              </a:rPr>
              <a:t>keynesianische</a:t>
            </a:r>
            <a:r>
              <a:rPr lang="de-DE" sz="2100" dirty="0">
                <a:solidFill>
                  <a:schemeClr val="tx1"/>
                </a:solidFill>
                <a:effectLst>
                  <a:outerShdw blurRad="38100" dist="38100" dir="2700000" algn="tl">
                    <a:srgbClr val="000000"/>
                  </a:outerShdw>
                </a:effectLst>
              </a:rPr>
              <a:t>, nachfrageseitig verursachte </a:t>
            </a:r>
            <a:r>
              <a:rPr lang="de-DE" sz="2100" dirty="0">
                <a:solidFill>
                  <a:srgbClr val="00FF00"/>
                </a:solidFill>
                <a:effectLst>
                  <a:outerShdw blurRad="38100" dist="38100" dir="2700000" algn="tl">
                    <a:srgbClr val="000000"/>
                  </a:outerShdw>
                </a:effectLst>
              </a:rPr>
              <a:t>Rezession</a:t>
            </a:r>
            <a:r>
              <a:rPr lang="de-DE" sz="2100" dirty="0">
                <a:solidFill>
                  <a:schemeClr val="tx1"/>
                </a:solidFill>
                <a:effectLst>
                  <a:outerShdw blurRad="38100" dist="38100" dir="2700000" algn="tl">
                    <a:srgbClr val="000000"/>
                  </a:outerShdw>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36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36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361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361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361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361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36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EE2AAB57-0FCE-4290-AB40-5F38E6691917}" type="slidenum">
              <a:rPr lang="de-DE" altLang="en-US" sz="1600" smtClean="0"/>
              <a:pPr eaLnBrk="1" hangingPunct="1">
                <a:spcBef>
                  <a:spcPct val="0"/>
                </a:spcBef>
                <a:buClrTx/>
                <a:buFontTx/>
                <a:buNone/>
              </a:pPr>
              <a:t>43</a:t>
            </a:fld>
            <a:r>
              <a:rPr lang="de-DE" altLang="en-US" sz="1600"/>
              <a:t> -</a:t>
            </a:r>
          </a:p>
        </p:txBody>
      </p:sp>
      <p:sp>
        <p:nvSpPr>
          <p:cNvPr id="4710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442312" name="Rectangle 8"/>
          <p:cNvSpPr>
            <a:spLocks noChangeArrowheads="1"/>
          </p:cNvSpPr>
          <p:nvPr/>
        </p:nvSpPr>
        <p:spPr bwMode="auto">
          <a:xfrm>
            <a:off x="468313" y="0"/>
            <a:ext cx="8229600" cy="1100138"/>
          </a:xfrm>
          <a:prstGeom prst="rect">
            <a:avLst/>
          </a:prstGeom>
          <a:noFill/>
          <a:ln w="9525">
            <a:noFill/>
            <a:miter lim="800000"/>
            <a:headEnd/>
            <a:tailEnd/>
          </a:ln>
          <a:effectLst/>
        </p:spPr>
        <p:txBody>
          <a:bodyPr anchor="ctr"/>
          <a:lstStyle/>
          <a:p>
            <a:pPr algn="ctr">
              <a:spcBef>
                <a:spcPct val="0"/>
              </a:spcBef>
              <a:defRPr/>
            </a:pPr>
            <a:r>
              <a:rPr lang="en-US" sz="2900" b="1">
                <a:solidFill>
                  <a:srgbClr val="FFFF00"/>
                </a:solidFill>
                <a:effectLst>
                  <a:outerShdw blurRad="38100" dist="38100" dir="2700000" algn="tl">
                    <a:srgbClr val="000000"/>
                  </a:outerShdw>
                </a:effectLst>
              </a:rPr>
              <a:t>4.2. Historische Finanzmarktkrisen</a:t>
            </a:r>
            <a:br>
              <a:rPr lang="en-US" sz="2600" b="1">
                <a:solidFill>
                  <a:srgbClr val="FFFF00"/>
                </a:solidFill>
                <a:effectLst>
                  <a:outerShdw blurRad="38100" dist="38100" dir="2700000" algn="tl">
                    <a:srgbClr val="000000"/>
                  </a:outerShdw>
                </a:effectLst>
              </a:rPr>
            </a:br>
            <a:r>
              <a:rPr lang="en-US" sz="2600" b="1">
                <a:solidFill>
                  <a:srgbClr val="FFFF00"/>
                </a:solidFill>
                <a:effectLst>
                  <a:outerShdw blurRad="38100" dist="38100" dir="2700000" algn="tl">
                    <a:srgbClr val="000000"/>
                  </a:outerShdw>
                </a:effectLst>
              </a:rPr>
              <a:t> </a:t>
            </a:r>
            <a:r>
              <a:rPr lang="en-US" sz="2700" b="1">
                <a:solidFill>
                  <a:srgbClr val="FFFF00"/>
                </a:solidFill>
                <a:effectLst>
                  <a:outerShdw blurRad="38100" dist="38100" dir="2700000" algn="tl">
                    <a:srgbClr val="000000"/>
                  </a:outerShdw>
                </a:effectLst>
              </a:rPr>
              <a:t>4.2.2. Die Weltwirtschaftskrise 1929</a:t>
            </a:r>
            <a:endParaRPr lang="de-DE" sz="2700" b="1">
              <a:solidFill>
                <a:srgbClr val="FFFF00"/>
              </a:solidFill>
              <a:effectLst>
                <a:outerShdw blurRad="38100" dist="38100" dir="2700000" algn="tl">
                  <a:srgbClr val="000000"/>
                </a:outerShdw>
              </a:effectLst>
            </a:endParaRPr>
          </a:p>
        </p:txBody>
      </p:sp>
      <p:graphicFrame>
        <p:nvGraphicFramePr>
          <p:cNvPr id="47109" name="Object 3"/>
          <p:cNvGraphicFramePr>
            <a:graphicFrameLocks noChangeAspect="1"/>
          </p:cNvGraphicFramePr>
          <p:nvPr/>
        </p:nvGraphicFramePr>
        <p:xfrm>
          <a:off x="0" y="1041400"/>
          <a:ext cx="9144000" cy="5816600"/>
        </p:xfrm>
        <a:graphic>
          <a:graphicData uri="http://schemas.openxmlformats.org/presentationml/2006/ole">
            <mc:AlternateContent xmlns:mc="http://schemas.openxmlformats.org/markup-compatibility/2006">
              <mc:Choice xmlns:v="urn:schemas-microsoft-com:vml" Requires="v">
                <p:oleObj spid="_x0000_s47231" name="Arbeitsblatt" r:id="rId4" imgW="5077054" imgH="3762756" progId="Excel.Sheet.8">
                  <p:embed/>
                </p:oleObj>
              </mc:Choice>
              <mc:Fallback>
                <p:oleObj name="Arbeitsblatt" r:id="rId4" imgW="5077054" imgH="3762756"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1400"/>
                        <a:ext cx="9144000" cy="5816600"/>
                      </a:xfrm>
                      <a:prstGeom prst="rect">
                        <a:avLst/>
                      </a:prstGeom>
                      <a:solidFill>
                        <a:srgbClr val="FFFF99"/>
                      </a:solidFill>
                      <a:ln w="28575">
                        <a:solidFill>
                          <a:srgbClr val="FF0000"/>
                        </a:solidFill>
                        <a:miter lim="800000"/>
                        <a:headEnd type="none" w="med"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0" name="Rectangle 4"/>
          <p:cNvSpPr>
            <a:spLocks noChangeArrowheads="1"/>
          </p:cNvSpPr>
          <p:nvPr/>
        </p:nvSpPr>
        <p:spPr bwMode="auto">
          <a:xfrm>
            <a:off x="931863" y="3308350"/>
            <a:ext cx="1270000" cy="1158875"/>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47111" name="Rectangle 5"/>
          <p:cNvSpPr>
            <a:spLocks noChangeArrowheads="1"/>
          </p:cNvSpPr>
          <p:nvPr/>
        </p:nvSpPr>
        <p:spPr bwMode="auto">
          <a:xfrm>
            <a:off x="3544888" y="3308350"/>
            <a:ext cx="1609725" cy="1158875"/>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47112" name="Rectangle 6"/>
          <p:cNvSpPr>
            <a:spLocks noChangeArrowheads="1"/>
          </p:cNvSpPr>
          <p:nvPr/>
        </p:nvSpPr>
        <p:spPr bwMode="auto">
          <a:xfrm>
            <a:off x="5149850" y="3308350"/>
            <a:ext cx="3994150" cy="1171575"/>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47111" grpId="0" animBg="1"/>
      <p:bldP spid="4711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3860EA40-2D72-4192-A16C-14C3057A1B6B}" type="slidenum">
              <a:rPr lang="de-DE" altLang="en-US" sz="1600" smtClean="0"/>
              <a:pPr eaLnBrk="1" hangingPunct="1">
                <a:spcBef>
                  <a:spcPct val="0"/>
                </a:spcBef>
                <a:buClrTx/>
                <a:buFontTx/>
                <a:buNone/>
              </a:pPr>
              <a:t>44</a:t>
            </a:fld>
            <a:r>
              <a:rPr lang="de-DE" altLang="en-US" sz="1600"/>
              <a:t> -</a:t>
            </a:r>
          </a:p>
        </p:txBody>
      </p:sp>
      <p:sp>
        <p:nvSpPr>
          <p:cNvPr id="48131"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4813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D8AF0682-37A6-4DDB-B7A5-3813FCC970BF}" type="slidenum">
              <a:rPr lang="de-DE" altLang="en-US" sz="1600" b="1"/>
              <a:pPr algn="r" eaLnBrk="1" hangingPunct="1">
                <a:spcBef>
                  <a:spcPct val="0"/>
                </a:spcBef>
                <a:buClrTx/>
                <a:buFontTx/>
                <a:buNone/>
              </a:pPr>
              <a:t>44</a:t>
            </a:fld>
            <a:r>
              <a:rPr lang="de-DE" altLang="en-US" sz="1600" b="1"/>
              <a:t> -</a:t>
            </a:r>
          </a:p>
        </p:txBody>
      </p:sp>
      <p:sp>
        <p:nvSpPr>
          <p:cNvPr id="4813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9444360" name="Rectangle 8"/>
          <p:cNvSpPr>
            <a:spLocks noChangeArrowheads="1"/>
          </p:cNvSpPr>
          <p:nvPr/>
        </p:nvSpPr>
        <p:spPr bwMode="auto">
          <a:xfrm>
            <a:off x="457200" y="31750"/>
            <a:ext cx="8229600" cy="1100138"/>
          </a:xfrm>
          <a:prstGeom prst="rect">
            <a:avLst/>
          </a:prstGeom>
          <a:noFill/>
          <a:ln w="9525">
            <a:noFill/>
            <a:miter lim="800000"/>
            <a:headEnd/>
            <a:tailEnd/>
          </a:ln>
          <a:effectLst/>
        </p:spPr>
        <p:txBody>
          <a:bodyPr anchor="ctr"/>
          <a:lstStyle/>
          <a:p>
            <a:pPr algn="ctr">
              <a:spcBef>
                <a:spcPct val="0"/>
              </a:spcBef>
              <a:defRPr/>
            </a:pPr>
            <a:r>
              <a:rPr lang="en-US" sz="2900" b="1">
                <a:solidFill>
                  <a:srgbClr val="FFFF00"/>
                </a:solidFill>
                <a:effectLst>
                  <a:outerShdw blurRad="38100" dist="38100" dir="2700000" algn="tl">
                    <a:srgbClr val="000000"/>
                  </a:outerShdw>
                </a:effectLst>
              </a:rPr>
              <a:t>4.2. Historische Finanzmarktkrisen</a:t>
            </a:r>
            <a:br>
              <a:rPr lang="en-US" sz="2600" b="1">
                <a:solidFill>
                  <a:srgbClr val="FFFF00"/>
                </a:solidFill>
                <a:effectLst>
                  <a:outerShdw blurRad="38100" dist="38100" dir="2700000" algn="tl">
                    <a:srgbClr val="000000"/>
                  </a:outerShdw>
                </a:effectLst>
              </a:rPr>
            </a:br>
            <a:r>
              <a:rPr lang="en-US" sz="2600" b="1">
                <a:solidFill>
                  <a:srgbClr val="FFFF00"/>
                </a:solidFill>
                <a:effectLst>
                  <a:outerShdw blurRad="38100" dist="38100" dir="2700000" algn="tl">
                    <a:srgbClr val="000000"/>
                  </a:outerShdw>
                </a:effectLst>
              </a:rPr>
              <a:t> </a:t>
            </a:r>
            <a:r>
              <a:rPr lang="en-US" sz="2700" b="1">
                <a:solidFill>
                  <a:srgbClr val="FFFF00"/>
                </a:solidFill>
                <a:effectLst>
                  <a:outerShdw blurRad="38100" dist="38100" dir="2700000" algn="tl">
                    <a:srgbClr val="000000"/>
                  </a:outerShdw>
                </a:effectLst>
              </a:rPr>
              <a:t>4.2.2. Die Weltwirtschaftskrise 1929</a:t>
            </a:r>
            <a:endParaRPr lang="de-DE" sz="2700" b="1">
              <a:solidFill>
                <a:srgbClr val="FFFF00"/>
              </a:solidFill>
              <a:effectLst>
                <a:outerShdw blurRad="38100" dist="38100" dir="2700000" algn="tl">
                  <a:srgbClr val="000000"/>
                </a:outerShdw>
              </a:effectLst>
            </a:endParaRPr>
          </a:p>
        </p:txBody>
      </p:sp>
      <p:graphicFrame>
        <p:nvGraphicFramePr>
          <p:cNvPr id="48135" name="Object 3"/>
          <p:cNvGraphicFramePr>
            <a:graphicFrameLocks noChangeAspect="1"/>
          </p:cNvGraphicFramePr>
          <p:nvPr/>
        </p:nvGraphicFramePr>
        <p:xfrm>
          <a:off x="52388" y="990600"/>
          <a:ext cx="9075737" cy="5818188"/>
        </p:xfrm>
        <a:graphic>
          <a:graphicData uri="http://schemas.openxmlformats.org/presentationml/2006/ole">
            <mc:AlternateContent xmlns:mc="http://schemas.openxmlformats.org/markup-compatibility/2006">
              <mc:Choice xmlns:v="urn:schemas-microsoft-com:vml" Requires="v">
                <p:oleObj spid="_x0000_s48257" name="Arbeitsblatt" r:id="rId4" imgW="5819851" imgH="3762451" progId="Excel.Sheet.8">
                  <p:embed/>
                </p:oleObj>
              </mc:Choice>
              <mc:Fallback>
                <p:oleObj name="Arbeitsblatt" r:id="rId4" imgW="5819851" imgH="3762451"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990600"/>
                        <a:ext cx="9075737" cy="5818188"/>
                      </a:xfrm>
                      <a:prstGeom prst="rect">
                        <a:avLst/>
                      </a:prstGeom>
                      <a:solidFill>
                        <a:srgbClr val="FFFF99"/>
                      </a:solidFill>
                      <a:ln w="28575">
                        <a:solidFill>
                          <a:srgbClr val="FF0000"/>
                        </a:solidFill>
                        <a:miter lim="800000"/>
                        <a:headEnd type="none" w="med"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6" name="Rectangle 4"/>
          <p:cNvSpPr>
            <a:spLocks noChangeArrowheads="1"/>
          </p:cNvSpPr>
          <p:nvPr/>
        </p:nvSpPr>
        <p:spPr bwMode="auto">
          <a:xfrm>
            <a:off x="3995738" y="3252788"/>
            <a:ext cx="1008062" cy="896937"/>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48137" name="Rectangle 5"/>
          <p:cNvSpPr>
            <a:spLocks noChangeArrowheads="1"/>
          </p:cNvSpPr>
          <p:nvPr/>
        </p:nvSpPr>
        <p:spPr bwMode="auto">
          <a:xfrm>
            <a:off x="719138" y="3249613"/>
            <a:ext cx="1152525" cy="900112"/>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
        <p:nvSpPr>
          <p:cNvPr id="48138" name="Rectangle 6"/>
          <p:cNvSpPr>
            <a:spLocks noChangeArrowheads="1"/>
          </p:cNvSpPr>
          <p:nvPr/>
        </p:nvSpPr>
        <p:spPr bwMode="auto">
          <a:xfrm>
            <a:off x="5003800" y="3249613"/>
            <a:ext cx="4103688" cy="900112"/>
          </a:xfrm>
          <a:prstGeom prst="rect">
            <a:avLst/>
          </a:prstGeom>
          <a:noFill/>
          <a:ln w="38100" algn="ctr">
            <a:solidFill>
              <a:srgbClr val="FF0000"/>
            </a:solidFill>
            <a:miter lim="800000"/>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baseline="30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animBg="1"/>
      <p:bldP spid="48137" grpId="0" animBg="1"/>
      <p:bldP spid="4813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38212" name="Rectangle 4"/>
          <p:cNvSpPr>
            <a:spLocks noGrp="1" noChangeArrowheads="1"/>
          </p:cNvSpPr>
          <p:nvPr>
            <p:ph type="title"/>
          </p:nvPr>
        </p:nvSpPr>
        <p:spPr/>
        <p:txBody>
          <a:bodyPr/>
          <a:lstStyle/>
          <a:p>
            <a:pPr eaLnBrk="1" hangingPunct="1">
              <a:defRPr/>
            </a:pPr>
            <a:r>
              <a:rPr lang="en-US" sz="2900"/>
              <a:t>4.2. Historische Finanzmarktkrisen</a:t>
            </a:r>
            <a:br>
              <a:rPr lang="en-US"/>
            </a:br>
            <a:r>
              <a:rPr lang="en-US"/>
              <a:t> </a:t>
            </a:r>
            <a:r>
              <a:rPr lang="en-US" sz="2700"/>
              <a:t>4.2.2. Die Weltwirtschaftskrise 1929</a:t>
            </a:r>
            <a:endParaRPr lang="de-DE" sz="2700"/>
          </a:p>
        </p:txBody>
      </p:sp>
      <p:sp>
        <p:nvSpPr>
          <p:cNvPr id="4505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B223822-EE7B-44ED-951E-D9C05ED06839}" type="slidenum">
              <a:rPr lang="de-DE" altLang="en-US" sz="1600" smtClean="0"/>
              <a:pPr eaLnBrk="1" hangingPunct="1">
                <a:spcBef>
                  <a:spcPct val="0"/>
                </a:spcBef>
                <a:buClrTx/>
                <a:buFontTx/>
                <a:buNone/>
              </a:pPr>
              <a:t>45</a:t>
            </a:fld>
            <a:r>
              <a:rPr lang="de-DE" altLang="en-US" sz="1600"/>
              <a:t> -</a:t>
            </a:r>
          </a:p>
        </p:txBody>
      </p:sp>
      <p:sp>
        <p:nvSpPr>
          <p:cNvPr id="4506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4506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38211" name="Rectangle 3"/>
          <p:cNvSpPr>
            <a:spLocks noChangeArrowheads="1"/>
          </p:cNvSpPr>
          <p:nvPr/>
        </p:nvSpPr>
        <p:spPr bwMode="auto">
          <a:xfrm>
            <a:off x="34925" y="1123950"/>
            <a:ext cx="9039225" cy="2917825"/>
          </a:xfrm>
          <a:prstGeom prst="rect">
            <a:avLst/>
          </a:prstGeom>
          <a:noFill/>
          <a:ln w="9525">
            <a:noFill/>
            <a:miter lim="800000"/>
            <a:headEnd/>
            <a:tailEnd/>
          </a:ln>
          <a:effectLst/>
        </p:spPr>
        <p:txBody>
          <a:bodyPr lIns="92075" tIns="46038" rIns="92075" bIns="46038"/>
          <a:lstStyle/>
          <a:p>
            <a:pPr marL="450850" indent="-45085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 </a:t>
            </a:r>
            <a:r>
              <a:rPr lang="de-DE" sz="2100" dirty="0">
                <a:solidFill>
                  <a:srgbClr val="00FF00"/>
                </a:solidFill>
                <a:effectLst>
                  <a:outerShdw blurRad="38100" dist="38100" dir="2700000" algn="tl">
                    <a:srgbClr val="000000"/>
                  </a:outerShdw>
                </a:effectLst>
              </a:rPr>
              <a:t>amerikanische Notenbank</a:t>
            </a:r>
            <a:r>
              <a:rPr lang="de-DE" sz="2100" dirty="0">
                <a:solidFill>
                  <a:schemeClr val="tx1"/>
                </a:solidFill>
                <a:effectLst>
                  <a:outerShdw blurRad="38100" dist="38100" dir="2700000" algn="tl">
                    <a:srgbClr val="000000"/>
                  </a:outerShdw>
                </a:effectLst>
              </a:rPr>
              <a:t> reagierte mit einer aus der heutigen Sicht </a:t>
            </a:r>
            <a:r>
              <a:rPr lang="de-DE" sz="2100" dirty="0">
                <a:solidFill>
                  <a:srgbClr val="00FF00"/>
                </a:solidFill>
                <a:effectLst>
                  <a:outerShdw blurRad="38100" dist="38100" dir="2700000" algn="tl">
                    <a:srgbClr val="000000"/>
                  </a:outerShdw>
                </a:effectLst>
              </a:rPr>
              <a:t>falschen Geldpolitik</a:t>
            </a:r>
            <a:r>
              <a:rPr lang="de-DE" sz="2100" dirty="0">
                <a:solidFill>
                  <a:schemeClr val="tx1"/>
                </a:solidFill>
                <a:effectLst>
                  <a:outerShdw blurRad="38100" dist="38100" dir="2700000" algn="tl">
                    <a:srgbClr val="000000"/>
                  </a:outerShdw>
                </a:effectLst>
              </a:rPr>
              <a:t>: Sie reduzierte die Geldmenge (vgl. folgendes Diagramm) in der </a:t>
            </a:r>
            <a:r>
              <a:rPr lang="de-DE" sz="2100" dirty="0">
                <a:solidFill>
                  <a:srgbClr val="00FF00"/>
                </a:solidFill>
                <a:effectLst>
                  <a:outerShdw blurRad="38100" dist="38100" dir="2700000" algn="tl">
                    <a:srgbClr val="000000"/>
                  </a:outerShdw>
                </a:effectLst>
              </a:rPr>
              <a:t>Absicht eine Deflation</a:t>
            </a:r>
            <a:r>
              <a:rPr lang="de-DE" sz="2100" dirty="0">
                <a:solidFill>
                  <a:schemeClr val="tx1"/>
                </a:solidFill>
                <a:effectLst>
                  <a:outerShdw blurRad="38100" dist="38100" dir="2700000" algn="tl">
                    <a:srgbClr val="000000"/>
                  </a:outerShdw>
                </a:effectLst>
              </a:rPr>
              <a:t> herbei zu führen. Diese sollte dann die realen Vermögensverluste der Aktienbesitzer reduzieren.</a:t>
            </a:r>
          </a:p>
          <a:p>
            <a:pPr marL="450850" indent="-45085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Dadurch verschärfte sich aber die Krise entscheidend: Die </a:t>
            </a:r>
            <a:r>
              <a:rPr lang="de-DE" sz="2100" dirty="0">
                <a:solidFill>
                  <a:srgbClr val="00FF00"/>
                </a:solidFill>
                <a:effectLst>
                  <a:outerShdw blurRad="38100" dist="38100" dir="2700000" algn="tl">
                    <a:srgbClr val="000000"/>
                  </a:outerShdw>
                </a:effectLst>
              </a:rPr>
              <a:t>Geschäfts-banken</a:t>
            </a:r>
            <a:r>
              <a:rPr lang="de-DE" sz="2100" dirty="0">
                <a:solidFill>
                  <a:schemeClr val="tx1"/>
                </a:solidFill>
                <a:effectLst>
                  <a:outerShdw blurRad="38100" dist="38100" dir="2700000" algn="tl">
                    <a:srgbClr val="000000"/>
                  </a:outerShdw>
                </a:effectLst>
              </a:rPr>
              <a:t>, hatten auf der einen Seite sehr hohe </a:t>
            </a:r>
            <a:r>
              <a:rPr lang="de-DE" sz="2100" dirty="0">
                <a:solidFill>
                  <a:srgbClr val="00FF00"/>
                </a:solidFill>
                <a:effectLst>
                  <a:outerShdw blurRad="38100" dist="38100" dir="2700000" algn="tl">
                    <a:srgbClr val="000000"/>
                  </a:outerShdw>
                </a:effectLst>
              </a:rPr>
              <a:t>Kreditausfälle</a:t>
            </a:r>
            <a:r>
              <a:rPr lang="de-DE" sz="2100" dirty="0">
                <a:solidFill>
                  <a:schemeClr val="tx1"/>
                </a:solidFill>
                <a:effectLst>
                  <a:outerShdw blurRad="38100" dist="38100" dir="2700000" algn="tl">
                    <a:srgbClr val="000000"/>
                  </a:outerShdw>
                </a:effectLst>
              </a:rPr>
              <a:t> aufgrund zahlungsunfähiger Firmen und Banken. Auf der anderen Seite wollten ihre verunsicherten Gläubiger (i.d.R. Haushalte) ihre </a:t>
            </a:r>
            <a:r>
              <a:rPr lang="de-DE" sz="2100" dirty="0">
                <a:solidFill>
                  <a:srgbClr val="00FF00"/>
                </a:solidFill>
                <a:effectLst>
                  <a:outerShdw blurRad="38100" dist="38100" dir="2700000" algn="tl">
                    <a:srgbClr val="000000"/>
                  </a:outerShdw>
                </a:effectLst>
              </a:rPr>
              <a:t>Ersparnisse</a:t>
            </a:r>
            <a:r>
              <a:rPr lang="de-DE" sz="2100" dirty="0">
                <a:solidFill>
                  <a:schemeClr val="tx1"/>
                </a:solidFill>
                <a:effectLst>
                  <a:outerShdw blurRad="38100" dist="38100" dir="2700000" algn="tl">
                    <a:srgbClr val="000000"/>
                  </a:outerShdw>
                </a:effectLst>
              </a:rPr>
              <a:t> wieder zurückhaben.</a:t>
            </a:r>
          </a:p>
          <a:p>
            <a:pPr marL="450850" indent="-450850">
              <a:lnSpc>
                <a:spcPct val="90000"/>
              </a:lnSpc>
              <a:spcBef>
                <a:spcPct val="20000"/>
              </a:spcBef>
              <a:buClr>
                <a:srgbClr val="FF0000"/>
              </a:buClr>
              <a:buFont typeface="Arial Unicode MS" pitchFamily="34" charset="-128"/>
              <a:buChar char="➤"/>
              <a:defRPr/>
            </a:pPr>
            <a:endParaRPr lang="de-DE" sz="2100" dirty="0">
              <a:solidFill>
                <a:schemeClr val="tx1"/>
              </a:solidFill>
              <a:effectLst>
                <a:outerShdw blurRad="38100" dist="38100" dir="2700000" algn="tl">
                  <a:srgbClr val="000000"/>
                </a:outerShdw>
              </a:effectLst>
            </a:endParaRPr>
          </a:p>
        </p:txBody>
      </p:sp>
      <p:pic>
        <p:nvPicPr>
          <p:cNvPr id="9438213" name="Picture 5" descr="American_union_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6" y="4223504"/>
            <a:ext cx="3578225"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38215" name="Rectangle 7"/>
          <p:cNvSpPr>
            <a:spLocks noChangeArrowheads="1"/>
          </p:cNvSpPr>
          <p:nvPr/>
        </p:nvSpPr>
        <p:spPr bwMode="auto">
          <a:xfrm>
            <a:off x="3578225" y="3940175"/>
            <a:ext cx="5565775" cy="2917825"/>
          </a:xfrm>
          <a:prstGeom prst="rect">
            <a:avLst/>
          </a:prstGeom>
          <a:noFill/>
          <a:ln w="9525">
            <a:noFill/>
            <a:miter lim="800000"/>
            <a:headEnd/>
            <a:tailEnd/>
          </a:ln>
          <a:effectLst/>
        </p:spPr>
        <p:txBody>
          <a:bodyPr lIns="0" tIns="46038" rIns="0" bIns="46038"/>
          <a:lstStyle/>
          <a:p>
            <a:pPr marL="357188" indent="-357188">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Da die Fed jedoch eine </a:t>
            </a:r>
            <a:r>
              <a:rPr lang="de-DE" sz="2100" dirty="0">
                <a:solidFill>
                  <a:srgbClr val="00FF00"/>
                </a:solidFill>
                <a:effectLst>
                  <a:outerShdw blurRad="38100" dist="38100" dir="2700000" algn="tl">
                    <a:srgbClr val="000000"/>
                  </a:outerShdw>
                </a:effectLst>
              </a:rPr>
              <a:t>restriktive Geld-politik</a:t>
            </a:r>
            <a:r>
              <a:rPr lang="de-DE" sz="2100" dirty="0">
                <a:solidFill>
                  <a:schemeClr val="tx1"/>
                </a:solidFill>
                <a:effectLst>
                  <a:outerShdw blurRad="38100" dist="38100" dir="2700000" algn="tl">
                    <a:srgbClr val="000000"/>
                  </a:outerShdw>
                </a:effectLst>
              </a:rPr>
              <a:t> fuhr, konnten sie sich </a:t>
            </a:r>
            <a:r>
              <a:rPr lang="de-DE" sz="2100" dirty="0">
                <a:solidFill>
                  <a:srgbClr val="00FF00"/>
                </a:solidFill>
                <a:effectLst>
                  <a:outerShdw blurRad="38100" dist="38100" dir="2700000" algn="tl">
                    <a:srgbClr val="000000"/>
                  </a:outerShdw>
                </a:effectLst>
              </a:rPr>
              <a:t>nicht</a:t>
            </a:r>
            <a:r>
              <a:rPr lang="de-DE" sz="2100" dirty="0">
                <a:solidFill>
                  <a:schemeClr val="tx1"/>
                </a:solidFill>
                <a:effectLst>
                  <a:outerShdw blurRad="38100" dist="38100" dir="2700000" algn="tl">
                    <a:srgbClr val="000000"/>
                  </a:outerShdw>
                </a:effectLst>
              </a:rPr>
              <a:t> bei der Notenbank mit neuen Krediten eindecken. Deshalb mussten eine ganze Reihe von Banken </a:t>
            </a:r>
            <a:r>
              <a:rPr lang="de-DE" sz="2100" dirty="0">
                <a:solidFill>
                  <a:srgbClr val="00FF00"/>
                </a:solidFill>
                <a:effectLst>
                  <a:outerShdw blurRad="38100" dist="38100" dir="2700000" algn="tl">
                    <a:srgbClr val="000000"/>
                  </a:outerShdw>
                </a:effectLst>
              </a:rPr>
              <a:t>Bankrott</a:t>
            </a:r>
            <a:r>
              <a:rPr lang="de-DE" sz="2100" dirty="0">
                <a:solidFill>
                  <a:schemeClr val="tx1"/>
                </a:solidFill>
                <a:effectLst>
                  <a:outerShdw blurRad="38100" dist="38100" dir="2700000" algn="tl">
                    <a:srgbClr val="000000"/>
                  </a:outerShdw>
                </a:effectLst>
              </a:rPr>
              <a:t> anmelden.</a:t>
            </a:r>
          </a:p>
          <a:p>
            <a:pPr marL="357188" indent="-357188">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Das war dann der Grund für noch mehr Sparer, ihr Geld zurückzuverlangen. Das wiederum trieb noch mehr Banken in den Bankrott (Bankensturm =„</a:t>
            </a:r>
            <a:r>
              <a:rPr lang="de-DE" sz="2100" dirty="0">
                <a:solidFill>
                  <a:srgbClr val="00FF00"/>
                </a:solidFill>
                <a:effectLst>
                  <a:outerShdw blurRad="38100" dist="38100" dir="2700000" algn="tl">
                    <a:srgbClr val="000000"/>
                  </a:outerShdw>
                </a:effectLst>
              </a:rPr>
              <a:t>Bank Run</a:t>
            </a:r>
            <a:r>
              <a:rPr lang="de-DE" sz="2100" dirty="0">
                <a:solidFill>
                  <a:schemeClr val="tx1"/>
                </a:solidFill>
                <a:effectLst>
                  <a:outerShdw blurRad="38100" dist="38100" dir="2700000" algn="tl">
                    <a:srgbClr val="000000"/>
                  </a:outerShdw>
                </a:effectLs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82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3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821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248990D-B590-4B7B-99CC-449EE601E77E}" type="slidenum">
              <a:rPr lang="de-DE" altLang="en-US" sz="1600" smtClean="0"/>
              <a:pPr eaLnBrk="1" hangingPunct="1">
                <a:spcBef>
                  <a:spcPct val="0"/>
                </a:spcBef>
                <a:buClrTx/>
                <a:buFontTx/>
                <a:buNone/>
              </a:pPr>
              <a:t>46</a:t>
            </a:fld>
            <a:r>
              <a:rPr lang="de-DE" altLang="en-US" sz="1600"/>
              <a:t> -</a:t>
            </a:r>
          </a:p>
        </p:txBody>
      </p:sp>
      <p:sp>
        <p:nvSpPr>
          <p:cNvPr id="4608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4608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6209" name="Diagramm" r:id="rId4" imgW="9239216" imgH="5753100" progId="Excel.Chart.8">
                  <p:link updateAutomatic="1"/>
                </p:oleObj>
              </mc:Choice>
              <mc:Fallback>
                <p:oleObj name="Diagramm" r:id="rId4" imgW="9239216" imgH="575310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1905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5"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40260" name="Rectangle 4"/>
          <p:cNvSpPr>
            <a:spLocks noChangeArrowheads="1"/>
          </p:cNvSpPr>
          <p:nvPr/>
        </p:nvSpPr>
        <p:spPr bwMode="auto">
          <a:xfrm>
            <a:off x="6480175" y="944563"/>
            <a:ext cx="792163" cy="4284662"/>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pSp>
        <p:nvGrpSpPr>
          <p:cNvPr id="2" name="Group 5"/>
          <p:cNvGrpSpPr>
            <a:grpSpLocks/>
          </p:cNvGrpSpPr>
          <p:nvPr/>
        </p:nvGrpSpPr>
        <p:grpSpPr bwMode="auto">
          <a:xfrm>
            <a:off x="2319338" y="944563"/>
            <a:ext cx="4160837" cy="1506537"/>
            <a:chOff x="1610" y="640"/>
            <a:chExt cx="2472" cy="704"/>
          </a:xfrm>
        </p:grpSpPr>
        <p:sp>
          <p:nvSpPr>
            <p:cNvPr id="46088" name="Line 6"/>
            <p:cNvSpPr>
              <a:spLocks noChangeShapeType="1"/>
            </p:cNvSpPr>
            <p:nvPr/>
          </p:nvSpPr>
          <p:spPr bwMode="auto">
            <a:xfrm>
              <a:off x="3379" y="1207"/>
              <a:ext cx="703" cy="137"/>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46089" name="AutoShape 7"/>
            <p:cNvSpPr>
              <a:spLocks noChangeArrowheads="1"/>
            </p:cNvSpPr>
            <p:nvPr/>
          </p:nvSpPr>
          <p:spPr bwMode="auto">
            <a:xfrm>
              <a:off x="1610" y="640"/>
              <a:ext cx="1837" cy="635"/>
            </a:xfrm>
            <a:prstGeom prst="roundRect">
              <a:avLst>
                <a:gd name="adj" fmla="val 16667"/>
              </a:avLst>
            </a:prstGeom>
            <a:solidFill>
              <a:schemeClr val="bg2">
                <a:lumMod val="10000"/>
                <a:lumOff val="90000"/>
              </a:schemeClr>
            </a:solidFill>
            <a:ln w="28575" algn="ctr">
              <a:solidFill>
                <a:srgbClr val="FF0000"/>
              </a:solidFill>
              <a:round/>
              <a:headEnd/>
              <a:tailEnd type="none" w="lg" len="lg"/>
            </a:ln>
          </p:spPr>
          <p:txBody>
            <a:bodyPr lIns="46800" tIns="46800" rIns="468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dirty="0">
                  <a:solidFill>
                    <a:srgbClr val="0000FF"/>
                  </a:solidFill>
                </a:rPr>
                <a:t>Die </a:t>
              </a:r>
              <a:r>
                <a:rPr lang="en-US" altLang="en-US" sz="2000" dirty="0" err="1">
                  <a:solidFill>
                    <a:srgbClr val="0000FF"/>
                  </a:solidFill>
                </a:rPr>
                <a:t>restriktive</a:t>
              </a:r>
              <a:r>
                <a:rPr lang="en-US" altLang="en-US" sz="2000" dirty="0">
                  <a:solidFill>
                    <a:srgbClr val="0000FF"/>
                  </a:solidFill>
                </a:rPr>
                <a:t> </a:t>
              </a:r>
              <a:r>
                <a:rPr lang="en-US" altLang="en-US" sz="2000" dirty="0" err="1">
                  <a:solidFill>
                    <a:srgbClr val="0000FF"/>
                  </a:solidFill>
                </a:rPr>
                <a:t>Geldpolitik</a:t>
              </a:r>
              <a:r>
                <a:rPr lang="en-US" altLang="en-US" sz="2000" dirty="0">
                  <a:solidFill>
                    <a:srgbClr val="0000FF"/>
                  </a:solidFill>
                </a:rPr>
                <a:t> der Fed </a:t>
              </a:r>
              <a:r>
                <a:rPr lang="en-US" altLang="en-US" sz="2000" dirty="0" err="1">
                  <a:solidFill>
                    <a:srgbClr val="0000FF"/>
                  </a:solidFill>
                </a:rPr>
                <a:t>verschärfte</a:t>
              </a:r>
              <a:r>
                <a:rPr lang="en-US" altLang="en-US" sz="2000" dirty="0">
                  <a:solidFill>
                    <a:srgbClr val="0000FF"/>
                  </a:solidFill>
                </a:rPr>
                <a:t> den </a:t>
              </a:r>
              <a:r>
                <a:rPr lang="en-US" altLang="en-US" sz="2000" dirty="0" err="1">
                  <a:solidFill>
                    <a:srgbClr val="0000FF"/>
                  </a:solidFill>
                </a:rPr>
                <a:t>Abschwung</a:t>
              </a:r>
              <a:r>
                <a:rPr lang="en-US" altLang="en-US" sz="2000" dirty="0">
                  <a:solidFill>
                    <a:srgbClr val="0000FF"/>
                  </a:solidFill>
                </a:rPr>
                <a:t> in der </a:t>
              </a:r>
              <a:r>
                <a:rPr lang="en-US" altLang="en-US" sz="2000" dirty="0" err="1">
                  <a:solidFill>
                    <a:srgbClr val="0000FF"/>
                  </a:solidFill>
                </a:rPr>
                <a:t>Realwirtschaft</a:t>
              </a:r>
              <a:endParaRPr lang="en-US" altLang="en-US" b="1" dirty="0">
                <a:solidFill>
                  <a:srgbClr val="00FF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0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02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6404" name="Rectangle 4"/>
          <p:cNvSpPr>
            <a:spLocks noGrp="1" noChangeArrowheads="1"/>
          </p:cNvSpPr>
          <p:nvPr>
            <p:ph type="title"/>
          </p:nvPr>
        </p:nvSpPr>
        <p:spPr/>
        <p:txBody>
          <a:bodyPr/>
          <a:lstStyle/>
          <a:p>
            <a:pPr eaLnBrk="1" hangingPunct="1">
              <a:defRPr/>
            </a:pPr>
            <a:r>
              <a:rPr lang="en-US"/>
              <a:t>4.2. Historische Finanzmarktkrisen</a:t>
            </a:r>
            <a:br>
              <a:rPr lang="en-US"/>
            </a:br>
            <a:r>
              <a:rPr lang="en-US"/>
              <a:t> 4.2.2. Die Weltwirtschaftskrise 1929</a:t>
            </a:r>
            <a:endParaRPr lang="de-DE"/>
          </a:p>
        </p:txBody>
      </p:sp>
      <p:sp>
        <p:nvSpPr>
          <p:cNvPr id="4915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DCECDC5-C3EE-40AE-9B2C-91E17AB40A10}" type="slidenum">
              <a:rPr lang="de-DE" altLang="en-US" sz="1600" smtClean="0"/>
              <a:pPr eaLnBrk="1" hangingPunct="1">
                <a:spcBef>
                  <a:spcPct val="0"/>
                </a:spcBef>
                <a:buClrTx/>
                <a:buFontTx/>
                <a:buNone/>
              </a:pPr>
              <a:t>47</a:t>
            </a:fld>
            <a:r>
              <a:rPr lang="de-DE" altLang="en-US" sz="1600"/>
              <a:t> -</a:t>
            </a:r>
          </a:p>
        </p:txBody>
      </p:sp>
      <p:sp>
        <p:nvSpPr>
          <p:cNvPr id="4915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491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46403" name="Rectangle 3"/>
          <p:cNvSpPr>
            <a:spLocks noChangeArrowheads="1"/>
          </p:cNvSpPr>
          <p:nvPr/>
        </p:nvSpPr>
        <p:spPr bwMode="auto">
          <a:xfrm>
            <a:off x="104775" y="1160463"/>
            <a:ext cx="9039225" cy="5519737"/>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Enthielt die Weltwirtschaftskrise die </a:t>
            </a:r>
            <a:r>
              <a:rPr lang="de-DE" sz="2400" dirty="0">
                <a:solidFill>
                  <a:srgbClr val="00FF00"/>
                </a:solidFill>
                <a:effectLst>
                  <a:outerShdw blurRad="38100" dist="38100" dir="2700000" algn="tl">
                    <a:srgbClr val="000000"/>
                  </a:outerShdw>
                </a:effectLst>
              </a:rPr>
              <a:t>typischen </a:t>
            </a:r>
            <a:r>
              <a:rPr lang="de-DE" sz="2400" dirty="0" err="1">
                <a:solidFill>
                  <a:srgbClr val="00FF00"/>
                </a:solidFill>
                <a:effectLst>
                  <a:outerShdw blurRad="38100" dist="38100" dir="2700000" algn="tl">
                    <a:srgbClr val="000000"/>
                  </a:outerShdw>
                </a:effectLst>
              </a:rPr>
              <a:t>Entstehungs-komponenten</a:t>
            </a:r>
            <a:r>
              <a:rPr lang="de-DE" sz="2400" dirty="0">
                <a:solidFill>
                  <a:schemeClr val="tx1"/>
                </a:solidFill>
                <a:effectLst>
                  <a:outerShdw blurRad="38100" dist="38100" dir="2700000" algn="tl">
                    <a:srgbClr val="000000"/>
                  </a:outerShdw>
                </a:effectLst>
              </a:rPr>
              <a:t> einer Finanzmarktkrise?</a:t>
            </a:r>
          </a:p>
          <a:p>
            <a:pPr marL="571500" indent="-571500">
              <a:lnSpc>
                <a:spcPct val="8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Anfangsschock</a:t>
            </a:r>
            <a:r>
              <a:rPr lang="de-DE" sz="2400" dirty="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Technologische Innovationen</a:t>
            </a:r>
            <a:r>
              <a:rPr lang="de-DE" dirty="0">
                <a:solidFill>
                  <a:schemeClr val="tx1"/>
                </a:solidFill>
                <a:effectLst>
                  <a:outerShdw blurRad="38100" dist="38100" dir="2700000" algn="tl">
                    <a:srgbClr val="000000"/>
                  </a:outerShdw>
                </a:effectLst>
              </a:rPr>
              <a:t>: Neue Technologien (Elektronik, Massenproduktion, Automobilbau) gaben Anlass zu steigenden Gewinnerwartungen: “Neue </a:t>
            </a:r>
            <a:r>
              <a:rPr lang="de-DE">
                <a:solidFill>
                  <a:schemeClr val="tx1"/>
                </a:solidFill>
                <a:effectLst>
                  <a:outerShdw blurRad="38100" dist="38100" dir="2700000" algn="tl">
                    <a:srgbClr val="000000"/>
                  </a:outerShdw>
                </a:effectLst>
              </a:rPr>
              <a:t>Ära”</a:t>
            </a:r>
          </a:p>
          <a:p>
            <a:pPr marL="952500" lvl="1" indent="-495300">
              <a:lnSpc>
                <a:spcPct val="80000"/>
              </a:lnSpc>
              <a:spcBef>
                <a:spcPct val="60000"/>
              </a:spcBef>
              <a:buClr>
                <a:srgbClr val="FF0000"/>
              </a:buClr>
              <a:buSzPct val="110000"/>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571500" indent="-571500">
              <a:lnSpc>
                <a:spcPct val="8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Positiver Rückkopplungseffekt:</a:t>
            </a:r>
          </a:p>
          <a:p>
            <a:pPr marL="952500" lvl="1" indent="-495300">
              <a:lnSpc>
                <a:spcPct val="8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Aufgrund der Innovationen stieg die Nachfrage nach Aktien. Die resultierenden Preissteigerungen erzeugten dann über naive Erwartungsbildung die Erwartung weiterer Preissteigerungen, die wiederum zu neuen Aktienkäufen führten usw.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464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4640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4464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46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8452" name="Rectangle 4"/>
          <p:cNvSpPr>
            <a:spLocks noGrp="1" noChangeArrowheads="1"/>
          </p:cNvSpPr>
          <p:nvPr>
            <p:ph type="title"/>
          </p:nvPr>
        </p:nvSpPr>
        <p:spPr/>
        <p:txBody>
          <a:bodyPr/>
          <a:lstStyle/>
          <a:p>
            <a:pPr eaLnBrk="1" hangingPunct="1">
              <a:defRPr/>
            </a:pPr>
            <a:r>
              <a:rPr lang="en-US"/>
              <a:t>4.2. Historische Finanzmarktkrisen</a:t>
            </a:r>
            <a:br>
              <a:rPr lang="en-US"/>
            </a:br>
            <a:r>
              <a:rPr lang="en-US"/>
              <a:t> 4.2.2. Die Weltwirtschaftskrise 1929</a:t>
            </a:r>
            <a:endParaRPr lang="de-DE"/>
          </a:p>
        </p:txBody>
      </p:sp>
      <p:sp>
        <p:nvSpPr>
          <p:cNvPr id="5017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6CE294F-F012-4585-AC16-0002B7A12EBD}" type="slidenum">
              <a:rPr lang="de-DE" altLang="en-US" sz="1600" smtClean="0"/>
              <a:pPr eaLnBrk="1" hangingPunct="1">
                <a:spcBef>
                  <a:spcPct val="0"/>
                </a:spcBef>
                <a:buClrTx/>
                <a:buFontTx/>
                <a:buNone/>
              </a:pPr>
              <a:t>48</a:t>
            </a:fld>
            <a:r>
              <a:rPr lang="de-DE" altLang="en-US" sz="1600"/>
              <a:t> -</a:t>
            </a:r>
          </a:p>
        </p:txBody>
      </p:sp>
      <p:sp>
        <p:nvSpPr>
          <p:cNvPr id="5018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5018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48451" name="Rectangle 3"/>
          <p:cNvSpPr>
            <a:spLocks noChangeArrowheads="1"/>
          </p:cNvSpPr>
          <p:nvPr/>
        </p:nvSpPr>
        <p:spPr bwMode="auto">
          <a:xfrm>
            <a:off x="104775" y="1160463"/>
            <a:ext cx="9039225" cy="5519737"/>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Enthielt die Weltwirtschaftskrise die </a:t>
            </a:r>
            <a:r>
              <a:rPr lang="de-DE" sz="2400">
                <a:solidFill>
                  <a:srgbClr val="00FF00"/>
                </a:solidFill>
                <a:effectLst>
                  <a:outerShdw blurRad="38100" dist="38100" dir="2700000" algn="tl">
                    <a:srgbClr val="000000"/>
                  </a:outerShdw>
                </a:effectLst>
              </a:rPr>
              <a:t>typischen Entstehungs-komponenten</a:t>
            </a:r>
            <a:r>
              <a:rPr lang="de-DE" sz="2400">
                <a:solidFill>
                  <a:schemeClr val="tx1"/>
                </a:solidFill>
                <a:effectLst>
                  <a:outerShdw blurRad="38100" dist="38100" dir="2700000" algn="tl">
                    <a:srgbClr val="000000"/>
                  </a:outerShdw>
                </a:effectLst>
              </a:rPr>
              <a:t> einer Finanzmarktkrise?</a:t>
            </a:r>
          </a:p>
          <a:p>
            <a:pPr marL="571500" indent="-571500">
              <a:lnSpc>
                <a:spcPct val="90000"/>
              </a:lnSpc>
              <a:spcBef>
                <a:spcPct val="60000"/>
              </a:spcBef>
              <a:buClr>
                <a:srgbClr val="FF0000"/>
              </a:buClr>
              <a:buFont typeface="Arial Unicode MS" pitchFamily="34" charset="-128"/>
              <a:buChar char="➤"/>
              <a:defRPr/>
            </a:pPr>
            <a:r>
              <a:rPr lang="de-DE" sz="2400">
                <a:solidFill>
                  <a:srgbClr val="00FF00"/>
                </a:solidFill>
                <a:effectLst>
                  <a:outerShdw blurRad="38100" dist="38100" dir="2700000" algn="tl">
                    <a:srgbClr val="000000"/>
                  </a:outerShdw>
                </a:effectLst>
              </a:rPr>
              <a:t>Finanzierungsquelle:</a:t>
            </a:r>
          </a:p>
          <a:p>
            <a:pPr marL="952500" lvl="1" indent="-495300">
              <a:lnSpc>
                <a:spcPct val="90000"/>
              </a:lnSpc>
              <a:spcBef>
                <a:spcPct val="60000"/>
              </a:spcBef>
              <a:buClr>
                <a:srgbClr val="FF0000"/>
              </a:buClr>
              <a:buSzPct val="110000"/>
              <a:buFont typeface="Arial Unicode MS" pitchFamily="34" charset="-128"/>
              <a:buChar char="■"/>
              <a:defRPr/>
            </a:pPr>
            <a:r>
              <a:rPr lang="de-DE">
                <a:solidFill>
                  <a:srgbClr val="00FF00"/>
                </a:solidFill>
                <a:effectLst>
                  <a:outerShdw blurRad="38100" dist="38100" dir="2700000" algn="tl">
                    <a:srgbClr val="000000"/>
                  </a:outerShdw>
                </a:effectLst>
              </a:rPr>
              <a:t>Expansive Geldpolitik</a:t>
            </a:r>
            <a:r>
              <a:rPr lang="de-DE">
                <a:solidFill>
                  <a:schemeClr val="tx1"/>
                </a:solidFill>
                <a:effectLst>
                  <a:outerShdw blurRad="38100" dist="38100" dir="2700000" algn="tl">
                    <a:srgbClr val="000000"/>
                  </a:outerShdw>
                </a:effectLst>
              </a:rPr>
              <a:t> führte in den 20er Jahren zu einer über-reichlichen Kreditversorgung der Wirtschaft, die zu einem Großteil nicht in die Güternachfrage sondern in die Nachfrage nach Aktien floss.</a:t>
            </a:r>
          </a:p>
          <a:p>
            <a:pPr marL="571500" indent="-571500">
              <a:lnSpc>
                <a:spcPct val="90000"/>
              </a:lnSpc>
              <a:spcBef>
                <a:spcPct val="60000"/>
              </a:spcBef>
              <a:buClr>
                <a:srgbClr val="FF0000"/>
              </a:buClr>
              <a:buFont typeface="Arial Unicode MS" pitchFamily="34" charset="-128"/>
              <a:buChar char="➤"/>
              <a:defRPr/>
            </a:pPr>
            <a:r>
              <a:rPr lang="de-DE" sz="2400">
                <a:solidFill>
                  <a:srgbClr val="00FF00"/>
                </a:solidFill>
                <a:effectLst>
                  <a:outerShdw blurRad="38100" dist="38100" dir="2700000" algn="tl">
                    <a:srgbClr val="000000"/>
                  </a:outerShdw>
                </a:effectLst>
              </a:rPr>
              <a:t>Negativer Schock:</a:t>
            </a:r>
          </a:p>
          <a:p>
            <a:pPr marL="952500" lvl="1" indent="-495300">
              <a:lnSpc>
                <a:spcPct val="90000"/>
              </a:lnSpc>
              <a:spcBef>
                <a:spcPct val="60000"/>
              </a:spcBef>
              <a:buClr>
                <a:srgbClr val="FF0000"/>
              </a:buClr>
              <a:buSzPct val="110000"/>
              <a:buFont typeface="Arial Unicode MS" pitchFamily="34" charset="-128"/>
              <a:buChar char="■"/>
              <a:defRPr/>
            </a:pPr>
            <a:r>
              <a:rPr lang="de-DE">
                <a:solidFill>
                  <a:schemeClr val="tx1"/>
                </a:solidFill>
                <a:effectLst>
                  <a:outerShdw blurRad="38100" dist="38100" dir="2700000" algn="tl">
                    <a:srgbClr val="000000"/>
                  </a:outerShdw>
                </a:effectLst>
              </a:rPr>
              <a:t>Konjunkturelle Abkühlung der amerikanischen Wirtschaft möglicherweise herbeigeführt durch die restriktivere Geldpolitik der Fed in den Jahren 1927-29.</a:t>
            </a:r>
          </a:p>
        </p:txBody>
      </p:sp>
      <p:sp>
        <p:nvSpPr>
          <p:cNvPr id="50183" name="AutoShape 5">
            <a:hlinkClick r:id="rId3" action="ppaction://hlinkfile" highlightClick="1"/>
          </p:cNvPr>
          <p:cNvSpPr>
            <a:spLocks noChangeArrowheads="1"/>
          </p:cNvSpPr>
          <p:nvPr/>
        </p:nvSpPr>
        <p:spPr bwMode="auto">
          <a:xfrm>
            <a:off x="4211638" y="5768975"/>
            <a:ext cx="468312" cy="244367"/>
          </a:xfrm>
          <a:prstGeom prst="actionButtonEnd">
            <a:avLst/>
          </a:prstGeom>
          <a:solidFill>
            <a:srgbClr val="99CCFF"/>
          </a:solidFill>
          <a:ln w="12700">
            <a:solidFill>
              <a:schemeClr val="bg1"/>
            </a:solidFill>
            <a:miter lim="800000"/>
            <a:headEnd/>
            <a:tailEnd type="none" w="lg" len="lg"/>
          </a:ln>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484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48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0499" name="Rectangle 3"/>
          <p:cNvSpPr>
            <a:spLocks noGrp="1" noChangeArrowheads="1"/>
          </p:cNvSpPr>
          <p:nvPr>
            <p:ph type="title"/>
          </p:nvPr>
        </p:nvSpPr>
        <p:spPr/>
        <p:txBody>
          <a:bodyPr/>
          <a:lstStyle/>
          <a:p>
            <a:pPr eaLnBrk="1" hangingPunct="1">
              <a:defRPr/>
            </a:pPr>
            <a:r>
              <a:rPr lang="en-US"/>
              <a:t>4. Internationale Finanzmarktkrisen</a:t>
            </a:r>
          </a:p>
        </p:txBody>
      </p:sp>
      <p:sp>
        <p:nvSpPr>
          <p:cNvPr id="9450498" name="Rectangle 2"/>
          <p:cNvSpPr>
            <a:spLocks noGrp="1" noChangeArrowheads="1"/>
          </p:cNvSpPr>
          <p:nvPr>
            <p:ph idx="1"/>
          </p:nvPr>
        </p:nvSpPr>
        <p:spPr>
          <a:xfrm>
            <a:off x="503238" y="1341438"/>
            <a:ext cx="8486775" cy="5284787"/>
          </a:xfrm>
        </p:spPr>
        <p:txBody>
          <a:bodyPr/>
          <a:lstStyle/>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4. Internationale Finanzmarktkrisen</a:t>
            </a:r>
          </a:p>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	4.1. Die Entstehung spekulativer Blasen</a:t>
            </a:r>
          </a:p>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	4.2. Historische Finanzmarktkrisen</a:t>
            </a:r>
          </a:p>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		4.2.1. Das Holländische Tulpenfieber 1636-37</a:t>
            </a:r>
          </a:p>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		4.2.2. Die Weltwirtschaftskrise 1929</a:t>
            </a:r>
          </a:p>
          <a:p>
            <a:pPr marL="0" indent="0" eaLnBrk="1" hangingPunct="1">
              <a:lnSpc>
                <a:spcPct val="90000"/>
              </a:lnSpc>
              <a:buFont typeface="Arial Unicode MS" pitchFamily="34" charset="-128"/>
              <a:buNone/>
              <a:tabLst>
                <a:tab pos="533400" algn="l"/>
                <a:tab pos="1079500" algn="l"/>
              </a:tabLst>
              <a:defRPr/>
            </a:pPr>
            <a:r>
              <a:rPr lang="en-US" sz="2100">
                <a:solidFill>
                  <a:srgbClr val="FFFF00"/>
                </a:solidFill>
              </a:rPr>
              <a:t>		4.2.3. Die Dotcom Krise 2000</a:t>
            </a:r>
          </a:p>
          <a:p>
            <a:pPr marL="0" indent="0" eaLnBrk="1" hangingPunct="1">
              <a:lnSpc>
                <a:spcPct val="90000"/>
              </a:lnSpc>
              <a:buFont typeface="Arial Unicode MS" pitchFamily="34" charset="-128"/>
              <a:buNone/>
              <a:tabLst>
                <a:tab pos="533400" algn="l"/>
                <a:tab pos="1079500" algn="l"/>
              </a:tabLst>
              <a:defRPr/>
            </a:pPr>
            <a:r>
              <a:rPr lang="en-US" sz="2100"/>
              <a:t>			</a:t>
            </a:r>
          </a:p>
        </p:txBody>
      </p:sp>
      <p:sp>
        <p:nvSpPr>
          <p:cNvPr id="5120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DFB8243-4E78-438B-AEC9-1E63FEC37A40}" type="slidenum">
              <a:rPr lang="de-DE" altLang="en-US" sz="1600" smtClean="0"/>
              <a:pPr eaLnBrk="1" hangingPunct="1">
                <a:spcBef>
                  <a:spcPct val="0"/>
                </a:spcBef>
                <a:buClrTx/>
                <a:buFontTx/>
                <a:buNone/>
              </a:pPr>
              <a:t>49</a:t>
            </a:fld>
            <a:r>
              <a:rPr lang="de-DE" altLang="en-US" sz="1600"/>
              <a:t> -</a:t>
            </a:r>
          </a:p>
        </p:txBody>
      </p:sp>
      <p:sp>
        <p:nvSpPr>
          <p:cNvPr id="5120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87012" name="Rectangle 4"/>
          <p:cNvSpPr>
            <a:spLocks noGrp="1" noChangeArrowheads="1"/>
          </p:cNvSpPr>
          <p:nvPr>
            <p:ph type="title"/>
          </p:nvPr>
        </p:nvSpPr>
        <p:spPr/>
        <p:txBody>
          <a:bodyPr/>
          <a:lstStyle/>
          <a:p>
            <a:pPr eaLnBrk="1" hangingPunct="1">
              <a:defRPr/>
            </a:pPr>
            <a:r>
              <a:rPr lang="en-US" sz="2900"/>
              <a:t>4.1. Die Entstehung spekulativer Blasen</a:t>
            </a:r>
            <a:endParaRPr lang="de-DE" sz="2900"/>
          </a:p>
        </p:txBody>
      </p:sp>
      <p:sp>
        <p:nvSpPr>
          <p:cNvPr id="512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F9B74EDE-8CC4-447D-903C-37E4EE92F92B}" type="slidenum">
              <a:rPr lang="de-DE" altLang="en-US" sz="1600" smtClean="0"/>
              <a:pPr eaLnBrk="1" hangingPunct="1">
                <a:spcBef>
                  <a:spcPct val="0"/>
                </a:spcBef>
                <a:buClrTx/>
                <a:buFontTx/>
                <a:buNone/>
              </a:pPr>
              <a:t>5</a:t>
            </a:fld>
            <a:r>
              <a:rPr lang="de-DE" altLang="en-US" sz="1600"/>
              <a:t> -</a:t>
            </a:r>
          </a:p>
        </p:txBody>
      </p:sp>
      <p:sp>
        <p:nvSpPr>
          <p:cNvPr id="512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512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387011"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Fast alle historischen Finanzmarktkrisen folgten einem sehr ähnlichen </a:t>
            </a:r>
            <a:r>
              <a:rPr lang="de-DE" dirty="0">
                <a:solidFill>
                  <a:srgbClr val="00FF00"/>
                </a:solidFill>
                <a:effectLst>
                  <a:outerShdw blurRad="38100" dist="38100" dir="2700000" algn="tl">
                    <a:srgbClr val="000000"/>
                  </a:outerShdw>
                </a:effectLst>
              </a:rPr>
              <a:t>Ablaufmuster</a:t>
            </a:r>
            <a:r>
              <a:rPr lang="de-DE" dirty="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Zunächst kommt es über einen längeren Zeitraum zu einem </a:t>
            </a:r>
            <a:r>
              <a:rPr lang="de-DE" sz="2100" dirty="0">
                <a:solidFill>
                  <a:srgbClr val="00FF00"/>
                </a:solidFill>
                <a:effectLst>
                  <a:outerShdw blurRad="38100" dist="38100" dir="2700000" algn="tl">
                    <a:srgbClr val="000000"/>
                  </a:outerShdw>
                </a:effectLst>
              </a:rPr>
              <a:t>Preisanstieg</a:t>
            </a:r>
            <a:r>
              <a:rPr lang="de-DE" sz="2100" dirty="0">
                <a:solidFill>
                  <a:schemeClr val="tx1"/>
                </a:solidFill>
                <a:effectLst>
                  <a:outerShdw blurRad="38100" dist="38100" dir="2700000" algn="tl">
                    <a:srgbClr val="000000"/>
                  </a:outerShdw>
                </a:effectLst>
              </a:rPr>
              <a:t> bei einem bestimmten </a:t>
            </a:r>
            <a:r>
              <a:rPr lang="de-DE" sz="2100" dirty="0" err="1">
                <a:solidFill>
                  <a:schemeClr val="tx1"/>
                </a:solidFill>
                <a:effectLst>
                  <a:outerShdw blurRad="38100" dist="38100" dir="2700000" algn="tl">
                    <a:srgbClr val="000000"/>
                  </a:outerShdw>
                </a:effectLst>
              </a:rPr>
              <a:t>Gütertyp</a:t>
            </a:r>
            <a:r>
              <a:rPr lang="de-DE" sz="2100" dirty="0">
                <a:solidFill>
                  <a:schemeClr val="tx1"/>
                </a:solidFill>
                <a:effectLst>
                  <a:outerShdw blurRad="38100" dist="38100" dir="2700000" algn="tl">
                    <a:srgbClr val="000000"/>
                  </a:outerShdw>
                </a:effectLst>
              </a:rPr>
              <a:t> oder Vermögenswert.</a:t>
            </a:r>
          </a:p>
          <a:p>
            <a:pPr marL="952500" lvl="1" indent="-495300">
              <a:lnSpc>
                <a:spcPct val="90000"/>
              </a:lnSpc>
              <a:spcBef>
                <a:spcPct val="6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Der Preisanstieg </a:t>
            </a:r>
            <a:r>
              <a:rPr lang="de-DE" sz="2100" dirty="0">
                <a:solidFill>
                  <a:srgbClr val="00FF00"/>
                </a:solidFill>
                <a:effectLst>
                  <a:outerShdw blurRad="38100" dist="38100" dir="2700000" algn="tl">
                    <a:srgbClr val="000000"/>
                  </a:outerShdw>
                </a:effectLst>
              </a:rPr>
              <a:t>beginnt relativ langsam</a:t>
            </a:r>
            <a:r>
              <a:rPr lang="de-DE" sz="2100" dirty="0">
                <a:solidFill>
                  <a:schemeClr val="tx1"/>
                </a:solidFill>
                <a:effectLst>
                  <a:outerShdw blurRad="38100" dist="38100" dir="2700000" algn="tl">
                    <a:srgbClr val="000000"/>
                  </a:outerShdw>
                </a:effectLst>
              </a:rPr>
              <a:t> und führt dann zu immer stärkerem und zuletzt </a:t>
            </a:r>
            <a:r>
              <a:rPr lang="de-DE" sz="2100" dirty="0">
                <a:solidFill>
                  <a:srgbClr val="00FF00"/>
                </a:solidFill>
                <a:effectLst>
                  <a:outerShdw blurRad="38100" dist="38100" dir="2700000" algn="tl">
                    <a:srgbClr val="000000"/>
                  </a:outerShdw>
                </a:effectLst>
              </a:rPr>
              <a:t>exponentiellem</a:t>
            </a:r>
            <a:r>
              <a:rPr lang="de-DE" sz="2100" dirty="0">
                <a:solidFill>
                  <a:schemeClr val="tx1"/>
                </a:solidFill>
                <a:effectLst>
                  <a:outerShdw blurRad="38100" dist="38100" dir="2700000" algn="tl">
                    <a:srgbClr val="000000"/>
                  </a:outerShdw>
                </a:effectLst>
              </a:rPr>
              <a:t> Wachstum.</a:t>
            </a:r>
          </a:p>
          <a:p>
            <a:pPr marL="952500" lvl="1" indent="-495300">
              <a:lnSpc>
                <a:spcPct val="90000"/>
              </a:lnSpc>
              <a:spcBef>
                <a:spcPct val="6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Schließlich hört der Preisanstieg abrupt auf und ein </a:t>
            </a:r>
            <a:r>
              <a:rPr lang="de-DE" sz="2100" dirty="0">
                <a:solidFill>
                  <a:srgbClr val="00FF00"/>
                </a:solidFill>
                <a:effectLst>
                  <a:outerShdw blurRad="38100" dist="38100" dir="2700000" algn="tl">
                    <a:srgbClr val="000000"/>
                  </a:outerShdw>
                </a:effectLst>
              </a:rPr>
              <a:t>steiler Preisverfall</a:t>
            </a:r>
            <a:r>
              <a:rPr lang="de-DE" sz="2100" dirty="0">
                <a:solidFill>
                  <a:schemeClr val="tx1"/>
                </a:solidFill>
                <a:effectLst>
                  <a:outerShdw blurRad="38100" dist="38100" dir="2700000" algn="tl">
                    <a:srgbClr val="000000"/>
                  </a:outerShdw>
                </a:effectLst>
              </a:rPr>
              <a:t> in relativ kurzer Zeit ereignet sich.</a:t>
            </a:r>
          </a:p>
          <a:p>
            <a:pPr marL="952500" lvl="1" indent="-495300">
              <a:lnSpc>
                <a:spcPct val="90000"/>
              </a:lnSpc>
              <a:spcBef>
                <a:spcPct val="6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Eine nachhaltige </a:t>
            </a:r>
            <a:r>
              <a:rPr lang="de-DE" sz="2100" dirty="0">
                <a:solidFill>
                  <a:srgbClr val="00FF00"/>
                </a:solidFill>
                <a:effectLst>
                  <a:outerShdw blurRad="38100" dist="38100" dir="2700000" algn="tl">
                    <a:srgbClr val="000000"/>
                  </a:outerShdw>
                </a:effectLst>
              </a:rPr>
              <a:t>Erholung</a:t>
            </a:r>
            <a:r>
              <a:rPr lang="de-DE" sz="2100" dirty="0">
                <a:solidFill>
                  <a:schemeClr val="tx1"/>
                </a:solidFill>
                <a:effectLst>
                  <a:outerShdw blurRad="38100" dist="38100" dir="2700000" algn="tl">
                    <a:srgbClr val="000000"/>
                  </a:outerShdw>
                </a:effectLst>
              </a:rPr>
              <a:t> setzt dann </a:t>
            </a:r>
            <a:r>
              <a:rPr lang="de-DE" sz="2100" dirty="0">
                <a:solidFill>
                  <a:srgbClr val="00FF00"/>
                </a:solidFill>
                <a:effectLst>
                  <a:outerShdw blurRad="38100" dist="38100" dir="2700000" algn="tl">
                    <a:srgbClr val="000000"/>
                  </a:outerShdw>
                </a:effectLst>
              </a:rPr>
              <a:t>erst langfristig</a:t>
            </a:r>
            <a:r>
              <a:rPr lang="de-DE" sz="2100" dirty="0">
                <a:solidFill>
                  <a:schemeClr val="tx1"/>
                </a:solidFill>
                <a:effectLst>
                  <a:outerShdw blurRad="38100" dist="38100" dir="2700000" algn="tl">
                    <a:srgbClr val="000000"/>
                  </a:outerShdw>
                </a:effectLst>
              </a:rPr>
              <a:t> wieder ein.</a:t>
            </a:r>
          </a:p>
          <a:p>
            <a:pPr marL="571500" indent="-571500">
              <a:lnSpc>
                <a:spcPct val="90000"/>
              </a:lnSpc>
              <a:spcBef>
                <a:spcPct val="6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Dieses Ablaufmuster kann von der "</a:t>
            </a:r>
            <a:r>
              <a:rPr lang="de-DE" dirty="0">
                <a:solidFill>
                  <a:srgbClr val="00FF00"/>
                </a:solidFill>
                <a:effectLst>
                  <a:outerShdw blurRad="38100" dist="38100" dir="2700000" algn="tl">
                    <a:srgbClr val="000000"/>
                  </a:outerShdw>
                </a:effectLst>
              </a:rPr>
              <a:t>Theorie spekulativer Blasen</a:t>
            </a:r>
            <a:r>
              <a:rPr lang="de-DE" dirty="0">
                <a:solidFill>
                  <a:schemeClr val="tx1"/>
                </a:solidFill>
                <a:effectLst>
                  <a:outerShdw blurRad="38100" dist="38100" dir="2700000" algn="tl">
                    <a:srgbClr val="000000"/>
                  </a:outerShdw>
                </a:effectLst>
              </a:rPr>
              <a:t>" ganz gut erklärt werden.</a:t>
            </a:r>
          </a:p>
          <a:p>
            <a:pPr marL="571500" indent="-571500">
              <a:lnSpc>
                <a:spcPct val="90000"/>
              </a:lnSpc>
              <a:spcBef>
                <a:spcPct val="6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Danach ist das Entstehen von Finanzmarktkrisen immer dann wahrscheinlich, wenn </a:t>
            </a:r>
            <a:r>
              <a:rPr lang="de-DE" dirty="0">
                <a:solidFill>
                  <a:srgbClr val="00FF00"/>
                </a:solidFill>
                <a:effectLst>
                  <a:outerShdw blurRad="38100" dist="38100" dir="2700000" algn="tl">
                    <a:srgbClr val="000000"/>
                  </a:outerShdw>
                </a:effectLst>
              </a:rPr>
              <a:t>folgende Bedingungen</a:t>
            </a:r>
            <a:r>
              <a:rPr lang="de-DE" dirty="0">
                <a:solidFill>
                  <a:schemeClr val="tx1"/>
                </a:solidFill>
                <a:effectLst>
                  <a:outerShdw blurRad="38100" dist="38100" dir="2700000" algn="tl">
                    <a:srgbClr val="000000"/>
                  </a:outerShdw>
                </a:effectLst>
              </a:rPr>
              <a:t> erfüllt sind:</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0499" name="Rectangle 3"/>
          <p:cNvSpPr>
            <a:spLocks noGrp="1" noChangeArrowheads="1"/>
          </p:cNvSpPr>
          <p:nvPr>
            <p:ph type="title"/>
          </p:nvPr>
        </p:nvSpPr>
        <p:spPr/>
        <p:txBody>
          <a:bodyPr/>
          <a:lstStyle/>
          <a:p>
            <a:pPr eaLnBrk="1" hangingPunct="1">
              <a:defRPr/>
            </a:pPr>
            <a:r>
              <a:rPr lang="en-US"/>
              <a:t>4. Internationale Finanzmarktkrisen</a:t>
            </a:r>
          </a:p>
        </p:txBody>
      </p:sp>
      <p:sp>
        <p:nvSpPr>
          <p:cNvPr id="5222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5BE84EF-D877-4097-9B20-C93F9E19AE30}" type="slidenum">
              <a:rPr lang="de-DE" altLang="en-US" sz="1600" smtClean="0"/>
              <a:pPr eaLnBrk="1" hangingPunct="1">
                <a:spcBef>
                  <a:spcPct val="0"/>
                </a:spcBef>
                <a:buClrTx/>
                <a:buFontTx/>
                <a:buNone/>
              </a:pPr>
              <a:t>50</a:t>
            </a:fld>
            <a:r>
              <a:rPr lang="de-DE" altLang="en-US" sz="1600"/>
              <a:t> -</a:t>
            </a:r>
          </a:p>
        </p:txBody>
      </p:sp>
      <p:sp>
        <p:nvSpPr>
          <p:cNvPr id="5222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5" name="Textfeld 4"/>
          <p:cNvSpPr txBox="1">
            <a:spLocks noRot="1" noChangeAspect="1" noMove="1" noResize="1" noEditPoints="1" noAdjustHandles="1" noChangeArrowheads="1" noChangeShapeType="1" noTextEdit="1"/>
          </p:cNvSpPr>
          <p:nvPr/>
        </p:nvSpPr>
        <p:spPr>
          <a:xfrm>
            <a:off x="1140968" y="1827212"/>
            <a:ext cx="5640832" cy="623184"/>
          </a:xfrm>
          <a:prstGeom prst="rect">
            <a:avLst/>
          </a:prstGeom>
          <a:blipFill rotWithShape="1">
            <a:blip r:embed="rId4"/>
            <a:stretch>
              <a:fillRect l="-1296" b="-980"/>
            </a:stretch>
          </a:blipFill>
        </p:spPr>
        <p:txBody>
          <a:bodyPr/>
          <a:lstStyle/>
          <a:p>
            <a:pPr>
              <a:defRPr/>
            </a:pPr>
            <a:r>
              <a:rPr lang="en-US">
                <a:noFill/>
              </a:rPr>
              <a:t> </a:t>
            </a:r>
          </a:p>
        </p:txBody>
      </p:sp>
      <p:graphicFrame>
        <p:nvGraphicFramePr>
          <p:cNvPr id="52230" name="Objekt 6"/>
          <p:cNvGraphicFramePr>
            <a:graphicFrameLocks noChangeAspect="1"/>
          </p:cNvGraphicFramePr>
          <p:nvPr/>
        </p:nvGraphicFramePr>
        <p:xfrm>
          <a:off x="0" y="771525"/>
          <a:ext cx="9147175" cy="6086475"/>
        </p:xfrm>
        <a:graphic>
          <a:graphicData uri="http://schemas.openxmlformats.org/presentationml/2006/ole">
            <mc:AlternateContent xmlns:mc="http://schemas.openxmlformats.org/markup-compatibility/2006">
              <mc:Choice xmlns:v="urn:schemas-microsoft-com:vml" Requires="v">
                <p:oleObj spid="_x0000_s52348" name="Arbeitsblatt" r:id="rId5" imgW="9317855" imgH="6085299" progId="Excel.Sheet.8">
                  <p:link updateAutomatic="1"/>
                </p:oleObj>
              </mc:Choice>
              <mc:Fallback>
                <p:oleObj name="Arbeitsblatt" r:id="rId5" imgW="9317855" imgH="6085299" progId="Excel.Sheet.8">
                  <p:link updateAutomatic="1"/>
                  <p:pic>
                    <p:nvPicPr>
                      <p:cNvPr id="0" name="Objek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71525"/>
                        <a:ext cx="9147175"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2548" name="Rectangle 4"/>
          <p:cNvSpPr>
            <a:spLocks noGrp="1" noChangeArrowheads="1"/>
          </p:cNvSpPr>
          <p:nvPr>
            <p:ph type="title"/>
          </p:nvPr>
        </p:nvSpPr>
        <p:spPr/>
        <p:txBody>
          <a:bodyPr/>
          <a:lstStyle/>
          <a:p>
            <a:pPr eaLnBrk="1" hangingPunct="1">
              <a:defRPr/>
            </a:pPr>
            <a:r>
              <a:rPr lang="de-DE"/>
              <a:t>4.2. Historische Finanzmarktkrisen</a:t>
            </a:r>
            <a:br>
              <a:rPr lang="de-DE"/>
            </a:br>
            <a:r>
              <a:rPr lang="de-DE"/>
              <a:t>4.2.3. Die Dotcom Krise 2000</a:t>
            </a:r>
          </a:p>
        </p:txBody>
      </p:sp>
      <p:sp>
        <p:nvSpPr>
          <p:cNvPr id="5325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ED801E2-9754-4DAA-9168-F6397FBD6EDA}" type="slidenum">
              <a:rPr lang="de-DE" altLang="en-US" sz="1600" smtClean="0"/>
              <a:pPr eaLnBrk="1" hangingPunct="1">
                <a:spcBef>
                  <a:spcPct val="0"/>
                </a:spcBef>
                <a:buClrTx/>
                <a:buFontTx/>
                <a:buNone/>
              </a:pPr>
              <a:t>51</a:t>
            </a:fld>
            <a:r>
              <a:rPr lang="de-DE" altLang="en-US" sz="1600"/>
              <a:t> -</a:t>
            </a:r>
          </a:p>
        </p:txBody>
      </p:sp>
      <p:sp>
        <p:nvSpPr>
          <p:cNvPr id="5325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5325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52547" name="Rectangle 3"/>
          <p:cNvSpPr>
            <a:spLocks noChangeArrowheads="1"/>
          </p:cNvSpPr>
          <p:nvPr/>
        </p:nvSpPr>
        <p:spPr bwMode="auto">
          <a:xfrm>
            <a:off x="104775" y="1160463"/>
            <a:ext cx="4106863" cy="3455987"/>
          </a:xfrm>
          <a:prstGeom prst="rect">
            <a:avLst/>
          </a:prstGeom>
          <a:noFill/>
          <a:ln w="9525">
            <a:noFill/>
            <a:miter lim="800000"/>
            <a:headEnd/>
            <a:tailEnd/>
          </a:ln>
          <a:effectLst/>
        </p:spPr>
        <p:txBody>
          <a:bodyPr lIns="92075" tIns="46038" rIns="92075" bIns="46038"/>
          <a:lstStyle/>
          <a:p>
            <a:pPr marL="355600" indent="-355600">
              <a:lnSpc>
                <a:spcPct val="9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Die Spekulationsblase, die zur Dotcom Krise führte, </a:t>
            </a:r>
            <a:r>
              <a:rPr lang="de-DE" sz="2100">
                <a:solidFill>
                  <a:srgbClr val="00FF00"/>
                </a:solidFill>
                <a:effectLst>
                  <a:outerShdw blurRad="38100" dist="38100" dir="2700000" algn="tl">
                    <a:srgbClr val="000000"/>
                  </a:outerShdw>
                </a:effectLst>
              </a:rPr>
              <a:t>begann</a:t>
            </a:r>
            <a:r>
              <a:rPr lang="de-DE" sz="2100">
                <a:solidFill>
                  <a:schemeClr val="tx1"/>
                </a:solidFill>
                <a:effectLst>
                  <a:outerShdw blurRad="38100" dist="38100" dir="2700000" algn="tl">
                    <a:srgbClr val="000000"/>
                  </a:outerShdw>
                </a:effectLst>
              </a:rPr>
              <a:t> in der </a:t>
            </a:r>
            <a:r>
              <a:rPr lang="de-DE" sz="2100">
                <a:solidFill>
                  <a:srgbClr val="00FF00"/>
                </a:solidFill>
                <a:effectLst>
                  <a:outerShdw blurRad="38100" dist="38100" dir="2700000" algn="tl">
                    <a:srgbClr val="000000"/>
                  </a:outerShdw>
                </a:effectLst>
              </a:rPr>
              <a:t>Mitte der 90er</a:t>
            </a:r>
            <a:r>
              <a:rPr lang="de-DE" sz="2100">
                <a:solidFill>
                  <a:schemeClr val="tx1"/>
                </a:solidFill>
                <a:effectLst>
                  <a:outerShdw blurRad="38100" dist="38100" dir="2700000" algn="tl">
                    <a:srgbClr val="000000"/>
                  </a:outerShdw>
                </a:effectLst>
              </a:rPr>
              <a:t> Jahre und platzte im </a:t>
            </a:r>
            <a:r>
              <a:rPr lang="de-DE" sz="2100">
                <a:solidFill>
                  <a:srgbClr val="00FF00"/>
                </a:solidFill>
                <a:effectLst>
                  <a:outerShdw blurRad="38100" dist="38100" dir="2700000" algn="tl">
                    <a:srgbClr val="000000"/>
                  </a:outerShdw>
                </a:effectLst>
              </a:rPr>
              <a:t>März 2000</a:t>
            </a:r>
            <a:r>
              <a:rPr lang="de-DE" sz="2100">
                <a:solidFill>
                  <a:schemeClr val="tx1"/>
                </a:solidFill>
                <a:effectLst>
                  <a:outerShdw blurRad="38100" dist="38100" dir="2700000" algn="tl">
                    <a:srgbClr val="000000"/>
                  </a:outerShdw>
                </a:effectLst>
              </a:rPr>
              <a:t>.</a:t>
            </a:r>
          </a:p>
          <a:p>
            <a:pPr marL="355600" indent="-355600">
              <a:lnSpc>
                <a:spcPct val="9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Die Blase erfasste vor allem die Aktien von </a:t>
            </a:r>
            <a:r>
              <a:rPr lang="de-DE" sz="2100">
                <a:solidFill>
                  <a:srgbClr val="00FF00"/>
                </a:solidFill>
                <a:effectLst>
                  <a:outerShdw blurRad="38100" dist="38100" dir="2700000" algn="tl">
                    <a:srgbClr val="000000"/>
                  </a:outerShdw>
                </a:effectLst>
              </a:rPr>
              <a:t>Internet-, Tele-kommunikations- und Soft-wareunternehmen</a:t>
            </a:r>
            <a:r>
              <a:rPr lang="de-DE" sz="2100">
                <a:solidFill>
                  <a:schemeClr val="tx1"/>
                </a:solidFill>
                <a:effectLst>
                  <a:outerShdw blurRad="38100" dist="38100" dir="2700000" algn="tl">
                    <a:srgbClr val="000000"/>
                  </a:outerShdw>
                </a:effectLst>
              </a:rPr>
              <a:t> – die sogenannte "</a:t>
            </a:r>
            <a:r>
              <a:rPr lang="de-DE" sz="2100">
                <a:solidFill>
                  <a:srgbClr val="00FF00"/>
                </a:solidFill>
                <a:effectLst>
                  <a:outerShdw blurRad="38100" dist="38100" dir="2700000" algn="tl">
                    <a:srgbClr val="000000"/>
                  </a:outerShdw>
                </a:effectLst>
              </a:rPr>
              <a:t>New Economy</a:t>
            </a:r>
            <a:r>
              <a:rPr lang="de-DE" sz="2100">
                <a:solidFill>
                  <a:schemeClr val="tx1"/>
                </a:solidFill>
                <a:effectLst>
                  <a:outerShdw blurRad="38100" dist="38100" dir="2700000" algn="tl">
                    <a:srgbClr val="000000"/>
                  </a:outerShdw>
                </a:effectLst>
              </a:rPr>
              <a:t>".</a:t>
            </a:r>
          </a:p>
        </p:txBody>
      </p:sp>
      <p:pic>
        <p:nvPicPr>
          <p:cNvPr id="53255" name="Picture 5" descr="Nasdaq DJI Chart -Yah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563" y="1089025"/>
            <a:ext cx="4789487" cy="32035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452550" name="Rectangle 6"/>
          <p:cNvSpPr>
            <a:spLocks noChangeArrowheads="1"/>
          </p:cNvSpPr>
          <p:nvPr/>
        </p:nvSpPr>
        <p:spPr bwMode="auto">
          <a:xfrm>
            <a:off x="104775" y="4292600"/>
            <a:ext cx="9039225" cy="2387600"/>
          </a:xfrm>
          <a:prstGeom prst="rect">
            <a:avLst/>
          </a:prstGeom>
          <a:noFill/>
          <a:ln w="9525">
            <a:noFill/>
            <a:miter lim="800000"/>
            <a:headEnd/>
            <a:tailEnd/>
          </a:ln>
          <a:effectLst/>
        </p:spPr>
        <p:txBody>
          <a:bodyPr lIns="92075" tIns="46038" rIns="92075" bIns="46038"/>
          <a:lstStyle/>
          <a:p>
            <a:pPr marL="355600" indent="-355600">
              <a:lnSpc>
                <a:spcPct val="9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Die </a:t>
            </a:r>
            <a:r>
              <a:rPr lang="de-DE" sz="2100">
                <a:solidFill>
                  <a:srgbClr val="00FF00"/>
                </a:solidFill>
                <a:effectLst>
                  <a:outerShdw blurRad="38100" dist="38100" dir="2700000" algn="tl">
                    <a:srgbClr val="000000"/>
                  </a:outerShdw>
                </a:effectLst>
              </a:rPr>
              <a:t>Aktien der "alten Ökonomie"</a:t>
            </a:r>
            <a:r>
              <a:rPr lang="de-DE" sz="2100">
                <a:solidFill>
                  <a:schemeClr val="tx1"/>
                </a:solidFill>
                <a:effectLst>
                  <a:outerShdw blurRad="38100" dist="38100" dir="2700000" algn="tl">
                    <a:srgbClr val="000000"/>
                  </a:outerShdw>
                </a:effectLst>
              </a:rPr>
              <a:t> wurden zwar auch vom Spekulations-fieber erfasst, aber lange </a:t>
            </a:r>
            <a:r>
              <a:rPr lang="de-DE" sz="2100">
                <a:solidFill>
                  <a:srgbClr val="00FF00"/>
                </a:solidFill>
                <a:effectLst>
                  <a:outerShdw blurRad="38100" dist="38100" dir="2700000" algn="tl">
                    <a:srgbClr val="000000"/>
                  </a:outerShdw>
                </a:effectLst>
              </a:rPr>
              <a:t>nicht so stark</a:t>
            </a:r>
            <a:r>
              <a:rPr lang="de-DE" sz="2100">
                <a:solidFill>
                  <a:schemeClr val="tx1"/>
                </a:solidFill>
                <a:effectLst>
                  <a:outerShdw blurRad="38100" dist="38100" dir="2700000" algn="tl">
                    <a:srgbClr val="000000"/>
                  </a:outerShdw>
                </a:effectLst>
              </a:rPr>
              <a:t>, wie ein Vergleich des NASDAQ Indexes (IXIC) mit dem Dow Jones Industrial Index (DJI) zeigt.</a:t>
            </a:r>
          </a:p>
          <a:p>
            <a:pPr marL="355600" indent="-355600">
              <a:lnSpc>
                <a:spcPct val="0"/>
              </a:lnSpc>
              <a:spcBef>
                <a:spcPct val="20000"/>
              </a:spcBef>
              <a:buClr>
                <a:srgbClr val="FF0000"/>
              </a:buClr>
              <a:buFont typeface="Arial Unicode MS" pitchFamily="34" charset="-128"/>
              <a:buChar char="➤"/>
              <a:defRPr/>
            </a:pPr>
            <a:endParaRPr lang="de-DE" sz="2100">
              <a:solidFill>
                <a:schemeClr val="tx1"/>
              </a:solidFill>
              <a:effectLst>
                <a:outerShdw blurRad="38100" dist="38100" dir="2700000" algn="tl">
                  <a:srgbClr val="000000"/>
                </a:outerShdw>
              </a:effectLst>
            </a:endParaRPr>
          </a:p>
          <a:p>
            <a:pPr marL="355600" indent="-355600">
              <a:lnSpc>
                <a:spcPct val="9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Ganz ähnlich wie die Weltwirtschaftskrise wurde die Dotcom Krise also als von steigenden Gewinnerwartungen aufgrund von </a:t>
            </a:r>
            <a:r>
              <a:rPr lang="de-DE" sz="2100">
                <a:solidFill>
                  <a:srgbClr val="00FF00"/>
                </a:solidFill>
                <a:effectLst>
                  <a:outerShdw blurRad="38100" dist="38100" dir="2700000" algn="tl">
                    <a:srgbClr val="000000"/>
                  </a:outerShdw>
                </a:effectLst>
              </a:rPr>
              <a:t>neuen Technologien</a:t>
            </a:r>
            <a:r>
              <a:rPr lang="de-DE" sz="2100">
                <a:solidFill>
                  <a:schemeClr val="tx1"/>
                </a:solidFill>
                <a:effectLst>
                  <a:outerShdw blurRad="38100" dist="38100" dir="2700000" algn="tl">
                    <a:srgbClr val="000000"/>
                  </a:outerShdw>
                </a:effectLst>
              </a:rPr>
              <a:t> angetrieben.</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4596" name="Rectangle 4"/>
          <p:cNvSpPr>
            <a:spLocks noGrp="1" noChangeArrowheads="1"/>
          </p:cNvSpPr>
          <p:nvPr>
            <p:ph type="title"/>
          </p:nvPr>
        </p:nvSpPr>
        <p:spPr/>
        <p:txBody>
          <a:bodyPr/>
          <a:lstStyle/>
          <a:p>
            <a:pPr eaLnBrk="1" hangingPunct="1">
              <a:defRPr/>
            </a:pPr>
            <a:r>
              <a:rPr lang="de-DE"/>
              <a:t>4.2. Historische Finanzmarktkrisen</a:t>
            </a:r>
            <a:br>
              <a:rPr lang="de-DE"/>
            </a:br>
            <a:r>
              <a:rPr lang="de-DE"/>
              <a:t>4.2.3. Die Dotcom Krise 2000</a:t>
            </a:r>
          </a:p>
        </p:txBody>
      </p:sp>
      <p:sp>
        <p:nvSpPr>
          <p:cNvPr id="5427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E2B4C33-7943-46EA-AB5D-A7EEF4A95B60}" type="slidenum">
              <a:rPr lang="de-DE" altLang="en-US" sz="1600" smtClean="0"/>
              <a:pPr eaLnBrk="1" hangingPunct="1">
                <a:spcBef>
                  <a:spcPct val="0"/>
                </a:spcBef>
                <a:buClrTx/>
                <a:buFontTx/>
                <a:buNone/>
              </a:pPr>
              <a:t>52</a:t>
            </a:fld>
            <a:r>
              <a:rPr lang="de-DE" altLang="en-US" sz="1600"/>
              <a:t> -</a:t>
            </a:r>
          </a:p>
        </p:txBody>
      </p:sp>
      <p:sp>
        <p:nvSpPr>
          <p:cNvPr id="5427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542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54595" name="Rectangle 3"/>
          <p:cNvSpPr>
            <a:spLocks noChangeArrowheads="1"/>
          </p:cNvSpPr>
          <p:nvPr/>
        </p:nvSpPr>
        <p:spPr bwMode="auto">
          <a:xfrm>
            <a:off x="104775" y="1160463"/>
            <a:ext cx="4899025" cy="3816350"/>
          </a:xfrm>
          <a:prstGeom prst="rect">
            <a:avLst/>
          </a:prstGeom>
          <a:noFill/>
          <a:ln w="9525">
            <a:noFill/>
            <a:miter lim="800000"/>
            <a:headEnd/>
            <a:tailEnd/>
          </a:ln>
          <a:effectLst/>
        </p:spPr>
        <p:txBody>
          <a:bodyPr lIns="92075" tIns="46038" rIns="92075" bIns="46038"/>
          <a:lstStyle/>
          <a:p>
            <a:pPr marL="355600" indent="-355600">
              <a:lnSpc>
                <a:spcPct val="90000"/>
              </a:lnSpc>
              <a:spcBef>
                <a:spcPct val="20000"/>
              </a:spcBef>
              <a:buClr>
                <a:srgbClr val="FF0000"/>
              </a:buClr>
              <a:buFont typeface="Arial Unicode MS" pitchFamily="34" charset="-128"/>
              <a:buChar char="➤"/>
              <a:defRPr/>
            </a:pPr>
            <a:r>
              <a:rPr lang="de-DE" sz="2100">
                <a:solidFill>
                  <a:srgbClr val="00FF00"/>
                </a:solidFill>
                <a:effectLst>
                  <a:outerShdw blurRad="38100" dist="38100" dir="2700000" algn="tl">
                    <a:srgbClr val="000000"/>
                  </a:outerShdw>
                </a:effectLst>
              </a:rPr>
              <a:t>Neue Geschäftsmodelle</a:t>
            </a:r>
            <a:r>
              <a:rPr lang="de-DE" sz="2100">
                <a:solidFill>
                  <a:schemeClr val="tx1"/>
                </a:solidFill>
                <a:effectLst>
                  <a:outerShdw blurRad="38100" dist="38100" dir="2700000" algn="tl">
                    <a:srgbClr val="000000"/>
                  </a:outerShdw>
                </a:effectLst>
              </a:rPr>
              <a:t> für die </a:t>
            </a:r>
            <a:r>
              <a:rPr lang="de-DE" sz="2000">
                <a:solidFill>
                  <a:schemeClr val="tx1"/>
                </a:solidFill>
                <a:effectLst>
                  <a:outerShdw blurRad="38100" dist="38100" dir="2700000" algn="tl">
                    <a:srgbClr val="000000"/>
                  </a:outerShdw>
                </a:effectLst>
              </a:rPr>
              <a:t>"New</a:t>
            </a:r>
            <a:r>
              <a:rPr lang="de-DE" sz="2100">
                <a:solidFill>
                  <a:schemeClr val="tx1"/>
                </a:solidFill>
                <a:effectLst>
                  <a:outerShdw blurRad="38100" dist="38100" dir="2700000" algn="tl">
                    <a:srgbClr val="000000"/>
                  </a:outerShdw>
                </a:effectLst>
              </a:rPr>
              <a:t> Economy – Unternehmen" wurden propagiert und erfolgreich verkauft. </a:t>
            </a:r>
          </a:p>
          <a:p>
            <a:pPr marL="355600" indent="-355600">
              <a:lnSpc>
                <a:spcPct val="9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Nach diesen Modellen ist die Marktstruktur der </a:t>
            </a:r>
            <a:r>
              <a:rPr lang="de-DE" sz="2100">
                <a:solidFill>
                  <a:srgbClr val="00FF00"/>
                </a:solidFill>
                <a:effectLst>
                  <a:outerShdw blurRad="38100" dist="38100" dir="2700000" algn="tl">
                    <a:srgbClr val="000000"/>
                  </a:outerShdw>
                </a:effectLst>
              </a:rPr>
              <a:t>New Economy</a:t>
            </a:r>
            <a:r>
              <a:rPr lang="de-DE" sz="2100">
                <a:solidFill>
                  <a:schemeClr val="tx1"/>
                </a:solidFill>
                <a:effectLst>
                  <a:outerShdw blurRad="38100" dist="38100" dir="2700000" algn="tl">
                    <a:srgbClr val="000000"/>
                  </a:outerShdw>
                </a:effectLst>
              </a:rPr>
              <a:t> geprägt von </a:t>
            </a:r>
            <a:r>
              <a:rPr lang="de-DE" sz="2100">
                <a:solidFill>
                  <a:srgbClr val="00FF00"/>
                </a:solidFill>
                <a:effectLst>
                  <a:outerShdw blurRad="38100" dist="38100" dir="2700000" algn="tl">
                    <a:srgbClr val="000000"/>
                  </a:outerShdw>
                </a:effectLst>
              </a:rPr>
              <a:t>Netzwerkprodukten</a:t>
            </a:r>
            <a:r>
              <a:rPr lang="de-DE" sz="2100">
                <a:solidFill>
                  <a:schemeClr val="tx1"/>
                </a:solidFill>
                <a:effectLst>
                  <a:outerShdw blurRad="38100" dist="38100" dir="2700000" algn="tl">
                    <a:srgbClr val="000000"/>
                  </a:outerShdw>
                </a:effectLst>
              </a:rPr>
              <a:t>, so dass das Unternehmen, das am schnellsten wächst, den </a:t>
            </a:r>
            <a:r>
              <a:rPr lang="de-DE" sz="2100">
                <a:solidFill>
                  <a:srgbClr val="00FF00"/>
                </a:solidFill>
                <a:effectLst>
                  <a:outerShdw blurRad="38100" dist="38100" dir="2700000" algn="tl">
                    <a:srgbClr val="000000"/>
                  </a:outerShdw>
                </a:effectLst>
              </a:rPr>
              <a:t>Netzwerk-Standard</a:t>
            </a:r>
            <a:r>
              <a:rPr lang="de-DE" sz="2100">
                <a:solidFill>
                  <a:schemeClr val="tx1"/>
                </a:solidFill>
                <a:effectLst>
                  <a:outerShdw blurRad="38100" dist="38100" dir="2700000" algn="tl">
                    <a:srgbClr val="000000"/>
                  </a:outerShdw>
                </a:effectLst>
              </a:rPr>
              <a:t> setzen und schließlich den </a:t>
            </a:r>
            <a:r>
              <a:rPr lang="de-DE" sz="2100">
                <a:solidFill>
                  <a:srgbClr val="00FF00"/>
                </a:solidFill>
                <a:effectLst>
                  <a:outerShdw blurRad="38100" dist="38100" dir="2700000" algn="tl">
                    <a:srgbClr val="000000"/>
                  </a:outerShdw>
                </a:effectLst>
              </a:rPr>
              <a:t>Markt monopolisieren</a:t>
            </a:r>
            <a:r>
              <a:rPr lang="de-DE" sz="2100">
                <a:solidFill>
                  <a:schemeClr val="tx1"/>
                </a:solidFill>
                <a:effectLst>
                  <a:outerShdw blurRad="38100" dist="38100" dir="2700000" algn="tl">
                    <a:srgbClr val="000000"/>
                  </a:outerShdw>
                </a:effectLst>
              </a:rPr>
              <a:t> kann. Erfolg-reiche IT Unternehmen wie </a:t>
            </a:r>
            <a:r>
              <a:rPr lang="de-DE" sz="2100">
                <a:solidFill>
                  <a:srgbClr val="00FF00"/>
                </a:solidFill>
                <a:effectLst>
                  <a:outerShdw blurRad="38100" dist="38100" dir="2700000" algn="tl">
                    <a:srgbClr val="000000"/>
                  </a:outerShdw>
                </a:effectLst>
              </a:rPr>
              <a:t>Microsoft</a:t>
            </a:r>
            <a:r>
              <a:rPr lang="de-DE" sz="2100">
                <a:solidFill>
                  <a:schemeClr val="tx1"/>
                </a:solidFill>
                <a:effectLst>
                  <a:outerShdw blurRad="38100" dist="38100" dir="2700000" algn="tl">
                    <a:srgbClr val="000000"/>
                  </a:outerShdw>
                </a:effectLst>
              </a:rPr>
              <a:t> standen dabei Modell.</a:t>
            </a:r>
          </a:p>
        </p:txBody>
      </p:sp>
      <p:pic>
        <p:nvPicPr>
          <p:cNvPr id="542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3" y="1011238"/>
            <a:ext cx="413385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sp>
        <p:nvSpPr>
          <p:cNvPr id="9454598" name="Rectangle 6"/>
          <p:cNvSpPr>
            <a:spLocks noChangeArrowheads="1"/>
          </p:cNvSpPr>
          <p:nvPr/>
        </p:nvSpPr>
        <p:spPr bwMode="auto">
          <a:xfrm>
            <a:off x="104775" y="4732338"/>
            <a:ext cx="9039225" cy="2062162"/>
          </a:xfrm>
          <a:prstGeom prst="rect">
            <a:avLst/>
          </a:prstGeom>
          <a:noFill/>
          <a:ln w="9525">
            <a:noFill/>
            <a:miter lim="800000"/>
            <a:headEnd/>
            <a:tailEnd/>
          </a:ln>
          <a:effectLst/>
        </p:spPr>
        <p:txBody>
          <a:bodyPr lIns="92075" tIns="46038" rIns="92075" bIns="46038"/>
          <a:lstStyle/>
          <a:p>
            <a:pPr marL="355600" indent="-355600">
              <a:lnSpc>
                <a:spcPct val="9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Folglich war nicht der Gewinn eines Unternehmens wichtig für seine Bewertung am Aktienmarkt, sondern das Wachstum seines Marktanteils oder seiner Kundendatei: “</a:t>
            </a:r>
            <a:r>
              <a:rPr lang="de-DE" sz="2100">
                <a:solidFill>
                  <a:srgbClr val="00FF00"/>
                </a:solidFill>
                <a:effectLst>
                  <a:outerShdw blurRad="38100" dist="38100" dir="2700000" algn="tl">
                    <a:srgbClr val="000000"/>
                  </a:outerShdw>
                </a:effectLst>
              </a:rPr>
              <a:t>Get large or get lost</a:t>
            </a:r>
            <a:r>
              <a:rPr lang="de-DE" sz="2100">
                <a:solidFill>
                  <a:schemeClr val="tx1"/>
                </a:solidFill>
                <a:effectLst>
                  <a:outerShdw blurRad="38100" dist="38100" dir="2700000" algn="tl">
                    <a:srgbClr val="000000"/>
                  </a:outerShdw>
                </a:effectLst>
              </a:rPr>
              <a:t>!” war das Motto.</a:t>
            </a:r>
          </a:p>
          <a:p>
            <a:pPr marL="355600" indent="-355600">
              <a:lnSpc>
                <a:spcPct val="9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Einige Analysten interpretierten sogar einen großen Verlust (die sogen. “</a:t>
            </a:r>
            <a:r>
              <a:rPr lang="de-DE" sz="2100">
                <a:solidFill>
                  <a:srgbClr val="00FF00"/>
                </a:solidFill>
                <a:effectLst>
                  <a:outerShdw blurRad="38100" dist="38100" dir="2700000" algn="tl">
                    <a:srgbClr val="000000"/>
                  </a:outerShdw>
                </a:effectLst>
              </a:rPr>
              <a:t>capital burn rate</a:t>
            </a:r>
            <a:r>
              <a:rPr lang="de-DE" sz="2100">
                <a:solidFill>
                  <a:schemeClr val="tx1"/>
                </a:solidFill>
                <a:effectLst>
                  <a:outerShdw blurRad="38100" dist="38100" dir="2700000" algn="tl">
                    <a:srgbClr val="000000"/>
                  </a:outerShdw>
                </a:effectLst>
              </a:rPr>
              <a:t>”) als einen Indikator für einen stark wachsenden Marktanteil und damit für die </a:t>
            </a:r>
            <a:r>
              <a:rPr lang="de-DE" sz="2100">
                <a:solidFill>
                  <a:srgbClr val="00FF00"/>
                </a:solidFill>
                <a:effectLst>
                  <a:outerShdw blurRad="38100" dist="38100" dir="2700000" algn="tl">
                    <a:srgbClr val="000000"/>
                  </a:outerShdw>
                </a:effectLst>
              </a:rPr>
              <a:t>langfristige Rentabilität</a:t>
            </a:r>
            <a:r>
              <a:rPr lang="de-DE" sz="2100">
                <a:solidFill>
                  <a:schemeClr val="tx1"/>
                </a:solidFill>
                <a:effectLst>
                  <a:outerShdw blurRad="38100" dist="38100" dir="2700000" algn="tl">
                    <a:srgbClr val="000000"/>
                  </a:outerShdw>
                </a:effectLst>
              </a:rPr>
              <a:t> des </a:t>
            </a:r>
            <a:r>
              <a:rPr lang="de-DE" sz="2000">
                <a:solidFill>
                  <a:schemeClr val="tx1"/>
                </a:solidFill>
                <a:effectLst>
                  <a:outerShdw blurRad="38100" dist="38100" dir="2700000" algn="tl">
                    <a:srgbClr val="000000"/>
                  </a:outerShdw>
                </a:effectLst>
              </a:rPr>
              <a:t>Unternehmens</a:t>
            </a:r>
            <a:r>
              <a:rPr lang="de-DE" sz="2100">
                <a:solidFill>
                  <a:schemeClr val="tx1"/>
                </a:solidFill>
                <a:effectLst>
                  <a:outerShdw blurRad="38100" dist="38100" dir="2700000" algn="tl">
                    <a:srgbClr val="000000"/>
                  </a:outerShdw>
                </a:effectLst>
              </a:rPr>
              <a:t>.</a:t>
            </a:r>
          </a:p>
        </p:txBody>
      </p:sp>
      <p:sp>
        <p:nvSpPr>
          <p:cNvPr id="54281" name="Text Box 7"/>
          <p:cNvSpPr txBox="1">
            <a:spLocks noChangeArrowheads="1"/>
          </p:cNvSpPr>
          <p:nvPr/>
        </p:nvSpPr>
        <p:spPr bwMode="auto">
          <a:xfrm>
            <a:off x="4972050" y="4227513"/>
            <a:ext cx="34528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600">
                <a:solidFill>
                  <a:schemeClr val="bg2"/>
                </a:solidFill>
                <a:latin typeface="Times New Roman" pitchFamily="18" charset="0"/>
              </a:rPr>
              <a:t>NASDAQ Kurs/Gewinn Verhältnis</a:t>
            </a:r>
          </a:p>
        </p:txBody>
      </p:sp>
      <p:sp>
        <p:nvSpPr>
          <p:cNvPr id="54282" name="Line 8"/>
          <p:cNvSpPr>
            <a:spLocks noChangeShapeType="1"/>
          </p:cNvSpPr>
          <p:nvPr/>
        </p:nvSpPr>
        <p:spPr bwMode="auto">
          <a:xfrm>
            <a:off x="6697663" y="665163"/>
            <a:ext cx="779462" cy="596900"/>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54283" name="AutoShape 9"/>
          <p:cNvSpPr>
            <a:spLocks noChangeArrowheads="1"/>
          </p:cNvSpPr>
          <p:nvPr/>
        </p:nvSpPr>
        <p:spPr bwMode="auto">
          <a:xfrm>
            <a:off x="4824413" y="80963"/>
            <a:ext cx="4103687" cy="1008062"/>
          </a:xfrm>
          <a:prstGeom prst="roundRect">
            <a:avLst>
              <a:gd name="adj" fmla="val 16667"/>
            </a:avLst>
          </a:prstGeom>
          <a:solidFill>
            <a:srgbClr val="FFFF99"/>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FF"/>
                </a:solidFill>
              </a:rPr>
              <a:t>Am Ende des Jahres 2000 war das NASDAQ-Kurs/Gewinn-Verhältnis über 60 (= 1,6% “earnings yield”)</a:t>
            </a:r>
            <a:endParaRPr lang="de-DE" altLang="en-US" sz="2000" b="1">
              <a:solidFill>
                <a:srgbClr val="00FF00"/>
              </a:solidFill>
            </a:endParaRPr>
          </a:p>
        </p:txBody>
      </p:sp>
      <p:sp>
        <p:nvSpPr>
          <p:cNvPr id="54284" name="AutoShape 10">
            <a:hlinkClick r:id="rId4" action="ppaction://hlinkpres?slideindex=57&amp;slidetitle=Slide 57" highlightClick="1"/>
          </p:cNvPr>
          <p:cNvSpPr>
            <a:spLocks noChangeArrowheads="1"/>
          </p:cNvSpPr>
          <p:nvPr/>
        </p:nvSpPr>
        <p:spPr bwMode="auto">
          <a:xfrm>
            <a:off x="8399463" y="4176713"/>
            <a:ext cx="395287" cy="287337"/>
          </a:xfrm>
          <a:prstGeom prst="actionButtonEnd">
            <a:avLst/>
          </a:prstGeom>
          <a:solidFill>
            <a:srgbClr val="99CCFF"/>
          </a:solidFill>
          <a:ln w="19050">
            <a:solidFill>
              <a:srgbClr val="0000FF"/>
            </a:solidFill>
            <a:miter lim="800000"/>
            <a:headEnd/>
            <a:tailEnd type="none" w="lg" len="lg"/>
          </a:ln>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6644" name="Rectangle 4"/>
          <p:cNvSpPr>
            <a:spLocks noGrp="1" noChangeArrowheads="1"/>
          </p:cNvSpPr>
          <p:nvPr>
            <p:ph type="title"/>
          </p:nvPr>
        </p:nvSpPr>
        <p:spPr/>
        <p:txBody>
          <a:bodyPr/>
          <a:lstStyle/>
          <a:p>
            <a:pPr eaLnBrk="1" hangingPunct="1">
              <a:defRPr/>
            </a:pPr>
            <a:r>
              <a:rPr lang="de-DE"/>
              <a:t>4.2. Historische Finanzmarktkrisen</a:t>
            </a:r>
            <a:br>
              <a:rPr lang="de-DE"/>
            </a:br>
            <a:r>
              <a:rPr lang="de-DE"/>
              <a:t>4.2.3. Die Dotcom Krise 2000</a:t>
            </a:r>
          </a:p>
        </p:txBody>
      </p:sp>
      <p:sp>
        <p:nvSpPr>
          <p:cNvPr id="5529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4C9468B-E8D0-485A-9D8C-0AB55BE9B8F4}" type="slidenum">
              <a:rPr lang="de-DE" altLang="en-US" sz="1600" smtClean="0"/>
              <a:pPr eaLnBrk="1" hangingPunct="1">
                <a:spcBef>
                  <a:spcPct val="0"/>
                </a:spcBef>
                <a:buClrTx/>
                <a:buFontTx/>
                <a:buNone/>
              </a:pPr>
              <a:t>53</a:t>
            </a:fld>
            <a:r>
              <a:rPr lang="de-DE" altLang="en-US" sz="1600"/>
              <a:t> -</a:t>
            </a:r>
          </a:p>
        </p:txBody>
      </p:sp>
      <p:sp>
        <p:nvSpPr>
          <p:cNvPr id="5530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5530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56643" name="Rectangle 3"/>
          <p:cNvSpPr>
            <a:spLocks noChangeArrowheads="1"/>
          </p:cNvSpPr>
          <p:nvPr/>
        </p:nvSpPr>
        <p:spPr bwMode="auto">
          <a:xfrm>
            <a:off x="104775" y="1052513"/>
            <a:ext cx="9039225" cy="5519737"/>
          </a:xfrm>
          <a:prstGeom prst="rect">
            <a:avLst/>
          </a:prstGeom>
          <a:noFill/>
          <a:ln w="9525">
            <a:noFill/>
            <a:miter lim="800000"/>
            <a:headEnd/>
            <a:tailEnd/>
          </a:ln>
          <a:effectLst/>
        </p:spPr>
        <p:txBody>
          <a:bodyPr lIns="92075" tIns="46038" rIns="92075" bIns="46038"/>
          <a:lstStyle/>
          <a:p>
            <a:pPr marL="355600" indent="-3556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 ersten Unternehmen, die auf der Grundlage derartiger "Business Modelle" von Wagnis-Kapital-Unternehmen an die Börse gebracht wurden, brachten ihren Käufern hohe </a:t>
            </a:r>
            <a:r>
              <a:rPr lang="de-DE" sz="2100" dirty="0">
                <a:solidFill>
                  <a:srgbClr val="00FF00"/>
                </a:solidFill>
                <a:effectLst>
                  <a:outerShdw blurRad="38100" dist="38100" dir="2700000" algn="tl">
                    <a:srgbClr val="000000"/>
                  </a:outerShdw>
                </a:effectLst>
              </a:rPr>
              <a:t>Kursgewinne von 50%</a:t>
            </a:r>
            <a:r>
              <a:rPr lang="de-DE" sz="2100" dirty="0">
                <a:solidFill>
                  <a:schemeClr val="tx1"/>
                </a:solidFill>
                <a:effectLst>
                  <a:outerShdw blurRad="38100" dist="38100" dir="2700000" algn="tl">
                    <a:srgbClr val="000000"/>
                  </a:outerShdw>
                </a:effectLst>
              </a:rPr>
              <a:t> und mehr </a:t>
            </a:r>
            <a:r>
              <a:rPr lang="de-DE" sz="2100" dirty="0">
                <a:solidFill>
                  <a:srgbClr val="00FF00"/>
                </a:solidFill>
                <a:effectLst>
                  <a:outerShdw blurRad="38100" dist="38100" dir="2700000" algn="tl">
                    <a:srgbClr val="000000"/>
                  </a:outerShdw>
                </a:effectLst>
              </a:rPr>
              <a:t>am ersten Handelstag</a:t>
            </a:r>
            <a:r>
              <a:rPr lang="de-DE" sz="2100" dirty="0">
                <a:solidFill>
                  <a:schemeClr val="tx1"/>
                </a:solidFill>
                <a:effectLst>
                  <a:outerShdw blurRad="38100" dist="38100" dir="2700000" algn="tl">
                    <a:srgbClr val="000000"/>
                  </a:outerShdw>
                </a:effectLst>
              </a:rPr>
              <a:t> ein:</a:t>
            </a:r>
          </a:p>
          <a:p>
            <a:pPr marL="1081088" lvl="1" indent="-357188">
              <a:lnSpc>
                <a:spcPct val="90000"/>
              </a:lnSpc>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Als Siemens seine Tochterfirma "</a:t>
            </a:r>
            <a:r>
              <a:rPr lang="de-DE" sz="2000" dirty="0">
                <a:solidFill>
                  <a:srgbClr val="00FF00"/>
                </a:solidFill>
                <a:effectLst>
                  <a:outerShdw blurRad="38100" dist="38100" dir="2700000" algn="tl">
                    <a:srgbClr val="000000"/>
                  </a:outerShdw>
                </a:effectLst>
              </a:rPr>
              <a:t>Infineon</a:t>
            </a:r>
            <a:r>
              <a:rPr lang="de-DE" sz="2000" dirty="0">
                <a:solidFill>
                  <a:schemeClr val="tx1"/>
                </a:solidFill>
                <a:effectLst>
                  <a:outerShdw blurRad="38100" dist="38100" dir="2700000" algn="tl">
                    <a:srgbClr val="000000"/>
                  </a:outerShdw>
                </a:effectLst>
              </a:rPr>
              <a:t>" auf den Markt brachte zu einem Ausgabekurs von </a:t>
            </a:r>
            <a:r>
              <a:rPr lang="de-DE" sz="2000" dirty="0">
                <a:solidFill>
                  <a:srgbClr val="00FF00"/>
                </a:solidFill>
                <a:effectLst>
                  <a:outerShdw blurRad="38100" dist="38100" dir="2700000" algn="tl">
                    <a:srgbClr val="000000"/>
                  </a:outerShdw>
                </a:effectLst>
              </a:rPr>
              <a:t>35 €,</a:t>
            </a:r>
            <a:r>
              <a:rPr lang="de-DE" sz="2000" dirty="0">
                <a:solidFill>
                  <a:schemeClr val="tx1"/>
                </a:solidFill>
                <a:effectLst>
                  <a:outerShdw blurRad="38100" dist="38100" dir="2700000" algn="tl">
                    <a:srgbClr val="000000"/>
                  </a:outerShdw>
                </a:effectLst>
              </a:rPr>
              <a:t> stieg der Kurs am ersten Tag auf </a:t>
            </a:r>
            <a:r>
              <a:rPr lang="de-DE" sz="2000" dirty="0">
                <a:solidFill>
                  <a:srgbClr val="00FF00"/>
                </a:solidFill>
                <a:effectLst>
                  <a:outerShdw blurRad="38100" dist="38100" dir="2700000" algn="tl">
                    <a:srgbClr val="000000"/>
                  </a:outerShdw>
                </a:effectLst>
              </a:rPr>
              <a:t>85 €</a:t>
            </a:r>
            <a:r>
              <a:rPr lang="de-DE" sz="2000" dirty="0">
                <a:solidFill>
                  <a:schemeClr val="tx1"/>
                </a:solidFill>
                <a:effectLst>
                  <a:outerShdw blurRad="38100" dist="38100" dir="2700000" algn="tl">
                    <a:srgbClr val="000000"/>
                  </a:outerShdw>
                </a:effectLst>
              </a:rPr>
              <a:t> (Heutiger Kurswert : </a:t>
            </a:r>
            <a:r>
              <a:rPr lang="de-DE" sz="2000" dirty="0">
                <a:solidFill>
                  <a:srgbClr val="FF66FF"/>
                </a:solidFill>
                <a:effectLst>
                  <a:outerShdw blurRad="38100" dist="38100" dir="2700000" algn="tl">
                    <a:srgbClr val="000000"/>
                  </a:outerShdw>
                </a:effectLst>
              </a:rPr>
              <a:t>8,55 €</a:t>
            </a:r>
            <a:r>
              <a:rPr lang="de-DE" sz="2000" dirty="0">
                <a:solidFill>
                  <a:schemeClr val="tx1"/>
                </a:solidFill>
                <a:effectLst>
                  <a:outerShdw blurRad="38100" dist="38100" dir="2700000" algn="tl">
                    <a:srgbClr val="000000"/>
                  </a:outerShdw>
                </a:effectLst>
              </a:rPr>
              <a:t>)</a:t>
            </a:r>
          </a:p>
          <a:p>
            <a:pPr marL="355600" indent="-3556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Solche spektakulären Gewinne weckten das </a:t>
            </a:r>
            <a:r>
              <a:rPr lang="de-DE" sz="2100" dirty="0">
                <a:solidFill>
                  <a:srgbClr val="00FF00"/>
                </a:solidFill>
                <a:effectLst>
                  <a:outerShdw blurRad="38100" dist="38100" dir="2700000" algn="tl">
                    <a:srgbClr val="000000"/>
                  </a:outerShdw>
                </a:effectLst>
              </a:rPr>
              <a:t>breite</a:t>
            </a:r>
            <a:r>
              <a:rPr lang="de-DE" sz="2100" dirty="0">
                <a:solidFill>
                  <a:schemeClr val="tx1"/>
                </a:solidFill>
                <a:effectLst>
                  <a:outerShdw blurRad="38100" dist="38100" dir="2700000" algn="tl">
                    <a:srgbClr val="000000"/>
                  </a:outerShdw>
                </a:effectLst>
              </a:rPr>
              <a:t> öffentliche </a:t>
            </a:r>
            <a:r>
              <a:rPr lang="de-DE" sz="2100" dirty="0">
                <a:solidFill>
                  <a:srgbClr val="00FF00"/>
                </a:solidFill>
                <a:effectLst>
                  <a:outerShdw blurRad="38100" dist="38100" dir="2700000" algn="tl">
                    <a:srgbClr val="000000"/>
                  </a:outerShdw>
                </a:effectLst>
              </a:rPr>
              <a:t>Interesse</a:t>
            </a:r>
            <a:r>
              <a:rPr lang="de-DE" sz="2100" dirty="0">
                <a:solidFill>
                  <a:schemeClr val="tx1"/>
                </a:solidFill>
                <a:effectLst>
                  <a:outerShdw blurRad="38100" dist="38100" dir="2700000" algn="tl">
                    <a:srgbClr val="000000"/>
                  </a:outerShdw>
                </a:effectLst>
              </a:rPr>
              <a:t>. "Jeder" begann in Aktien zu investieren.</a:t>
            </a:r>
          </a:p>
          <a:p>
            <a:pPr marL="355600" indent="-3556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 "</a:t>
            </a:r>
            <a:r>
              <a:rPr lang="de-DE" sz="2100" dirty="0">
                <a:solidFill>
                  <a:srgbClr val="00FF00"/>
                </a:solidFill>
                <a:effectLst>
                  <a:outerShdw blurRad="38100" dist="38100" dir="2700000" algn="tl">
                    <a:srgbClr val="000000"/>
                  </a:outerShdw>
                </a:effectLst>
              </a:rPr>
              <a:t>Jagd" nach Neuemissionen</a:t>
            </a:r>
            <a:r>
              <a:rPr lang="de-DE" sz="2100" dirty="0">
                <a:solidFill>
                  <a:schemeClr val="tx1"/>
                </a:solidFill>
                <a:effectLst>
                  <a:outerShdw blurRad="38100" dist="38100" dir="2700000" algn="tl">
                    <a:srgbClr val="000000"/>
                  </a:outerShdw>
                </a:effectLst>
              </a:rPr>
              <a:t> wurde zum Volkssport.</a:t>
            </a:r>
          </a:p>
          <a:p>
            <a:pPr marL="355600" indent="-3556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In Deutschland standen zwei Ereignisse am Beginn dieses Börsenfiebers:</a:t>
            </a:r>
          </a:p>
          <a:p>
            <a:pPr marL="1081088" lvl="1" indent="-357188">
              <a:lnSpc>
                <a:spcPct val="90000"/>
              </a:lnSpc>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Die Eröffnung des “</a:t>
            </a:r>
            <a:r>
              <a:rPr lang="de-DE" sz="2000" dirty="0">
                <a:solidFill>
                  <a:srgbClr val="00FF00"/>
                </a:solidFill>
                <a:effectLst>
                  <a:outerShdw blurRad="38100" dist="38100" dir="2700000" algn="tl">
                    <a:srgbClr val="000000"/>
                  </a:outerShdw>
                </a:effectLst>
              </a:rPr>
              <a:t>Neuen Marktes</a:t>
            </a:r>
            <a:r>
              <a:rPr lang="de-DE" sz="2000" dirty="0">
                <a:solidFill>
                  <a:schemeClr val="tx1"/>
                </a:solidFill>
                <a:effectLst>
                  <a:outerShdw blurRad="38100" dist="38100" dir="2700000" algn="tl">
                    <a:srgbClr val="000000"/>
                  </a:outerShdw>
                </a:effectLst>
              </a:rPr>
              <a:t>”, dem deutschen Äquivalent zur NASDAQ, im März </a:t>
            </a:r>
            <a:r>
              <a:rPr lang="de-DE" sz="2000" dirty="0">
                <a:solidFill>
                  <a:srgbClr val="FF9933"/>
                </a:solidFill>
                <a:effectLst>
                  <a:outerShdw blurRad="38100" dist="38100" dir="2700000" algn="tl">
                    <a:srgbClr val="000000"/>
                  </a:outerShdw>
                </a:effectLst>
              </a:rPr>
              <a:t>1997</a:t>
            </a:r>
            <a:r>
              <a:rPr lang="de-DE" sz="2000" dirty="0">
                <a:solidFill>
                  <a:schemeClr val="tx1"/>
                </a:solidFill>
                <a:effectLst>
                  <a:outerShdw blurRad="38100" dist="38100" dir="2700000" algn="tl">
                    <a:srgbClr val="000000"/>
                  </a:outerShdw>
                </a:effectLst>
              </a:rPr>
              <a:t> (</a:t>
            </a:r>
            <a:r>
              <a:rPr lang="de-DE" sz="1800" dirty="0">
                <a:solidFill>
                  <a:schemeClr val="tx1"/>
                </a:solidFill>
                <a:effectLst>
                  <a:outerShdw blurRad="38100" dist="38100" dir="2700000" algn="tl">
                    <a:srgbClr val="000000"/>
                  </a:outerShdw>
                </a:effectLst>
              </a:rPr>
              <a:t>geschlossen im Juni 2003, seitdem </a:t>
            </a:r>
            <a:r>
              <a:rPr lang="de-DE" sz="1800" dirty="0" err="1">
                <a:solidFill>
                  <a:schemeClr val="tx1"/>
                </a:solidFill>
                <a:effectLst>
                  <a:outerShdw blurRad="38100" dist="38100" dir="2700000" algn="tl">
                    <a:srgbClr val="000000"/>
                  </a:outerShdw>
                </a:effectLst>
              </a:rPr>
              <a:t>TecDAX</a:t>
            </a:r>
            <a:r>
              <a:rPr lang="de-DE" sz="2000" dirty="0">
                <a:solidFill>
                  <a:schemeClr val="tx1"/>
                </a:solidFill>
                <a:effectLst>
                  <a:outerShdw blurRad="38100" dist="38100" dir="2700000" algn="tl">
                    <a:srgbClr val="000000"/>
                  </a:outerShdw>
                </a:effectLst>
              </a:rPr>
              <a:t>).</a:t>
            </a:r>
          </a:p>
          <a:p>
            <a:pPr marL="1081088" lvl="1" indent="-357188">
              <a:lnSpc>
                <a:spcPct val="90000"/>
              </a:lnSpc>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Der Börsengang (IPO) der </a:t>
            </a:r>
            <a:r>
              <a:rPr lang="de-DE" sz="2000" dirty="0">
                <a:solidFill>
                  <a:srgbClr val="00FF00"/>
                </a:solidFill>
                <a:effectLst>
                  <a:outerShdw blurRad="38100" dist="38100" dir="2700000" algn="tl">
                    <a:srgbClr val="000000"/>
                  </a:outerShdw>
                </a:effectLst>
              </a:rPr>
              <a:t>Deutschen Telekom</a:t>
            </a:r>
            <a:r>
              <a:rPr lang="de-DE" sz="2000" dirty="0">
                <a:solidFill>
                  <a:schemeClr val="tx1"/>
                </a:solidFill>
                <a:effectLst>
                  <a:outerShdw blurRad="38100" dist="38100" dir="2700000" algn="tl">
                    <a:srgbClr val="000000"/>
                  </a:outerShdw>
                </a:effectLst>
              </a:rPr>
              <a:t> im November </a:t>
            </a:r>
            <a:r>
              <a:rPr lang="de-DE" sz="2000" dirty="0">
                <a:solidFill>
                  <a:srgbClr val="FF9933"/>
                </a:solidFill>
                <a:effectLst>
                  <a:outerShdw blurRad="38100" dist="38100" dir="2700000" algn="tl">
                    <a:srgbClr val="000000"/>
                  </a:outerShdw>
                </a:effectLst>
              </a:rPr>
              <a:t>1996</a:t>
            </a:r>
            <a:r>
              <a:rPr lang="de-DE" sz="2000" dirty="0">
                <a:solidFill>
                  <a:schemeClr val="tx1"/>
                </a:solidFill>
                <a:effectLst>
                  <a:outerShdw blurRad="38100" dist="38100" dir="2700000" algn="tl">
                    <a:srgbClr val="000000"/>
                  </a:outerShdw>
                </a:effectLst>
              </a:rPr>
              <a:t>, deren Aktie als "</a:t>
            </a:r>
            <a:r>
              <a:rPr lang="de-DE" sz="2000" dirty="0">
                <a:solidFill>
                  <a:srgbClr val="00FF00"/>
                </a:solidFill>
                <a:effectLst>
                  <a:outerShdw blurRad="38100" dist="38100" dir="2700000" algn="tl">
                    <a:srgbClr val="000000"/>
                  </a:outerShdw>
                </a:effectLst>
              </a:rPr>
              <a:t>Volksaktie</a:t>
            </a:r>
            <a:r>
              <a:rPr lang="de-DE" sz="2000" dirty="0">
                <a:solidFill>
                  <a:schemeClr val="tx1"/>
                </a:solidFill>
                <a:effectLst>
                  <a:outerShdw blurRad="38100" dist="38100" dir="2700000" algn="tl">
                    <a:srgbClr val="000000"/>
                  </a:outerShdw>
                </a:effectLst>
              </a:rPr>
              <a:t>" im Rahmen einer großen Fernseh-</a:t>
            </a:r>
            <a:r>
              <a:rPr lang="de-DE" sz="2000" dirty="0" err="1">
                <a:solidFill>
                  <a:schemeClr val="tx1"/>
                </a:solidFill>
                <a:effectLst>
                  <a:outerShdw blurRad="38100" dist="38100" dir="2700000" algn="tl">
                    <a:srgbClr val="000000"/>
                  </a:outerShdw>
                </a:effectLst>
              </a:rPr>
              <a:t>kampagne</a:t>
            </a:r>
            <a:r>
              <a:rPr lang="de-DE" sz="2000" dirty="0">
                <a:solidFill>
                  <a:schemeClr val="tx1"/>
                </a:solidFill>
                <a:effectLst>
                  <a:outerShdw blurRad="38100" dist="38100" dir="2700000" algn="tl">
                    <a:srgbClr val="000000"/>
                  </a:outerShdw>
                </a:effectLst>
              </a:rPr>
              <a:t> angepriesen wurde. (Ausgabekurs </a:t>
            </a:r>
            <a:r>
              <a:rPr lang="de-DE" sz="2000" dirty="0">
                <a:solidFill>
                  <a:srgbClr val="00FF00"/>
                </a:solidFill>
                <a:effectLst>
                  <a:outerShdw blurRad="38100" dist="38100" dir="2700000" algn="tl">
                    <a:srgbClr val="000000"/>
                  </a:outerShdw>
                </a:effectLst>
              </a:rPr>
              <a:t>14,7€</a:t>
            </a:r>
            <a:r>
              <a:rPr lang="de-DE" sz="2000" dirty="0">
                <a:solidFill>
                  <a:schemeClr val="tx1"/>
                </a:solidFill>
                <a:effectLst>
                  <a:outerShdw blurRad="38100" dist="38100" dir="2700000" algn="tl">
                    <a:srgbClr val="000000"/>
                  </a:outerShdw>
                </a:effectLst>
              </a:rPr>
              <a:t>, Kursspitze        </a:t>
            </a:r>
            <a:r>
              <a:rPr lang="de-DE" sz="2000" dirty="0">
                <a:solidFill>
                  <a:srgbClr val="00FF00"/>
                </a:solidFill>
                <a:effectLst>
                  <a:outerShdw blurRad="38100" dist="38100" dir="2700000" algn="tl">
                    <a:srgbClr val="000000"/>
                  </a:outerShdw>
                </a:effectLst>
              </a:rPr>
              <a:t>104 €</a:t>
            </a:r>
            <a:r>
              <a:rPr lang="de-DE" sz="2000" dirty="0">
                <a:solidFill>
                  <a:schemeClr val="tx1"/>
                </a:solidFill>
                <a:effectLst>
                  <a:outerShdw blurRad="38100" dist="38100" dir="2700000" algn="tl">
                    <a:srgbClr val="000000"/>
                  </a:outerShdw>
                </a:effectLst>
              </a:rPr>
              <a:t> im März 2000, </a:t>
            </a:r>
            <a:r>
              <a:rPr lang="de-DE" sz="2000" dirty="0">
                <a:solidFill>
                  <a:srgbClr val="FF66FF"/>
                </a:solidFill>
                <a:effectLst>
                  <a:outerShdw blurRad="38100" dist="38100" dir="2700000" algn="tl">
                    <a:srgbClr val="000000"/>
                  </a:outerShdw>
                </a:effectLst>
              </a:rPr>
              <a:t>12,69 €</a:t>
            </a:r>
            <a:r>
              <a:rPr lang="de-DE" sz="2000" dirty="0">
                <a:solidFill>
                  <a:schemeClr val="tx1"/>
                </a:solidFill>
                <a:effectLst>
                  <a:outerShdw blurRad="38100" dist="38100" dir="2700000" algn="tl">
                    <a:srgbClr val="000000"/>
                  </a:outerShdw>
                </a:effectLst>
              </a:rPr>
              <a:t> heute)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566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566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56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624580" name="Rectangle 4"/>
          <p:cNvSpPr>
            <a:spLocks noGrp="1" noChangeArrowheads="1"/>
          </p:cNvSpPr>
          <p:nvPr>
            <p:ph type="title"/>
          </p:nvPr>
        </p:nvSpPr>
        <p:spPr/>
        <p:txBody>
          <a:bodyPr/>
          <a:lstStyle/>
          <a:p>
            <a:pPr eaLnBrk="1" hangingPunct="1">
              <a:defRPr/>
            </a:pPr>
            <a:r>
              <a:rPr lang="de-DE"/>
              <a:t>4.2. Historische Finanzmarktkrisen</a:t>
            </a:r>
            <a:br>
              <a:rPr lang="de-DE"/>
            </a:br>
            <a:r>
              <a:rPr lang="de-DE"/>
              <a:t>4.2.3. Die Dotcom Krise 2000</a:t>
            </a:r>
          </a:p>
        </p:txBody>
      </p:sp>
      <p:pic>
        <p:nvPicPr>
          <p:cNvPr id="5632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36700" y="1095375"/>
            <a:ext cx="5994400" cy="5743575"/>
          </a:xfrm>
          <a:noFill/>
          <a:extLst>
            <a:ext uri="{909E8E84-426E-40DD-AFC4-6F175D3DCCD1}">
              <a14:hiddenFill xmlns:a14="http://schemas.microsoft.com/office/drawing/2010/main">
                <a:solidFill>
                  <a:srgbClr val="FFFFFF"/>
                </a:solidFill>
              </a14:hiddenFill>
            </a:ext>
          </a:extLst>
        </p:spPr>
      </p:pic>
      <p:sp>
        <p:nvSpPr>
          <p:cNvPr id="5632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20B30F7D-55B6-448E-A6E0-CF326A90570B}" type="slidenum">
              <a:rPr lang="de-DE" altLang="en-US" sz="1600" smtClean="0"/>
              <a:pPr eaLnBrk="1" hangingPunct="1">
                <a:spcBef>
                  <a:spcPct val="0"/>
                </a:spcBef>
                <a:buClrTx/>
                <a:buFontTx/>
                <a:buNone/>
              </a:pPr>
              <a:t>54</a:t>
            </a:fld>
            <a:r>
              <a:rPr lang="de-DE" altLang="en-US" sz="1600"/>
              <a:t> -</a:t>
            </a:r>
          </a:p>
        </p:txBody>
      </p:sp>
      <p:sp>
        <p:nvSpPr>
          <p:cNvPr id="5632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5632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24450"/>
            <a:ext cx="914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pic>
      <p:sp>
        <p:nvSpPr>
          <p:cNvPr id="9458693" name="Rectangle 5"/>
          <p:cNvSpPr>
            <a:spLocks noGrp="1" noChangeArrowheads="1"/>
          </p:cNvSpPr>
          <p:nvPr>
            <p:ph type="title"/>
          </p:nvPr>
        </p:nvSpPr>
        <p:spPr/>
        <p:txBody>
          <a:bodyPr/>
          <a:lstStyle/>
          <a:p>
            <a:pPr eaLnBrk="1" hangingPunct="1">
              <a:defRPr/>
            </a:pPr>
            <a:r>
              <a:rPr lang="en-US"/>
              <a:t>4.2. Historische Finanzmarktkrisen</a:t>
            </a:r>
            <a:br>
              <a:rPr lang="en-US"/>
            </a:br>
            <a:r>
              <a:rPr lang="en-US"/>
              <a:t>4.2.3. Die Dotcom Krise 2000</a:t>
            </a:r>
            <a:endParaRPr lang="de-DE"/>
          </a:p>
        </p:txBody>
      </p:sp>
      <p:sp>
        <p:nvSpPr>
          <p:cNvPr id="5734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222DC2CC-5261-40AA-9D29-CCDD49EA1EC0}" type="slidenum">
              <a:rPr lang="de-DE" altLang="en-US" sz="1600" smtClean="0"/>
              <a:pPr eaLnBrk="1" hangingPunct="1">
                <a:spcBef>
                  <a:spcPct val="0"/>
                </a:spcBef>
                <a:buClrTx/>
                <a:buFontTx/>
                <a:buNone/>
              </a:pPr>
              <a:t>55</a:t>
            </a:fld>
            <a:r>
              <a:rPr lang="de-DE" altLang="en-US" sz="1600"/>
              <a:t> -</a:t>
            </a:r>
          </a:p>
        </p:txBody>
      </p:sp>
      <p:sp>
        <p:nvSpPr>
          <p:cNvPr id="5734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458692" name="Rectangle 4"/>
          <p:cNvSpPr>
            <a:spLocks noChangeArrowheads="1"/>
          </p:cNvSpPr>
          <p:nvPr/>
        </p:nvSpPr>
        <p:spPr bwMode="auto">
          <a:xfrm>
            <a:off x="104775" y="1052513"/>
            <a:ext cx="9039225" cy="5519737"/>
          </a:xfrm>
          <a:prstGeom prst="rect">
            <a:avLst/>
          </a:prstGeom>
          <a:noFill/>
          <a:ln w="9525">
            <a:noFill/>
            <a:miter lim="800000"/>
            <a:headEnd/>
            <a:tailEnd/>
          </a:ln>
          <a:effectLst/>
        </p:spPr>
        <p:txBody>
          <a:bodyPr lIns="92075" tIns="46038" rIns="92075" bIns="46038"/>
          <a:lstStyle/>
          <a:p>
            <a:pPr marL="355600" indent="-3556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Reden über die Börse wurde so populär wie das Reden über </a:t>
            </a:r>
            <a:r>
              <a:rPr lang="de-DE" sz="2100" dirty="0" err="1">
                <a:solidFill>
                  <a:schemeClr val="tx1"/>
                </a:solidFill>
                <a:effectLst>
                  <a:outerShdw blurRad="38100" dist="38100" dir="2700000" algn="tl">
                    <a:srgbClr val="000000"/>
                  </a:outerShdw>
                </a:effectLst>
              </a:rPr>
              <a:t>Sporter-eignisse</a:t>
            </a:r>
            <a:r>
              <a:rPr lang="de-DE" sz="2100" dirty="0">
                <a:solidFill>
                  <a:schemeClr val="tx1"/>
                </a:solidFill>
                <a:effectLst>
                  <a:outerShdw blurRad="38100" dist="38100" dir="2700000" algn="tl">
                    <a:srgbClr val="000000"/>
                  </a:outerShdw>
                </a:effectLst>
              </a:rPr>
              <a:t>. Manager von New </a:t>
            </a:r>
            <a:r>
              <a:rPr lang="de-DE" sz="2100" dirty="0" err="1">
                <a:solidFill>
                  <a:schemeClr val="tx1"/>
                </a:solidFill>
                <a:effectLst>
                  <a:outerShdw blurRad="38100" dist="38100" dir="2700000" algn="tl">
                    <a:srgbClr val="000000"/>
                  </a:outerShdw>
                </a:effectLst>
              </a:rPr>
              <a:t>Economy</a:t>
            </a:r>
            <a:r>
              <a:rPr lang="de-DE" sz="2100" dirty="0">
                <a:solidFill>
                  <a:schemeClr val="tx1"/>
                </a:solidFill>
                <a:effectLst>
                  <a:outerShdw blurRad="38100" dist="38100" dir="2700000" algn="tl">
                    <a:srgbClr val="000000"/>
                  </a:outerShdw>
                </a:effectLst>
              </a:rPr>
              <a:t> Unternehmen genossen Starkult. </a:t>
            </a:r>
          </a:p>
          <a:p>
            <a:pPr marL="355600" indent="-3556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Viele ehemals </a:t>
            </a:r>
            <a:r>
              <a:rPr lang="de-DE" sz="2100" dirty="0">
                <a:solidFill>
                  <a:srgbClr val="00FF00"/>
                </a:solidFill>
                <a:effectLst>
                  <a:outerShdw blurRad="38100" dist="38100" dir="2700000" algn="tl">
                    <a:srgbClr val="000000"/>
                  </a:outerShdw>
                </a:effectLst>
              </a:rPr>
              <a:t>konservative Sparer</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schichteten</a:t>
            </a:r>
            <a:r>
              <a:rPr lang="de-DE" sz="2100" dirty="0">
                <a:solidFill>
                  <a:schemeClr val="tx1"/>
                </a:solidFill>
                <a:effectLst>
                  <a:outerShdw blurRad="38100" dist="38100" dir="2700000" algn="tl">
                    <a:srgbClr val="000000"/>
                  </a:outerShdw>
                </a:effectLst>
              </a:rPr>
              <a:t> ihre Ersparnisse </a:t>
            </a:r>
            <a:r>
              <a:rPr lang="de-DE" sz="2100" dirty="0">
                <a:solidFill>
                  <a:srgbClr val="00FF00"/>
                </a:solidFill>
                <a:effectLst>
                  <a:outerShdw blurRad="38100" dist="38100" dir="2700000" algn="tl">
                    <a:srgbClr val="000000"/>
                  </a:outerShdw>
                </a:effectLst>
              </a:rPr>
              <a:t>um</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von</a:t>
            </a:r>
            <a:r>
              <a:rPr lang="de-DE" sz="2100" dirty="0">
                <a:solidFill>
                  <a:schemeClr val="tx1"/>
                </a:solidFill>
                <a:effectLst>
                  <a:outerShdw blurRad="38100" dist="38100" dir="2700000" algn="tl">
                    <a:srgbClr val="000000"/>
                  </a:outerShdw>
                </a:effectLst>
              </a:rPr>
              <a:t> festverzinslichen Wertpapieren mit </a:t>
            </a:r>
            <a:r>
              <a:rPr lang="de-DE" sz="2100" dirty="0">
                <a:solidFill>
                  <a:srgbClr val="00FF00"/>
                </a:solidFill>
                <a:effectLst>
                  <a:outerShdw blurRad="38100" dist="38100" dir="2700000" algn="tl">
                    <a:srgbClr val="000000"/>
                  </a:outerShdw>
                </a:effectLst>
              </a:rPr>
              <a:t>niedrigem Risiko</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in risikoreiche</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Aktientitel</a:t>
            </a:r>
            <a:r>
              <a:rPr lang="de-DE" sz="2100" dirty="0">
                <a:solidFill>
                  <a:schemeClr val="tx1"/>
                </a:solidFill>
                <a:effectLst>
                  <a:outerShdw blurRad="38100" dist="38100" dir="2700000" algn="tl">
                    <a:srgbClr val="000000"/>
                  </a:outerShdw>
                </a:effectLst>
              </a:rPr>
              <a:t>. Amerikanische Pensionsfonds boten ihren Kunden an, ihre Altersersparnisse selbst auf Aktien, Festverzinsliche und </a:t>
            </a:r>
            <a:r>
              <a:rPr lang="de-DE" sz="2100" dirty="0" err="1">
                <a:solidFill>
                  <a:schemeClr val="tx1"/>
                </a:solidFill>
                <a:effectLst>
                  <a:outerShdw blurRad="38100" dist="38100" dir="2700000" algn="tl">
                    <a:srgbClr val="000000"/>
                  </a:outerShdw>
                </a:effectLst>
              </a:rPr>
              <a:t>Geldmarktpa-piere</a:t>
            </a:r>
            <a:r>
              <a:rPr lang="de-DE" sz="2100" dirty="0">
                <a:solidFill>
                  <a:schemeClr val="tx1"/>
                </a:solidFill>
                <a:effectLst>
                  <a:outerShdw blurRad="38100" dist="38100" dir="2700000" algn="tl">
                    <a:srgbClr val="000000"/>
                  </a:outerShdw>
                </a:effectLst>
              </a:rPr>
              <a:t> umzuschichten. Aufgrund der großen Aktienkursgewinne wurden </a:t>
            </a:r>
            <a:r>
              <a:rPr lang="de-DE" sz="2100" dirty="0">
                <a:solidFill>
                  <a:srgbClr val="00FF00"/>
                </a:solidFill>
                <a:effectLst>
                  <a:outerShdw blurRad="38100" dist="38100" dir="2700000" algn="tl">
                    <a:srgbClr val="000000"/>
                  </a:outerShdw>
                </a:effectLst>
              </a:rPr>
              <a:t>immer mehr Altersersparnisse in Aktien</a:t>
            </a:r>
            <a:r>
              <a:rPr lang="de-DE" sz="2100" dirty="0">
                <a:solidFill>
                  <a:schemeClr val="tx1"/>
                </a:solidFill>
                <a:effectLst>
                  <a:outerShdw blurRad="38100" dist="38100" dir="2700000" algn="tl">
                    <a:srgbClr val="000000"/>
                  </a:outerShdw>
                </a:effectLst>
              </a:rPr>
              <a:t> angelegt.</a:t>
            </a:r>
          </a:p>
          <a:p>
            <a:pPr marL="355600" indent="-3556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 </a:t>
            </a:r>
            <a:r>
              <a:rPr lang="de-DE" sz="2100" dirty="0">
                <a:solidFill>
                  <a:srgbClr val="00FF00"/>
                </a:solidFill>
                <a:effectLst>
                  <a:outerShdw blurRad="38100" dist="38100" dir="2700000" algn="tl">
                    <a:srgbClr val="000000"/>
                  </a:outerShdw>
                </a:effectLst>
              </a:rPr>
              <a:t>Geldpolitik</a:t>
            </a:r>
            <a:r>
              <a:rPr lang="de-DE" sz="2100" dirty="0">
                <a:solidFill>
                  <a:schemeClr val="tx1"/>
                </a:solidFill>
                <a:effectLst>
                  <a:outerShdw blurRad="38100" dist="38100" dir="2700000" algn="tl">
                    <a:srgbClr val="000000"/>
                  </a:outerShdw>
                </a:effectLst>
              </a:rPr>
              <a:t> in den USA und anderen Ländern </a:t>
            </a:r>
            <a:r>
              <a:rPr lang="de-DE" sz="2100" dirty="0">
                <a:solidFill>
                  <a:srgbClr val="00FF00"/>
                </a:solidFill>
                <a:effectLst>
                  <a:outerShdw blurRad="38100" dist="38100" dir="2700000" algn="tl">
                    <a:srgbClr val="000000"/>
                  </a:outerShdw>
                </a:effectLst>
              </a:rPr>
              <a:t>griff nicht aktiv ein</a:t>
            </a:r>
            <a:r>
              <a:rPr lang="de-DE" sz="2100" dirty="0">
                <a:solidFill>
                  <a:schemeClr val="tx1"/>
                </a:solidFill>
                <a:effectLst>
                  <a:outerShdw blurRad="38100" dist="38100" dir="2700000" algn="tl">
                    <a:srgbClr val="000000"/>
                  </a:outerShdw>
                </a:effectLst>
              </a:rPr>
              <a:t>, um die Spekulationsblase am Aktienmarkt zu stoppen. Von </a:t>
            </a:r>
            <a:r>
              <a:rPr lang="de-DE" sz="2100" dirty="0">
                <a:solidFill>
                  <a:srgbClr val="00FF00"/>
                </a:solidFill>
                <a:effectLst>
                  <a:outerShdw blurRad="38100" dist="38100" dir="2700000" algn="tl">
                    <a:srgbClr val="000000"/>
                  </a:outerShdw>
                </a:effectLst>
              </a:rPr>
              <a:t>Februar 2, 1995</a:t>
            </a:r>
            <a:r>
              <a:rPr lang="de-DE" sz="2100" dirty="0">
                <a:solidFill>
                  <a:schemeClr val="tx1"/>
                </a:solidFill>
                <a:effectLst>
                  <a:outerShdw blurRad="38100" dist="38100" dir="2700000" algn="tl">
                    <a:srgbClr val="000000"/>
                  </a:outerShdw>
                </a:effectLst>
              </a:rPr>
              <a:t> bis </a:t>
            </a:r>
            <a:r>
              <a:rPr lang="de-DE" sz="2100" dirty="0">
                <a:solidFill>
                  <a:srgbClr val="00FF00"/>
                </a:solidFill>
                <a:effectLst>
                  <a:outerShdw blurRad="38100" dist="38100" dir="2700000" algn="tl">
                    <a:srgbClr val="000000"/>
                  </a:outerShdw>
                </a:effectLst>
              </a:rPr>
              <a:t>August 24, 1999</a:t>
            </a:r>
            <a:r>
              <a:rPr lang="de-DE" sz="2100" dirty="0">
                <a:solidFill>
                  <a:schemeClr val="tx1"/>
                </a:solidFill>
                <a:effectLst>
                  <a:outerShdw blurRad="38100" dist="38100" dir="2700000" algn="tl">
                    <a:srgbClr val="000000"/>
                  </a:outerShdw>
                </a:effectLst>
              </a:rPr>
              <a:t>, stieg die Federal Funds Rate der </a:t>
            </a:r>
            <a:r>
              <a:rPr lang="de-DE" sz="2100" dirty="0" err="1">
                <a:solidFill>
                  <a:schemeClr val="tx1"/>
                </a:solidFill>
                <a:effectLst>
                  <a:outerShdw blurRad="38100" dist="38100" dir="2700000" algn="tl">
                    <a:srgbClr val="000000"/>
                  </a:outerShdw>
                </a:effectLst>
              </a:rPr>
              <a:t>Fed</a:t>
            </a:r>
            <a:r>
              <a:rPr lang="de-DE" sz="2100" dirty="0">
                <a:solidFill>
                  <a:schemeClr val="tx1"/>
                </a:solidFill>
                <a:effectLst>
                  <a:outerShdw blurRad="38100" dist="38100" dir="2700000" algn="tl">
                    <a:srgbClr val="000000"/>
                  </a:outerShdw>
                </a:effectLst>
              </a:rPr>
              <a:t> nicht an – mit Ausnahme des 0,25% Anstiegs im März 1997.</a:t>
            </a:r>
          </a:p>
        </p:txBody>
      </p:sp>
      <p:grpSp>
        <p:nvGrpSpPr>
          <p:cNvPr id="57351" name="Group 8"/>
          <p:cNvGrpSpPr>
            <a:grpSpLocks/>
          </p:cNvGrpSpPr>
          <p:nvPr/>
        </p:nvGrpSpPr>
        <p:grpSpPr bwMode="auto">
          <a:xfrm>
            <a:off x="1416050" y="4819650"/>
            <a:ext cx="2066925" cy="935038"/>
            <a:chOff x="2382" y="2886"/>
            <a:chExt cx="1042" cy="748"/>
          </a:xfrm>
        </p:grpSpPr>
        <p:sp>
          <p:nvSpPr>
            <p:cNvPr id="57354" name="AutoShape 9"/>
            <p:cNvSpPr>
              <a:spLocks/>
            </p:cNvSpPr>
            <p:nvPr/>
          </p:nvSpPr>
          <p:spPr bwMode="auto">
            <a:xfrm rot="-5400000">
              <a:off x="2823" y="3034"/>
              <a:ext cx="159" cy="1042"/>
            </a:xfrm>
            <a:prstGeom prst="rightBrace">
              <a:avLst>
                <a:gd name="adj1" fmla="val 54612"/>
                <a:gd name="adj2" fmla="val 50000"/>
              </a:avLst>
            </a:prstGeom>
            <a:noFill/>
            <a:ln w="254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57355" name="Line 10"/>
            <p:cNvSpPr>
              <a:spLocks noChangeShapeType="1"/>
            </p:cNvSpPr>
            <p:nvPr/>
          </p:nvSpPr>
          <p:spPr bwMode="auto">
            <a:xfrm flipV="1">
              <a:off x="2903" y="2886"/>
              <a:ext cx="0" cy="589"/>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grpSp>
      <p:sp>
        <p:nvSpPr>
          <p:cNvPr id="9458701" name="Text Box 13"/>
          <p:cNvSpPr txBox="1">
            <a:spLocks noChangeArrowheads="1"/>
          </p:cNvSpPr>
          <p:nvPr/>
        </p:nvSpPr>
        <p:spPr bwMode="auto">
          <a:xfrm>
            <a:off x="196850" y="44450"/>
            <a:ext cx="8709025" cy="555625"/>
          </a:xfrm>
          <a:prstGeom prst="rect">
            <a:avLst/>
          </a:prstGeom>
          <a:solidFill>
            <a:srgbClr val="FFFF99"/>
          </a:solidFill>
          <a:ln w="28575" algn="ctr">
            <a:solidFill>
              <a:srgbClr val="FF0000"/>
            </a:solidFill>
            <a:miter lim="800000"/>
            <a:headEnd/>
            <a:tailEnd type="none" w="lg" len="med"/>
          </a:ln>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1800">
                <a:solidFill>
                  <a:schemeClr val="bg2"/>
                </a:solidFill>
              </a:rPr>
              <a:t>Rogoff / Reinhard: http://www.economics.harvard.edu/files/faculty/51_This_Time_Is_Different.pdf</a:t>
            </a:r>
          </a:p>
        </p:txBody>
      </p:sp>
      <p:sp>
        <p:nvSpPr>
          <p:cNvPr id="11" name="Interaktive Schaltfläche: Anfang 10">
            <a:hlinkClick r:id="rId4" action="ppaction://hlinksldjump" highlightClick="1"/>
          </p:cNvPr>
          <p:cNvSpPr/>
          <p:nvPr/>
        </p:nvSpPr>
        <p:spPr bwMode="auto">
          <a:xfrm rot="10800000">
            <a:off x="8334375" y="5686425"/>
            <a:ext cx="495300" cy="323850"/>
          </a:xfrm>
          <a:prstGeom prst="actionButtonBeginning">
            <a:avLst/>
          </a:prstGeom>
          <a:solidFill>
            <a:srgbClr val="FFFF00"/>
          </a:solidFill>
          <a:ln w="12700" cap="flat" cmpd="sng" algn="ctr">
            <a:solidFill>
              <a:schemeClr val="bg2">
                <a:lumMod val="50000"/>
                <a:lumOff val="50000"/>
              </a:schemeClr>
            </a:solidFill>
            <a:prstDash val="solid"/>
            <a:round/>
            <a:headEnd type="none" w="med" len="med"/>
            <a:tailEnd type="triangle" w="lg" len="med"/>
          </a:ln>
          <a:effectLst/>
        </p:spPr>
        <p:txBody>
          <a:bodyPr lIns="0" tIns="0" rIns="0" bIns="0" anchorCtr="1"/>
          <a:lstStyle/>
          <a:p>
            <a:pPr>
              <a:defRPr/>
            </a:pP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58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8701"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ED319CF-3587-455E-BE85-E0C7D1828B79}" type="slidenum">
              <a:rPr lang="de-DE" altLang="en-US" sz="1600" smtClean="0"/>
              <a:pPr eaLnBrk="1" hangingPunct="1">
                <a:spcBef>
                  <a:spcPct val="0"/>
                </a:spcBef>
                <a:buClrTx/>
                <a:buFontTx/>
                <a:buNone/>
              </a:pPr>
              <a:t>56</a:t>
            </a:fld>
            <a:r>
              <a:rPr lang="de-DE" altLang="en-US" sz="1600"/>
              <a:t> -</a:t>
            </a:r>
          </a:p>
        </p:txBody>
      </p:sp>
      <p:sp>
        <p:nvSpPr>
          <p:cNvPr id="5837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5837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8500" name="Diagramm" r:id="rId4" imgW="9239402" imgH="5753100" progId="Excel.Chart.8">
                  <p:link updateAutomatic="1"/>
                </p:oleObj>
              </mc:Choice>
              <mc:Fallback>
                <p:oleObj name="Diagramm" r:id="rId4" imgW="9239402" imgH="575310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1905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3"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58374" name="Rectangle 4"/>
          <p:cNvSpPr>
            <a:spLocks noChangeArrowheads="1"/>
          </p:cNvSpPr>
          <p:nvPr/>
        </p:nvSpPr>
        <p:spPr bwMode="auto">
          <a:xfrm>
            <a:off x="2017713" y="944563"/>
            <a:ext cx="1525587" cy="51133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58375" name="Line 6"/>
          <p:cNvSpPr>
            <a:spLocks noChangeShapeType="1"/>
          </p:cNvSpPr>
          <p:nvPr/>
        </p:nvSpPr>
        <p:spPr bwMode="auto">
          <a:xfrm flipH="1">
            <a:off x="3311525" y="1089025"/>
            <a:ext cx="569913" cy="252413"/>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58376" name="AutoShape 8"/>
          <p:cNvSpPr>
            <a:spLocks noChangeArrowheads="1"/>
          </p:cNvSpPr>
          <p:nvPr/>
        </p:nvSpPr>
        <p:spPr bwMode="auto">
          <a:xfrm>
            <a:off x="3881438" y="692150"/>
            <a:ext cx="1765300" cy="647700"/>
          </a:xfrm>
          <a:prstGeom prst="roundRect">
            <a:avLst>
              <a:gd name="adj" fmla="val 16667"/>
            </a:avLst>
          </a:prstGeom>
          <a:solidFill>
            <a:srgbClr val="FFFF99"/>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00FF"/>
                </a:solidFill>
              </a:rPr>
              <a:t>Expansive Geldpolitik</a:t>
            </a:r>
            <a:endParaRPr lang="en-US" altLang="en-US" sz="2000" b="1">
              <a:solidFill>
                <a:srgbClr val="00FF00"/>
              </a:solidFill>
            </a:endParaRPr>
          </a:p>
        </p:txBody>
      </p:sp>
      <p:grpSp>
        <p:nvGrpSpPr>
          <p:cNvPr id="2" name="Group 9"/>
          <p:cNvGrpSpPr>
            <a:grpSpLocks/>
          </p:cNvGrpSpPr>
          <p:nvPr/>
        </p:nvGrpSpPr>
        <p:grpSpPr bwMode="auto">
          <a:xfrm>
            <a:off x="2232025" y="2851150"/>
            <a:ext cx="3132138" cy="974725"/>
            <a:chOff x="1406" y="1159"/>
            <a:chExt cx="2040" cy="840"/>
          </a:xfrm>
        </p:grpSpPr>
        <p:sp>
          <p:nvSpPr>
            <p:cNvPr id="58380" name="AutoShape 10"/>
            <p:cNvSpPr>
              <a:spLocks/>
            </p:cNvSpPr>
            <p:nvPr/>
          </p:nvSpPr>
          <p:spPr bwMode="auto">
            <a:xfrm>
              <a:off x="2494" y="1159"/>
              <a:ext cx="340" cy="840"/>
            </a:xfrm>
            <a:prstGeom prst="rightBrace">
              <a:avLst>
                <a:gd name="adj1" fmla="val 20588"/>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58381" name="Line 11"/>
            <p:cNvSpPr>
              <a:spLocks noChangeShapeType="1"/>
            </p:cNvSpPr>
            <p:nvPr/>
          </p:nvSpPr>
          <p:spPr bwMode="auto">
            <a:xfrm>
              <a:off x="1406" y="1998"/>
              <a:ext cx="1111"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58382" name="Text Box 12"/>
            <p:cNvSpPr txBox="1">
              <a:spLocks noChangeArrowheads="1"/>
            </p:cNvSpPr>
            <p:nvPr/>
          </p:nvSpPr>
          <p:spPr bwMode="auto">
            <a:xfrm>
              <a:off x="2789" y="1434"/>
              <a:ext cx="65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+ 45%</a:t>
              </a:r>
            </a:p>
          </p:txBody>
        </p:sp>
      </p:grpSp>
      <p:sp>
        <p:nvSpPr>
          <p:cNvPr id="9723926" name="Line 22"/>
          <p:cNvSpPr>
            <a:spLocks noChangeShapeType="1"/>
          </p:cNvSpPr>
          <p:nvPr/>
        </p:nvSpPr>
        <p:spPr bwMode="auto">
          <a:xfrm>
            <a:off x="5526088" y="3230563"/>
            <a:ext cx="1587" cy="571500"/>
          </a:xfrm>
          <a:prstGeom prst="line">
            <a:avLst/>
          </a:prstGeom>
          <a:noFill/>
          <a:ln w="3810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58379" name="Rechtwinkliges Dreieck 13"/>
          <p:cNvSpPr>
            <a:spLocks noChangeArrowheads="1"/>
          </p:cNvSpPr>
          <p:nvPr/>
        </p:nvSpPr>
        <p:spPr bwMode="auto">
          <a:xfrm>
            <a:off x="19050" y="6562725"/>
            <a:ext cx="238125" cy="257175"/>
          </a:xfrm>
          <a:prstGeom prst="rtTriangle">
            <a:avLst/>
          </a:prstGeom>
          <a:solidFill>
            <a:srgbClr val="FFFF00"/>
          </a:solidFill>
          <a:ln w="38100" algn="ctr">
            <a:solidFill>
              <a:srgbClr val="FFFF00"/>
            </a:solidFill>
            <a:round/>
            <a:headEnd/>
            <a:tailEnd type="triangle" w="lg" len="med"/>
          </a:ln>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3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392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462787" name="Rectangle 3"/>
          <p:cNvSpPr>
            <a:spLocks noGrp="1" noChangeArrowheads="1"/>
          </p:cNvSpPr>
          <p:nvPr>
            <p:ph type="title"/>
          </p:nvPr>
        </p:nvSpPr>
        <p:spPr/>
        <p:txBody>
          <a:bodyPr/>
          <a:lstStyle/>
          <a:p>
            <a:pPr eaLnBrk="1" hangingPunct="1">
              <a:defRPr/>
            </a:pPr>
            <a:r>
              <a:rPr lang="en-US"/>
              <a:t>4.2. Historische Finanzmarktkrisen</a:t>
            </a:r>
            <a:br>
              <a:rPr lang="en-US"/>
            </a:br>
            <a:r>
              <a:rPr lang="en-US"/>
              <a:t>4.2.3. Die Dotcom Krise 2000</a:t>
            </a:r>
            <a:endParaRPr lang="de-DE"/>
          </a:p>
        </p:txBody>
      </p:sp>
      <p:sp>
        <p:nvSpPr>
          <p:cNvPr id="5939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BB96609-FD50-4D18-9DB7-B77D5D6C9720}" type="slidenum">
              <a:rPr lang="de-DE" altLang="en-US" sz="1600" smtClean="0"/>
              <a:pPr eaLnBrk="1" hangingPunct="1">
                <a:spcBef>
                  <a:spcPct val="0"/>
                </a:spcBef>
                <a:buClrTx/>
                <a:buFontTx/>
                <a:buNone/>
              </a:pPr>
              <a:t>57</a:t>
            </a:fld>
            <a:r>
              <a:rPr lang="de-DE" altLang="en-US" sz="1600"/>
              <a:t> -</a:t>
            </a:r>
          </a:p>
        </p:txBody>
      </p:sp>
      <p:sp>
        <p:nvSpPr>
          <p:cNvPr id="5939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5939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pic>
        <p:nvPicPr>
          <p:cNvPr id="59398" name="Picture 4" descr="The Function of Central Ba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6000"/>
            <a:ext cx="91440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Line 5"/>
          <p:cNvSpPr>
            <a:spLocks noChangeShapeType="1"/>
          </p:cNvSpPr>
          <p:nvPr/>
        </p:nvSpPr>
        <p:spPr bwMode="auto">
          <a:xfrm>
            <a:off x="431800" y="3681413"/>
            <a:ext cx="503238" cy="1584325"/>
          </a:xfrm>
          <a:prstGeom prst="line">
            <a:avLst/>
          </a:prstGeom>
          <a:noFill/>
          <a:ln w="76200">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pic>
        <p:nvPicPr>
          <p:cNvPr id="59400" name="Picture 6" descr="1025637_src_path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4941888"/>
            <a:ext cx="3921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64836" name="Rectangle 4"/>
          <p:cNvSpPr>
            <a:spLocks noGrp="1" noChangeArrowheads="1"/>
          </p:cNvSpPr>
          <p:nvPr>
            <p:ph type="title"/>
          </p:nvPr>
        </p:nvSpPr>
        <p:spPr/>
        <p:txBody>
          <a:bodyPr/>
          <a:lstStyle/>
          <a:p>
            <a:pPr eaLnBrk="1" hangingPunct="1">
              <a:defRPr/>
            </a:pPr>
            <a:r>
              <a:rPr lang="de-DE"/>
              <a:t>4.2. Historische Finanzmarktkrisen</a:t>
            </a:r>
            <a:br>
              <a:rPr lang="de-DE"/>
            </a:br>
            <a:r>
              <a:rPr lang="de-DE"/>
              <a:t>4.2.3. Die Dotcom Krise 2000</a:t>
            </a:r>
          </a:p>
        </p:txBody>
      </p:sp>
      <p:sp>
        <p:nvSpPr>
          <p:cNvPr id="6041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E4C039D5-A67B-4772-94D9-A3F0CF469685}" type="slidenum">
              <a:rPr lang="de-DE" altLang="en-US" sz="1600" smtClean="0"/>
              <a:pPr eaLnBrk="1" hangingPunct="1">
                <a:spcBef>
                  <a:spcPct val="0"/>
                </a:spcBef>
                <a:buClrTx/>
                <a:buFontTx/>
                <a:buNone/>
              </a:pPr>
              <a:t>58</a:t>
            </a:fld>
            <a:r>
              <a:rPr lang="de-DE" altLang="en-US" sz="1600"/>
              <a:t> -</a:t>
            </a:r>
          </a:p>
        </p:txBody>
      </p:sp>
      <p:sp>
        <p:nvSpPr>
          <p:cNvPr id="6042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604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64835" name="Rectangle 3"/>
          <p:cNvSpPr>
            <a:spLocks noChangeArrowheads="1"/>
          </p:cNvSpPr>
          <p:nvPr/>
        </p:nvSpPr>
        <p:spPr bwMode="auto">
          <a:xfrm>
            <a:off x="104775" y="1196975"/>
            <a:ext cx="9039225" cy="5519738"/>
          </a:xfrm>
          <a:prstGeom prst="rect">
            <a:avLst/>
          </a:prstGeom>
          <a:noFill/>
          <a:ln w="9525">
            <a:noFill/>
            <a:miter lim="800000"/>
            <a:headEnd/>
            <a:tailEnd/>
          </a:ln>
          <a:effectLst/>
        </p:spPr>
        <p:txBody>
          <a:bodyPr lIns="92075" tIns="46038" rIns="92075" bIns="46038"/>
          <a:lstStyle/>
          <a:p>
            <a:pPr marL="571500" indent="-571500">
              <a:lnSpc>
                <a:spcPct val="8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Vom </a:t>
            </a:r>
            <a:r>
              <a:rPr lang="de-DE" sz="2100" dirty="0">
                <a:solidFill>
                  <a:srgbClr val="00FF00"/>
                </a:solidFill>
                <a:effectLst>
                  <a:outerShdw blurRad="38100" dist="38100" dir="2700000" algn="tl">
                    <a:srgbClr val="000000"/>
                  </a:outerShdw>
                </a:effectLst>
              </a:rPr>
              <a:t>Juni 1999 bis März 2000</a:t>
            </a:r>
            <a:r>
              <a:rPr lang="de-DE" sz="2100" dirty="0">
                <a:solidFill>
                  <a:schemeClr val="tx1"/>
                </a:solidFill>
                <a:effectLst>
                  <a:outerShdw blurRad="38100" dist="38100" dir="2700000" algn="tl">
                    <a:srgbClr val="000000"/>
                  </a:outerShdw>
                </a:effectLst>
              </a:rPr>
              <a:t> versuchte die </a:t>
            </a:r>
            <a:r>
              <a:rPr lang="de-DE" sz="2100" dirty="0" err="1">
                <a:solidFill>
                  <a:srgbClr val="00FF00"/>
                </a:solidFill>
                <a:effectLst>
                  <a:outerShdw blurRad="38100" dist="38100" dir="2700000" algn="tl">
                    <a:srgbClr val="000000"/>
                  </a:outerShdw>
                </a:effectLst>
              </a:rPr>
              <a:t>Fed</a:t>
            </a:r>
            <a:r>
              <a:rPr lang="de-DE" sz="2100" dirty="0">
                <a:solidFill>
                  <a:schemeClr val="tx1"/>
                </a:solidFill>
                <a:effectLst>
                  <a:outerShdw blurRad="38100" dist="38100" dir="2700000" algn="tl">
                    <a:srgbClr val="000000"/>
                  </a:outerShdw>
                </a:effectLst>
              </a:rPr>
              <a:t> dann etwas Liquidität einzusammeln und erhöhte die </a:t>
            </a:r>
            <a:r>
              <a:rPr lang="de-DE" sz="2100" dirty="0">
                <a:solidFill>
                  <a:srgbClr val="00FF00"/>
                </a:solidFill>
                <a:effectLst>
                  <a:outerShdw blurRad="38100" dist="38100" dir="2700000" algn="tl">
                    <a:srgbClr val="000000"/>
                  </a:outerShdw>
                </a:effectLst>
              </a:rPr>
              <a:t>Funds Rate von 5% auf 6%.</a:t>
            </a:r>
          </a:p>
          <a:p>
            <a:pPr marL="571500" indent="-571500">
              <a:lnSpc>
                <a:spcPct val="8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Im </a:t>
            </a:r>
            <a:r>
              <a:rPr lang="de-DE" sz="2100" dirty="0">
                <a:solidFill>
                  <a:srgbClr val="00FF00"/>
                </a:solidFill>
                <a:effectLst>
                  <a:outerShdw blurRad="38100" dist="38100" dir="2700000" algn="tl">
                    <a:srgbClr val="000000"/>
                  </a:outerShdw>
                </a:effectLst>
              </a:rPr>
              <a:t>Februar 2000</a:t>
            </a:r>
            <a:r>
              <a:rPr lang="de-DE" sz="2100" dirty="0">
                <a:solidFill>
                  <a:schemeClr val="tx1"/>
                </a:solidFill>
                <a:effectLst>
                  <a:outerShdw blurRad="38100" dist="38100" dir="2700000" algn="tl">
                    <a:srgbClr val="000000"/>
                  </a:outerShdw>
                </a:effectLst>
              </a:rPr>
              <a:t> musste das erste </a:t>
            </a:r>
            <a:r>
              <a:rPr lang="de-DE" sz="2100" dirty="0" err="1">
                <a:solidFill>
                  <a:schemeClr val="tx1"/>
                </a:solidFill>
                <a:effectLst>
                  <a:outerShdw blurRad="38100" dist="38100" dir="2700000" algn="tl">
                    <a:srgbClr val="000000"/>
                  </a:outerShdw>
                </a:effectLst>
              </a:rPr>
              <a:t>Dotcom-Unternehmen</a:t>
            </a:r>
            <a:r>
              <a:rPr lang="de-DE" sz="2100" dirty="0">
                <a:solidFill>
                  <a:schemeClr val="tx1"/>
                </a:solidFill>
                <a:effectLst>
                  <a:outerShdw blurRad="38100" dist="38100" dir="2700000" algn="tl">
                    <a:srgbClr val="000000"/>
                  </a:outerShdw>
                </a:effectLst>
              </a:rPr>
              <a:t>, der holländische Internet-Einzelhändler </a:t>
            </a:r>
            <a:r>
              <a:rPr lang="de-DE" sz="2100" dirty="0" err="1">
                <a:solidFill>
                  <a:srgbClr val="00FF00"/>
                </a:solidFill>
                <a:effectLst>
                  <a:outerShdw blurRad="38100" dist="38100" dir="2700000" algn="tl">
                    <a:srgbClr val="000000"/>
                  </a:outerShdw>
                </a:effectLst>
              </a:rPr>
              <a:t>Boo.com</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Bankrott</a:t>
            </a:r>
            <a:r>
              <a:rPr lang="de-DE" sz="2100" dirty="0">
                <a:solidFill>
                  <a:schemeClr val="tx1"/>
                </a:solidFill>
                <a:effectLst>
                  <a:outerShdw blurRad="38100" dist="38100" dir="2700000" algn="tl">
                    <a:srgbClr val="000000"/>
                  </a:outerShdw>
                </a:effectLst>
              </a:rPr>
              <a:t> anmelden.</a:t>
            </a:r>
          </a:p>
          <a:p>
            <a:pPr marL="571500" indent="-571500">
              <a:lnSpc>
                <a:spcPct val="8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Im März 2000 veröffentlichte das US-Finanzmarkt Magazin </a:t>
            </a:r>
            <a:r>
              <a:rPr lang="de-DE" sz="2100" dirty="0" err="1">
                <a:solidFill>
                  <a:srgbClr val="00FF00"/>
                </a:solidFill>
                <a:effectLst>
                  <a:outerShdw blurRad="38100" dist="38100" dir="2700000" algn="tl">
                    <a:srgbClr val="000000"/>
                  </a:outerShdw>
                </a:effectLst>
              </a:rPr>
              <a:t>Barron's</a:t>
            </a:r>
            <a:r>
              <a:rPr lang="de-DE" sz="2100" dirty="0">
                <a:solidFill>
                  <a:srgbClr val="00FF00"/>
                </a:solidFill>
                <a:effectLst>
                  <a:outerShdw blurRad="38100" dist="38100" dir="2700000" algn="tl">
                    <a:srgbClr val="000000"/>
                  </a:outerShdw>
                </a:effectLst>
              </a:rPr>
              <a:t> </a:t>
            </a:r>
            <a:r>
              <a:rPr lang="de-DE" sz="2100" dirty="0">
                <a:solidFill>
                  <a:schemeClr val="tx1"/>
                </a:solidFill>
                <a:effectLst>
                  <a:outerShdw blurRad="38100" dist="38100" dir="2700000" algn="tl">
                    <a:srgbClr val="000000"/>
                  </a:outerShdw>
                </a:effectLst>
              </a:rPr>
              <a:t>eine „</a:t>
            </a:r>
            <a:r>
              <a:rPr lang="de-DE" sz="2100" dirty="0">
                <a:solidFill>
                  <a:srgbClr val="00FF00"/>
                </a:solidFill>
                <a:effectLst>
                  <a:outerShdw blurRad="38100" dist="38100" dir="2700000" algn="tl">
                    <a:srgbClr val="000000"/>
                  </a:outerShdw>
                </a:effectLst>
              </a:rPr>
              <a:t>Todesliste</a:t>
            </a:r>
            <a:r>
              <a:rPr lang="de-DE" sz="2100" dirty="0">
                <a:solidFill>
                  <a:schemeClr val="tx1"/>
                </a:solidFill>
                <a:effectLst>
                  <a:outerShdw blurRad="38100" dist="38100" dir="2700000" algn="tl">
                    <a:srgbClr val="000000"/>
                  </a:outerShdw>
                </a:effectLst>
              </a:rPr>
              <a:t>“</a:t>
            </a:r>
            <a:r>
              <a:rPr lang="de-DE" sz="2100" dirty="0">
                <a:solidFill>
                  <a:srgbClr val="00FF00"/>
                </a:solidFill>
                <a:effectLst>
                  <a:outerShdw blurRad="38100" dist="38100" dir="2700000" algn="tl">
                    <a:srgbClr val="000000"/>
                  </a:outerShdw>
                </a:effectLst>
              </a:rPr>
              <a:t> mit 51 New </a:t>
            </a:r>
            <a:r>
              <a:rPr lang="de-DE" sz="2100" dirty="0" err="1">
                <a:solidFill>
                  <a:srgbClr val="00FF00"/>
                </a:solidFill>
                <a:effectLst>
                  <a:outerShdw blurRad="38100" dist="38100" dir="2700000" algn="tl">
                    <a:srgbClr val="000000"/>
                  </a:outerShdw>
                </a:effectLst>
              </a:rPr>
              <a:t>Economy</a:t>
            </a:r>
            <a:r>
              <a:rPr lang="de-DE" sz="2100" dirty="0">
                <a:solidFill>
                  <a:srgbClr val="00FF00"/>
                </a:solidFill>
                <a:effectLst>
                  <a:outerShdw blurRad="38100" dist="38100" dir="2700000" algn="tl">
                    <a:srgbClr val="000000"/>
                  </a:outerShdw>
                </a:effectLst>
              </a:rPr>
              <a:t> Unternehmen</a:t>
            </a:r>
            <a:r>
              <a:rPr lang="de-DE" sz="2100" dirty="0">
                <a:solidFill>
                  <a:schemeClr val="tx1"/>
                </a:solidFill>
                <a:effectLst>
                  <a:outerShdw blurRad="38100" dist="38100" dir="2700000" algn="tl">
                    <a:srgbClr val="000000"/>
                  </a:outerShdw>
                </a:effectLst>
              </a:rPr>
              <a:t>, die innerhalb eines Jahres mit großer Wahrscheinlichkeit Bankrott anmelden müssten.</a:t>
            </a:r>
            <a:endParaRPr lang="de-DE" sz="2100" dirty="0">
              <a:solidFill>
                <a:srgbClr val="00FF00"/>
              </a:solidFill>
              <a:effectLst>
                <a:outerShdw blurRad="38100" dist="38100" dir="2700000" algn="tl">
                  <a:srgbClr val="000000"/>
                </a:outerShdw>
              </a:effectLst>
            </a:endParaRPr>
          </a:p>
          <a:p>
            <a:pPr marL="571500" indent="-571500">
              <a:lnSpc>
                <a:spcPct val="80000"/>
              </a:lnSpc>
              <a:spcBef>
                <a:spcPct val="20000"/>
              </a:spcBef>
              <a:buClr>
                <a:srgbClr val="FF0000"/>
              </a:buClr>
              <a:buFont typeface="Arial Unicode MS" pitchFamily="34" charset="-128"/>
              <a:buChar char="➤"/>
              <a:defRPr/>
            </a:pPr>
            <a:r>
              <a:rPr lang="de-DE" sz="2100" dirty="0">
                <a:solidFill>
                  <a:srgbClr val="00FF00"/>
                </a:solidFill>
                <a:effectLst>
                  <a:outerShdw blurRad="38100" dist="38100" dir="2700000" algn="tl">
                    <a:srgbClr val="000000"/>
                  </a:outerShdw>
                </a:effectLst>
              </a:rPr>
              <a:t>Am 10 März des Jahres 2000</a:t>
            </a:r>
            <a:r>
              <a:rPr lang="de-DE" sz="2100" dirty="0">
                <a:solidFill>
                  <a:schemeClr val="tx1"/>
                </a:solidFill>
                <a:effectLst>
                  <a:outerShdw blurRad="38100" dist="38100" dir="2700000" algn="tl">
                    <a:srgbClr val="000000"/>
                  </a:outerShdw>
                </a:effectLst>
              </a:rPr>
              <a:t> erreichten die meisten New </a:t>
            </a:r>
            <a:r>
              <a:rPr lang="de-DE" sz="2100" dirty="0" err="1">
                <a:solidFill>
                  <a:schemeClr val="tx1"/>
                </a:solidFill>
                <a:effectLst>
                  <a:outerShdw blurRad="38100" dist="38100" dir="2700000" algn="tl">
                    <a:srgbClr val="000000"/>
                  </a:outerShdw>
                </a:effectLst>
              </a:rPr>
              <a:t>Economy-Aktienindizes</a:t>
            </a:r>
            <a:r>
              <a:rPr lang="de-DE" sz="2100" dirty="0">
                <a:solidFill>
                  <a:schemeClr val="tx1"/>
                </a:solidFill>
                <a:effectLst>
                  <a:outerShdw blurRad="38100" dist="38100" dir="2700000" algn="tl">
                    <a:srgbClr val="000000"/>
                  </a:outerShdw>
                </a:effectLst>
              </a:rPr>
              <a:t> ihren </a:t>
            </a:r>
            <a:r>
              <a:rPr lang="de-DE" sz="2100" dirty="0">
                <a:solidFill>
                  <a:srgbClr val="00FF00"/>
                </a:solidFill>
                <a:effectLst>
                  <a:outerShdw blurRad="38100" dist="38100" dir="2700000" algn="tl">
                    <a:srgbClr val="000000"/>
                  </a:outerShdw>
                </a:effectLst>
              </a:rPr>
              <a:t>Höhepunkt</a:t>
            </a:r>
            <a:r>
              <a:rPr lang="de-DE" sz="2100" dirty="0">
                <a:solidFill>
                  <a:schemeClr val="tx1"/>
                </a:solidFill>
                <a:effectLst>
                  <a:outerShdw blurRad="38100" dist="38100" dir="2700000" algn="tl">
                    <a:srgbClr val="000000"/>
                  </a:outerShdw>
                </a:effectLst>
              </a:rPr>
              <a:t>.</a:t>
            </a:r>
          </a:p>
          <a:p>
            <a:pPr marL="571500" indent="-571500">
              <a:lnSpc>
                <a:spcPct val="8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Am </a:t>
            </a:r>
            <a:r>
              <a:rPr lang="de-DE" sz="2100" dirty="0">
                <a:solidFill>
                  <a:srgbClr val="00FF00"/>
                </a:solidFill>
                <a:effectLst>
                  <a:outerShdw blurRad="38100" dist="38100" dir="2700000" algn="tl">
                    <a:srgbClr val="000000"/>
                  </a:outerShdw>
                </a:effectLst>
              </a:rPr>
              <a:t>Montag, dem 13. März</a:t>
            </a:r>
            <a:r>
              <a:rPr lang="de-DE" sz="2100" dirty="0">
                <a:solidFill>
                  <a:schemeClr val="tx1"/>
                </a:solidFill>
                <a:effectLst>
                  <a:outerShdw blurRad="38100" dist="38100" dir="2700000" algn="tl">
                    <a:srgbClr val="000000"/>
                  </a:outerShdw>
                </a:effectLst>
              </a:rPr>
              <a:t>, begann dann der </a:t>
            </a:r>
            <a:r>
              <a:rPr lang="de-DE" sz="2100" dirty="0">
                <a:solidFill>
                  <a:srgbClr val="00FF00"/>
                </a:solidFill>
                <a:effectLst>
                  <a:outerShdw blurRad="38100" dist="38100" dir="2700000" algn="tl">
                    <a:srgbClr val="000000"/>
                  </a:outerShdw>
                </a:effectLst>
              </a:rPr>
              <a:t>Ausverkauf</a:t>
            </a:r>
            <a:r>
              <a:rPr lang="de-DE" sz="2100" dirty="0">
                <a:solidFill>
                  <a:schemeClr val="tx1"/>
                </a:solidFill>
                <a:effectLst>
                  <a:outerShdw blurRad="38100" dist="38100" dir="2700000" algn="tl">
                    <a:srgbClr val="000000"/>
                  </a:outerShdw>
                </a:effectLst>
              </a:rPr>
              <a:t>. Bis Ende März verloren die New </a:t>
            </a:r>
            <a:r>
              <a:rPr lang="de-DE" sz="2100" dirty="0" err="1">
                <a:solidFill>
                  <a:schemeClr val="tx1"/>
                </a:solidFill>
                <a:effectLst>
                  <a:outerShdw blurRad="38100" dist="38100" dir="2700000" algn="tl">
                    <a:srgbClr val="000000"/>
                  </a:outerShdw>
                </a:effectLst>
              </a:rPr>
              <a:t>Economy</a:t>
            </a:r>
            <a:r>
              <a:rPr lang="de-DE" sz="2100" dirty="0">
                <a:solidFill>
                  <a:schemeClr val="tx1"/>
                </a:solidFill>
                <a:effectLst>
                  <a:outerShdw blurRad="38100" dist="38100" dir="2700000" algn="tl">
                    <a:srgbClr val="000000"/>
                  </a:outerShdw>
                </a:effectLst>
              </a:rPr>
              <a:t> Aktienindizes im Schnitt 25%.</a:t>
            </a:r>
          </a:p>
          <a:p>
            <a:pPr marL="571500" indent="-571500">
              <a:lnSpc>
                <a:spcPct val="8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Viele New </a:t>
            </a:r>
            <a:r>
              <a:rPr lang="de-DE" sz="2100" dirty="0" err="1">
                <a:solidFill>
                  <a:schemeClr val="tx1"/>
                </a:solidFill>
                <a:effectLst>
                  <a:outerShdw blurRad="38100" dist="38100" dir="2700000" algn="tl">
                    <a:srgbClr val="000000"/>
                  </a:outerShdw>
                </a:effectLst>
              </a:rPr>
              <a:t>Economy-Unternehmen</a:t>
            </a:r>
            <a:r>
              <a:rPr lang="de-DE" sz="2100" dirty="0">
                <a:solidFill>
                  <a:schemeClr val="tx1"/>
                </a:solidFill>
                <a:effectLst>
                  <a:outerShdw blurRad="38100" dist="38100" dir="2700000" algn="tl">
                    <a:srgbClr val="000000"/>
                  </a:outerShdw>
                </a:effectLst>
              </a:rPr>
              <a:t> konnten ihre </a:t>
            </a:r>
            <a:r>
              <a:rPr lang="de-DE" sz="2100" dirty="0">
                <a:solidFill>
                  <a:srgbClr val="00FF00"/>
                </a:solidFill>
                <a:effectLst>
                  <a:outerShdw blurRad="38100" dist="38100" dir="2700000" algn="tl">
                    <a:srgbClr val="000000"/>
                  </a:outerShdw>
                </a:effectLst>
              </a:rPr>
              <a:t>Verluste</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nicht</a:t>
            </a:r>
            <a:r>
              <a:rPr lang="de-DE" sz="2100" dirty="0">
                <a:solidFill>
                  <a:schemeClr val="tx1"/>
                </a:solidFill>
                <a:effectLst>
                  <a:outerShdw blurRad="38100" dist="38100" dir="2700000" algn="tl">
                    <a:srgbClr val="000000"/>
                  </a:outerShdw>
                </a:effectLst>
              </a:rPr>
              <a:t> mehr </a:t>
            </a:r>
            <a:r>
              <a:rPr lang="de-DE" sz="2100" dirty="0">
                <a:solidFill>
                  <a:srgbClr val="00FF00"/>
                </a:solidFill>
                <a:effectLst>
                  <a:outerShdw blurRad="38100" dist="38100" dir="2700000" algn="tl">
                    <a:srgbClr val="000000"/>
                  </a:outerShdw>
                </a:effectLst>
              </a:rPr>
              <a:t>durch Aktienverkäufe finanzieren</a:t>
            </a:r>
            <a:r>
              <a:rPr lang="de-DE" sz="2100" dirty="0">
                <a:solidFill>
                  <a:schemeClr val="tx1"/>
                </a:solidFill>
                <a:effectLst>
                  <a:outerShdw blurRad="38100" dist="38100" dir="2700000" algn="tl">
                    <a:srgbClr val="000000"/>
                  </a:outerShdw>
                </a:effectLst>
              </a:rPr>
              <a:t> und meldeten Bankrott an.</a:t>
            </a:r>
          </a:p>
          <a:p>
            <a:pPr marL="571500" indent="-571500">
              <a:lnSpc>
                <a:spcPct val="8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Der Rückgang des NASDAQ-Indexes endete erst wieder im Oktober des Jahres 2003.</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24450"/>
            <a:ext cx="9144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pic>
      <p:sp>
        <p:nvSpPr>
          <p:cNvPr id="9466885" name="Rectangle 5"/>
          <p:cNvSpPr>
            <a:spLocks noGrp="1" noChangeArrowheads="1"/>
          </p:cNvSpPr>
          <p:nvPr>
            <p:ph type="title"/>
          </p:nvPr>
        </p:nvSpPr>
        <p:spPr/>
        <p:txBody>
          <a:bodyPr/>
          <a:lstStyle/>
          <a:p>
            <a:pPr eaLnBrk="1" hangingPunct="1">
              <a:defRPr/>
            </a:pPr>
            <a:r>
              <a:rPr lang="en-US"/>
              <a:t>4.2. Historische Finanzmarktkrisen</a:t>
            </a:r>
            <a:br>
              <a:rPr lang="en-US"/>
            </a:br>
            <a:r>
              <a:rPr lang="en-US"/>
              <a:t>4.2.3. Die Dotcom Krise 2000</a:t>
            </a:r>
            <a:endParaRPr lang="de-DE"/>
          </a:p>
        </p:txBody>
      </p:sp>
      <p:sp>
        <p:nvSpPr>
          <p:cNvPr id="6144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EB24C21-CA21-4B51-A459-C1F2586D7151}" type="slidenum">
              <a:rPr lang="de-DE" altLang="en-US" sz="1600" smtClean="0"/>
              <a:pPr eaLnBrk="1" hangingPunct="1">
                <a:spcBef>
                  <a:spcPct val="0"/>
                </a:spcBef>
                <a:buClrTx/>
                <a:buFontTx/>
                <a:buNone/>
              </a:pPr>
              <a:t>59</a:t>
            </a:fld>
            <a:r>
              <a:rPr lang="de-DE" altLang="en-US" sz="1600"/>
              <a:t> -</a:t>
            </a:r>
          </a:p>
        </p:txBody>
      </p:sp>
      <p:sp>
        <p:nvSpPr>
          <p:cNvPr id="6144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61446"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66884" name="Rectangle 4"/>
          <p:cNvSpPr>
            <a:spLocks noChangeArrowheads="1"/>
          </p:cNvSpPr>
          <p:nvPr/>
        </p:nvSpPr>
        <p:spPr bwMode="auto">
          <a:xfrm>
            <a:off x="104775" y="1120775"/>
            <a:ext cx="9039225" cy="5519738"/>
          </a:xfrm>
          <a:prstGeom prst="rect">
            <a:avLst/>
          </a:prstGeom>
          <a:noFill/>
          <a:ln w="9525">
            <a:noFill/>
            <a:miter lim="800000"/>
            <a:headEnd/>
            <a:tailEnd/>
          </a:ln>
          <a:effectLst/>
        </p:spPr>
        <p:txBody>
          <a:bodyPr lIns="92075" tIns="46038" rIns="92075" bIns="46038"/>
          <a:lstStyle/>
          <a:p>
            <a:pPr marL="571500" indent="-571500">
              <a:lnSpc>
                <a:spcPct val="9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Viele Menschen verloren ihre Ersparnisse und reduzierten ihre </a:t>
            </a:r>
            <a:r>
              <a:rPr lang="de-DE" sz="2100">
                <a:solidFill>
                  <a:srgbClr val="00FF00"/>
                </a:solidFill>
                <a:effectLst>
                  <a:outerShdw blurRad="38100" dist="38100" dir="2700000" algn="tl">
                    <a:srgbClr val="000000"/>
                  </a:outerShdw>
                </a:effectLst>
              </a:rPr>
              <a:t>Kon-sumnachfrage</a:t>
            </a:r>
            <a:r>
              <a:rPr lang="de-DE" sz="2100">
                <a:solidFill>
                  <a:schemeClr val="tx1"/>
                </a:solidFill>
                <a:effectLst>
                  <a:outerShdw blurRad="38100" dist="38100" dir="2700000" algn="tl">
                    <a:srgbClr val="000000"/>
                  </a:outerShdw>
                </a:effectLst>
              </a:rPr>
              <a:t> und verursachten eine </a:t>
            </a:r>
            <a:r>
              <a:rPr lang="de-DE" sz="2100">
                <a:solidFill>
                  <a:srgbClr val="00FF00"/>
                </a:solidFill>
                <a:effectLst>
                  <a:outerShdw blurRad="38100" dist="38100" dir="2700000" algn="tl">
                    <a:srgbClr val="000000"/>
                  </a:outerShdw>
                </a:effectLst>
              </a:rPr>
              <a:t>Rezession</a:t>
            </a:r>
            <a:r>
              <a:rPr lang="de-DE" sz="2100">
                <a:solidFill>
                  <a:schemeClr val="tx1"/>
                </a:solidFill>
                <a:effectLst>
                  <a:outerShdw blurRad="38100" dist="38100" dir="2700000" algn="tl">
                    <a:srgbClr val="000000"/>
                  </a:outerShdw>
                </a:effectLst>
              </a:rPr>
              <a:t> in der Realwirtschaft.</a:t>
            </a:r>
          </a:p>
          <a:p>
            <a:pPr marL="571500" indent="-571500">
              <a:lnSpc>
                <a:spcPct val="9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Im Gegensatz zur Weltwirtschaftskrise 1929 reagierte die Fed jedoch nun mit einer </a:t>
            </a:r>
            <a:r>
              <a:rPr lang="de-DE" sz="2100">
                <a:solidFill>
                  <a:srgbClr val="00FF00"/>
                </a:solidFill>
                <a:effectLst>
                  <a:outerShdw blurRad="38100" dist="38100" dir="2700000" algn="tl">
                    <a:srgbClr val="000000"/>
                  </a:outerShdw>
                </a:effectLst>
              </a:rPr>
              <a:t>starken Lockerung der Geldpolitik</a:t>
            </a:r>
            <a:r>
              <a:rPr lang="de-DE" sz="2100">
                <a:solidFill>
                  <a:schemeClr val="tx1"/>
                </a:solidFill>
                <a:effectLst>
                  <a:outerShdw blurRad="38100" dist="38100" dir="2700000" algn="tl">
                    <a:srgbClr val="000000"/>
                  </a:outerShdw>
                </a:effectLst>
              </a:rPr>
              <a:t>. Unter ihrem Präsi-denten Allen Greenspan bekämpfte sie aktiv die Rezession und begann im Januar 2001 die Fed Funds Rate schrittweise zu senken.</a:t>
            </a:r>
          </a:p>
          <a:p>
            <a:pPr marL="571500" indent="-571500">
              <a:lnSpc>
                <a:spcPct val="90000"/>
              </a:lnSpc>
              <a:spcBef>
                <a:spcPct val="20000"/>
              </a:spcBef>
              <a:buClr>
                <a:srgbClr val="FF0000"/>
              </a:buClr>
              <a:buFont typeface="Arial Unicode MS" pitchFamily="34" charset="-128"/>
              <a:buChar char="➤"/>
              <a:defRPr/>
            </a:pPr>
            <a:r>
              <a:rPr lang="de-DE" sz="2100">
                <a:solidFill>
                  <a:schemeClr val="tx1"/>
                </a:solidFill>
                <a:effectLst>
                  <a:outerShdw blurRad="38100" dist="38100" dir="2700000" algn="tl">
                    <a:srgbClr val="000000"/>
                  </a:outerShdw>
                </a:effectLst>
              </a:rPr>
              <a:t>Die niedrigeren Zinssätze </a:t>
            </a:r>
            <a:r>
              <a:rPr lang="de-DE" sz="2100">
                <a:solidFill>
                  <a:srgbClr val="00FF00"/>
                </a:solidFill>
                <a:effectLst>
                  <a:outerShdw blurRad="38100" dist="38100" dir="2700000" algn="tl">
                    <a:srgbClr val="000000"/>
                  </a:outerShdw>
                </a:effectLst>
              </a:rPr>
              <a:t>stabilisierten die Güternachfrage</a:t>
            </a:r>
            <a:r>
              <a:rPr lang="de-DE" sz="2100">
                <a:solidFill>
                  <a:schemeClr val="tx1"/>
                </a:solidFill>
                <a:effectLst>
                  <a:outerShdw blurRad="38100" dist="38100" dir="2700000" algn="tl">
                    <a:srgbClr val="000000"/>
                  </a:outerShdw>
                </a:effectLst>
              </a:rPr>
              <a:t> und ver-hinderten wahrscheinlich das Abgleiten der Realwirtschaft in eine ähn-lich schwere Rezession wie 1929. Die Zinssenkung wurde von den Aktieninvestoren als "</a:t>
            </a:r>
            <a:r>
              <a:rPr lang="de-DE" sz="2100">
                <a:solidFill>
                  <a:srgbClr val="00FF00"/>
                </a:solidFill>
                <a:effectLst>
                  <a:outerShdw blurRad="38100" dist="38100" dir="2700000" algn="tl">
                    <a:srgbClr val="000000"/>
                  </a:outerShdw>
                </a:effectLst>
              </a:rPr>
              <a:t>Greenspan-Put</a:t>
            </a:r>
            <a:r>
              <a:rPr lang="de-DE" sz="2100">
                <a:solidFill>
                  <a:schemeClr val="tx1"/>
                </a:solidFill>
                <a:effectLst>
                  <a:outerShdw blurRad="38100" dist="38100" dir="2700000" algn="tl">
                    <a:srgbClr val="000000"/>
                  </a:outerShdw>
                </a:effectLst>
              </a:rPr>
              <a:t>" gefeiert. Kritiker weisen jedoch darauf hin, dass diese Politik des billigen Geldes von 2001 bis 2005 </a:t>
            </a:r>
            <a:r>
              <a:rPr lang="de-DE" sz="2100">
                <a:solidFill>
                  <a:srgbClr val="00FF00"/>
                </a:solidFill>
                <a:effectLst>
                  <a:outerShdw blurRad="38100" dist="38100" dir="2700000" algn="tl">
                    <a:srgbClr val="000000"/>
                  </a:outerShdw>
                </a:effectLst>
              </a:rPr>
              <a:t>wahrscheinlich</a:t>
            </a:r>
            <a:r>
              <a:rPr lang="de-DE" sz="2100">
                <a:solidFill>
                  <a:schemeClr val="tx1"/>
                </a:solidFill>
                <a:effectLst>
                  <a:outerShdw blurRad="38100" dist="38100" dir="2700000" algn="tl">
                    <a:srgbClr val="000000"/>
                  </a:outerShdw>
                </a:effectLst>
              </a:rPr>
              <a:t> die </a:t>
            </a:r>
            <a:r>
              <a:rPr lang="de-DE" sz="2100">
                <a:solidFill>
                  <a:srgbClr val="00FF00"/>
                </a:solidFill>
                <a:effectLst>
                  <a:outerShdw blurRad="38100" dist="38100" dir="2700000" algn="tl">
                    <a:srgbClr val="000000"/>
                  </a:outerShdw>
                </a:effectLst>
              </a:rPr>
              <a:t>Ursache für die Subprime Krise</a:t>
            </a:r>
            <a:r>
              <a:rPr lang="de-DE" sz="2100">
                <a:solidFill>
                  <a:schemeClr val="tx1"/>
                </a:solidFill>
                <a:effectLst>
                  <a:outerShdw blurRad="38100" dist="38100" dir="2700000" algn="tl">
                    <a:srgbClr val="000000"/>
                  </a:outerShdw>
                </a:effectLst>
              </a:rPr>
              <a:t> legte.</a:t>
            </a:r>
          </a:p>
        </p:txBody>
      </p:sp>
      <p:grpSp>
        <p:nvGrpSpPr>
          <p:cNvPr id="61448" name="Group 6"/>
          <p:cNvGrpSpPr>
            <a:grpSpLocks/>
          </p:cNvGrpSpPr>
          <p:nvPr/>
        </p:nvGrpSpPr>
        <p:grpSpPr bwMode="auto">
          <a:xfrm>
            <a:off x="4198938" y="4868863"/>
            <a:ext cx="604837" cy="827087"/>
            <a:chOff x="2382" y="2886"/>
            <a:chExt cx="1042" cy="748"/>
          </a:xfrm>
        </p:grpSpPr>
        <p:sp>
          <p:nvSpPr>
            <p:cNvPr id="61451" name="AutoShape 7"/>
            <p:cNvSpPr>
              <a:spLocks/>
            </p:cNvSpPr>
            <p:nvPr/>
          </p:nvSpPr>
          <p:spPr bwMode="auto">
            <a:xfrm rot="-5400000">
              <a:off x="2823" y="3034"/>
              <a:ext cx="159" cy="1042"/>
            </a:xfrm>
            <a:prstGeom prst="rightBrace">
              <a:avLst>
                <a:gd name="adj1" fmla="val 54612"/>
                <a:gd name="adj2" fmla="val 50000"/>
              </a:avLst>
            </a:prstGeom>
            <a:noFill/>
            <a:ln w="254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1452" name="Line 8"/>
            <p:cNvSpPr>
              <a:spLocks noChangeShapeType="1"/>
            </p:cNvSpPr>
            <p:nvPr/>
          </p:nvSpPr>
          <p:spPr bwMode="auto">
            <a:xfrm flipV="1">
              <a:off x="2903" y="2886"/>
              <a:ext cx="0" cy="589"/>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grpSp>
      <p:sp>
        <p:nvSpPr>
          <p:cNvPr id="61449" name="AutoShape 11"/>
          <p:cNvSpPr>
            <a:spLocks noChangeAspect="1" noChangeArrowheads="1"/>
          </p:cNvSpPr>
          <p:nvPr/>
        </p:nvSpPr>
        <p:spPr bwMode="auto">
          <a:xfrm>
            <a:off x="0" y="4833938"/>
            <a:ext cx="91440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1450" name="AutoShape 12"/>
          <p:cNvSpPr>
            <a:spLocks noChangeAspect="1" noChangeArrowheads="1"/>
          </p:cNvSpPr>
          <p:nvPr/>
        </p:nvSpPr>
        <p:spPr bwMode="auto">
          <a:xfrm>
            <a:off x="0" y="4833938"/>
            <a:ext cx="91440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89060" name="Rectangle 4"/>
          <p:cNvSpPr>
            <a:spLocks noGrp="1" noChangeArrowheads="1"/>
          </p:cNvSpPr>
          <p:nvPr>
            <p:ph type="title"/>
          </p:nvPr>
        </p:nvSpPr>
        <p:spPr/>
        <p:txBody>
          <a:bodyPr/>
          <a:lstStyle/>
          <a:p>
            <a:pPr eaLnBrk="1" hangingPunct="1">
              <a:defRPr/>
            </a:pPr>
            <a:r>
              <a:rPr lang="en-US" sz="2900"/>
              <a:t>4.1. Die Entstehung spekulativer Blasen</a:t>
            </a:r>
            <a:endParaRPr lang="de-DE" sz="2900"/>
          </a:p>
        </p:txBody>
      </p:sp>
      <p:sp>
        <p:nvSpPr>
          <p:cNvPr id="6147" name="Foliennummernplatzhalt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23FF01D0-744A-4778-87C6-EDD47E9038CC}" type="slidenum">
              <a:rPr lang="de-DE" altLang="en-US" sz="1600" smtClean="0"/>
              <a:pPr eaLnBrk="1" hangingPunct="1">
                <a:spcBef>
                  <a:spcPct val="0"/>
                </a:spcBef>
                <a:buClrTx/>
                <a:buFontTx/>
                <a:buNone/>
              </a:pPr>
              <a:t>6</a:t>
            </a:fld>
            <a:r>
              <a:rPr lang="de-DE" altLang="en-US" sz="1600"/>
              <a:t> -</a:t>
            </a:r>
          </a:p>
        </p:txBody>
      </p:sp>
      <p:sp>
        <p:nvSpPr>
          <p:cNvPr id="6148" name="Fußzeilenplatzhalt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614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389059" name="Rectangle 3"/>
          <p:cNvSpPr>
            <a:spLocks noChangeArrowheads="1"/>
          </p:cNvSpPr>
          <p:nvPr/>
        </p:nvSpPr>
        <p:spPr bwMode="auto">
          <a:xfrm>
            <a:off x="104775" y="1328738"/>
            <a:ext cx="8882063" cy="5351462"/>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Die </a:t>
            </a:r>
            <a:r>
              <a:rPr lang="de-DE" sz="2400" dirty="0">
                <a:solidFill>
                  <a:srgbClr val="00FF00"/>
                </a:solidFill>
                <a:effectLst>
                  <a:outerShdw blurRad="38100" dist="38100" dir="2700000" algn="tl">
                    <a:srgbClr val="000000"/>
                  </a:outerShdw>
                </a:effectLst>
              </a:rPr>
              <a:t>Entstehungskomponenten</a:t>
            </a:r>
            <a:r>
              <a:rPr lang="de-DE" sz="2400" dirty="0">
                <a:solidFill>
                  <a:schemeClr val="tx1"/>
                </a:solidFill>
                <a:effectLst>
                  <a:outerShdw blurRad="38100" dist="38100" dir="2700000" algn="tl">
                    <a:srgbClr val="000000"/>
                  </a:outerShdw>
                </a:effectLst>
              </a:rPr>
              <a:t> einer Finanzmarktkrise:</a:t>
            </a:r>
          </a:p>
          <a:p>
            <a:pPr marL="571500" indent="-571500">
              <a:lnSpc>
                <a:spcPct val="90000"/>
              </a:lnSpc>
              <a:spcBef>
                <a:spcPct val="60000"/>
              </a:spcBef>
              <a:buClr>
                <a:srgbClr val="FF0000"/>
              </a:buClr>
              <a:buFont typeface="Arial Unicode MS" pitchFamily="34" charset="-128"/>
              <a:buChar char="➤"/>
              <a:defRPr/>
            </a:pPr>
            <a:endParaRPr lang="de-DE" sz="2400" dirty="0">
              <a:solidFill>
                <a:schemeClr val="tx1"/>
              </a:solidFill>
              <a:effectLst>
                <a:outerShdw blurRad="38100" dist="38100" dir="2700000" algn="tl">
                  <a:srgbClr val="000000"/>
                </a:outerShdw>
              </a:effectLst>
            </a:endParaRP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Entstehungsschock</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Positiver Rückkopplungseffekt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Finanzierungsquelle</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Negativer Schock</a:t>
            </a:r>
          </a:p>
          <a:p>
            <a:pPr marL="952500" lvl="1" indent="-495300">
              <a:lnSpc>
                <a:spcPct val="90000"/>
              </a:lnSpc>
              <a:spcBef>
                <a:spcPct val="60000"/>
              </a:spcBef>
              <a:buClr>
                <a:srgbClr val="FF0000"/>
              </a:buClr>
              <a:buSzPct val="110000"/>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Die ersten drei Komponenten führen zur Entstehung der </a:t>
            </a:r>
            <a:r>
              <a:rPr lang="de-DE" sz="2400" dirty="0">
                <a:solidFill>
                  <a:srgbClr val="00FF00"/>
                </a:solidFill>
                <a:effectLst>
                  <a:outerShdw blurRad="38100" dist="38100" dir="2700000" algn="tl">
                    <a:srgbClr val="000000"/>
                  </a:outerShdw>
                </a:effectLst>
              </a:rPr>
              <a:t>spekulative Blase</a:t>
            </a:r>
            <a:r>
              <a:rPr lang="de-DE" sz="2400" dirty="0">
                <a:solidFill>
                  <a:schemeClr val="tx1"/>
                </a:solidFill>
                <a:effectLst>
                  <a:outerShdw blurRad="38100" dist="38100" dir="2700000" algn="tl">
                    <a:srgbClr val="000000"/>
                  </a:outerShdw>
                </a:effectLst>
              </a:rPr>
              <a:t>.</a:t>
            </a:r>
          </a:p>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Der negative Schock bringt die </a:t>
            </a:r>
            <a:r>
              <a:rPr lang="de-DE" sz="2400" dirty="0">
                <a:solidFill>
                  <a:srgbClr val="00FF00"/>
                </a:solidFill>
                <a:effectLst>
                  <a:outerShdw blurRad="38100" dist="38100" dir="2700000" algn="tl">
                    <a:srgbClr val="000000"/>
                  </a:outerShdw>
                </a:effectLst>
              </a:rPr>
              <a:t>Blase </a:t>
            </a:r>
            <a:r>
              <a:rPr lang="de-DE" sz="2400" dirty="0">
                <a:solidFill>
                  <a:schemeClr val="tx1"/>
                </a:solidFill>
                <a:effectLst>
                  <a:outerShdw blurRad="38100" dist="38100" dir="2700000" algn="tl">
                    <a:srgbClr val="000000"/>
                  </a:outerShdw>
                </a:effectLst>
              </a:rPr>
              <a:t>zum</a:t>
            </a:r>
            <a:r>
              <a:rPr lang="de-DE" sz="2400" dirty="0">
                <a:solidFill>
                  <a:srgbClr val="00FF00"/>
                </a:solidFill>
                <a:effectLst>
                  <a:outerShdw blurRad="38100" dist="38100" dir="2700000" algn="tl">
                    <a:srgbClr val="000000"/>
                  </a:outerShdw>
                </a:effectLst>
              </a:rPr>
              <a:t> Platzen</a:t>
            </a:r>
            <a:r>
              <a:rPr lang="de-DE" sz="2400" dirty="0">
                <a:solidFill>
                  <a:schemeClr val="tx1"/>
                </a:solidFill>
                <a:effectLst>
                  <a:outerShdw blurRad="38100" dist="38100" dir="2700000" algn="tl">
                    <a:srgbClr val="000000"/>
                  </a:outerShdw>
                </a:effectLst>
              </a:rPr>
              <a:t>.</a:t>
            </a:r>
          </a:p>
        </p:txBody>
      </p:sp>
      <p:grpSp>
        <p:nvGrpSpPr>
          <p:cNvPr id="2" name="Group 5"/>
          <p:cNvGrpSpPr>
            <a:grpSpLocks/>
          </p:cNvGrpSpPr>
          <p:nvPr/>
        </p:nvGrpSpPr>
        <p:grpSpPr bwMode="auto">
          <a:xfrm>
            <a:off x="4940300" y="2092325"/>
            <a:ext cx="1670050" cy="1697038"/>
            <a:chOff x="3152" y="1318"/>
            <a:chExt cx="1052" cy="1069"/>
          </a:xfrm>
        </p:grpSpPr>
        <p:pic>
          <p:nvPicPr>
            <p:cNvPr id="6155" name="Picture 6" descr="bubble-blo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1318"/>
              <a:ext cx="644"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7"/>
            <p:cNvSpPr>
              <a:spLocks/>
            </p:cNvSpPr>
            <p:nvPr/>
          </p:nvSpPr>
          <p:spPr bwMode="auto">
            <a:xfrm>
              <a:off x="3152" y="1389"/>
              <a:ext cx="318" cy="998"/>
            </a:xfrm>
            <a:prstGeom prst="rightBrace">
              <a:avLst>
                <a:gd name="adj1" fmla="val 26153"/>
                <a:gd name="adj2" fmla="val 50000"/>
              </a:avLst>
            </a:prstGeom>
            <a:noFill/>
            <a:ln w="2857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pSp>
      <p:grpSp>
        <p:nvGrpSpPr>
          <p:cNvPr id="3" name="Group 8"/>
          <p:cNvGrpSpPr>
            <a:grpSpLocks/>
          </p:cNvGrpSpPr>
          <p:nvPr/>
        </p:nvGrpSpPr>
        <p:grpSpPr bwMode="auto">
          <a:xfrm>
            <a:off x="4976813" y="3821113"/>
            <a:ext cx="1666875" cy="831850"/>
            <a:chOff x="3175" y="2407"/>
            <a:chExt cx="1050" cy="524"/>
          </a:xfrm>
        </p:grpSpPr>
        <p:pic>
          <p:nvPicPr>
            <p:cNvPr id="6153" name="Picture 9" descr="earth_bub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 y="2407"/>
              <a:ext cx="75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AutoShape 10"/>
            <p:cNvSpPr>
              <a:spLocks/>
            </p:cNvSpPr>
            <p:nvPr/>
          </p:nvSpPr>
          <p:spPr bwMode="auto">
            <a:xfrm>
              <a:off x="3175" y="2478"/>
              <a:ext cx="250" cy="453"/>
            </a:xfrm>
            <a:prstGeom prst="rightBrace">
              <a:avLst>
                <a:gd name="adj1" fmla="val 15100"/>
                <a:gd name="adj2" fmla="val 50000"/>
              </a:avLst>
            </a:prstGeom>
            <a:noFill/>
            <a:ln w="2857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89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890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890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8905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38905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38905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E2C0D0E-995A-41E6-A43B-A097E6E55F81}" type="slidenum">
              <a:rPr lang="de-DE" altLang="en-US" sz="1600" smtClean="0"/>
              <a:pPr eaLnBrk="1" hangingPunct="1">
                <a:spcBef>
                  <a:spcPct val="0"/>
                </a:spcBef>
                <a:buClrTx/>
                <a:buFontTx/>
                <a:buNone/>
              </a:pPr>
              <a:t>60</a:t>
            </a:fld>
            <a:r>
              <a:rPr lang="de-DE" altLang="en-US" sz="1600"/>
              <a:t> -</a:t>
            </a:r>
          </a:p>
        </p:txBody>
      </p:sp>
      <p:sp>
        <p:nvSpPr>
          <p:cNvPr id="6246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6246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2601" name="Diagramm" r:id="rId4" imgW="9239402" imgH="5753100" progId="Excel.Chart.8">
                  <p:link updateAutomatic="1"/>
                </p:oleObj>
              </mc:Choice>
              <mc:Fallback>
                <p:oleObj name="Diagramm" r:id="rId4" imgW="9239402" imgH="575310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1905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9"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2470" name="Rectangle 4"/>
          <p:cNvSpPr>
            <a:spLocks noChangeArrowheads="1"/>
          </p:cNvSpPr>
          <p:nvPr/>
        </p:nvSpPr>
        <p:spPr bwMode="auto">
          <a:xfrm>
            <a:off x="2017713" y="944563"/>
            <a:ext cx="1525587" cy="51133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719813" name="Rectangle 5"/>
          <p:cNvSpPr>
            <a:spLocks noChangeArrowheads="1"/>
          </p:cNvSpPr>
          <p:nvPr/>
        </p:nvSpPr>
        <p:spPr bwMode="auto">
          <a:xfrm>
            <a:off x="5387975" y="944563"/>
            <a:ext cx="1520825" cy="51133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2472" name="Line 6"/>
          <p:cNvSpPr>
            <a:spLocks noChangeShapeType="1"/>
          </p:cNvSpPr>
          <p:nvPr/>
        </p:nvSpPr>
        <p:spPr bwMode="auto">
          <a:xfrm flipH="1">
            <a:off x="3311525" y="1089025"/>
            <a:ext cx="569913" cy="252413"/>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2473" name="Line 7"/>
          <p:cNvSpPr>
            <a:spLocks noChangeShapeType="1"/>
          </p:cNvSpPr>
          <p:nvPr/>
        </p:nvSpPr>
        <p:spPr bwMode="auto">
          <a:xfrm>
            <a:off x="5470525" y="944563"/>
            <a:ext cx="685800" cy="396875"/>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2474" name="AutoShape 8"/>
          <p:cNvSpPr>
            <a:spLocks noChangeArrowheads="1"/>
          </p:cNvSpPr>
          <p:nvPr/>
        </p:nvSpPr>
        <p:spPr bwMode="auto">
          <a:xfrm>
            <a:off x="3881438" y="692150"/>
            <a:ext cx="1765300" cy="647700"/>
          </a:xfrm>
          <a:prstGeom prst="roundRect">
            <a:avLst>
              <a:gd name="adj" fmla="val 16667"/>
            </a:avLst>
          </a:prstGeom>
          <a:solidFill>
            <a:srgbClr val="FFFF99"/>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00FF"/>
                </a:solidFill>
              </a:rPr>
              <a:t>Expansive Geldpolitik</a:t>
            </a:r>
            <a:endParaRPr lang="en-US" altLang="en-US" sz="2000" b="1">
              <a:solidFill>
                <a:srgbClr val="00FF00"/>
              </a:solidFill>
            </a:endParaRPr>
          </a:p>
        </p:txBody>
      </p:sp>
      <p:grpSp>
        <p:nvGrpSpPr>
          <p:cNvPr id="2" name="Group 9"/>
          <p:cNvGrpSpPr>
            <a:grpSpLocks/>
          </p:cNvGrpSpPr>
          <p:nvPr/>
        </p:nvGrpSpPr>
        <p:grpSpPr bwMode="auto">
          <a:xfrm>
            <a:off x="2232025" y="2851150"/>
            <a:ext cx="3132138" cy="974725"/>
            <a:chOff x="1406" y="1159"/>
            <a:chExt cx="2040" cy="840"/>
          </a:xfrm>
        </p:grpSpPr>
        <p:sp>
          <p:nvSpPr>
            <p:cNvPr id="62481" name="AutoShape 10"/>
            <p:cNvSpPr>
              <a:spLocks/>
            </p:cNvSpPr>
            <p:nvPr/>
          </p:nvSpPr>
          <p:spPr bwMode="auto">
            <a:xfrm>
              <a:off x="2494" y="1159"/>
              <a:ext cx="340" cy="840"/>
            </a:xfrm>
            <a:prstGeom prst="rightBrace">
              <a:avLst>
                <a:gd name="adj1" fmla="val 20588"/>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2482" name="Line 11"/>
            <p:cNvSpPr>
              <a:spLocks noChangeShapeType="1"/>
            </p:cNvSpPr>
            <p:nvPr/>
          </p:nvSpPr>
          <p:spPr bwMode="auto">
            <a:xfrm>
              <a:off x="1406" y="1998"/>
              <a:ext cx="1111"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2483" name="Text Box 12"/>
            <p:cNvSpPr txBox="1">
              <a:spLocks noChangeArrowheads="1"/>
            </p:cNvSpPr>
            <p:nvPr/>
          </p:nvSpPr>
          <p:spPr bwMode="auto">
            <a:xfrm>
              <a:off x="2789" y="1434"/>
              <a:ext cx="65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+ 45%</a:t>
              </a:r>
            </a:p>
          </p:txBody>
        </p:sp>
      </p:grpSp>
      <p:grpSp>
        <p:nvGrpSpPr>
          <p:cNvPr id="3" name="Group 13"/>
          <p:cNvGrpSpPr>
            <a:grpSpLocks/>
          </p:cNvGrpSpPr>
          <p:nvPr/>
        </p:nvGrpSpPr>
        <p:grpSpPr bwMode="auto">
          <a:xfrm>
            <a:off x="5584825" y="2170113"/>
            <a:ext cx="2878138" cy="828675"/>
            <a:chOff x="3742" y="640"/>
            <a:chExt cx="1813" cy="681"/>
          </a:xfrm>
        </p:grpSpPr>
        <p:grpSp>
          <p:nvGrpSpPr>
            <p:cNvPr id="62477" name="Group 14"/>
            <p:cNvGrpSpPr>
              <a:grpSpLocks/>
            </p:cNvGrpSpPr>
            <p:nvPr/>
          </p:nvGrpSpPr>
          <p:grpSpPr bwMode="auto">
            <a:xfrm>
              <a:off x="3742" y="640"/>
              <a:ext cx="1202" cy="681"/>
              <a:chOff x="3742" y="640"/>
              <a:chExt cx="1202" cy="681"/>
            </a:xfrm>
          </p:grpSpPr>
          <p:sp>
            <p:nvSpPr>
              <p:cNvPr id="62479" name="AutoShape 15"/>
              <p:cNvSpPr>
                <a:spLocks/>
              </p:cNvSpPr>
              <p:nvPr/>
            </p:nvSpPr>
            <p:spPr bwMode="auto">
              <a:xfrm>
                <a:off x="4604" y="640"/>
                <a:ext cx="340" cy="681"/>
              </a:xfrm>
              <a:prstGeom prst="rightBrace">
                <a:avLst>
                  <a:gd name="adj1" fmla="val 16691"/>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2480" name="Line 16"/>
              <p:cNvSpPr>
                <a:spLocks noChangeShapeType="1"/>
              </p:cNvSpPr>
              <p:nvPr/>
            </p:nvSpPr>
            <p:spPr bwMode="auto">
              <a:xfrm>
                <a:off x="3742" y="1321"/>
                <a:ext cx="975"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grpSp>
        <p:sp>
          <p:nvSpPr>
            <p:cNvPr id="62478" name="Text Box 17"/>
            <p:cNvSpPr txBox="1">
              <a:spLocks noChangeArrowheads="1"/>
            </p:cNvSpPr>
            <p:nvPr/>
          </p:nvSpPr>
          <p:spPr bwMode="auto">
            <a:xfrm>
              <a:off x="4898" y="845"/>
              <a:ext cx="657"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+ 27%</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198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98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8932" name="Rectangle 4"/>
          <p:cNvSpPr>
            <a:spLocks noGrp="1" noChangeArrowheads="1"/>
          </p:cNvSpPr>
          <p:nvPr>
            <p:ph type="title"/>
          </p:nvPr>
        </p:nvSpPr>
        <p:spPr/>
        <p:txBody>
          <a:bodyPr/>
          <a:lstStyle/>
          <a:p>
            <a:pPr eaLnBrk="1" hangingPunct="1">
              <a:defRPr/>
            </a:pPr>
            <a:r>
              <a:rPr lang="de-DE"/>
              <a:t>4.2. Historische Finanzmarktkrisen</a:t>
            </a:r>
            <a:br>
              <a:rPr lang="de-DE"/>
            </a:br>
            <a:r>
              <a:rPr lang="de-DE"/>
              <a:t> 4.2.3. Die Dotcom Krise 2000</a:t>
            </a:r>
          </a:p>
        </p:txBody>
      </p:sp>
      <p:sp>
        <p:nvSpPr>
          <p:cNvPr id="6349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256F2542-E4F1-476A-916F-4221445CF80A}" type="slidenum">
              <a:rPr lang="de-DE" altLang="en-US" sz="1600" smtClean="0"/>
              <a:pPr eaLnBrk="1" hangingPunct="1">
                <a:spcBef>
                  <a:spcPct val="0"/>
                </a:spcBef>
                <a:buClrTx/>
                <a:buFontTx/>
                <a:buNone/>
              </a:pPr>
              <a:t>61</a:t>
            </a:fld>
            <a:r>
              <a:rPr lang="de-DE" altLang="en-US" sz="1600"/>
              <a:t> -</a:t>
            </a:r>
          </a:p>
        </p:txBody>
      </p:sp>
      <p:sp>
        <p:nvSpPr>
          <p:cNvPr id="6349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6349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68931" name="Rectangle 3"/>
          <p:cNvSpPr>
            <a:spLocks noChangeArrowheads="1"/>
          </p:cNvSpPr>
          <p:nvPr/>
        </p:nvSpPr>
        <p:spPr bwMode="auto">
          <a:xfrm>
            <a:off x="104775" y="1160463"/>
            <a:ext cx="9039225" cy="5519737"/>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Enthielt die Dotcom Krise die </a:t>
            </a:r>
            <a:r>
              <a:rPr lang="de-DE" sz="2400">
                <a:solidFill>
                  <a:srgbClr val="00FF00"/>
                </a:solidFill>
                <a:effectLst>
                  <a:outerShdw blurRad="38100" dist="38100" dir="2700000" algn="tl">
                    <a:srgbClr val="000000"/>
                  </a:outerShdw>
                </a:effectLst>
              </a:rPr>
              <a:t>typischen Entstehungs-komponenten</a:t>
            </a:r>
            <a:r>
              <a:rPr lang="de-DE" sz="2400">
                <a:solidFill>
                  <a:schemeClr val="tx1"/>
                </a:solidFill>
                <a:effectLst>
                  <a:outerShdw blurRad="38100" dist="38100" dir="2700000" algn="tl">
                    <a:srgbClr val="000000"/>
                  </a:outerShdw>
                </a:effectLst>
              </a:rPr>
              <a:t> einer Finanzmarktkrise?</a:t>
            </a:r>
          </a:p>
          <a:p>
            <a:pPr marL="571500" indent="-571500">
              <a:lnSpc>
                <a:spcPct val="80000"/>
              </a:lnSpc>
              <a:spcBef>
                <a:spcPct val="60000"/>
              </a:spcBef>
              <a:buClr>
                <a:srgbClr val="FF0000"/>
              </a:buClr>
              <a:buFont typeface="Arial Unicode MS" pitchFamily="34" charset="-128"/>
              <a:buChar char="➤"/>
              <a:defRPr/>
            </a:pPr>
            <a:r>
              <a:rPr lang="de-DE" sz="2400">
                <a:solidFill>
                  <a:srgbClr val="00FF00"/>
                </a:solidFill>
                <a:effectLst>
                  <a:outerShdw blurRad="38100" dist="38100" dir="2700000" algn="tl">
                    <a:srgbClr val="000000"/>
                  </a:outerShdw>
                </a:effectLst>
              </a:rPr>
              <a:t>Entstehungsschock</a:t>
            </a:r>
            <a:r>
              <a:rPr lang="de-DE" sz="240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Char char="■"/>
              <a:defRPr/>
            </a:pPr>
            <a:r>
              <a:rPr lang="de-DE">
                <a:solidFill>
                  <a:srgbClr val="00FF00"/>
                </a:solidFill>
                <a:effectLst>
                  <a:outerShdw blurRad="38100" dist="38100" dir="2700000" algn="tl">
                    <a:srgbClr val="000000"/>
                  </a:outerShdw>
                </a:effectLst>
              </a:rPr>
              <a:t>Technologische Innovationen</a:t>
            </a:r>
            <a:r>
              <a:rPr lang="de-DE">
                <a:solidFill>
                  <a:schemeClr val="tx1"/>
                </a:solidFill>
                <a:effectLst>
                  <a:outerShdw blurRad="38100" dist="38100" dir="2700000" algn="tl">
                    <a:srgbClr val="000000"/>
                  </a:outerShdw>
                </a:effectLst>
              </a:rPr>
              <a:t>: Neue Informationstechnologien (Internet, Internet basierte Dienstleistungen, Telekommunika-tion, Mobilfunknetze) führten zu höheren Gewinnerwartungen.</a:t>
            </a:r>
          </a:p>
          <a:p>
            <a:pPr marL="571500" indent="-571500">
              <a:lnSpc>
                <a:spcPct val="80000"/>
              </a:lnSpc>
              <a:spcBef>
                <a:spcPct val="60000"/>
              </a:spcBef>
              <a:buClr>
                <a:srgbClr val="FF0000"/>
              </a:buClr>
              <a:buFont typeface="Arial Unicode MS" pitchFamily="34" charset="-128"/>
              <a:buChar char="➤"/>
              <a:defRPr/>
            </a:pPr>
            <a:r>
              <a:rPr lang="de-DE" sz="2400">
                <a:solidFill>
                  <a:srgbClr val="00FF00"/>
                </a:solidFill>
                <a:effectLst>
                  <a:outerShdw blurRad="38100" dist="38100" dir="2700000" algn="tl">
                    <a:srgbClr val="000000"/>
                  </a:outerShdw>
                </a:effectLst>
              </a:rPr>
              <a:t>Positiver Rückkopplungseffekt</a:t>
            </a:r>
            <a:r>
              <a:rPr lang="de-DE" sz="2400">
                <a:solidFill>
                  <a:schemeClr val="tx1"/>
                </a:solidFill>
                <a:effectLst>
                  <a:outerShdw blurRad="38100" dist="38100" dir="2700000" algn="tl">
                    <a:srgbClr val="000000"/>
                  </a:outerShdw>
                </a:effectLst>
              </a:rPr>
              <a:t>:</a:t>
            </a:r>
          </a:p>
          <a:p>
            <a:pPr marL="952500" lvl="1" indent="-495300">
              <a:lnSpc>
                <a:spcPct val="80000"/>
              </a:lnSpc>
              <a:spcBef>
                <a:spcPct val="60000"/>
              </a:spcBef>
              <a:buClr>
                <a:srgbClr val="FF0000"/>
              </a:buClr>
              <a:buSzPct val="110000"/>
              <a:buFont typeface="Arial Unicode MS" pitchFamily="34" charset="-128"/>
              <a:buChar char="■"/>
              <a:defRPr/>
            </a:pPr>
            <a:r>
              <a:rPr lang="de-DE">
                <a:solidFill>
                  <a:srgbClr val="00FF00"/>
                </a:solidFill>
                <a:effectLst>
                  <a:outerShdw blurRad="38100" dist="38100" dir="2700000" algn="tl">
                    <a:srgbClr val="000000"/>
                  </a:outerShdw>
                </a:effectLst>
              </a:rPr>
              <a:t>Wie</a:t>
            </a:r>
            <a:r>
              <a:rPr lang="de-DE">
                <a:solidFill>
                  <a:schemeClr val="tx1"/>
                </a:solidFill>
                <a:effectLst>
                  <a:outerShdw blurRad="38100" dist="38100" dir="2700000" algn="tl">
                    <a:srgbClr val="000000"/>
                  </a:outerShdw>
                </a:effectLst>
              </a:rPr>
              <a:t> bei </a:t>
            </a:r>
            <a:r>
              <a:rPr lang="de-DE">
                <a:solidFill>
                  <a:srgbClr val="00FF00"/>
                </a:solidFill>
                <a:effectLst>
                  <a:outerShdw blurRad="38100" dist="38100" dir="2700000" algn="tl">
                    <a:srgbClr val="000000"/>
                  </a:outerShdw>
                </a:effectLst>
              </a:rPr>
              <a:t>Weltwirtschaftskrise</a:t>
            </a:r>
            <a:r>
              <a:rPr lang="de-DE">
                <a:solidFill>
                  <a:schemeClr val="tx1"/>
                </a:solidFill>
                <a:effectLst>
                  <a:outerShdw blurRad="38100" dist="38100" dir="2700000" algn="tl">
                    <a:srgbClr val="000000"/>
                  </a:outerShdw>
                </a:effectLst>
              </a:rPr>
              <a:t>: Aufgrund der Innovationen stieg die Nachfrage nach Aktien. Die resultierenden Preissteiger-ungen erzeugten dann über </a:t>
            </a:r>
            <a:r>
              <a:rPr lang="de-DE">
                <a:solidFill>
                  <a:srgbClr val="00FF00"/>
                </a:solidFill>
                <a:effectLst>
                  <a:outerShdw blurRad="38100" dist="38100" dir="2700000" algn="tl">
                    <a:srgbClr val="000000"/>
                  </a:outerShdw>
                </a:effectLst>
              </a:rPr>
              <a:t>naive Erwartungsbildung</a:t>
            </a:r>
            <a:r>
              <a:rPr lang="de-DE">
                <a:solidFill>
                  <a:schemeClr val="tx1"/>
                </a:solidFill>
                <a:effectLst>
                  <a:outerShdw blurRad="38100" dist="38100" dir="2700000" algn="tl">
                    <a:srgbClr val="000000"/>
                  </a:outerShdw>
                </a:effectLst>
              </a:rPr>
              <a:t> die Erwartung weiterer Preissteigerungen, die wiederum zu neuen Aktienkäufen führten usw.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68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46893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689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46893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468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0980" name="Rectangle 4"/>
          <p:cNvSpPr>
            <a:spLocks noGrp="1" noChangeArrowheads="1"/>
          </p:cNvSpPr>
          <p:nvPr>
            <p:ph type="title"/>
          </p:nvPr>
        </p:nvSpPr>
        <p:spPr>
          <a:xfrm>
            <a:off x="457200" y="31750"/>
            <a:ext cx="8229600" cy="949325"/>
          </a:xfrm>
        </p:spPr>
        <p:txBody>
          <a:bodyPr/>
          <a:lstStyle/>
          <a:p>
            <a:pPr eaLnBrk="1" hangingPunct="1">
              <a:defRPr/>
            </a:pPr>
            <a:r>
              <a:rPr lang="de-DE"/>
              <a:t>4.2. Historische Finanzmarktkrisen</a:t>
            </a:r>
            <a:br>
              <a:rPr lang="de-DE"/>
            </a:br>
            <a:r>
              <a:rPr lang="de-DE"/>
              <a:t> 4.2.3. Die Dotcom Krise 2000</a:t>
            </a:r>
          </a:p>
        </p:txBody>
      </p:sp>
      <p:sp>
        <p:nvSpPr>
          <p:cNvPr id="6451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02137C39-0139-43C5-A7B6-F310DF074E1B}" type="slidenum">
              <a:rPr lang="de-DE" altLang="en-US" sz="1600" smtClean="0"/>
              <a:pPr eaLnBrk="1" hangingPunct="1">
                <a:spcBef>
                  <a:spcPct val="0"/>
                </a:spcBef>
                <a:buClrTx/>
                <a:buFontTx/>
                <a:buNone/>
              </a:pPr>
              <a:t>62</a:t>
            </a:fld>
            <a:r>
              <a:rPr lang="de-DE" altLang="en-US" sz="1600"/>
              <a:t> -</a:t>
            </a:r>
          </a:p>
        </p:txBody>
      </p:sp>
      <p:sp>
        <p:nvSpPr>
          <p:cNvPr id="6451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645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470979" name="Rectangle 3"/>
          <p:cNvSpPr>
            <a:spLocks noChangeArrowheads="1"/>
          </p:cNvSpPr>
          <p:nvPr/>
        </p:nvSpPr>
        <p:spPr bwMode="auto">
          <a:xfrm>
            <a:off x="104775" y="1160463"/>
            <a:ext cx="9039225" cy="5519737"/>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Enthielt die Dotcom Krise die </a:t>
            </a:r>
            <a:r>
              <a:rPr lang="de-DE" sz="2400" dirty="0">
                <a:solidFill>
                  <a:srgbClr val="00FF00"/>
                </a:solidFill>
                <a:effectLst>
                  <a:outerShdw blurRad="38100" dist="38100" dir="2700000" algn="tl">
                    <a:srgbClr val="000000"/>
                  </a:outerShdw>
                </a:effectLst>
              </a:rPr>
              <a:t>typischen Entstehungs-komponenten</a:t>
            </a:r>
            <a:r>
              <a:rPr lang="de-DE" sz="2400" dirty="0">
                <a:solidFill>
                  <a:schemeClr val="tx1"/>
                </a:solidFill>
                <a:effectLst>
                  <a:outerShdw blurRad="38100" dist="38100" dir="2700000" algn="tl">
                    <a:srgbClr val="000000"/>
                  </a:outerShdw>
                </a:effectLst>
              </a:rPr>
              <a:t> einer Finanzmarktkrise?</a:t>
            </a:r>
          </a:p>
          <a:p>
            <a:pPr marL="571500" indent="-571500">
              <a:lnSpc>
                <a:spcPct val="9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Finanzierungsquelle</a:t>
            </a:r>
            <a:r>
              <a:rPr lang="de-DE" sz="2400" dirty="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Expansive Geldpolitik </a:t>
            </a:r>
            <a:r>
              <a:rPr lang="de-DE" dirty="0">
                <a:solidFill>
                  <a:schemeClr val="tx1"/>
                </a:solidFill>
                <a:effectLst>
                  <a:outerShdw blurRad="38100" dist="38100" dir="2700000" algn="tl">
                    <a:srgbClr val="000000"/>
                  </a:outerShdw>
                </a:effectLst>
              </a:rPr>
              <a:t>bis Mitte der 90er Jahre</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Umstrukturierung von Portfolios</a:t>
            </a:r>
            <a:r>
              <a:rPr lang="de-DE" dirty="0">
                <a:solidFill>
                  <a:schemeClr val="tx1"/>
                </a:solidFill>
                <a:effectLst>
                  <a:outerShdw blurRad="38100" dist="38100" dir="2700000" algn="tl">
                    <a:srgbClr val="000000"/>
                  </a:outerShdw>
                </a:effectLst>
              </a:rPr>
              <a:t>: Pensionsfonds und private Haushalte schichteten ihre Ersparnisse von Vermögenstiteln mit niedrigem Risiko in Vermögenstitel mit hohem Risiko um. </a:t>
            </a:r>
          </a:p>
          <a:p>
            <a:pPr marL="571500" indent="-571500">
              <a:lnSpc>
                <a:spcPct val="90000"/>
              </a:lnSpc>
              <a:spcBef>
                <a:spcPct val="60000"/>
              </a:spcBef>
              <a:buClr>
                <a:srgbClr val="FF0000"/>
              </a:buClr>
              <a:buFont typeface="Arial Unicode MS" pitchFamily="34" charset="-128"/>
              <a:buChar char="➤"/>
              <a:defRPr/>
            </a:pPr>
            <a:r>
              <a:rPr lang="de-DE" sz="2400" dirty="0">
                <a:solidFill>
                  <a:srgbClr val="00FF00"/>
                </a:solidFill>
                <a:effectLst>
                  <a:outerShdw blurRad="38100" dist="38100" dir="2700000" algn="tl">
                    <a:srgbClr val="000000"/>
                  </a:outerShdw>
                </a:effectLst>
              </a:rPr>
              <a:t>Negativer Schock</a:t>
            </a:r>
            <a:r>
              <a:rPr lang="de-DE" sz="2400" dirty="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Restriktivere Geldpolitik</a:t>
            </a:r>
            <a:r>
              <a:rPr lang="de-DE" dirty="0">
                <a:solidFill>
                  <a:schemeClr val="tx1"/>
                </a:solidFill>
                <a:effectLst>
                  <a:outerShdw blurRad="38100" dist="38100" dir="2700000" algn="tl">
                    <a:srgbClr val="000000"/>
                  </a:outerShdw>
                </a:effectLst>
              </a:rPr>
              <a:t> mit Beginn von Juni 1999.</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Bankrott</a:t>
            </a:r>
            <a:r>
              <a:rPr lang="de-DE" dirty="0">
                <a:solidFill>
                  <a:schemeClr val="tx1"/>
                </a:solidFill>
                <a:effectLst>
                  <a:outerShdw blurRad="38100" dist="38100" dir="2700000" algn="tl">
                    <a:srgbClr val="000000"/>
                  </a:outerShdw>
                </a:effectLst>
              </a:rPr>
              <a:t> des ersten New Economy - Unternehmens im März 2000.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7097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7097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70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73027" name="Rectangle 3"/>
          <p:cNvSpPr>
            <a:spLocks noGrp="1" noChangeArrowheads="1"/>
          </p:cNvSpPr>
          <p:nvPr>
            <p:ph type="title"/>
          </p:nvPr>
        </p:nvSpPr>
        <p:spPr/>
        <p:txBody>
          <a:bodyPr/>
          <a:lstStyle/>
          <a:p>
            <a:pPr eaLnBrk="1" hangingPunct="1">
              <a:defRPr/>
            </a:pPr>
            <a:r>
              <a:rPr lang="de-DE"/>
              <a:t>4. Internationale Finanzmarktkrisen</a:t>
            </a:r>
          </a:p>
        </p:txBody>
      </p:sp>
      <p:sp>
        <p:nvSpPr>
          <p:cNvPr id="9473026" name="Rectangle 2"/>
          <p:cNvSpPr>
            <a:spLocks noGrp="1" noChangeArrowheads="1"/>
          </p:cNvSpPr>
          <p:nvPr>
            <p:ph idx="1"/>
          </p:nvPr>
        </p:nvSpPr>
        <p:spPr>
          <a:xfrm>
            <a:off x="503238" y="1341438"/>
            <a:ext cx="8486775" cy="5284787"/>
          </a:xfrm>
        </p:spPr>
        <p:txBody>
          <a:bodyPr wrap="none"/>
          <a:lstStyle/>
          <a:p>
            <a:pPr marL="0" indent="0" eaLnBrk="1" hangingPunct="1">
              <a:buFont typeface="Arial Unicode MS" pitchFamily="34" charset="-128"/>
              <a:buNone/>
              <a:tabLst>
                <a:tab pos="533400" algn="l"/>
                <a:tab pos="1079500" algn="l"/>
              </a:tabLst>
              <a:defRPr/>
            </a:pPr>
            <a:r>
              <a:rPr lang="de-DE" sz="2100">
                <a:solidFill>
                  <a:srgbClr val="FFFF00"/>
                </a:solidFill>
              </a:rPr>
              <a:t>4. Internationale Finanzmarktkrisen</a:t>
            </a:r>
          </a:p>
          <a:p>
            <a:pPr marL="0" indent="0" eaLnBrk="1" hangingPunct="1">
              <a:buFont typeface="Arial Unicode MS" pitchFamily="34" charset="-128"/>
              <a:buNone/>
              <a:tabLst>
                <a:tab pos="533400" algn="l"/>
                <a:tab pos="1079500" algn="l"/>
              </a:tabLst>
              <a:defRPr/>
            </a:pPr>
            <a:r>
              <a:rPr lang="de-DE" sz="2100">
                <a:solidFill>
                  <a:srgbClr val="FFFF00"/>
                </a:solidFill>
              </a:rPr>
              <a:t>	4.1. Die Entstehung spekulativer Blasen</a:t>
            </a:r>
          </a:p>
          <a:p>
            <a:pPr marL="0" indent="0" eaLnBrk="1" hangingPunct="1">
              <a:lnSpc>
                <a:spcPct val="90000"/>
              </a:lnSpc>
              <a:buFont typeface="Arial Unicode MS" pitchFamily="34" charset="-128"/>
              <a:buNone/>
              <a:tabLst>
                <a:tab pos="533400" algn="l"/>
                <a:tab pos="1079500" algn="l"/>
              </a:tabLst>
              <a:defRPr/>
            </a:pPr>
            <a:r>
              <a:rPr lang="de-DE" sz="2100">
                <a:solidFill>
                  <a:srgbClr val="FFFF00"/>
                </a:solidFill>
              </a:rPr>
              <a:t>	4.2. Historische Finanzmarktkrisen</a:t>
            </a:r>
          </a:p>
          <a:p>
            <a:pPr marL="0" indent="0" eaLnBrk="1" hangingPunct="1">
              <a:lnSpc>
                <a:spcPct val="90000"/>
              </a:lnSpc>
              <a:buFont typeface="Arial Unicode MS" pitchFamily="34" charset="-128"/>
              <a:buNone/>
              <a:tabLst>
                <a:tab pos="533400" algn="l"/>
                <a:tab pos="1079500" algn="l"/>
              </a:tabLst>
              <a:defRPr/>
            </a:pPr>
            <a:r>
              <a:rPr lang="de-DE" sz="2100">
                <a:solidFill>
                  <a:srgbClr val="FFFF00"/>
                </a:solidFill>
              </a:rPr>
              <a:t>		4.2.1. Das Holländische Tulpenfieber 1636-37</a:t>
            </a:r>
          </a:p>
          <a:p>
            <a:pPr marL="0" indent="0" eaLnBrk="1" hangingPunct="1">
              <a:lnSpc>
                <a:spcPct val="90000"/>
              </a:lnSpc>
              <a:buFont typeface="Arial Unicode MS" pitchFamily="34" charset="-128"/>
              <a:buNone/>
              <a:tabLst>
                <a:tab pos="533400" algn="l"/>
                <a:tab pos="1079500" algn="l"/>
              </a:tabLst>
              <a:defRPr/>
            </a:pPr>
            <a:r>
              <a:rPr lang="de-DE" sz="2100">
                <a:solidFill>
                  <a:srgbClr val="FFFF00"/>
                </a:solidFill>
              </a:rPr>
              <a:t>		4.2.2. Die Weltwirtschaftskrise 1929</a:t>
            </a:r>
          </a:p>
          <a:p>
            <a:pPr marL="0" indent="0" eaLnBrk="1" hangingPunct="1">
              <a:lnSpc>
                <a:spcPct val="90000"/>
              </a:lnSpc>
              <a:buFont typeface="Arial Unicode MS" pitchFamily="34" charset="-128"/>
              <a:buNone/>
              <a:tabLst>
                <a:tab pos="533400" algn="l"/>
                <a:tab pos="1079500" algn="l"/>
              </a:tabLst>
              <a:defRPr/>
            </a:pPr>
            <a:r>
              <a:rPr lang="de-DE" sz="2100">
                <a:solidFill>
                  <a:srgbClr val="FFFF00"/>
                </a:solidFill>
              </a:rPr>
              <a:t>		4.2.3. Die Dotcom Krise 2000</a:t>
            </a:r>
          </a:p>
          <a:p>
            <a:pPr marL="0" indent="0" eaLnBrk="1" hangingPunct="1">
              <a:lnSpc>
                <a:spcPct val="90000"/>
              </a:lnSpc>
              <a:buFont typeface="Arial Unicode MS" pitchFamily="34" charset="-128"/>
              <a:buNone/>
              <a:tabLst>
                <a:tab pos="533400" algn="l"/>
                <a:tab pos="1079500" algn="l"/>
              </a:tabLst>
              <a:defRPr/>
            </a:pPr>
            <a:r>
              <a:rPr lang="de-DE" sz="2100">
                <a:solidFill>
                  <a:srgbClr val="FFFF00"/>
                </a:solidFill>
              </a:rPr>
              <a:t>		4.2.4. Die Subprime Krise 2007-09	</a:t>
            </a:r>
          </a:p>
        </p:txBody>
      </p:sp>
      <p:sp>
        <p:nvSpPr>
          <p:cNvPr id="6554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57027EB-10CB-4317-83AA-6365E19A4DFB}" type="slidenum">
              <a:rPr lang="de-DE" altLang="en-US" sz="1600" smtClean="0"/>
              <a:pPr eaLnBrk="1" hangingPunct="1">
                <a:spcBef>
                  <a:spcPct val="0"/>
                </a:spcBef>
                <a:buClrTx/>
                <a:buFontTx/>
                <a:buNone/>
              </a:pPr>
              <a:t>63</a:t>
            </a:fld>
            <a:r>
              <a:rPr lang="de-DE" altLang="en-US" sz="1600"/>
              <a:t> -</a:t>
            </a:r>
          </a:p>
        </p:txBody>
      </p:sp>
      <p:sp>
        <p:nvSpPr>
          <p:cNvPr id="6554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75076" name="Rectangle 4"/>
          <p:cNvSpPr>
            <a:spLocks noGrp="1" noChangeArrowheads="1"/>
          </p:cNvSpPr>
          <p:nvPr>
            <p:ph type="title"/>
          </p:nvPr>
        </p:nvSpPr>
        <p:spPr/>
        <p:txBody>
          <a:bodyPr/>
          <a:lstStyle/>
          <a:p>
            <a:pPr eaLnBrk="1" hangingPunct="1">
              <a:defRPr/>
            </a:pPr>
            <a:r>
              <a:rPr lang="en-US"/>
              <a:t>4.2. Historische Finanzmarktkrisen</a:t>
            </a:r>
            <a:br>
              <a:rPr lang="en-US"/>
            </a:br>
            <a:r>
              <a:rPr lang="en-US"/>
              <a:t>4.2.4.Die Subprime Krise 2007-09</a:t>
            </a:r>
            <a:endParaRPr lang="de-DE"/>
          </a:p>
        </p:txBody>
      </p:sp>
      <p:sp>
        <p:nvSpPr>
          <p:cNvPr id="665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D79E440-23B2-4D70-BAAC-2B7E8D0C2167}" type="slidenum">
              <a:rPr lang="de-DE" altLang="en-US" sz="1600" smtClean="0"/>
              <a:pPr eaLnBrk="1" hangingPunct="1">
                <a:spcBef>
                  <a:spcPct val="0"/>
                </a:spcBef>
                <a:buClrTx/>
                <a:buFontTx/>
                <a:buNone/>
              </a:pPr>
              <a:t>64</a:t>
            </a:fld>
            <a:r>
              <a:rPr lang="de-DE" altLang="en-US" sz="1600"/>
              <a:t> -</a:t>
            </a:r>
          </a:p>
        </p:txBody>
      </p:sp>
      <p:sp>
        <p:nvSpPr>
          <p:cNvPr id="6656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66565" name="Picture 2" descr="1025637_src_path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520825"/>
            <a:ext cx="10810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pic>
        <p:nvPicPr>
          <p:cNvPr id="66567" name="Picture 5" descr="{74ECC687-9381-477E-9F01-345DFC40315E}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0825"/>
            <a:ext cx="23034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6" descr="966429_src_pa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0"/>
            <a:ext cx="205263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7" descr="1030730_src_pa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8" descr="{B3F0B005-45BE-4ACD-8C08-72A74409E553}Pic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38" y="325438"/>
            <a:ext cx="1524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9" descr="{EE27B189-8F3F-432D-AC5D-6AD6E42C9B7E}File1_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3716338"/>
            <a:ext cx="23114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10" descr="0,1020,1311283,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6004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Picture 11" descr="{CBF0499E-C557-449C-BF75-7112766C77C8}Pictu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575" y="2528888"/>
            <a:ext cx="2662238"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12" descr="{20783EAA-1DE8-46F2-8AD3-266071A04344}Pictur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1413" y="4184650"/>
            <a:ext cx="23050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Picture 13" descr="{EBCD1A28-DC53-4E53-AE6C-9FE95F0EFB46}Pictu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0063" y="0"/>
            <a:ext cx="16922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6" name="Picture 14" descr="0,1020,1308025,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068638"/>
            <a:ext cx="2303463"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7" name="Picture 15" descr="0,1020,1308050,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2960688"/>
            <a:ext cx="3276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8" name="Picture 16" descr="1023880_src_pat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9925" y="1520825"/>
            <a:ext cx="212407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9" name="Picture 17" descr="0,1020,1303913,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40088" y="1520825"/>
            <a:ext cx="24479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0" name="Picture 18" descr="1025637_src_path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3824288"/>
            <a:ext cx="244792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1" name="Picture 19" descr="1025637_src_path1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68538" y="2960688"/>
            <a:ext cx="101441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2" name="Picture 20" descr="t1ho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16575" y="1557338"/>
            <a:ext cx="1871663"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3" name="Picture 21" descr="18markets_65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08175" y="5386388"/>
            <a:ext cx="2159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4" name="Picture 22" descr="0,1020,1303791,0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72225" y="4473575"/>
            <a:ext cx="27717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5" name="Picture 23" descr="29dow-65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7763" y="5405438"/>
            <a:ext cx="19431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6" name="Picture 24" descr="1003521_src_path"/>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16800" y="5459413"/>
            <a:ext cx="172720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7" name="Picture 25" descr="Aktienhändler - Holt mich hier rau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5013325"/>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8" name="Picture 26" descr="1029563_src_pathB"/>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04025" y="0"/>
            <a:ext cx="23399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9" name="Picture 27" descr="haendler-an-der-boerse-10474593-k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232025" y="981075"/>
            <a:ext cx="1368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0" name="Picture 28" descr="t1wid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55875" y="0"/>
            <a:ext cx="14049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1" name="Picture 29" descr="finanzkrise-kurssturz-9688670-mbfq,templateId=renderScaled,property=Bild,width=7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584200"/>
            <a:ext cx="12525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2" name="Picture 30" descr="boersenmakler-vor-dax-tafel-10358561-mfb-quer,templateId=renderScaled,property=Bild,width=12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67175" y="5962650"/>
            <a:ext cx="1190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477123" name="Rectangle 3"/>
          <p:cNvSpPr>
            <a:spLocks noGrp="1" noChangeArrowheads="1"/>
          </p:cNvSpPr>
          <p:nvPr>
            <p:ph type="title"/>
          </p:nvPr>
        </p:nvSpPr>
        <p:spPr/>
        <p:txBody>
          <a:bodyPr/>
          <a:lstStyle/>
          <a:p>
            <a:pPr eaLnBrk="1" hangingPunct="1">
              <a:defRPr/>
            </a:pPr>
            <a:r>
              <a:rPr lang="en-US"/>
              <a:t>4.2. Historische Finanzmarktkrisen</a:t>
            </a:r>
            <a:br>
              <a:rPr lang="en-US"/>
            </a:br>
            <a:r>
              <a:rPr lang="en-US"/>
              <a:t>4.2.3. Die Dotcom Krise 2000</a:t>
            </a:r>
            <a:endParaRPr lang="de-DE"/>
          </a:p>
        </p:txBody>
      </p:sp>
      <p:sp>
        <p:nvSpPr>
          <p:cNvPr id="6758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16F8444-3DDC-44D6-BEA4-47D7B69776F3}" type="slidenum">
              <a:rPr lang="de-DE" altLang="en-US" sz="1600" smtClean="0"/>
              <a:pPr eaLnBrk="1" hangingPunct="1">
                <a:spcBef>
                  <a:spcPct val="0"/>
                </a:spcBef>
                <a:buClrTx/>
                <a:buFontTx/>
                <a:buNone/>
              </a:pPr>
              <a:t>65</a:t>
            </a:fld>
            <a:r>
              <a:rPr lang="de-DE" altLang="en-US" sz="1600"/>
              <a:t> -</a:t>
            </a:r>
          </a:p>
        </p:txBody>
      </p:sp>
      <p:sp>
        <p:nvSpPr>
          <p:cNvPr id="6758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6758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pic>
        <p:nvPicPr>
          <p:cNvPr id="675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1449388"/>
            <a:ext cx="6710362"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pic>
      <p:pic>
        <p:nvPicPr>
          <p:cNvPr id="6759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5913438"/>
            <a:ext cx="40036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626628"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6861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8E81943-2615-4963-ABB5-ACAEFE37ECC4}" type="slidenum">
              <a:rPr lang="de-DE" altLang="en-US" sz="1600" smtClean="0"/>
              <a:pPr eaLnBrk="1" hangingPunct="1">
                <a:spcBef>
                  <a:spcPct val="0"/>
                </a:spcBef>
                <a:buClrTx/>
                <a:buFontTx/>
                <a:buNone/>
              </a:pPr>
              <a:t>66</a:t>
            </a:fld>
            <a:r>
              <a:rPr lang="de-DE" altLang="en-US" sz="1600"/>
              <a:t> -</a:t>
            </a:r>
          </a:p>
        </p:txBody>
      </p:sp>
      <p:sp>
        <p:nvSpPr>
          <p:cNvPr id="6861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6861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26627" name="Rectangle 3"/>
          <p:cNvSpPr>
            <a:spLocks noChangeArrowheads="1"/>
          </p:cNvSpPr>
          <p:nvPr/>
        </p:nvSpPr>
        <p:spPr bwMode="auto">
          <a:xfrm>
            <a:off x="104775" y="1160463"/>
            <a:ext cx="8859838" cy="5437187"/>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Die </a:t>
            </a:r>
            <a:r>
              <a:rPr lang="de-DE" sz="2100" dirty="0" err="1">
                <a:solidFill>
                  <a:schemeClr val="tx1"/>
                </a:solidFill>
                <a:effectLst>
                  <a:outerShdw blurRad="38100" dist="38100" dir="2700000" algn="tl">
                    <a:srgbClr val="000000"/>
                  </a:outerShdw>
                </a:effectLst>
              </a:rPr>
              <a:t>Dotcom</a:t>
            </a:r>
            <a:r>
              <a:rPr lang="de-DE" sz="2100" dirty="0">
                <a:solidFill>
                  <a:schemeClr val="tx1"/>
                </a:solidFill>
                <a:effectLst>
                  <a:outerShdw blurRad="38100" dist="38100" dir="2700000" algn="tl">
                    <a:srgbClr val="000000"/>
                  </a:outerShdw>
                </a:effectLst>
              </a:rPr>
              <a:t>-Blase platzte im März 2000, nachdem das US-Finanzmarkt Magazin </a:t>
            </a:r>
            <a:r>
              <a:rPr lang="de-DE" sz="2100" dirty="0" err="1">
                <a:solidFill>
                  <a:srgbClr val="00FF00"/>
                </a:solidFill>
                <a:effectLst>
                  <a:outerShdw blurRad="38100" dist="38100" dir="2700000" algn="tl">
                    <a:srgbClr val="000000"/>
                  </a:outerShdw>
                </a:effectLst>
              </a:rPr>
              <a:t>Barron's</a:t>
            </a:r>
            <a:r>
              <a:rPr lang="de-DE" sz="2100" dirty="0">
                <a:solidFill>
                  <a:srgbClr val="00FF00"/>
                </a:solidFill>
                <a:effectLst>
                  <a:outerShdw blurRad="38100" dist="38100" dir="2700000" algn="tl">
                    <a:srgbClr val="000000"/>
                  </a:outerShdw>
                </a:effectLst>
              </a:rPr>
              <a:t> </a:t>
            </a:r>
            <a:r>
              <a:rPr lang="de-DE" sz="2100" dirty="0">
                <a:solidFill>
                  <a:schemeClr val="tx1"/>
                </a:solidFill>
                <a:effectLst>
                  <a:outerShdw blurRad="38100" dist="38100" dir="2700000" algn="tl">
                    <a:srgbClr val="000000"/>
                  </a:outerShdw>
                </a:effectLst>
              </a:rPr>
              <a:t>eine „</a:t>
            </a:r>
            <a:r>
              <a:rPr lang="de-DE" sz="2100" dirty="0">
                <a:solidFill>
                  <a:srgbClr val="00FF00"/>
                </a:solidFill>
                <a:effectLst>
                  <a:outerShdw blurRad="38100" dist="38100" dir="2700000" algn="tl">
                    <a:srgbClr val="000000"/>
                  </a:outerShdw>
                </a:effectLst>
              </a:rPr>
              <a:t>Todesliste</a:t>
            </a:r>
            <a:r>
              <a:rPr lang="de-DE" sz="2100" dirty="0">
                <a:solidFill>
                  <a:schemeClr val="tx1"/>
                </a:solidFill>
                <a:effectLst>
                  <a:outerShdw blurRad="38100" dist="38100" dir="2700000" algn="tl">
                    <a:srgbClr val="000000"/>
                  </a:outerShdw>
                </a:effectLst>
              </a:rPr>
              <a:t>“</a:t>
            </a:r>
            <a:r>
              <a:rPr lang="de-DE" sz="2100" dirty="0">
                <a:solidFill>
                  <a:srgbClr val="00FF00"/>
                </a:solidFill>
                <a:effectLst>
                  <a:outerShdw blurRad="38100" dist="38100" dir="2700000" algn="tl">
                    <a:srgbClr val="000000"/>
                  </a:outerShdw>
                </a:effectLst>
              </a:rPr>
              <a:t> mit 51 New Economy Unternehmen</a:t>
            </a:r>
            <a:r>
              <a:rPr lang="de-DE" sz="2100" dirty="0">
                <a:solidFill>
                  <a:schemeClr val="tx1"/>
                </a:solidFill>
                <a:effectLst>
                  <a:outerShdw blurRad="38100" dist="38100" dir="2700000" algn="tl">
                    <a:srgbClr val="000000"/>
                  </a:outerShdw>
                </a:effectLst>
              </a:rPr>
              <a:t>, die innerhalb eines Jahres mit großer Wahrscheinlichkeit Bankrott anmelden müssten.</a:t>
            </a:r>
          </a:p>
          <a:p>
            <a:pPr marL="1208088" lvl="1" indent="-495300">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Vorangegangen war eine im </a:t>
            </a:r>
            <a:r>
              <a:rPr lang="de-DE" dirty="0">
                <a:solidFill>
                  <a:schemeClr val="tx1"/>
                </a:solidFill>
                <a:effectLst>
                  <a:outerShdw blurRad="38100" dist="38100" dir="2700000" algn="tl">
                    <a:srgbClr val="000000"/>
                  </a:outerShdw>
                </a:effectLst>
              </a:rPr>
              <a:t>Juni 1999</a:t>
            </a:r>
            <a:r>
              <a:rPr lang="de-DE" sz="2100" dirty="0">
                <a:solidFill>
                  <a:schemeClr val="tx1"/>
                </a:solidFill>
                <a:effectLst>
                  <a:outerShdw blurRad="38100" dist="38100" dir="2700000" algn="tl">
                    <a:srgbClr val="000000"/>
                  </a:outerShdw>
                </a:effectLst>
              </a:rPr>
              <a:t> einsetzende restriktivere Geldpolitik der </a:t>
            </a:r>
            <a:r>
              <a:rPr lang="de-DE" sz="2100" dirty="0" err="1">
                <a:solidFill>
                  <a:schemeClr val="tx1"/>
                </a:solidFill>
                <a:effectLst>
                  <a:outerShdw blurRad="38100" dist="38100" dir="2700000" algn="tl">
                    <a:srgbClr val="000000"/>
                  </a:outerShdw>
                </a:effectLst>
              </a:rPr>
              <a:t>Fed</a:t>
            </a:r>
            <a:r>
              <a:rPr lang="de-DE" sz="2100" dirty="0">
                <a:solidFill>
                  <a:schemeClr val="tx1"/>
                </a:solidFill>
                <a:effectLst>
                  <a:outerShdw blurRad="38100" dist="38100" dir="2700000" algn="tl">
                    <a:srgbClr val="000000"/>
                  </a:outerShdw>
                </a:effectLst>
              </a:rPr>
              <a:t> und der erste Bankrott eines </a:t>
            </a:r>
            <a:r>
              <a:rPr lang="de-DE" sz="2100" dirty="0" err="1">
                <a:solidFill>
                  <a:schemeClr val="tx1"/>
                </a:solidFill>
                <a:effectLst>
                  <a:outerShdw blurRad="38100" dist="38100" dir="2700000" algn="tl">
                    <a:srgbClr val="000000"/>
                  </a:outerShdw>
                </a:effectLst>
              </a:rPr>
              <a:t>Dotcom</a:t>
            </a:r>
            <a:r>
              <a:rPr lang="de-DE" sz="2100" dirty="0">
                <a:solidFill>
                  <a:schemeClr val="tx1"/>
                </a:solidFill>
                <a:effectLst>
                  <a:outerShdw blurRad="38100" dist="38100" dir="2700000" algn="tl">
                    <a:srgbClr val="000000"/>
                  </a:outerShdw>
                </a:effectLst>
              </a:rPr>
              <a:t>-Unternehmens im </a:t>
            </a:r>
            <a:r>
              <a:rPr lang="de-DE" sz="2100" dirty="0">
                <a:solidFill>
                  <a:srgbClr val="00FF00"/>
                </a:solidFill>
                <a:effectLst>
                  <a:outerShdw blurRad="38100" dist="38100" dir="2700000" algn="tl">
                    <a:srgbClr val="000000"/>
                  </a:outerShdw>
                </a:effectLst>
              </a:rPr>
              <a:t>Februar 2000</a:t>
            </a:r>
            <a:r>
              <a:rPr lang="de-DE" sz="2100" dirty="0">
                <a:solidFill>
                  <a:schemeClr val="tx1"/>
                </a:solidFill>
                <a:effectLst>
                  <a:outerShdw blurRad="38100" dist="38100" dir="2700000" algn="tl">
                    <a:srgbClr val="000000"/>
                  </a:outerShdw>
                </a:effectLst>
              </a:rPr>
              <a:t> </a:t>
            </a:r>
          </a:p>
          <a:p>
            <a:pPr marL="355600" indent="-355600">
              <a:lnSpc>
                <a:spcPct val="11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Aus </a:t>
            </a:r>
            <a:r>
              <a:rPr lang="de-DE" sz="2100" dirty="0">
                <a:solidFill>
                  <a:srgbClr val="00FF00"/>
                </a:solidFill>
                <a:effectLst>
                  <a:outerShdw blurRad="38100" dist="38100" dir="2700000" algn="tl">
                    <a:srgbClr val="000000"/>
                  </a:outerShdw>
                </a:effectLst>
              </a:rPr>
              <a:t>Furcht</a:t>
            </a:r>
            <a:r>
              <a:rPr lang="de-DE" sz="2100" dirty="0">
                <a:solidFill>
                  <a:schemeClr val="tx1"/>
                </a:solidFill>
                <a:effectLst>
                  <a:outerShdw blurRad="38100" dist="38100" dir="2700000" algn="tl">
                    <a:srgbClr val="000000"/>
                  </a:outerShdw>
                </a:effectLst>
              </a:rPr>
              <a:t> vor einem Übergreifen der Aktienmarktkrise auf die Realwirtschaft </a:t>
            </a:r>
            <a:r>
              <a:rPr lang="de-DE" sz="2100" dirty="0">
                <a:solidFill>
                  <a:srgbClr val="00FF00"/>
                </a:solidFill>
                <a:effectLst>
                  <a:outerShdw blurRad="38100" dist="38100" dir="2700000" algn="tl">
                    <a:srgbClr val="000000"/>
                  </a:outerShdw>
                </a:effectLst>
              </a:rPr>
              <a:t>erhöhte die </a:t>
            </a:r>
            <a:r>
              <a:rPr lang="de-DE" sz="2100" dirty="0" err="1">
                <a:solidFill>
                  <a:srgbClr val="00FF00"/>
                </a:solidFill>
                <a:effectLst>
                  <a:outerShdw blurRad="38100" dist="38100" dir="2700000" algn="tl">
                    <a:srgbClr val="000000"/>
                  </a:outerShdw>
                </a:effectLst>
              </a:rPr>
              <a:t>Fed</a:t>
            </a:r>
            <a:r>
              <a:rPr lang="de-DE" sz="2100" dirty="0">
                <a:solidFill>
                  <a:srgbClr val="00FF00"/>
                </a:solidFill>
                <a:effectLst>
                  <a:outerShdw blurRad="38100" dist="38100" dir="2700000" algn="tl">
                    <a:srgbClr val="000000"/>
                  </a:outerShdw>
                </a:effectLst>
              </a:rPr>
              <a:t> abermals das Geldangebot</a:t>
            </a:r>
            <a:r>
              <a:rPr lang="de-DE" sz="2100" dirty="0">
                <a:solidFill>
                  <a:schemeClr val="tx1"/>
                </a:solidFill>
                <a:effectLst>
                  <a:outerShdw blurRad="38100" dist="38100" dir="2700000" algn="tl">
                    <a:srgbClr val="000000"/>
                  </a:outerShdw>
                </a:effectLst>
              </a:rPr>
              <a:t> und senkte so die </a:t>
            </a:r>
            <a:r>
              <a:rPr lang="de-DE" sz="2100" dirty="0" err="1">
                <a:solidFill>
                  <a:schemeClr val="tx1"/>
                </a:solidFill>
                <a:effectLst>
                  <a:outerShdw blurRad="38100" dist="38100" dir="2700000" algn="tl">
                    <a:srgbClr val="000000"/>
                  </a:outerShdw>
                </a:effectLst>
              </a:rPr>
              <a:t>Fed</a:t>
            </a:r>
            <a:r>
              <a:rPr lang="de-DE" sz="2100" dirty="0">
                <a:solidFill>
                  <a:schemeClr val="tx1"/>
                </a:solidFill>
                <a:effectLst>
                  <a:outerShdw blurRad="38100" dist="38100" dir="2700000" algn="tl">
                    <a:srgbClr val="000000"/>
                  </a:outerShdw>
                </a:effectLst>
              </a:rPr>
              <a:t> Funds Rate auf einen historischen Tiefststand von </a:t>
            </a:r>
            <a:r>
              <a:rPr lang="de-DE" sz="2100" dirty="0">
                <a:solidFill>
                  <a:srgbClr val="33CC33"/>
                </a:solidFill>
                <a:effectLst>
                  <a:outerShdw blurRad="38100" dist="38100" dir="2700000" algn="tl">
                    <a:srgbClr val="000000"/>
                  </a:outerShdw>
                </a:effectLst>
              </a:rPr>
              <a:t>0,25%</a:t>
            </a:r>
            <a:r>
              <a:rPr lang="de-DE" sz="2100" dirty="0">
                <a:solidFill>
                  <a:schemeClr val="tx1"/>
                </a:solidFill>
                <a:effectLst>
                  <a:outerShdw blurRad="38100" dist="38100" dir="2700000" algn="tl">
                    <a:srgbClr val="000000"/>
                  </a:outerShdw>
                </a:effectLst>
              </a:rPr>
              <a:t>.</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1A9FF3D-CCE7-45E7-ADAD-EF6E2EE79E4D}" type="slidenum">
              <a:rPr lang="de-DE" altLang="en-US" sz="1600" smtClean="0"/>
              <a:pPr eaLnBrk="1" hangingPunct="1">
                <a:spcBef>
                  <a:spcPct val="0"/>
                </a:spcBef>
                <a:buClrTx/>
                <a:buFontTx/>
                <a:buNone/>
              </a:pPr>
              <a:t>67</a:t>
            </a:fld>
            <a:r>
              <a:rPr lang="de-DE" altLang="en-US" sz="1600"/>
              <a:t> -</a:t>
            </a:r>
          </a:p>
        </p:txBody>
      </p:sp>
      <p:sp>
        <p:nvSpPr>
          <p:cNvPr id="6963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6963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9770" name="Diagramm" r:id="rId4" imgW="9239402" imgH="5753100" progId="Excel.Chart.8">
                  <p:link updateAutomatic="1"/>
                </p:oleObj>
              </mc:Choice>
              <mc:Fallback>
                <p:oleObj name="Diagramm" r:id="rId4" imgW="9239402" imgH="575310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1905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7"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9638" name="Rectangle 4"/>
          <p:cNvSpPr>
            <a:spLocks noChangeArrowheads="1"/>
          </p:cNvSpPr>
          <p:nvPr/>
        </p:nvSpPr>
        <p:spPr bwMode="auto">
          <a:xfrm>
            <a:off x="2017713" y="944563"/>
            <a:ext cx="1525587" cy="51133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9639" name="Rectangle 5"/>
          <p:cNvSpPr>
            <a:spLocks noChangeArrowheads="1"/>
          </p:cNvSpPr>
          <p:nvPr/>
        </p:nvSpPr>
        <p:spPr bwMode="auto">
          <a:xfrm>
            <a:off x="5387975" y="944563"/>
            <a:ext cx="1520825" cy="5113337"/>
          </a:xfrm>
          <a:prstGeom prst="rect">
            <a:avLst/>
          </a:prstGeom>
          <a:solidFill>
            <a:srgbClr val="FF0000">
              <a:alpha val="20000"/>
            </a:srgbClr>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9640" name="Line 6"/>
          <p:cNvSpPr>
            <a:spLocks noChangeShapeType="1"/>
          </p:cNvSpPr>
          <p:nvPr/>
        </p:nvSpPr>
        <p:spPr bwMode="auto">
          <a:xfrm flipH="1">
            <a:off x="3311525" y="1089025"/>
            <a:ext cx="569913" cy="252413"/>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9641" name="Line 7"/>
          <p:cNvSpPr>
            <a:spLocks noChangeShapeType="1"/>
          </p:cNvSpPr>
          <p:nvPr/>
        </p:nvSpPr>
        <p:spPr bwMode="auto">
          <a:xfrm>
            <a:off x="5470525" y="944563"/>
            <a:ext cx="685800" cy="396875"/>
          </a:xfrm>
          <a:prstGeom prst="line">
            <a:avLst/>
          </a:prstGeom>
          <a:noFill/>
          <a:ln w="1905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9642" name="AutoShape 8"/>
          <p:cNvSpPr>
            <a:spLocks noChangeArrowheads="1"/>
          </p:cNvSpPr>
          <p:nvPr/>
        </p:nvSpPr>
        <p:spPr bwMode="auto">
          <a:xfrm>
            <a:off x="3881438" y="692150"/>
            <a:ext cx="1765300" cy="647700"/>
          </a:xfrm>
          <a:prstGeom prst="roundRect">
            <a:avLst>
              <a:gd name="adj" fmla="val 16667"/>
            </a:avLst>
          </a:prstGeom>
          <a:solidFill>
            <a:srgbClr val="FFFF99"/>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rgbClr val="0000FF"/>
                </a:solidFill>
              </a:rPr>
              <a:t>Expansive Geldpolitik</a:t>
            </a:r>
            <a:endParaRPr lang="en-US" altLang="en-US" sz="2000" b="1">
              <a:solidFill>
                <a:srgbClr val="00FF00"/>
              </a:solidFill>
            </a:endParaRPr>
          </a:p>
        </p:txBody>
      </p:sp>
      <p:grpSp>
        <p:nvGrpSpPr>
          <p:cNvPr id="69643" name="Group 9"/>
          <p:cNvGrpSpPr>
            <a:grpSpLocks/>
          </p:cNvGrpSpPr>
          <p:nvPr/>
        </p:nvGrpSpPr>
        <p:grpSpPr bwMode="auto">
          <a:xfrm>
            <a:off x="2232025" y="2851150"/>
            <a:ext cx="3132138" cy="974725"/>
            <a:chOff x="1406" y="1159"/>
            <a:chExt cx="2040" cy="840"/>
          </a:xfrm>
        </p:grpSpPr>
        <p:sp>
          <p:nvSpPr>
            <p:cNvPr id="69650" name="AutoShape 10"/>
            <p:cNvSpPr>
              <a:spLocks/>
            </p:cNvSpPr>
            <p:nvPr/>
          </p:nvSpPr>
          <p:spPr bwMode="auto">
            <a:xfrm>
              <a:off x="2494" y="1159"/>
              <a:ext cx="340" cy="840"/>
            </a:xfrm>
            <a:prstGeom prst="rightBrace">
              <a:avLst>
                <a:gd name="adj1" fmla="val 20588"/>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9651" name="Line 11"/>
            <p:cNvSpPr>
              <a:spLocks noChangeShapeType="1"/>
            </p:cNvSpPr>
            <p:nvPr/>
          </p:nvSpPr>
          <p:spPr bwMode="auto">
            <a:xfrm>
              <a:off x="1406" y="1998"/>
              <a:ext cx="1111"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69652" name="Text Box 12"/>
            <p:cNvSpPr txBox="1">
              <a:spLocks noChangeArrowheads="1"/>
            </p:cNvSpPr>
            <p:nvPr/>
          </p:nvSpPr>
          <p:spPr bwMode="auto">
            <a:xfrm>
              <a:off x="2789" y="1434"/>
              <a:ext cx="65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+ 45%</a:t>
              </a:r>
            </a:p>
          </p:txBody>
        </p:sp>
      </p:grpSp>
      <p:grpSp>
        <p:nvGrpSpPr>
          <p:cNvPr id="69644" name="Group 13"/>
          <p:cNvGrpSpPr>
            <a:grpSpLocks/>
          </p:cNvGrpSpPr>
          <p:nvPr/>
        </p:nvGrpSpPr>
        <p:grpSpPr bwMode="auto">
          <a:xfrm>
            <a:off x="5584825" y="2170113"/>
            <a:ext cx="2878138" cy="828675"/>
            <a:chOff x="3742" y="640"/>
            <a:chExt cx="1813" cy="681"/>
          </a:xfrm>
        </p:grpSpPr>
        <p:grpSp>
          <p:nvGrpSpPr>
            <p:cNvPr id="69646" name="Group 14"/>
            <p:cNvGrpSpPr>
              <a:grpSpLocks/>
            </p:cNvGrpSpPr>
            <p:nvPr/>
          </p:nvGrpSpPr>
          <p:grpSpPr bwMode="auto">
            <a:xfrm>
              <a:off x="3742" y="640"/>
              <a:ext cx="1202" cy="681"/>
              <a:chOff x="3742" y="640"/>
              <a:chExt cx="1202" cy="681"/>
            </a:xfrm>
          </p:grpSpPr>
          <p:sp>
            <p:nvSpPr>
              <p:cNvPr id="69648" name="AutoShape 15"/>
              <p:cNvSpPr>
                <a:spLocks/>
              </p:cNvSpPr>
              <p:nvPr/>
            </p:nvSpPr>
            <p:spPr bwMode="auto">
              <a:xfrm>
                <a:off x="4604" y="640"/>
                <a:ext cx="340" cy="681"/>
              </a:xfrm>
              <a:prstGeom prst="rightBrace">
                <a:avLst>
                  <a:gd name="adj1" fmla="val 16691"/>
                  <a:gd name="adj2" fmla="val 50000"/>
                </a:avLst>
              </a:prstGeom>
              <a:noFill/>
              <a:ln w="31750">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69649" name="Line 16"/>
              <p:cNvSpPr>
                <a:spLocks noChangeShapeType="1"/>
              </p:cNvSpPr>
              <p:nvPr/>
            </p:nvSpPr>
            <p:spPr bwMode="auto">
              <a:xfrm>
                <a:off x="3742" y="1321"/>
                <a:ext cx="975" cy="0"/>
              </a:xfrm>
              <a:prstGeom prst="line">
                <a:avLst/>
              </a:prstGeom>
              <a:noFill/>
              <a:ln w="28575">
                <a:solidFill>
                  <a:srgbClr val="00FF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grpSp>
        <p:sp>
          <p:nvSpPr>
            <p:cNvPr id="69647" name="Text Box 17"/>
            <p:cNvSpPr txBox="1">
              <a:spLocks noChangeArrowheads="1"/>
            </p:cNvSpPr>
            <p:nvPr/>
          </p:nvSpPr>
          <p:spPr bwMode="auto">
            <a:xfrm>
              <a:off x="4898" y="845"/>
              <a:ext cx="657"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90000" tIns="46800" rIns="90000" bIns="4680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solidFill>
                    <a:srgbClr val="FF0000"/>
                  </a:solidFill>
                  <a:latin typeface="Times New Roman" pitchFamily="18" charset="0"/>
                </a:rPr>
                <a:t>+ 27%</a:t>
              </a:r>
            </a:p>
          </p:txBody>
        </p:sp>
      </p:grpSp>
      <p:sp>
        <p:nvSpPr>
          <p:cNvPr id="69645" name="AutoShape 6">
            <a:hlinkClick r:id="rId6" action="ppaction://hlinksldjump" highlightClick="1"/>
          </p:cNvPr>
          <p:cNvSpPr>
            <a:spLocks noChangeArrowheads="1"/>
          </p:cNvSpPr>
          <p:nvPr/>
        </p:nvSpPr>
        <p:spPr bwMode="auto">
          <a:xfrm>
            <a:off x="8531225" y="6402388"/>
            <a:ext cx="463550" cy="315912"/>
          </a:xfrm>
          <a:prstGeom prst="actionButtonBeginning">
            <a:avLst/>
          </a:prstGeom>
          <a:solidFill>
            <a:srgbClr val="FFFF00"/>
          </a:solidFill>
          <a:ln w="12700">
            <a:solidFill>
              <a:schemeClr val="bg2"/>
            </a:solidFill>
            <a:miter lim="800000"/>
            <a:headEnd/>
            <a:tailEnd type="none" w="lg" len="med"/>
          </a:ln>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32772"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7065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DEC846AA-782D-4A36-9A70-D261735B0885}" type="slidenum">
              <a:rPr lang="de-DE" altLang="en-US" sz="1600" smtClean="0"/>
              <a:pPr eaLnBrk="1" hangingPunct="1">
                <a:spcBef>
                  <a:spcPct val="0"/>
                </a:spcBef>
                <a:buClrTx/>
                <a:buFontTx/>
                <a:buNone/>
              </a:pPr>
              <a:t>68</a:t>
            </a:fld>
            <a:r>
              <a:rPr lang="de-DE" altLang="en-US" sz="1600"/>
              <a:t> -</a:t>
            </a:r>
          </a:p>
        </p:txBody>
      </p:sp>
      <p:sp>
        <p:nvSpPr>
          <p:cNvPr id="7066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7066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32771" name="Rectangle 3"/>
          <p:cNvSpPr>
            <a:spLocks noChangeArrowheads="1"/>
          </p:cNvSpPr>
          <p:nvPr/>
        </p:nvSpPr>
        <p:spPr bwMode="auto">
          <a:xfrm>
            <a:off x="104775" y="1160463"/>
            <a:ext cx="8859838" cy="5437187"/>
          </a:xfrm>
          <a:prstGeom prst="rect">
            <a:avLst/>
          </a:prstGeom>
          <a:noFill/>
          <a:ln w="9525">
            <a:noFill/>
            <a:miter lim="800000"/>
            <a:headEnd/>
            <a:tailEnd/>
          </a:ln>
          <a:effectLst/>
        </p:spPr>
        <p:txBody>
          <a:bodyPr lIns="92075" tIns="46038" rIns="92075" bIns="46038"/>
          <a:lstStyle/>
          <a:p>
            <a:pPr marL="457200" indent="-457200">
              <a:lnSpc>
                <a:spcPct val="110000"/>
              </a:lnSpc>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Durch die niedrigen Zinsen </a:t>
            </a:r>
            <a:r>
              <a:rPr lang="de-DE" dirty="0">
                <a:solidFill>
                  <a:srgbClr val="00FF00"/>
                </a:solidFill>
                <a:effectLst>
                  <a:outerShdw blurRad="38100" dist="38100" dir="2700000" algn="tl">
                    <a:srgbClr val="000000"/>
                  </a:outerShdw>
                </a:effectLst>
              </a:rPr>
              <a:t>erhöhte</a:t>
            </a:r>
            <a:r>
              <a:rPr lang="de-DE" dirty="0">
                <a:solidFill>
                  <a:schemeClr val="tx1"/>
                </a:solidFill>
                <a:effectLst>
                  <a:outerShdw blurRad="38100" dist="38100" dir="2700000" algn="tl">
                    <a:srgbClr val="000000"/>
                  </a:outerShdw>
                </a:effectLst>
              </a:rPr>
              <a:t> sich die </a:t>
            </a:r>
            <a:r>
              <a:rPr lang="de-DE" dirty="0">
                <a:solidFill>
                  <a:srgbClr val="00FF00"/>
                </a:solidFill>
                <a:effectLst>
                  <a:outerShdw blurRad="38100" dist="38100" dir="2700000" algn="tl">
                    <a:srgbClr val="000000"/>
                  </a:outerShdw>
                </a:effectLst>
              </a:rPr>
              <a:t>Konsumnachfrage</a:t>
            </a:r>
            <a:r>
              <a:rPr lang="de-DE" dirty="0">
                <a:solidFill>
                  <a:schemeClr val="tx1"/>
                </a:solidFill>
                <a:effectLst>
                  <a:outerShdw blurRad="38100" dist="38100" dir="2700000" algn="tl">
                    <a:srgbClr val="000000"/>
                  </a:outerShdw>
                </a:effectLst>
              </a:rPr>
              <a:t> der Haushalte und die </a:t>
            </a:r>
            <a:r>
              <a:rPr lang="de-DE" dirty="0">
                <a:solidFill>
                  <a:srgbClr val="00FF00"/>
                </a:solidFill>
                <a:effectLst>
                  <a:outerShdw blurRad="38100" dist="38100" dir="2700000" algn="tl">
                    <a:srgbClr val="000000"/>
                  </a:outerShdw>
                </a:effectLst>
              </a:rPr>
              <a:t>Investitionsgüternachfrage</a:t>
            </a:r>
            <a:r>
              <a:rPr lang="de-DE" dirty="0">
                <a:solidFill>
                  <a:schemeClr val="tx1"/>
                </a:solidFill>
                <a:effectLst>
                  <a:outerShdw blurRad="38100" dist="38100" dir="2700000" algn="tl">
                    <a:srgbClr val="000000"/>
                  </a:outerShdw>
                </a:effectLst>
              </a:rPr>
              <a:t> der Unternehmen.</a:t>
            </a:r>
          </a:p>
          <a:p>
            <a:pPr marL="457200" indent="-457200">
              <a:lnSpc>
                <a:spcPct val="110000"/>
              </a:lnSpc>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In der Folge </a:t>
            </a:r>
            <a:r>
              <a:rPr lang="de-DE" dirty="0">
                <a:solidFill>
                  <a:srgbClr val="00FF00"/>
                </a:solidFill>
                <a:effectLst>
                  <a:outerShdw blurRad="38100" dist="38100" dir="2700000" algn="tl">
                    <a:srgbClr val="000000"/>
                  </a:outerShdw>
                </a:effectLst>
              </a:rPr>
              <a:t>stabilisierte</a:t>
            </a:r>
            <a:r>
              <a:rPr lang="de-DE" dirty="0">
                <a:solidFill>
                  <a:schemeClr val="tx1"/>
                </a:solidFill>
                <a:effectLst>
                  <a:outerShdw blurRad="38100" dist="38100" dir="2700000" algn="tl">
                    <a:srgbClr val="000000"/>
                  </a:outerShdw>
                </a:effectLst>
              </a:rPr>
              <a:t> sich die </a:t>
            </a:r>
            <a:r>
              <a:rPr lang="de-DE" dirty="0">
                <a:solidFill>
                  <a:srgbClr val="00FF00"/>
                </a:solidFill>
                <a:effectLst>
                  <a:outerShdw blurRad="38100" dist="38100" dir="2700000" algn="tl">
                    <a:srgbClr val="000000"/>
                  </a:outerShdw>
                </a:effectLst>
              </a:rPr>
              <a:t>reale Wirtschaft</a:t>
            </a:r>
            <a:r>
              <a:rPr lang="de-DE" dirty="0">
                <a:solidFill>
                  <a:schemeClr val="tx1"/>
                </a:solidFill>
                <a:effectLst>
                  <a:outerShdw blurRad="38100" dist="38100" dir="2700000" algn="tl">
                    <a:srgbClr val="000000"/>
                  </a:outerShdw>
                </a:effectLst>
              </a:rPr>
              <a:t> rasch. Eine Wirtschaftskrise, wie nach dem Börsencrash von 1929 blieb aus.</a:t>
            </a:r>
          </a:p>
          <a:p>
            <a:pPr marL="457200" indent="-457200">
              <a:lnSpc>
                <a:spcPct val="110000"/>
              </a:lnSpc>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Das Geldangebot der Fed war jedoch so groß, dass auch das </a:t>
            </a:r>
            <a:r>
              <a:rPr lang="de-DE" dirty="0">
                <a:solidFill>
                  <a:srgbClr val="00FF00"/>
                </a:solidFill>
                <a:effectLst>
                  <a:outerShdw blurRad="38100" dist="38100" dir="2700000" algn="tl">
                    <a:srgbClr val="000000"/>
                  </a:outerShdw>
                </a:effectLst>
              </a:rPr>
              <a:t>Angebot </a:t>
            </a:r>
            <a:r>
              <a:rPr lang="de-DE" sz="2100" dirty="0">
                <a:solidFill>
                  <a:srgbClr val="00FF00"/>
                </a:solidFill>
                <a:effectLst>
                  <a:outerShdw blurRad="38100" dist="38100" dir="2700000" algn="tl">
                    <a:srgbClr val="000000"/>
                  </a:outerShdw>
                </a:effectLst>
              </a:rPr>
              <a:t>von Immobilienkrediten</a:t>
            </a:r>
            <a:r>
              <a:rPr lang="de-DE" sz="2100" dirty="0">
                <a:solidFill>
                  <a:schemeClr val="tx1"/>
                </a:solidFill>
                <a:effectLst>
                  <a:outerShdw blurRad="38100" dist="38100" dir="2700000" algn="tl">
                    <a:srgbClr val="000000"/>
                  </a:outerShdw>
                </a:effectLst>
              </a:rPr>
              <a:t> stark </a:t>
            </a:r>
            <a:r>
              <a:rPr lang="de-DE" sz="2100" dirty="0">
                <a:solidFill>
                  <a:srgbClr val="00FF00"/>
                </a:solidFill>
                <a:effectLst>
                  <a:outerShdw blurRad="38100" dist="38100" dir="2700000" algn="tl">
                    <a:srgbClr val="000000"/>
                  </a:outerShdw>
                </a:effectLst>
              </a:rPr>
              <a:t>stieg</a:t>
            </a:r>
            <a:r>
              <a:rPr lang="de-DE" sz="2100" dirty="0">
                <a:solidFill>
                  <a:schemeClr val="tx1"/>
                </a:solidFill>
                <a:effectLst>
                  <a:outerShdw blurRad="38100" dist="38100" dir="2700000" algn="tl">
                    <a:srgbClr val="000000"/>
                  </a:outerShdw>
                </a:effectLst>
              </a:rPr>
              <a:t>. Dadurch sanken auch die Hypothekenzinsen.</a:t>
            </a:r>
          </a:p>
          <a:p>
            <a:pPr marL="457200" indent="-457200">
              <a:lnSpc>
                <a:spcPct val="90000"/>
              </a:lnSpc>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Deshalb begannen immer mehr Haushalte, mit Hilfe günstiger Hypothekenkredite </a:t>
            </a:r>
            <a:r>
              <a:rPr lang="de-DE" sz="2100" dirty="0">
                <a:solidFill>
                  <a:srgbClr val="00FF00"/>
                </a:solidFill>
                <a:effectLst>
                  <a:outerShdw blurRad="38100" dist="38100" dir="2700000" algn="tl">
                    <a:srgbClr val="000000"/>
                  </a:outerShdw>
                </a:effectLst>
              </a:rPr>
              <a:t>Häuser</a:t>
            </a:r>
            <a:r>
              <a:rPr lang="de-DE" sz="2100" dirty="0">
                <a:solidFill>
                  <a:schemeClr val="tx1"/>
                </a:solidFill>
                <a:effectLst>
                  <a:outerShdw blurRad="38100" dist="38100" dir="2700000" algn="tl">
                    <a:srgbClr val="000000"/>
                  </a:outerShdw>
                </a:effectLst>
              </a:rPr>
              <a:t> zu </a:t>
            </a:r>
            <a:r>
              <a:rPr lang="de-DE" sz="2100" dirty="0">
                <a:solidFill>
                  <a:srgbClr val="00FF00"/>
                </a:solidFill>
                <a:effectLst>
                  <a:outerShdw blurRad="38100" dist="38100" dir="2700000" algn="tl">
                    <a:srgbClr val="000000"/>
                  </a:outerShdw>
                </a:effectLst>
              </a:rPr>
              <a:t>kaufen</a:t>
            </a:r>
            <a:r>
              <a:rPr lang="de-DE" sz="2100" dirty="0">
                <a:solidFill>
                  <a:schemeClr val="tx1"/>
                </a:solidFill>
                <a:effectLst>
                  <a:outerShdw blurRad="38100" dist="38100" dir="2700000" algn="tl">
                    <a:srgbClr val="000000"/>
                  </a:outerShdw>
                </a:effectLst>
              </a:rPr>
              <a:t>.</a:t>
            </a:r>
          </a:p>
          <a:p>
            <a:pPr marL="457200" indent="-457200">
              <a:lnSpc>
                <a:spcPct val="110000"/>
              </a:lnSpc>
              <a:spcBef>
                <a:spcPct val="20000"/>
              </a:spcBef>
              <a:buClr>
                <a:srgbClr val="FF0000"/>
              </a:buClr>
              <a:buFont typeface="Arial Unicode MS" pitchFamily="34" charset="-128"/>
              <a:buChar char="➤"/>
              <a:defRPr/>
            </a:pPr>
            <a:endParaRPr lang="de-DE" dirty="0">
              <a:solidFill>
                <a:schemeClr val="tx1"/>
              </a:solidFill>
              <a:effectLst>
                <a:outerShdw blurRad="38100" dist="38100" dir="2700000" algn="tl">
                  <a:srgbClr val="000000"/>
                </a:outerShdw>
              </a:effectLst>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34820"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7168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6020265-DE26-49B4-82C0-7FC6DE8815CC}" type="slidenum">
              <a:rPr lang="de-DE" altLang="en-US" sz="1600" smtClean="0"/>
              <a:pPr eaLnBrk="1" hangingPunct="1">
                <a:spcBef>
                  <a:spcPct val="0"/>
                </a:spcBef>
                <a:buClrTx/>
                <a:buFontTx/>
                <a:buNone/>
              </a:pPr>
              <a:t>69</a:t>
            </a:fld>
            <a:r>
              <a:rPr lang="de-DE" altLang="en-US" sz="1600"/>
              <a:t> -</a:t>
            </a:r>
          </a:p>
        </p:txBody>
      </p:sp>
      <p:sp>
        <p:nvSpPr>
          <p:cNvPr id="7168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7168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34819" name="Rectangle 3"/>
          <p:cNvSpPr>
            <a:spLocks noChangeArrowheads="1"/>
          </p:cNvSpPr>
          <p:nvPr/>
        </p:nvSpPr>
        <p:spPr bwMode="auto">
          <a:xfrm>
            <a:off x="104775" y="1160463"/>
            <a:ext cx="8859838" cy="5437187"/>
          </a:xfrm>
          <a:prstGeom prst="rect">
            <a:avLst/>
          </a:prstGeom>
          <a:noFill/>
          <a:ln w="9525">
            <a:noFill/>
            <a:miter lim="800000"/>
            <a:headEnd/>
            <a:tailEnd/>
          </a:ln>
          <a:effectLst/>
        </p:spPr>
        <p:txBody>
          <a:bodyPr lIns="92075" tIns="46038" rIns="92075" bIns="46038"/>
          <a:lstStyle/>
          <a:p>
            <a:pPr marL="457200" indent="-4572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In der Folge begannen die </a:t>
            </a:r>
            <a:r>
              <a:rPr lang="de-DE" sz="2100" dirty="0">
                <a:solidFill>
                  <a:srgbClr val="00FF00"/>
                </a:solidFill>
                <a:effectLst>
                  <a:outerShdw blurRad="38100" dist="38100" dir="2700000" algn="tl">
                    <a:srgbClr val="000000"/>
                  </a:outerShdw>
                </a:effectLst>
              </a:rPr>
              <a:t>Häuserpreise</a:t>
            </a:r>
            <a:r>
              <a:rPr lang="de-DE" sz="2100" dirty="0">
                <a:solidFill>
                  <a:schemeClr val="tx1"/>
                </a:solidFill>
                <a:effectLst>
                  <a:outerShdw blurRad="38100" dist="38100" dir="2700000" algn="tl">
                    <a:srgbClr val="000000"/>
                  </a:outerShdw>
                </a:effectLst>
              </a:rPr>
              <a:t> in den USA zu </a:t>
            </a:r>
            <a:r>
              <a:rPr lang="de-DE" sz="2100" dirty="0">
                <a:solidFill>
                  <a:srgbClr val="00FF00"/>
                </a:solidFill>
                <a:effectLst>
                  <a:outerShdw blurRad="38100" dist="38100" dir="2700000" algn="tl">
                    <a:srgbClr val="000000"/>
                  </a:outerShdw>
                </a:effectLst>
              </a:rPr>
              <a:t>steigen</a:t>
            </a:r>
            <a:r>
              <a:rPr lang="de-DE" sz="2100" dirty="0">
                <a:solidFill>
                  <a:schemeClr val="tx1"/>
                </a:solidFill>
                <a:effectLst>
                  <a:outerShdw blurRad="38100" dist="38100" dir="2700000" algn="tl">
                    <a:srgbClr val="000000"/>
                  </a:outerShdw>
                </a:effectLst>
              </a:rPr>
              <a:t>.</a:t>
            </a:r>
          </a:p>
          <a:p>
            <a:pPr marL="457200" indent="-457200">
              <a:spcBef>
                <a:spcPct val="20000"/>
              </a:spcBef>
              <a:buClr>
                <a:srgbClr val="FF0000"/>
              </a:buClr>
              <a:buFont typeface="Arial Unicode MS" pitchFamily="34" charset="-128"/>
              <a:buChar char="➤"/>
              <a:defRPr/>
            </a:pPr>
            <a:r>
              <a:rPr lang="de-DE" sz="2100" dirty="0">
                <a:solidFill>
                  <a:schemeClr val="tx1"/>
                </a:solidFill>
                <a:effectLst>
                  <a:outerShdw blurRad="38100" dist="38100" dir="2700000" algn="tl">
                    <a:srgbClr val="000000"/>
                  </a:outerShdw>
                </a:effectLst>
              </a:rPr>
              <a:t>Wie die nachfolgenden Schaubilder zeigen, </a:t>
            </a:r>
            <a:r>
              <a:rPr lang="de-DE" sz="2100" dirty="0">
                <a:solidFill>
                  <a:srgbClr val="00FF00"/>
                </a:solidFill>
                <a:effectLst>
                  <a:outerShdw blurRad="38100" dist="38100" dir="2700000" algn="tl">
                    <a:srgbClr val="000000"/>
                  </a:outerShdw>
                </a:effectLst>
              </a:rPr>
              <a:t>begann</a:t>
            </a:r>
            <a:r>
              <a:rPr lang="de-DE" sz="2100" dirty="0">
                <a:solidFill>
                  <a:schemeClr val="tx1"/>
                </a:solidFill>
                <a:effectLst>
                  <a:outerShdw blurRad="38100" dist="38100" dir="2700000" algn="tl">
                    <a:srgbClr val="000000"/>
                  </a:outerShdw>
                </a:effectLst>
              </a:rPr>
              <a:t> die </a:t>
            </a:r>
            <a:r>
              <a:rPr lang="de-DE" sz="2100" dirty="0">
                <a:solidFill>
                  <a:srgbClr val="00FF00"/>
                </a:solidFill>
                <a:effectLst>
                  <a:outerShdw blurRad="38100" dist="38100" dir="2700000" algn="tl">
                    <a:srgbClr val="000000"/>
                  </a:outerShdw>
                </a:effectLst>
              </a:rPr>
              <a:t>Immobilien-markt-Spekulationsblase</a:t>
            </a:r>
            <a:r>
              <a:rPr lang="de-DE" sz="2100" dirty="0">
                <a:solidFill>
                  <a:schemeClr val="tx1"/>
                </a:solidFill>
                <a:effectLst>
                  <a:outerShdw blurRad="38100" dist="38100" dir="2700000" algn="tl">
                    <a:srgbClr val="000000"/>
                  </a:outerShdw>
                </a:effectLst>
              </a:rPr>
              <a:t>, die zur </a:t>
            </a:r>
            <a:r>
              <a:rPr lang="de-DE" sz="2100" dirty="0" err="1">
                <a:solidFill>
                  <a:schemeClr val="tx1"/>
                </a:solidFill>
                <a:effectLst>
                  <a:outerShdw blurRad="38100" dist="38100" dir="2700000" algn="tl">
                    <a:srgbClr val="000000"/>
                  </a:outerShdw>
                </a:effectLst>
              </a:rPr>
              <a:t>Subprime</a:t>
            </a:r>
            <a:r>
              <a:rPr lang="de-DE" sz="2100" dirty="0">
                <a:solidFill>
                  <a:schemeClr val="tx1"/>
                </a:solidFill>
                <a:effectLst>
                  <a:outerShdw blurRad="38100" dist="38100" dir="2700000" algn="tl">
                    <a:srgbClr val="000000"/>
                  </a:outerShdw>
                </a:effectLst>
              </a:rPr>
              <a:t> Krise führte, </a:t>
            </a:r>
            <a:r>
              <a:rPr lang="de-DE" sz="2100" dirty="0">
                <a:solidFill>
                  <a:srgbClr val="00FF00"/>
                </a:solidFill>
                <a:effectLst>
                  <a:outerShdw blurRad="38100" dist="38100" dir="2700000" algn="tl">
                    <a:srgbClr val="000000"/>
                  </a:outerShdw>
                </a:effectLst>
              </a:rPr>
              <a:t>unmittelbar</a:t>
            </a:r>
            <a:r>
              <a:rPr lang="de-DE" sz="2100" dirty="0">
                <a:solidFill>
                  <a:schemeClr val="tx1"/>
                </a:solidFill>
                <a:effectLst>
                  <a:outerShdw blurRad="38100" dist="38100" dir="2700000" algn="tl">
                    <a:srgbClr val="000000"/>
                  </a:outerShdw>
                </a:effectLst>
              </a:rPr>
              <a:t> </a:t>
            </a:r>
            <a:r>
              <a:rPr lang="de-DE" sz="2100" dirty="0">
                <a:solidFill>
                  <a:srgbClr val="00FF00"/>
                </a:solidFill>
                <a:effectLst>
                  <a:outerShdw blurRad="38100" dist="38100" dir="2700000" algn="tl">
                    <a:srgbClr val="000000"/>
                  </a:outerShdw>
                </a:effectLst>
              </a:rPr>
              <a:t>nach</a:t>
            </a:r>
            <a:r>
              <a:rPr lang="de-DE" sz="2100" dirty="0">
                <a:solidFill>
                  <a:schemeClr val="tx1"/>
                </a:solidFill>
                <a:effectLst>
                  <a:outerShdw blurRad="38100" dist="38100" dir="2700000" algn="tl">
                    <a:srgbClr val="000000"/>
                  </a:outerShdw>
                </a:effectLst>
              </a:rPr>
              <a:t> der </a:t>
            </a:r>
            <a:r>
              <a:rPr lang="de-DE" sz="2100" dirty="0">
                <a:solidFill>
                  <a:srgbClr val="00FF00"/>
                </a:solidFill>
                <a:effectLst>
                  <a:outerShdw blurRad="38100" dist="38100" dir="2700000" algn="tl">
                    <a:srgbClr val="000000"/>
                  </a:outerShdw>
                </a:effectLst>
              </a:rPr>
              <a:t>Dotcom</a:t>
            </a:r>
            <a:r>
              <a:rPr lang="de-DE" sz="2100" dirty="0">
                <a:solidFill>
                  <a:schemeClr val="tx1"/>
                </a:solidFill>
                <a:effectLst>
                  <a:outerShdw blurRad="38100" dist="38100" dir="2700000" algn="tl">
                    <a:srgbClr val="000000"/>
                  </a:outerShdw>
                </a:effectLst>
              </a:rPr>
              <a:t> Krise:</a:t>
            </a:r>
          </a:p>
          <a:p>
            <a:pPr marL="457200" indent="-457200">
              <a:lnSpc>
                <a:spcPct val="0"/>
              </a:lnSpc>
              <a:spcBef>
                <a:spcPct val="20000"/>
              </a:spcBef>
              <a:buClr>
                <a:srgbClr val="FF0000"/>
              </a:buClr>
              <a:buFont typeface="Arial Unicode MS" pitchFamily="34" charset="-128"/>
              <a:buChar char="➤"/>
              <a:defRPr/>
            </a:pPr>
            <a:endParaRPr lang="de-DE" sz="2100" dirty="0">
              <a:solidFill>
                <a:schemeClr val="tx1"/>
              </a:solidFill>
              <a:effectLst>
                <a:outerShdw blurRad="38100" dist="38100" dir="2700000" algn="tl">
                  <a:srgbClr val="000000"/>
                </a:outerShdw>
              </a:effectLst>
            </a:endParaRPr>
          </a:p>
          <a:p>
            <a:pPr marL="1208088" lvl="1" indent="-495300">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Von </a:t>
            </a:r>
            <a:r>
              <a:rPr lang="de-DE" sz="2100" dirty="0">
                <a:solidFill>
                  <a:srgbClr val="00FF00"/>
                </a:solidFill>
                <a:effectLst>
                  <a:outerShdw blurRad="38100" dist="38100" dir="2700000" algn="tl">
                    <a:srgbClr val="000000"/>
                  </a:outerShdw>
                </a:effectLst>
              </a:rPr>
              <a:t>1991 bis Ende 2000</a:t>
            </a:r>
            <a:r>
              <a:rPr lang="de-DE" sz="2100" dirty="0">
                <a:solidFill>
                  <a:schemeClr val="tx1"/>
                </a:solidFill>
                <a:effectLst>
                  <a:outerShdw blurRad="38100" dist="38100" dir="2700000" algn="tl">
                    <a:srgbClr val="000000"/>
                  </a:outerShdw>
                </a:effectLst>
              </a:rPr>
              <a:t>, stiegen die inflationsbereinigten Häuserpreise in den USA um durchschnittlich </a:t>
            </a:r>
            <a:r>
              <a:rPr lang="de-DE" sz="2100" dirty="0">
                <a:solidFill>
                  <a:srgbClr val="00FF00"/>
                </a:solidFill>
                <a:effectLst>
                  <a:outerShdw blurRad="38100" dist="38100" dir="2700000" algn="tl">
                    <a:srgbClr val="000000"/>
                  </a:outerShdw>
                </a:effectLst>
              </a:rPr>
              <a:t>1,0%.</a:t>
            </a:r>
          </a:p>
          <a:p>
            <a:pPr marL="1208088" lvl="1" indent="-495300">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Von </a:t>
            </a:r>
            <a:r>
              <a:rPr lang="de-DE" sz="2100" dirty="0">
                <a:solidFill>
                  <a:srgbClr val="00FF00"/>
                </a:solidFill>
                <a:effectLst>
                  <a:outerShdw blurRad="38100" dist="38100" dir="2700000" algn="tl">
                    <a:srgbClr val="000000"/>
                  </a:outerShdw>
                </a:effectLst>
              </a:rPr>
              <a:t>2000 bis Ende 2006</a:t>
            </a:r>
            <a:r>
              <a:rPr lang="de-DE" sz="2100" dirty="0">
                <a:solidFill>
                  <a:schemeClr val="tx1"/>
                </a:solidFill>
                <a:effectLst>
                  <a:outerShdw blurRad="38100" dist="38100" dir="2700000" algn="tl">
                    <a:srgbClr val="000000"/>
                  </a:outerShdw>
                </a:effectLst>
              </a:rPr>
              <a:t>, stiegen die inflationsbereinigten Häuserpreise in den USA um durchschnittlich </a:t>
            </a:r>
            <a:r>
              <a:rPr lang="de-DE" sz="2100" dirty="0">
                <a:solidFill>
                  <a:srgbClr val="00FF00"/>
                </a:solidFill>
                <a:effectLst>
                  <a:outerShdw blurRad="38100" dist="38100" dir="2700000" algn="tl">
                    <a:srgbClr val="000000"/>
                  </a:outerShdw>
                </a:effectLst>
              </a:rPr>
              <a:t>5,2%.</a:t>
            </a:r>
          </a:p>
          <a:p>
            <a:pPr marL="1208088" lvl="1" indent="-495300">
              <a:lnSpc>
                <a:spcPct val="0"/>
              </a:lnSpc>
              <a:spcBef>
                <a:spcPct val="20000"/>
              </a:spcBef>
              <a:buClr>
                <a:srgbClr val="FF0000"/>
              </a:buClr>
              <a:buSzPct val="110000"/>
              <a:buFont typeface="Arial Unicode MS" pitchFamily="34" charset="-128"/>
              <a:buChar char="■"/>
              <a:defRPr/>
            </a:pPr>
            <a:endParaRPr lang="de-DE" sz="2100" dirty="0">
              <a:solidFill>
                <a:srgbClr val="00FF00"/>
              </a:solidFill>
              <a:effectLst>
                <a:outerShdw blurRad="38100" dist="38100" dir="2700000" algn="tl">
                  <a:srgbClr val="000000"/>
                </a:outerShdw>
              </a:effectLst>
            </a:endParaRPr>
          </a:p>
          <a:p>
            <a:pPr marL="457200" indent="-4572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Ein Vergleich dieser Hauspreisdaten mit den Daten der US-Geldpolitik zeigt, dass die Beschleunigung des </a:t>
            </a:r>
            <a:r>
              <a:rPr lang="de-DE" dirty="0">
                <a:solidFill>
                  <a:srgbClr val="00FF00"/>
                </a:solidFill>
                <a:effectLst>
                  <a:outerShdw blurRad="38100" dist="38100" dir="2700000" algn="tl">
                    <a:srgbClr val="000000"/>
                  </a:outerShdw>
                </a:effectLst>
              </a:rPr>
              <a:t>Hauspreisanstiegs</a:t>
            </a:r>
            <a:r>
              <a:rPr lang="de-DE" dirty="0">
                <a:solidFill>
                  <a:schemeClr val="tx1"/>
                </a:solidFill>
                <a:effectLst>
                  <a:outerShdw blurRad="38100" dist="38100" dir="2700000" algn="tl">
                    <a:srgbClr val="000000"/>
                  </a:outerShdw>
                </a:effectLst>
              </a:rPr>
              <a:t> einsetzte, </a:t>
            </a:r>
            <a:r>
              <a:rPr lang="de-DE" dirty="0">
                <a:solidFill>
                  <a:srgbClr val="00FF00"/>
                </a:solidFill>
                <a:effectLst>
                  <a:outerShdw blurRad="38100" dist="38100" dir="2700000" algn="tl">
                    <a:srgbClr val="000000"/>
                  </a:outerShdw>
                </a:effectLst>
              </a:rPr>
              <a:t>als</a:t>
            </a:r>
            <a:r>
              <a:rPr lang="de-DE" dirty="0">
                <a:solidFill>
                  <a:schemeClr val="tx1"/>
                </a:solidFill>
                <a:effectLst>
                  <a:outerShdw blurRad="38100" dist="38100" dir="2700000" algn="tl">
                    <a:srgbClr val="000000"/>
                  </a:outerShdw>
                </a:effectLst>
              </a:rPr>
              <a:t> die </a:t>
            </a:r>
            <a:r>
              <a:rPr lang="de-DE" dirty="0">
                <a:solidFill>
                  <a:srgbClr val="00FF00"/>
                </a:solidFill>
                <a:effectLst>
                  <a:outerShdw blurRad="38100" dist="38100" dir="2700000" algn="tl">
                    <a:srgbClr val="000000"/>
                  </a:outerShdw>
                </a:effectLst>
              </a:rPr>
              <a:t>US-Geldpolitik zu Beginn des Jahres 2001 expansiv</a:t>
            </a:r>
            <a:r>
              <a:rPr lang="de-DE" dirty="0">
                <a:solidFill>
                  <a:schemeClr val="tx1"/>
                </a:solidFill>
                <a:effectLst>
                  <a:outerShdw blurRad="38100" dist="38100" dir="2700000" algn="tl">
                    <a:srgbClr val="000000"/>
                  </a:outerShdw>
                </a:effectLst>
              </a:rPr>
              <a:t> wurde, um die Aktienmärkte nach dem Dotcom Einbruch zu stabilisieren.</a:t>
            </a:r>
            <a:endParaRPr lang="de-DE" sz="2300" dirty="0">
              <a:solidFill>
                <a:srgbClr val="00FF00"/>
              </a:solidFill>
              <a:effectLst>
                <a:outerShdw blurRad="38100" dist="38100" dir="2700000" algn="tl">
                  <a:srgbClr val="000000"/>
                </a:outerShdw>
              </a:effectLs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1108" name="Rectangle 4"/>
          <p:cNvSpPr>
            <a:spLocks noGrp="1" noChangeArrowheads="1"/>
          </p:cNvSpPr>
          <p:nvPr>
            <p:ph type="title"/>
          </p:nvPr>
        </p:nvSpPr>
        <p:spPr/>
        <p:txBody>
          <a:bodyPr/>
          <a:lstStyle/>
          <a:p>
            <a:pPr eaLnBrk="1" hangingPunct="1">
              <a:defRPr/>
            </a:pPr>
            <a:r>
              <a:rPr lang="en-US" sz="2900"/>
              <a:t>4.1. Die Entstehung spekulativer Blasen</a:t>
            </a:r>
            <a:endParaRPr lang="de-DE" sz="2900"/>
          </a:p>
        </p:txBody>
      </p:sp>
      <p:sp>
        <p:nvSpPr>
          <p:cNvPr id="717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5642170-08AA-4FD9-9CC0-26A7372C6973}" type="slidenum">
              <a:rPr lang="de-DE" altLang="en-US" sz="1600" smtClean="0"/>
              <a:pPr eaLnBrk="1" hangingPunct="1">
                <a:spcBef>
                  <a:spcPct val="0"/>
                </a:spcBef>
                <a:buClrTx/>
                <a:buFontTx/>
                <a:buNone/>
              </a:pPr>
              <a:t>7</a:t>
            </a:fld>
            <a:r>
              <a:rPr lang="de-DE" altLang="en-US" sz="1600"/>
              <a:t> -</a:t>
            </a:r>
          </a:p>
        </p:txBody>
      </p:sp>
      <p:sp>
        <p:nvSpPr>
          <p:cNvPr id="717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717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391107"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Der </a:t>
            </a:r>
            <a:r>
              <a:rPr lang="de-DE" sz="2400" dirty="0">
                <a:solidFill>
                  <a:srgbClr val="00FF00"/>
                </a:solidFill>
                <a:effectLst>
                  <a:outerShdw blurRad="38100" dist="38100" dir="2700000" algn="tl">
                    <a:srgbClr val="000000"/>
                  </a:outerShdw>
                </a:effectLst>
              </a:rPr>
              <a:t>Entstehungsschock</a:t>
            </a:r>
          </a:p>
          <a:p>
            <a:pPr marL="952500" lvl="1" indent="-495300">
              <a:lnSpc>
                <a:spcPct val="8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Die meisten Finanzmarktkrisen begannen mit einem unvorhersehbaren Anfangsereignis. Beispiele dafür sind:</a:t>
            </a:r>
          </a:p>
          <a:p>
            <a:pPr marL="1371600" lvl="2" indent="-457200">
              <a:lnSpc>
                <a:spcPct val="60000"/>
              </a:lnSpc>
              <a:spcBef>
                <a:spcPct val="60000"/>
              </a:spcBef>
              <a:buClr>
                <a:srgbClr val="FF0000"/>
              </a:buClr>
              <a:buSzPct val="130000"/>
              <a:buFont typeface="Arial Unicode MS" pitchFamily="34" charset="-128"/>
              <a:buChar char="◆"/>
              <a:defRPr/>
            </a:pPr>
            <a:r>
              <a:rPr lang="de-DE" sz="2100" dirty="0">
                <a:solidFill>
                  <a:srgbClr val="00FF00"/>
                </a:solidFill>
                <a:effectLst>
                  <a:outerShdw blurRad="38100" dist="38100" dir="2700000" algn="tl">
                    <a:srgbClr val="000000"/>
                  </a:outerShdw>
                </a:effectLst>
              </a:rPr>
              <a:t>Technologische Innovationen</a:t>
            </a:r>
            <a:r>
              <a:rPr lang="de-DE" sz="2100" dirty="0">
                <a:solidFill>
                  <a:schemeClr val="tx1"/>
                </a:solidFill>
                <a:effectLst>
                  <a:outerShdw blurRad="38100" dist="38100" dir="2700000" algn="tl">
                    <a:srgbClr val="000000"/>
                  </a:outerShdw>
                </a:effectLst>
              </a:rPr>
              <a:t>:</a:t>
            </a:r>
            <a:r>
              <a:rPr lang="de-DE" sz="2000" dirty="0">
                <a:solidFill>
                  <a:schemeClr val="tx1"/>
                </a:solidFill>
                <a:effectLst>
                  <a:outerShdw blurRad="38100" dist="38100" dir="2700000" algn="tl">
                    <a:srgbClr val="000000"/>
                  </a:outerShdw>
                </a:effectLst>
              </a:rPr>
              <a:t> </a:t>
            </a:r>
          </a:p>
          <a:p>
            <a:pPr marL="1790700" lvl="3" indent="-419100">
              <a:lnSpc>
                <a:spcPct val="70000"/>
              </a:lnSpc>
              <a:spcBef>
                <a:spcPct val="60000"/>
              </a:spcBef>
              <a:buClr>
                <a:srgbClr val="FF0000"/>
              </a:buClr>
              <a:buFont typeface="Wingdings" panose="05000000000000000000" pitchFamily="2" charset="2"/>
              <a:buChar char="§"/>
              <a:defRPr/>
            </a:pPr>
            <a:r>
              <a:rPr lang="de-DE" sz="2000" dirty="0">
                <a:solidFill>
                  <a:schemeClr val="tx1"/>
                </a:solidFill>
                <a:effectLst>
                  <a:outerShdw blurRad="38100" dist="38100" dir="2700000" algn="tl">
                    <a:srgbClr val="000000"/>
                  </a:outerShdw>
                </a:effectLst>
              </a:rPr>
              <a:t>Produkte, Produktionstechnologien, Ressourcen…</a:t>
            </a:r>
          </a:p>
          <a:p>
            <a:pPr marL="1371600" lvl="2" indent="-457200">
              <a:lnSpc>
                <a:spcPct val="50000"/>
              </a:lnSpc>
              <a:spcBef>
                <a:spcPct val="60000"/>
              </a:spcBef>
              <a:buClr>
                <a:srgbClr val="FF0000"/>
              </a:buClr>
              <a:buSzPct val="130000"/>
              <a:buFont typeface="Arial Unicode MS" pitchFamily="34" charset="-128"/>
              <a:buChar char="◆"/>
              <a:defRPr/>
            </a:pPr>
            <a:r>
              <a:rPr lang="de-DE" sz="2100" dirty="0">
                <a:solidFill>
                  <a:srgbClr val="00FF00"/>
                </a:solidFill>
                <a:effectLst>
                  <a:outerShdw blurRad="38100" dist="38100" dir="2700000" algn="tl">
                    <a:srgbClr val="000000"/>
                  </a:outerShdw>
                </a:effectLst>
              </a:rPr>
              <a:t>Finanzmarktinnovationen:</a:t>
            </a:r>
          </a:p>
          <a:p>
            <a:pPr marL="1790700" lvl="3" indent="-419100">
              <a:lnSpc>
                <a:spcPct val="60000"/>
              </a:lnSpc>
              <a:spcBef>
                <a:spcPct val="60000"/>
              </a:spcBef>
              <a:buClr>
                <a:srgbClr val="FF0000"/>
              </a:buClr>
              <a:buFont typeface="Wingdings" panose="05000000000000000000" pitchFamily="2" charset="2"/>
              <a:buChar char="§"/>
              <a:defRPr/>
            </a:pPr>
            <a:r>
              <a:rPr lang="de-DE" sz="2000" dirty="0">
                <a:solidFill>
                  <a:schemeClr val="tx1"/>
                </a:solidFill>
                <a:effectLst>
                  <a:outerShdw blurRad="38100" dist="38100" dir="2700000" algn="tl">
                    <a:srgbClr val="000000"/>
                  </a:outerShdw>
                </a:effectLst>
              </a:rPr>
              <a:t>Neue Arten von Vermögenstiteln, Derivaten, Investitionsstrategien… </a:t>
            </a:r>
          </a:p>
          <a:p>
            <a:pPr marL="1371600" lvl="2" indent="-457200">
              <a:lnSpc>
                <a:spcPct val="60000"/>
              </a:lnSpc>
              <a:spcBef>
                <a:spcPct val="60000"/>
              </a:spcBef>
              <a:buClr>
                <a:srgbClr val="FF0000"/>
              </a:buClr>
              <a:buSzPct val="130000"/>
              <a:buFont typeface="Arial Unicode MS" pitchFamily="34" charset="-128"/>
              <a:buChar char="◆"/>
              <a:defRPr/>
            </a:pPr>
            <a:r>
              <a:rPr lang="de-DE" sz="2100" dirty="0">
                <a:solidFill>
                  <a:srgbClr val="00FF00"/>
                </a:solidFill>
                <a:effectLst>
                  <a:outerShdw blurRad="38100" dist="38100" dir="2700000" algn="tl">
                    <a:srgbClr val="000000"/>
                  </a:outerShdw>
                </a:effectLst>
              </a:rPr>
              <a:t>Finanzmarktderegulierung:</a:t>
            </a:r>
          </a:p>
          <a:p>
            <a:pPr marL="1790700" lvl="3" indent="-419100">
              <a:lnSpc>
                <a:spcPct val="80000"/>
              </a:lnSpc>
              <a:spcBef>
                <a:spcPct val="60000"/>
              </a:spcBef>
              <a:buClr>
                <a:srgbClr val="FF0000"/>
              </a:buClr>
              <a:buFont typeface="Wingdings" panose="05000000000000000000" pitchFamily="2" charset="2"/>
              <a:buChar char="§"/>
              <a:defRPr/>
            </a:pPr>
            <a:r>
              <a:rPr lang="de-DE" sz="2000" dirty="0">
                <a:solidFill>
                  <a:schemeClr val="tx1"/>
                </a:solidFill>
                <a:effectLst>
                  <a:outerShdw blurRad="38100" dist="38100" dir="2700000" algn="tl">
                    <a:srgbClr val="000000"/>
                  </a:outerShdw>
                </a:effectLst>
              </a:rPr>
              <a:t>Rücknahme gesetzlicher Beschränkungen hinsichtlich Handel, Kapitalverkehr, Eigenkapitalauflagen…</a:t>
            </a:r>
          </a:p>
          <a:p>
            <a:pPr marL="1371600" lvl="2" indent="-457200">
              <a:lnSpc>
                <a:spcPct val="60000"/>
              </a:lnSpc>
              <a:spcBef>
                <a:spcPct val="60000"/>
              </a:spcBef>
              <a:buClr>
                <a:srgbClr val="FF0000"/>
              </a:buClr>
              <a:buSzPct val="130000"/>
              <a:buFont typeface="Arial Unicode MS" pitchFamily="34" charset="-128"/>
              <a:buChar char="◆"/>
              <a:defRPr/>
            </a:pPr>
            <a:r>
              <a:rPr lang="de-DE" sz="2100" dirty="0">
                <a:solidFill>
                  <a:srgbClr val="00FF00"/>
                </a:solidFill>
                <a:effectLst>
                  <a:outerShdw blurRad="38100" dist="38100" dir="2700000" algn="tl">
                    <a:srgbClr val="000000"/>
                  </a:outerShdw>
                </a:effectLst>
              </a:rPr>
              <a:t>Politische Ereignisse:</a:t>
            </a:r>
          </a:p>
          <a:p>
            <a:pPr marL="1790700" lvl="3" indent="-419100">
              <a:lnSpc>
                <a:spcPct val="60000"/>
              </a:lnSpc>
              <a:spcBef>
                <a:spcPct val="60000"/>
              </a:spcBef>
              <a:buClr>
                <a:srgbClr val="FF0000"/>
              </a:buClr>
              <a:buFont typeface="Wingdings" panose="05000000000000000000" pitchFamily="2" charset="2"/>
              <a:buChar char="§"/>
              <a:defRPr/>
            </a:pPr>
            <a:r>
              <a:rPr lang="de-DE" sz="2000" dirty="0">
                <a:solidFill>
                  <a:schemeClr val="tx1"/>
                </a:solidFill>
                <a:effectLst>
                  <a:outerShdw blurRad="38100" dist="38100" dir="2700000" algn="tl">
                    <a:srgbClr val="000000"/>
                  </a:outerShdw>
                </a:effectLst>
              </a:rPr>
              <a:t>Regierungswechsel, Ende von Kriegen,…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9110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91107">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391107">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39110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91107">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39110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91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E4B6A395-C43C-4AF4-B67E-E5C289E1BF27}" type="slidenum">
              <a:rPr lang="de-DE" altLang="en-US" sz="1600" smtClean="0"/>
              <a:pPr eaLnBrk="1" hangingPunct="1">
                <a:spcBef>
                  <a:spcPct val="0"/>
                </a:spcBef>
                <a:buClrTx/>
                <a:buFontTx/>
                <a:buNone/>
              </a:pPr>
              <a:t>70</a:t>
            </a:fld>
            <a:r>
              <a:rPr lang="de-DE" altLang="en-US" sz="1600"/>
              <a:t> -</a:t>
            </a:r>
          </a:p>
        </p:txBody>
      </p:sp>
      <p:sp>
        <p:nvSpPr>
          <p:cNvPr id="7270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72708" name="Object 2"/>
          <p:cNvGraphicFramePr>
            <a:graphicFrameLocks noChangeAspect="1"/>
          </p:cNvGraphicFramePr>
          <p:nvPr/>
        </p:nvGraphicFramePr>
        <p:xfrm>
          <a:off x="-4763" y="-9525"/>
          <a:ext cx="9224963" cy="6858000"/>
        </p:xfrm>
        <a:graphic>
          <a:graphicData uri="http://schemas.openxmlformats.org/presentationml/2006/ole">
            <mc:AlternateContent xmlns:mc="http://schemas.openxmlformats.org/markup-compatibility/2006">
              <mc:Choice xmlns:v="urn:schemas-microsoft-com:vml" Requires="v">
                <p:oleObj spid="_x0000_s72834" name="Diagramm" r:id="rId4" imgW="9239216" imgH="5753100" progId="Excel.Chart.8">
                  <p:link updateAutomatic="1"/>
                </p:oleObj>
              </mc:Choice>
              <mc:Fallback>
                <p:oleObj name="Diagramm" r:id="rId4" imgW="9239216" imgH="575310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9525"/>
                        <a:ext cx="9224963" cy="6858000"/>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1905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9"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72710" name="Oval 4"/>
          <p:cNvSpPr>
            <a:spLocks noChangeArrowheads="1"/>
          </p:cNvSpPr>
          <p:nvPr/>
        </p:nvSpPr>
        <p:spPr bwMode="auto">
          <a:xfrm>
            <a:off x="6105525" y="349250"/>
            <a:ext cx="2339975" cy="431800"/>
          </a:xfrm>
          <a:prstGeom prst="ellipse">
            <a:avLst/>
          </a:prstGeom>
          <a:noFill/>
          <a:ln w="28575" algn="ctr">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72711" name="Line 5"/>
          <p:cNvSpPr>
            <a:spLocks noChangeShapeType="1"/>
          </p:cNvSpPr>
          <p:nvPr/>
        </p:nvSpPr>
        <p:spPr bwMode="auto">
          <a:xfrm flipV="1">
            <a:off x="8075613" y="800100"/>
            <a:ext cx="0" cy="4933950"/>
          </a:xfrm>
          <a:prstGeom prst="line">
            <a:avLst/>
          </a:prstGeom>
          <a:noFill/>
          <a:ln w="19050">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72712" name="Line 6"/>
          <p:cNvSpPr>
            <a:spLocks noChangeShapeType="1"/>
          </p:cNvSpPr>
          <p:nvPr/>
        </p:nvSpPr>
        <p:spPr bwMode="auto">
          <a:xfrm flipV="1">
            <a:off x="4751388" y="800100"/>
            <a:ext cx="0" cy="4933950"/>
          </a:xfrm>
          <a:prstGeom prst="line">
            <a:avLst/>
          </a:prstGeom>
          <a:noFill/>
          <a:ln w="19050">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72713" name="AutoShape 7"/>
          <p:cNvSpPr>
            <a:spLocks noChangeArrowheads="1"/>
          </p:cNvSpPr>
          <p:nvPr/>
        </p:nvSpPr>
        <p:spPr bwMode="auto">
          <a:xfrm>
            <a:off x="900113" y="1089025"/>
            <a:ext cx="4572000" cy="1295400"/>
          </a:xfrm>
          <a:prstGeom prst="roundRect">
            <a:avLst>
              <a:gd name="adj" fmla="val 16667"/>
            </a:avLst>
          </a:prstGeom>
          <a:solidFill>
            <a:srgbClr val="FFFF99"/>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FF"/>
                </a:solidFill>
              </a:rPr>
              <a:t>Jährlicher realer Preisanstieg           von 1991 – 2000 entspricht  </a:t>
            </a:r>
            <a:r>
              <a:rPr lang="de-DE" altLang="en-US" sz="2000">
                <a:solidFill>
                  <a:srgbClr val="FF0000"/>
                </a:solidFill>
              </a:rPr>
              <a:t>1,0 %</a:t>
            </a:r>
            <a:r>
              <a:rPr lang="de-DE" altLang="en-US" sz="2000">
                <a:solidFill>
                  <a:srgbClr val="0000FF"/>
                </a:solidFill>
              </a:rPr>
              <a:t>                           von 2000 – 2006 entspricht </a:t>
            </a:r>
            <a:r>
              <a:rPr lang="de-DE" altLang="en-US" sz="2000">
                <a:solidFill>
                  <a:srgbClr val="FF0000"/>
                </a:solidFill>
              </a:rPr>
              <a:t>5,2 %</a:t>
            </a:r>
          </a:p>
        </p:txBody>
      </p:sp>
      <p:sp>
        <p:nvSpPr>
          <p:cNvPr id="72714" name="Text Box 8"/>
          <p:cNvSpPr txBox="1">
            <a:spLocks noChangeArrowheads="1"/>
          </p:cNvSpPr>
          <p:nvPr/>
        </p:nvSpPr>
        <p:spPr bwMode="auto">
          <a:xfrm>
            <a:off x="4427538" y="6637338"/>
            <a:ext cx="49323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400">
                <a:solidFill>
                  <a:srgbClr val="000000"/>
                </a:solidFill>
                <a:ea typeface="Times New Roman" pitchFamily="18" charset="0"/>
                <a:cs typeface="Arial" charset="0"/>
              </a:rPr>
              <a:t>Source: Office of Federal Housing Enterprise Oversight</a:t>
            </a:r>
          </a:p>
        </p:txBody>
      </p:sp>
      <p:sp>
        <p:nvSpPr>
          <p:cNvPr id="72715" name="AutoShape 9">
            <a:hlinkClick r:id="rId6" action="ppaction://hlinksldjump" highlightClick="1"/>
          </p:cNvPr>
          <p:cNvSpPr>
            <a:spLocks noChangeArrowheads="1"/>
          </p:cNvSpPr>
          <p:nvPr/>
        </p:nvSpPr>
        <p:spPr bwMode="auto">
          <a:xfrm rot="10800000">
            <a:off x="8420100" y="6121400"/>
            <a:ext cx="450850" cy="311150"/>
          </a:xfrm>
          <a:prstGeom prst="actionButtonBeginning">
            <a:avLst/>
          </a:prstGeom>
          <a:solidFill>
            <a:srgbClr val="FFFF00"/>
          </a:solidFill>
          <a:ln w="12700">
            <a:solidFill>
              <a:schemeClr val="bg2"/>
            </a:solidFill>
            <a:miter lim="800000"/>
            <a:headEnd/>
            <a:tailEnd type="none" w="lg" len="med"/>
          </a:ln>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72716" name="Action Button: Information 12">
            <a:hlinkClick r:id="rId7" highlightClick="1"/>
          </p:cNvPr>
          <p:cNvSpPr>
            <a:spLocks noChangeArrowheads="1"/>
          </p:cNvSpPr>
          <p:nvPr/>
        </p:nvSpPr>
        <p:spPr bwMode="auto">
          <a:xfrm>
            <a:off x="6353175" y="6191250"/>
            <a:ext cx="504825" cy="285750"/>
          </a:xfrm>
          <a:prstGeom prst="actionButtonInformation">
            <a:avLst/>
          </a:prstGeom>
          <a:solidFill>
            <a:srgbClr val="FFFF00"/>
          </a:solidFill>
          <a:ln w="12700" algn="ctr">
            <a:solidFill>
              <a:schemeClr val="bg2"/>
            </a:solidFill>
            <a:round/>
            <a:headEnd/>
            <a:tailEnd type="triangle" w="lg" len="med"/>
          </a:ln>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en-US" altLang="en-US" sz="2200">
              <a:solidFill>
                <a:schemeClr val="bg2"/>
              </a:solidFil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38916"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7373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002E8A66-A6D7-4547-B694-8518322537F9}" type="slidenum">
              <a:rPr lang="de-DE" altLang="en-US" sz="1600" smtClean="0"/>
              <a:pPr eaLnBrk="1" hangingPunct="1">
                <a:spcBef>
                  <a:spcPct val="0"/>
                </a:spcBef>
                <a:buClrTx/>
                <a:buFontTx/>
                <a:buNone/>
              </a:pPr>
              <a:t>71</a:t>
            </a:fld>
            <a:r>
              <a:rPr lang="de-DE" altLang="en-US" sz="1600"/>
              <a:t> -</a:t>
            </a:r>
          </a:p>
        </p:txBody>
      </p:sp>
      <p:sp>
        <p:nvSpPr>
          <p:cNvPr id="7373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7373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38915" name="Rectangle 3"/>
          <p:cNvSpPr>
            <a:spLocks noChangeArrowheads="1"/>
          </p:cNvSpPr>
          <p:nvPr/>
        </p:nvSpPr>
        <p:spPr bwMode="auto">
          <a:xfrm>
            <a:off x="104775" y="1160463"/>
            <a:ext cx="9039225" cy="5437187"/>
          </a:xfrm>
          <a:prstGeom prst="rect">
            <a:avLst/>
          </a:prstGeom>
          <a:noFill/>
          <a:ln w="9525">
            <a:noFill/>
            <a:miter lim="800000"/>
            <a:headEnd/>
            <a:tailEnd/>
          </a:ln>
          <a:effectLst/>
        </p:spPr>
        <p:txBody>
          <a:bodyPr lIns="92075" tIns="46038" rIns="0" bIns="46038"/>
          <a:lstStyle/>
          <a:p>
            <a:pPr marL="355600" indent="-355600">
              <a:spcBef>
                <a:spcPct val="20000"/>
              </a:spcBef>
              <a:buClr>
                <a:srgbClr val="FF0000"/>
              </a:buClr>
              <a:buFont typeface="Arial Unicode MS" pitchFamily="34" charset="-128"/>
              <a:buChar char="➤"/>
              <a:defRPr/>
            </a:pPr>
            <a:r>
              <a:rPr lang="de-DE" sz="2300" dirty="0">
                <a:solidFill>
                  <a:schemeClr val="tx1"/>
                </a:solidFill>
                <a:effectLst>
                  <a:outerShdw blurRad="38100" dist="38100" dir="2700000" algn="tl">
                    <a:srgbClr val="000000"/>
                  </a:outerShdw>
                </a:effectLst>
              </a:rPr>
              <a:t>Aber es war </a:t>
            </a:r>
            <a:r>
              <a:rPr lang="de-DE" sz="2300" dirty="0">
                <a:solidFill>
                  <a:srgbClr val="00FF00"/>
                </a:solidFill>
                <a:effectLst>
                  <a:outerShdw blurRad="38100" dist="38100" dir="2700000" algn="tl">
                    <a:srgbClr val="000000"/>
                  </a:outerShdw>
                </a:effectLst>
              </a:rPr>
              <a:t>nicht die </a:t>
            </a:r>
            <a:r>
              <a:rPr lang="de-DE" sz="2300" dirty="0" err="1">
                <a:solidFill>
                  <a:srgbClr val="00FF00"/>
                </a:solidFill>
                <a:effectLst>
                  <a:outerShdw blurRad="38100" dist="38100" dir="2700000" algn="tl">
                    <a:srgbClr val="000000"/>
                  </a:outerShdw>
                </a:effectLst>
              </a:rPr>
              <a:t>Fed</a:t>
            </a:r>
            <a:r>
              <a:rPr lang="de-DE" sz="2300" dirty="0">
                <a:solidFill>
                  <a:schemeClr val="tx1"/>
                </a:solidFill>
                <a:effectLst>
                  <a:outerShdw blurRad="38100" dist="38100" dir="2700000" algn="tl">
                    <a:srgbClr val="000000"/>
                  </a:outerShdw>
                </a:effectLst>
              </a:rPr>
              <a:t>, die dieses Geld im Immobilienmarkt </a:t>
            </a:r>
            <a:r>
              <a:rPr lang="de-DE" sz="2300" dirty="0">
                <a:solidFill>
                  <a:srgbClr val="00FF00"/>
                </a:solidFill>
                <a:effectLst>
                  <a:outerShdw blurRad="38100" dist="38100" dir="2700000" algn="tl">
                    <a:srgbClr val="000000"/>
                  </a:outerShdw>
                </a:effectLst>
              </a:rPr>
              <a:t>investiert</a:t>
            </a:r>
            <a:r>
              <a:rPr lang="de-DE" sz="2300" dirty="0">
                <a:solidFill>
                  <a:schemeClr val="tx1"/>
                </a:solidFill>
                <a:effectLst>
                  <a:outerShdw blurRad="38100" dist="38100" dir="2700000" algn="tl">
                    <a:srgbClr val="000000"/>
                  </a:outerShdw>
                </a:effectLst>
              </a:rPr>
              <a:t> hat. </a:t>
            </a:r>
          </a:p>
          <a:p>
            <a:pPr marL="355600" indent="-355600">
              <a:spcBef>
                <a:spcPct val="20000"/>
              </a:spcBef>
              <a:buClr>
                <a:srgbClr val="FF0000"/>
              </a:buClr>
              <a:buFont typeface="Arial Unicode MS" pitchFamily="34" charset="-128"/>
              <a:buChar char="➤"/>
              <a:defRPr/>
            </a:pPr>
            <a:r>
              <a:rPr lang="de-DE" sz="2300" dirty="0">
                <a:solidFill>
                  <a:schemeClr val="tx1"/>
                </a:solidFill>
                <a:effectLst>
                  <a:outerShdw blurRad="38100" dist="38100" dir="2700000" algn="tl">
                    <a:srgbClr val="000000"/>
                  </a:outerShdw>
                </a:effectLst>
              </a:rPr>
              <a:t>Und es flossen </a:t>
            </a:r>
            <a:r>
              <a:rPr lang="de-DE" sz="2300" dirty="0">
                <a:solidFill>
                  <a:srgbClr val="00FF00"/>
                </a:solidFill>
                <a:effectLst>
                  <a:outerShdw blurRad="38100" dist="38100" dir="2700000" algn="tl">
                    <a:srgbClr val="000000"/>
                  </a:outerShdw>
                </a:effectLst>
              </a:rPr>
              <a:t>viel mehr als</a:t>
            </a:r>
            <a:r>
              <a:rPr lang="de-DE" sz="2300" dirty="0">
                <a:solidFill>
                  <a:schemeClr val="tx1"/>
                </a:solidFill>
                <a:effectLst>
                  <a:outerShdw blurRad="38100" dist="38100" dir="2700000" algn="tl">
                    <a:srgbClr val="000000"/>
                  </a:outerShdw>
                </a:effectLst>
              </a:rPr>
              <a:t> die rund </a:t>
            </a:r>
            <a:r>
              <a:rPr lang="de-DE" sz="2300" dirty="0">
                <a:solidFill>
                  <a:srgbClr val="00FF00"/>
                </a:solidFill>
                <a:effectLst>
                  <a:outerShdw blurRad="38100" dist="38100" dir="2700000" algn="tl">
                    <a:srgbClr val="000000"/>
                  </a:outerShdw>
                </a:effectLst>
              </a:rPr>
              <a:t>583 Milliarden US-Dollar</a:t>
            </a:r>
            <a:r>
              <a:rPr lang="de-DE" sz="2300" dirty="0">
                <a:solidFill>
                  <a:schemeClr val="tx1"/>
                </a:solidFill>
                <a:effectLst>
                  <a:outerShdw blurRad="38100" dist="38100" dir="2700000" algn="tl">
                    <a:srgbClr val="000000"/>
                  </a:outerShdw>
                </a:effectLst>
              </a:rPr>
              <a:t>, die von der </a:t>
            </a:r>
            <a:r>
              <a:rPr lang="de-DE" sz="2300" dirty="0" err="1">
                <a:solidFill>
                  <a:schemeClr val="tx1"/>
                </a:solidFill>
                <a:effectLst>
                  <a:outerShdw blurRad="38100" dist="38100" dir="2700000" algn="tl">
                    <a:srgbClr val="000000"/>
                  </a:outerShdw>
                </a:effectLst>
              </a:rPr>
              <a:t>Fed</a:t>
            </a:r>
            <a:r>
              <a:rPr lang="de-DE" sz="2300" dirty="0">
                <a:solidFill>
                  <a:schemeClr val="tx1"/>
                </a:solidFill>
                <a:effectLst>
                  <a:outerShdw blurRad="38100" dist="38100" dir="2700000" algn="tl">
                    <a:srgbClr val="000000"/>
                  </a:outerShdw>
                </a:effectLst>
              </a:rPr>
              <a:t> und den Geschäftsbanken zwischen 1989 und 2004 geschöpft worden waren, in den amerikanischen Immobilienmarkt.</a:t>
            </a:r>
          </a:p>
          <a:p>
            <a:pPr marL="355600" indent="-355600">
              <a:spcBef>
                <a:spcPct val="20000"/>
              </a:spcBef>
              <a:buClr>
                <a:srgbClr val="FF0000"/>
              </a:buClr>
              <a:buFont typeface="Arial Unicode MS" pitchFamily="34" charset="-128"/>
              <a:buChar char="➤"/>
              <a:defRPr/>
            </a:pPr>
            <a:r>
              <a:rPr lang="de-DE" sz="2300" dirty="0">
                <a:solidFill>
                  <a:schemeClr val="tx1"/>
                </a:solidFill>
                <a:effectLst>
                  <a:outerShdw blurRad="38100" dist="38100" dir="2700000" algn="tl">
                    <a:srgbClr val="000000"/>
                  </a:outerShdw>
                </a:effectLst>
              </a:rPr>
              <a:t>Das Volumen der US Hypothekenkredite betrug im Jahr 2007 immerhin </a:t>
            </a:r>
            <a:r>
              <a:rPr lang="de-DE" sz="2300" dirty="0">
                <a:solidFill>
                  <a:srgbClr val="00FF00"/>
                </a:solidFill>
                <a:effectLst>
                  <a:outerShdw blurRad="38100" dist="38100" dir="2700000" algn="tl">
                    <a:srgbClr val="000000"/>
                  </a:outerShdw>
                </a:effectLst>
              </a:rPr>
              <a:t>14,4 Billionen US-Dollar</a:t>
            </a:r>
            <a:r>
              <a:rPr lang="de-DE" sz="2300" dirty="0">
                <a:solidFill>
                  <a:schemeClr val="tx1"/>
                </a:solidFill>
                <a:effectLst>
                  <a:outerShdw blurRad="38100" dist="38100" dir="2700000" algn="tl">
                    <a:srgbClr val="000000"/>
                  </a:outerShdw>
                </a:effectLst>
              </a:rPr>
              <a:t> (s. nächstes Schaubild).</a:t>
            </a:r>
          </a:p>
          <a:p>
            <a:pPr marL="355600" indent="-355600">
              <a:spcBef>
                <a:spcPct val="20000"/>
              </a:spcBef>
              <a:buClr>
                <a:srgbClr val="FF0000"/>
              </a:buClr>
              <a:buFont typeface="Arial Unicode MS" pitchFamily="34" charset="-128"/>
              <a:buChar char="➤"/>
              <a:defRPr/>
            </a:pPr>
            <a:r>
              <a:rPr lang="de-DE" sz="2300" dirty="0">
                <a:solidFill>
                  <a:srgbClr val="00FF00"/>
                </a:solidFill>
                <a:effectLst>
                  <a:outerShdw blurRad="38100" dist="38100" dir="2700000" algn="tl">
                    <a:srgbClr val="000000"/>
                  </a:outerShdw>
                </a:effectLst>
              </a:rPr>
              <a:t>Warum</a:t>
            </a:r>
            <a:r>
              <a:rPr lang="de-DE" sz="2300" dirty="0">
                <a:solidFill>
                  <a:schemeClr val="tx1"/>
                </a:solidFill>
                <a:effectLst>
                  <a:outerShdw blurRad="38100" dist="38100" dir="2700000" algn="tl">
                    <a:srgbClr val="000000"/>
                  </a:outerShdw>
                </a:effectLst>
              </a:rPr>
              <a:t> gewährten die amerikanischen Geschäftsbanken </a:t>
            </a:r>
            <a:r>
              <a:rPr lang="de-DE" sz="2300" dirty="0">
                <a:solidFill>
                  <a:srgbClr val="00FF00"/>
                </a:solidFill>
                <a:effectLst>
                  <a:outerShdw blurRad="38100" dist="38100" dir="2700000" algn="tl">
                    <a:srgbClr val="000000"/>
                  </a:outerShdw>
                </a:effectLst>
              </a:rPr>
              <a:t>so viele Hypothekenkredite</a:t>
            </a:r>
            <a:r>
              <a:rPr lang="de-DE" sz="2300" dirty="0">
                <a:solidFill>
                  <a:schemeClr val="tx1"/>
                </a:solidFill>
                <a:effectLst>
                  <a:outerShdw blurRad="38100" dist="38100" dir="2700000" algn="tl">
                    <a:srgbClr val="000000"/>
                  </a:outerShdw>
                </a:effectLst>
              </a:rPr>
              <a:t>?</a:t>
            </a:r>
          </a:p>
          <a:p>
            <a:pPr marL="355600" indent="-355600">
              <a:spcBef>
                <a:spcPct val="20000"/>
              </a:spcBef>
              <a:buClr>
                <a:srgbClr val="FF0000"/>
              </a:buClr>
              <a:buFont typeface="Arial Unicode MS" pitchFamily="34" charset="-128"/>
              <a:buChar char="➤"/>
              <a:defRPr/>
            </a:pPr>
            <a:r>
              <a:rPr lang="de-DE" sz="2300" dirty="0">
                <a:solidFill>
                  <a:srgbClr val="00FF00"/>
                </a:solidFill>
                <a:effectLst>
                  <a:outerShdw blurRad="38100" dist="38100" dir="2700000" algn="tl">
                    <a:srgbClr val="000000"/>
                  </a:outerShdw>
                </a:effectLst>
              </a:rPr>
              <a:t>Zwei Gründe</a:t>
            </a:r>
            <a:r>
              <a:rPr lang="de-DE" sz="2300" dirty="0">
                <a:solidFill>
                  <a:schemeClr val="tx1"/>
                </a:solidFill>
                <a:effectLst>
                  <a:outerShdw blurRad="38100" dist="38100" dir="2700000" algn="tl">
                    <a:srgbClr val="000000"/>
                  </a:outerShdw>
                </a:effectLst>
              </a:rPr>
              <a:t> spielten hier zusammen:</a:t>
            </a:r>
          </a:p>
          <a:p>
            <a:pPr marL="1208088" lvl="1" indent="-495300">
              <a:spcBef>
                <a:spcPct val="20000"/>
              </a:spcBef>
              <a:buClr>
                <a:srgbClr val="FF0000"/>
              </a:buClr>
              <a:buSzPct val="110000"/>
              <a:buFont typeface="Arial Unicode MS" pitchFamily="34" charset="-128"/>
              <a:buChar char="■"/>
              <a:defRPr/>
            </a:pPr>
            <a:r>
              <a:rPr lang="de-DE" sz="2100" dirty="0">
                <a:solidFill>
                  <a:srgbClr val="00FF00"/>
                </a:solidFill>
                <a:effectLst>
                  <a:outerShdw blurRad="38100" dist="38100" dir="2700000" algn="tl">
                    <a:srgbClr val="000000"/>
                  </a:outerShdw>
                </a:effectLst>
              </a:rPr>
              <a:t>Subventionierung</a:t>
            </a:r>
            <a:r>
              <a:rPr lang="de-DE" sz="2100" dirty="0">
                <a:solidFill>
                  <a:schemeClr val="tx1"/>
                </a:solidFill>
                <a:effectLst>
                  <a:outerShdw blurRad="38100" dist="38100" dir="2700000" algn="tl">
                    <a:srgbClr val="000000"/>
                  </a:outerShdw>
                </a:effectLst>
              </a:rPr>
              <a:t> von Hypothekenkrediten durch die </a:t>
            </a:r>
            <a:r>
              <a:rPr lang="de-DE" sz="2100" dirty="0">
                <a:solidFill>
                  <a:srgbClr val="00FF00"/>
                </a:solidFill>
                <a:effectLst>
                  <a:outerShdw blurRad="38100" dist="38100" dir="2700000" algn="tl">
                    <a:srgbClr val="000000"/>
                  </a:outerShdw>
                </a:effectLst>
              </a:rPr>
              <a:t>US Regierung</a:t>
            </a:r>
            <a:r>
              <a:rPr lang="de-DE" sz="2100" dirty="0">
                <a:solidFill>
                  <a:schemeClr val="tx1"/>
                </a:solidFill>
                <a:effectLst>
                  <a:outerShdw blurRad="38100" dist="38100" dir="2700000" algn="tl">
                    <a:srgbClr val="000000"/>
                  </a:outerShdw>
                </a:effectLst>
              </a:rPr>
              <a:t> über Fannie Mae &amp; Freddie Mac &amp; Co.</a:t>
            </a:r>
          </a:p>
          <a:p>
            <a:pPr marL="1208088" lvl="1" indent="-495300">
              <a:spcBef>
                <a:spcPct val="20000"/>
              </a:spcBef>
              <a:buClr>
                <a:srgbClr val="FF0000"/>
              </a:buClr>
              <a:buSzPct val="110000"/>
              <a:buFont typeface="Arial Unicode MS" pitchFamily="34" charset="-128"/>
              <a:buChar char="■"/>
              <a:defRPr/>
            </a:pPr>
            <a:r>
              <a:rPr lang="de-DE" sz="2100" dirty="0">
                <a:solidFill>
                  <a:srgbClr val="00FF00"/>
                </a:solidFill>
                <a:effectLst>
                  <a:outerShdw blurRad="38100" dist="38100" dir="2700000" algn="tl">
                    <a:srgbClr val="000000"/>
                  </a:outerShdw>
                </a:effectLst>
              </a:rPr>
              <a:t>Finanzmarktinnovationen</a:t>
            </a:r>
            <a:r>
              <a:rPr lang="de-DE" sz="2100" dirty="0">
                <a:solidFill>
                  <a:schemeClr val="tx1"/>
                </a:solidFill>
                <a:effectLst>
                  <a:outerShdw blurRad="38100" dist="38100" dir="2700000" algn="tl">
                    <a:srgbClr val="000000"/>
                  </a:outerShdw>
                </a:effectLst>
              </a:rPr>
              <a:t> wie CDOs (=</a:t>
            </a:r>
            <a:r>
              <a:rPr lang="de-DE" sz="2100" dirty="0" err="1">
                <a:solidFill>
                  <a:schemeClr val="tx1"/>
                </a:solidFill>
                <a:effectLst>
                  <a:outerShdw blurRad="38100" dist="38100" dir="2700000" algn="tl">
                    <a:srgbClr val="000000"/>
                  </a:outerShdw>
                </a:effectLst>
              </a:rPr>
              <a:t>Collateralized</a:t>
            </a:r>
            <a:r>
              <a:rPr lang="de-DE" sz="2100" dirty="0">
                <a:solidFill>
                  <a:schemeClr val="tx1"/>
                </a:solidFill>
                <a:effectLst>
                  <a:outerShdw blurRad="38100" dist="38100" dir="2700000" algn="tl">
                    <a:srgbClr val="000000"/>
                  </a:outerShdw>
                </a:effectLst>
              </a:rPr>
              <a:t> </a:t>
            </a:r>
            <a:r>
              <a:rPr lang="de-DE" sz="2100" dirty="0" err="1">
                <a:solidFill>
                  <a:schemeClr val="tx1"/>
                </a:solidFill>
                <a:effectLst>
                  <a:outerShdw blurRad="38100" dist="38100" dir="2700000" algn="tl">
                    <a:srgbClr val="000000"/>
                  </a:outerShdw>
                </a:effectLst>
              </a:rPr>
              <a:t>Debt</a:t>
            </a:r>
            <a:r>
              <a:rPr lang="de-DE" sz="2100" dirty="0">
                <a:solidFill>
                  <a:schemeClr val="tx1"/>
                </a:solidFill>
                <a:effectLst>
                  <a:outerShdw blurRad="38100" dist="38100" dir="2700000" algn="tl">
                    <a:srgbClr val="000000"/>
                  </a:outerShdw>
                </a:effectLst>
              </a:rPr>
              <a:t> </a:t>
            </a:r>
            <a:r>
              <a:rPr lang="de-DE" sz="2100" dirty="0" err="1">
                <a:solidFill>
                  <a:schemeClr val="tx1"/>
                </a:solidFill>
                <a:effectLst>
                  <a:outerShdw blurRad="38100" dist="38100" dir="2700000" algn="tl">
                    <a:srgbClr val="000000"/>
                  </a:outerShdw>
                </a:effectLst>
              </a:rPr>
              <a:t>Obligations</a:t>
            </a:r>
            <a:r>
              <a:rPr lang="de-DE" sz="2100" dirty="0">
                <a:solidFill>
                  <a:schemeClr val="tx1"/>
                </a:solidFill>
                <a:effectLst>
                  <a:outerShdw blurRad="38100" dist="38100" dir="2700000" algn="tl">
                    <a:srgbClr val="000000"/>
                  </a:outerShdw>
                </a:effectLst>
              </a:rPr>
              <a:t>) führten zur Vernachlässigung des Kreditrisikos  durch die Geschäftsbanken.</a:t>
            </a:r>
          </a:p>
        </p:txBody>
      </p:sp>
      <p:sp>
        <p:nvSpPr>
          <p:cNvPr id="7" name="AutoShape 4"/>
          <p:cNvSpPr>
            <a:spLocks noChangeArrowheads="1"/>
          </p:cNvSpPr>
          <p:nvPr/>
        </p:nvSpPr>
        <p:spPr bwMode="auto">
          <a:xfrm>
            <a:off x="231775" y="82550"/>
            <a:ext cx="8734425" cy="817563"/>
          </a:xfrm>
          <a:prstGeom prst="roundRect">
            <a:avLst>
              <a:gd name="adj" fmla="val 16667"/>
            </a:avLst>
          </a:prstGeom>
          <a:solidFill>
            <a:srgbClr val="FFFF99"/>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FF"/>
                </a:solidFill>
              </a:rPr>
              <a:t>Fannie Mae =  </a:t>
            </a:r>
            <a:r>
              <a:rPr lang="en-US" altLang="en-US" sz="2000">
                <a:solidFill>
                  <a:srgbClr val="0000FF"/>
                </a:solidFill>
              </a:rPr>
              <a:t>FNMA  = Federal National Mortgage Association  (1938)</a:t>
            </a:r>
          </a:p>
          <a:p>
            <a:pPr eaLnBrk="1" hangingPunct="1">
              <a:spcBef>
                <a:spcPct val="50000"/>
              </a:spcBef>
              <a:buClrTx/>
              <a:buFontTx/>
              <a:buNone/>
            </a:pPr>
            <a:r>
              <a:rPr lang="en-US" altLang="en-US" sz="2000">
                <a:solidFill>
                  <a:srgbClr val="0000FF"/>
                </a:solidFill>
              </a:rPr>
              <a:t>Freddy Mac = FHLMC =  Federal Home Loan Mortgage Corporation  (1968)</a:t>
            </a:r>
            <a:endParaRPr lang="de-DE" altLang="en-US"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389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389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389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3891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63891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AE40FC1-DE4C-4D17-876D-E95BC6D41B70}" type="slidenum">
              <a:rPr lang="de-DE" altLang="en-US" sz="1600" smtClean="0"/>
              <a:pPr eaLnBrk="1" hangingPunct="1">
                <a:spcBef>
                  <a:spcPct val="0"/>
                </a:spcBef>
                <a:buClrTx/>
                <a:buFontTx/>
                <a:buNone/>
              </a:pPr>
              <a:t>72</a:t>
            </a:fld>
            <a:r>
              <a:rPr lang="de-DE" altLang="en-US" sz="1600"/>
              <a:t> -</a:t>
            </a:r>
          </a:p>
        </p:txBody>
      </p:sp>
      <p:sp>
        <p:nvSpPr>
          <p:cNvPr id="7475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7475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74876" name="Diagramm" r:id="rId4" imgW="9239216" imgH="5753100" progId="Excel.Chart.8">
                  <p:link updateAutomatic="1"/>
                </p:oleObj>
              </mc:Choice>
              <mc:Fallback>
                <p:oleObj name="Diagramm" r:id="rId4" imgW="9239216" imgH="575310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1905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7" name="Line 3"/>
          <p:cNvSpPr>
            <a:spLocks noChangeShapeType="1"/>
          </p:cNvSpPr>
          <p:nvPr/>
        </p:nvSpPr>
        <p:spPr bwMode="auto">
          <a:xfrm flipV="1">
            <a:off x="6767513" y="657225"/>
            <a:ext cx="0" cy="4679950"/>
          </a:xfrm>
          <a:prstGeom prst="line">
            <a:avLst/>
          </a:prstGeom>
          <a:noFill/>
          <a:ln w="19050">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nchorCtr="1"/>
          <a:lstStyle/>
          <a:p>
            <a:endParaRPr lang="en-US"/>
          </a:p>
        </p:txBody>
      </p:sp>
      <p:sp>
        <p:nvSpPr>
          <p:cNvPr id="74758" name="AutoShape 4"/>
          <p:cNvSpPr>
            <a:spLocks noChangeArrowheads="1"/>
          </p:cNvSpPr>
          <p:nvPr/>
        </p:nvSpPr>
        <p:spPr bwMode="auto">
          <a:xfrm>
            <a:off x="755650" y="762000"/>
            <a:ext cx="4581525" cy="2659063"/>
          </a:xfrm>
          <a:prstGeom prst="roundRect">
            <a:avLst>
              <a:gd name="adj" fmla="val 16667"/>
            </a:avLst>
          </a:prstGeom>
          <a:solidFill>
            <a:srgbClr val="FFFF99"/>
          </a:solidFill>
          <a:ln w="28575" algn="ctr">
            <a:solidFill>
              <a:srgbClr val="FF0000"/>
            </a:solidFill>
            <a:round/>
            <a:headEnd/>
            <a:tailEnd type="none" w="lg" len="lg"/>
          </a:ln>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FF"/>
                </a:solidFill>
              </a:rPr>
              <a:t>Wie die Entwicklung der Hypothekenkredite zeigt, war der Immobilienkreditboom vor allem von staatlichen Unternehmen wie Freddie, Fanny und ihre Pendants auf bundesstaatlicher Ebene, den Geschäftsbanken sowie privaten Hypothekenkreditpools finanziert.</a:t>
            </a:r>
            <a:endParaRPr lang="de-DE" altLang="en-US" sz="2000">
              <a:solidFill>
                <a:srgbClr val="FF0000"/>
              </a:solidFill>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D24D6B75-6D3A-4400-96D3-BFF6C4C921EF}" type="slidenum">
              <a:rPr lang="de-DE" altLang="en-US" sz="1600" smtClean="0"/>
              <a:pPr eaLnBrk="1" hangingPunct="1">
                <a:spcBef>
                  <a:spcPct val="0"/>
                </a:spcBef>
                <a:buClrTx/>
                <a:buFontTx/>
                <a:buNone/>
              </a:pPr>
              <a:t>73</a:t>
            </a:fld>
            <a:r>
              <a:rPr lang="de-DE" altLang="en-US" sz="1600"/>
              <a:t> -</a:t>
            </a:r>
          </a:p>
        </p:txBody>
      </p:sp>
      <p:sp>
        <p:nvSpPr>
          <p:cNvPr id="7577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75780" name="Object 2"/>
          <p:cNvGraphicFramePr>
            <a:graphicFrameLocks noChangeAspect="1"/>
          </p:cNvGraphicFramePr>
          <p:nvPr/>
        </p:nvGraphicFramePr>
        <p:xfrm>
          <a:off x="0" y="620713"/>
          <a:ext cx="9144000" cy="5624512"/>
        </p:xfrm>
        <a:graphic>
          <a:graphicData uri="http://schemas.openxmlformats.org/presentationml/2006/ole">
            <mc:AlternateContent xmlns:mc="http://schemas.openxmlformats.org/markup-compatibility/2006">
              <mc:Choice xmlns:v="urn:schemas-microsoft-com:vml" Requires="v">
                <p:oleObj spid="_x0000_s75898" name="Diagramm" r:id="rId4" imgW="9239216" imgH="5753100" progId="Excel.Chart.8">
                  <p:link updateAutomatic="1"/>
                </p:oleObj>
              </mc:Choice>
              <mc:Fallback>
                <p:oleObj name="Diagramm" r:id="rId4" imgW="9239216" imgH="5753100"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0713"/>
                        <a:ext cx="9144000" cy="5624512"/>
                      </a:xfrm>
                      <a:prstGeom prst="rect">
                        <a:avLst/>
                      </a:prstGeom>
                      <a:noFill/>
                      <a:ln>
                        <a:noFill/>
                      </a:ln>
                      <a:effectLst/>
                      <a:extLst>
                        <a:ext uri="{909E8E84-426E-40DD-AFC4-6F175D3DCCD1}">
                          <a14:hiddenFill xmlns:a14="http://schemas.microsoft.com/office/drawing/2010/main">
                            <a:solidFill>
                              <a:srgbClr val="3366FF">
                                <a:alpha val="20000"/>
                              </a:srgbClr>
                            </a:solidFill>
                          </a14:hiddenFill>
                        </a:ext>
                        <a:ext uri="{91240B29-F687-4F45-9708-019B960494DF}">
                          <a14:hiddenLine xmlns:a14="http://schemas.microsoft.com/office/drawing/2010/main" w="19050" algn="ctr">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45059" name="Rectangle 3"/>
          <p:cNvSpPr>
            <a:spLocks noGrp="1" noChangeArrowheads="1"/>
          </p:cNvSpPr>
          <p:nvPr>
            <p:ph type="title"/>
          </p:nvPr>
        </p:nvSpPr>
        <p:spPr/>
        <p:txBody>
          <a:bodyPr/>
          <a:lstStyle/>
          <a:p>
            <a:pPr eaLnBrk="1" hangingPunct="1">
              <a:defRPr/>
            </a:pPr>
            <a:r>
              <a:rPr lang="en-US"/>
              <a:t>7. Die Subprime-Krise</a:t>
            </a:r>
            <a:br>
              <a:rPr lang="en-US"/>
            </a:br>
            <a:r>
              <a:rPr lang="en-US"/>
              <a:t>7.2.  Der Ablauf der Krise</a:t>
            </a:r>
            <a:endParaRPr lang="de-DE"/>
          </a:p>
        </p:txBody>
      </p:sp>
      <p:sp>
        <p:nvSpPr>
          <p:cNvPr id="7680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D3E652F5-BA3A-4BF9-AEF6-E52E4582B667}" type="slidenum">
              <a:rPr lang="de-DE" altLang="en-US" sz="1600" smtClean="0"/>
              <a:pPr eaLnBrk="1" hangingPunct="1">
                <a:spcBef>
                  <a:spcPct val="0"/>
                </a:spcBef>
                <a:buClrTx/>
                <a:buFontTx/>
                <a:buNone/>
              </a:pPr>
              <a:t>74</a:t>
            </a:fld>
            <a:r>
              <a:rPr lang="de-DE" altLang="en-US" sz="1600"/>
              <a:t> -</a:t>
            </a:r>
          </a:p>
        </p:txBody>
      </p:sp>
      <p:sp>
        <p:nvSpPr>
          <p:cNvPr id="7680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7680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pic>
        <p:nvPicPr>
          <p:cNvPr id="768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73350"/>
            <a:ext cx="838835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pic>
      <p:pic>
        <p:nvPicPr>
          <p:cNvPr id="768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141413"/>
            <a:ext cx="6697662"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47108"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7782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3B8FC40-EBB0-48C0-AFFF-6491A4EE5424}" type="slidenum">
              <a:rPr lang="de-DE" altLang="en-US" sz="1600" smtClean="0"/>
              <a:pPr eaLnBrk="1" hangingPunct="1">
                <a:spcBef>
                  <a:spcPct val="0"/>
                </a:spcBef>
                <a:buClrTx/>
                <a:buFontTx/>
                <a:buNone/>
              </a:pPr>
              <a:t>75</a:t>
            </a:fld>
            <a:r>
              <a:rPr lang="de-DE" altLang="en-US" sz="1600"/>
              <a:t> -</a:t>
            </a:r>
          </a:p>
        </p:txBody>
      </p:sp>
      <p:sp>
        <p:nvSpPr>
          <p:cNvPr id="7782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778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47107" name="Rectangle 3"/>
          <p:cNvSpPr>
            <a:spLocks noChangeArrowheads="1"/>
          </p:cNvSpPr>
          <p:nvPr/>
        </p:nvSpPr>
        <p:spPr bwMode="auto">
          <a:xfrm>
            <a:off x="104775" y="1160463"/>
            <a:ext cx="9039225" cy="5437187"/>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sz="2300" dirty="0">
                <a:solidFill>
                  <a:srgbClr val="00FF00"/>
                </a:solidFill>
                <a:effectLst>
                  <a:outerShdw blurRad="38100" dist="38100" dir="2700000" algn="tl">
                    <a:srgbClr val="000000"/>
                  </a:outerShdw>
                </a:effectLst>
              </a:rPr>
              <a:t>Subventionierung</a:t>
            </a:r>
            <a:r>
              <a:rPr lang="de-DE" sz="2300" dirty="0">
                <a:solidFill>
                  <a:schemeClr val="tx1"/>
                </a:solidFill>
                <a:effectLst>
                  <a:outerShdw blurRad="38100" dist="38100" dir="2700000" algn="tl">
                    <a:srgbClr val="000000"/>
                  </a:outerShdw>
                </a:effectLst>
              </a:rPr>
              <a:t> von Hypothekenkredite durch die </a:t>
            </a:r>
            <a:r>
              <a:rPr lang="de-DE" sz="2300" dirty="0">
                <a:solidFill>
                  <a:srgbClr val="00FF00"/>
                </a:solidFill>
                <a:effectLst>
                  <a:outerShdw blurRad="38100" dist="38100" dir="2700000" algn="tl">
                    <a:srgbClr val="000000"/>
                  </a:outerShdw>
                </a:effectLst>
              </a:rPr>
              <a:t>US Regierung</a:t>
            </a:r>
            <a:r>
              <a:rPr lang="de-DE" sz="2300" dirty="0">
                <a:solidFill>
                  <a:schemeClr val="tx1"/>
                </a:solidFill>
                <a:effectLst>
                  <a:outerShdw blurRad="38100" dist="38100" dir="2700000" algn="tl">
                    <a:srgbClr val="000000"/>
                  </a:outerShdw>
                </a:effectLst>
              </a:rPr>
              <a:t> über Fannie Mae &amp; Freddie Mac &amp; Co:</a:t>
            </a:r>
            <a:endParaRPr lang="de-DE" sz="2100" dirty="0">
              <a:solidFill>
                <a:schemeClr val="tx1"/>
              </a:solidFill>
              <a:effectLst>
                <a:outerShdw blurRad="38100" dist="38100" dir="2700000" algn="tl">
                  <a:srgbClr val="000000"/>
                </a:outerShdw>
              </a:effectLst>
            </a:endParaRPr>
          </a:p>
          <a:p>
            <a:pPr marL="1208088"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Wie das vorangegangene Schaubild zeigt, begannen die staatlichen </a:t>
            </a:r>
            <a:r>
              <a:rPr lang="de-DE" sz="2100" dirty="0" err="1">
                <a:solidFill>
                  <a:schemeClr val="tx1"/>
                </a:solidFill>
                <a:effectLst>
                  <a:outerShdw blurRad="38100" dist="38100" dir="2700000" algn="tl">
                    <a:srgbClr val="000000"/>
                  </a:outerShdw>
                </a:effectLst>
              </a:rPr>
              <a:t>Immobilienfinanzierer</a:t>
            </a:r>
            <a:r>
              <a:rPr lang="de-DE" sz="2100" dirty="0">
                <a:solidFill>
                  <a:schemeClr val="tx1"/>
                </a:solidFill>
                <a:effectLst>
                  <a:outerShdw blurRad="38100" dist="38100" dir="2700000" algn="tl">
                    <a:srgbClr val="000000"/>
                  </a:outerShdw>
                </a:effectLst>
              </a:rPr>
              <a:t> (GSEs) (Fannie Mae, Freddie Mac &amp; 12 ähnliche Institutionen auf Ebene der Bundesstaaten) </a:t>
            </a:r>
            <a:r>
              <a:rPr lang="de-DE" sz="2100" dirty="0">
                <a:solidFill>
                  <a:srgbClr val="00FF00"/>
                </a:solidFill>
                <a:effectLst>
                  <a:outerShdw blurRad="38100" dist="38100" dir="2700000" algn="tl">
                    <a:srgbClr val="000000"/>
                  </a:outerShdw>
                </a:effectLst>
              </a:rPr>
              <a:t>als Erste mit der exzessiven Kreditvergabe</a:t>
            </a:r>
            <a:r>
              <a:rPr lang="de-DE" sz="2100" dirty="0">
                <a:solidFill>
                  <a:schemeClr val="tx1"/>
                </a:solidFill>
                <a:effectLst>
                  <a:outerShdw blurRad="38100" dist="38100" dir="2700000" algn="tl">
                    <a:srgbClr val="000000"/>
                  </a:outerShdw>
                </a:effectLst>
              </a:rPr>
              <a:t> (z.T. über direkte Kreditvergabe, z.T. durch Verbriefung der Kreditrisiken</a:t>
            </a:r>
            <a:r>
              <a:rPr lang="de-DE" dirty="0">
                <a:solidFill>
                  <a:schemeClr val="tx1"/>
                </a:solidFill>
                <a:effectLst>
                  <a:outerShdw blurRad="38100" dist="38100" dir="2700000" algn="tl">
                    <a:srgbClr val="000000"/>
                  </a:outerShdw>
                </a:effectLst>
              </a:rPr>
              <a:t>).</a:t>
            </a:r>
            <a:endParaRPr lang="de-DE" sz="2100" dirty="0">
              <a:solidFill>
                <a:schemeClr val="tx1"/>
              </a:solidFill>
              <a:effectLst>
                <a:outerShdw blurRad="38100" dist="38100" dir="2700000" algn="tl">
                  <a:srgbClr val="000000"/>
                </a:outerShdw>
              </a:effectLst>
            </a:endParaRPr>
          </a:p>
          <a:p>
            <a:pPr marL="1208088"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Dadurch begannen die </a:t>
            </a:r>
            <a:r>
              <a:rPr lang="de-DE" sz="2100" dirty="0">
                <a:solidFill>
                  <a:srgbClr val="00FF00"/>
                </a:solidFill>
                <a:effectLst>
                  <a:outerShdw blurRad="38100" dist="38100" dir="2700000" algn="tl">
                    <a:srgbClr val="000000"/>
                  </a:outerShdw>
                </a:effectLst>
              </a:rPr>
              <a:t>Häuserpreise</a:t>
            </a:r>
            <a:r>
              <a:rPr lang="de-DE" sz="2100" dirty="0">
                <a:solidFill>
                  <a:schemeClr val="tx1"/>
                </a:solidFill>
                <a:effectLst>
                  <a:outerShdw blurRad="38100" dist="38100" dir="2700000" algn="tl">
                    <a:srgbClr val="000000"/>
                  </a:outerShdw>
                </a:effectLst>
              </a:rPr>
              <a:t> zu </a:t>
            </a:r>
            <a:r>
              <a:rPr lang="de-DE" sz="2100" dirty="0">
                <a:solidFill>
                  <a:srgbClr val="00FF00"/>
                </a:solidFill>
                <a:effectLst>
                  <a:outerShdw blurRad="38100" dist="38100" dir="2700000" algn="tl">
                    <a:srgbClr val="000000"/>
                  </a:outerShdw>
                </a:effectLst>
              </a:rPr>
              <a:t>steigen</a:t>
            </a:r>
            <a:r>
              <a:rPr lang="de-DE" sz="2100" dirty="0">
                <a:solidFill>
                  <a:schemeClr val="tx1"/>
                </a:solidFill>
                <a:effectLst>
                  <a:outerShdw blurRad="38100" dist="38100" dir="2700000" algn="tl">
                    <a:srgbClr val="000000"/>
                  </a:outerShdw>
                </a:effectLst>
              </a:rPr>
              <a:t>.</a:t>
            </a:r>
          </a:p>
          <a:p>
            <a:pPr marL="1208088"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Da höhere Häuserpreise niedrigere Ausfallrisiken im Fall der Zahlungsunfähigkeit eines Kreditnehmers bedeuten, war das dann auch der Anreiz auch für die </a:t>
            </a:r>
            <a:r>
              <a:rPr lang="de-DE" sz="2100" dirty="0">
                <a:solidFill>
                  <a:srgbClr val="00FF00"/>
                </a:solidFill>
                <a:effectLst>
                  <a:outerShdw blurRad="38100" dist="38100" dir="2700000" algn="tl">
                    <a:srgbClr val="000000"/>
                  </a:outerShdw>
                </a:effectLst>
              </a:rPr>
              <a:t>Geschäftsbanken</a:t>
            </a:r>
            <a:r>
              <a:rPr lang="de-DE" sz="2100" dirty="0">
                <a:solidFill>
                  <a:schemeClr val="tx1"/>
                </a:solidFill>
                <a:effectLst>
                  <a:outerShdw blurRad="38100" dist="38100" dir="2700000" algn="tl">
                    <a:srgbClr val="000000"/>
                  </a:outerShdw>
                </a:effectLst>
              </a:rPr>
              <a:t> in das Hypothekenkreditgeschäft </a:t>
            </a:r>
            <a:r>
              <a:rPr lang="de-DE" sz="2100" dirty="0">
                <a:solidFill>
                  <a:srgbClr val="00FF00"/>
                </a:solidFill>
                <a:effectLst>
                  <a:outerShdw blurRad="38100" dist="38100" dir="2700000" algn="tl">
                    <a:srgbClr val="000000"/>
                  </a:outerShdw>
                </a:effectLst>
              </a:rPr>
              <a:t>verstärkt einzusteigen</a:t>
            </a:r>
            <a:r>
              <a:rPr lang="de-DE" sz="2100" dirty="0">
                <a:solidFill>
                  <a:schemeClr val="tx1"/>
                </a:solidFill>
                <a:effectLst>
                  <a:outerShdw blurRad="38100" dist="38100" dir="2700000" algn="tl">
                    <a:srgbClr val="000000"/>
                  </a:outerShdw>
                </a:effectLst>
              </a:rPr>
              <a:t>.</a:t>
            </a:r>
          </a:p>
          <a:p>
            <a:pPr marL="1208088" lvl="1" indent="-495300">
              <a:lnSpc>
                <a:spcPct val="90000"/>
              </a:lnSpc>
              <a:spcBef>
                <a:spcPct val="20000"/>
              </a:spcBef>
              <a:buClr>
                <a:srgbClr val="FF0000"/>
              </a:buClr>
              <a:buSzPct val="110000"/>
              <a:buFont typeface="Arial Unicode MS" pitchFamily="34" charset="-128"/>
              <a:buChar char="■"/>
              <a:defRPr/>
            </a:pPr>
            <a:r>
              <a:rPr lang="de-DE" sz="2100" dirty="0">
                <a:solidFill>
                  <a:schemeClr val="tx1"/>
                </a:solidFill>
                <a:effectLst>
                  <a:outerShdw blurRad="38100" dist="38100" dir="2700000" algn="tl">
                    <a:srgbClr val="000000"/>
                  </a:outerShdw>
                </a:effectLst>
              </a:rPr>
              <a:t>Dieser Anreiz wurde durch die Verbriefung von Kreditrisiken </a:t>
            </a:r>
            <a:r>
              <a:rPr lang="de-DE" sz="2100" dirty="0">
                <a:solidFill>
                  <a:srgbClr val="00FF00"/>
                </a:solidFill>
                <a:effectLst>
                  <a:outerShdw blurRad="38100" dist="38100" dir="2700000" algn="tl">
                    <a:srgbClr val="000000"/>
                  </a:outerShdw>
                </a:effectLst>
              </a:rPr>
              <a:t>durch CDOs</a:t>
            </a:r>
            <a:r>
              <a:rPr lang="de-DE" sz="2100" dirty="0">
                <a:solidFill>
                  <a:schemeClr val="tx1"/>
                </a:solidFill>
                <a:effectLst>
                  <a:outerShdw blurRad="38100" dist="38100" dir="2700000" algn="tl">
                    <a:srgbClr val="000000"/>
                  </a:outerShdw>
                </a:effectLst>
              </a:rPr>
              <a:t> erheblich </a:t>
            </a:r>
            <a:r>
              <a:rPr lang="de-DE" sz="2100" dirty="0">
                <a:solidFill>
                  <a:srgbClr val="00FF00"/>
                </a:solidFill>
                <a:effectLst>
                  <a:outerShdw blurRad="38100" dist="38100" dir="2700000" algn="tl">
                    <a:srgbClr val="000000"/>
                  </a:outerShdw>
                </a:effectLst>
              </a:rPr>
              <a:t>verstärkt</a:t>
            </a:r>
            <a:r>
              <a:rPr lang="de-DE" sz="2100" dirty="0">
                <a:solidFill>
                  <a:schemeClr val="tx1"/>
                </a:solidFill>
                <a:effectLst>
                  <a:outerShdw blurRad="38100" dist="38100" dir="2700000" algn="tl">
                    <a:srgbClr val="000000"/>
                  </a:outerShdw>
                </a:effectLst>
              </a:rPr>
              <a:t>.</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49156"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7885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9B896B2-E0E9-45CA-AAF2-D80165EA8E82}" type="slidenum">
              <a:rPr lang="de-DE" altLang="en-US" sz="1600" smtClean="0"/>
              <a:pPr eaLnBrk="1" hangingPunct="1">
                <a:spcBef>
                  <a:spcPct val="0"/>
                </a:spcBef>
                <a:buClrTx/>
                <a:buFontTx/>
                <a:buNone/>
              </a:pPr>
              <a:t>76</a:t>
            </a:fld>
            <a:r>
              <a:rPr lang="de-DE" altLang="en-US" sz="1600"/>
              <a:t> -</a:t>
            </a:r>
          </a:p>
        </p:txBody>
      </p:sp>
      <p:sp>
        <p:nvSpPr>
          <p:cNvPr id="7885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649154" name="Rectangle 2"/>
          <p:cNvSpPr>
            <a:spLocks noChangeArrowheads="1"/>
          </p:cNvSpPr>
          <p:nvPr/>
        </p:nvSpPr>
        <p:spPr bwMode="auto">
          <a:xfrm>
            <a:off x="0" y="1017588"/>
            <a:ext cx="9144000" cy="863600"/>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a:solidFill>
                  <a:srgbClr val="00FF00"/>
                </a:solidFill>
                <a:effectLst>
                  <a:outerShdw blurRad="38100" dist="38100" dir="2700000" algn="tl">
                    <a:srgbClr val="000000"/>
                  </a:outerShdw>
                </a:effectLst>
              </a:rPr>
              <a:t>Finanzmarktinnovationen</a:t>
            </a:r>
            <a:r>
              <a:rPr lang="de-DE">
                <a:solidFill>
                  <a:schemeClr val="tx1"/>
                </a:solidFill>
                <a:effectLst>
                  <a:outerShdw blurRad="38100" dist="38100" dir="2700000" algn="tl">
                    <a:srgbClr val="000000"/>
                  </a:outerShdw>
                </a:effectLst>
              </a:rPr>
              <a:t> wie CDOs (=Collateralized Debt Obligations) führten zur Vernachlässigung des Kreditrisikos durch die Geschäftsbanken.</a:t>
            </a:r>
          </a:p>
        </p:txBody>
      </p:sp>
      <p:sp>
        <p:nvSpPr>
          <p:cNvPr id="78854"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49157" name="Rectangle 5"/>
          <p:cNvSpPr>
            <a:spLocks noChangeArrowheads="1"/>
          </p:cNvSpPr>
          <p:nvPr/>
        </p:nvSpPr>
        <p:spPr bwMode="auto">
          <a:xfrm>
            <a:off x="5945188" y="2168525"/>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 </a:t>
            </a:r>
          </a:p>
          <a:p>
            <a:pPr algn="ctr" eaLnBrk="1" hangingPunct="1">
              <a:spcBef>
                <a:spcPct val="0"/>
              </a:spcBef>
              <a:buClrTx/>
              <a:buFontTx/>
              <a:buNone/>
            </a:pPr>
            <a:r>
              <a:rPr lang="de-DE" altLang="en-US" sz="2000" b="1">
                <a:solidFill>
                  <a:srgbClr val="0000FF"/>
                </a:solidFill>
              </a:rPr>
              <a:t>(rated AAA)</a:t>
            </a:r>
          </a:p>
        </p:txBody>
      </p:sp>
      <p:sp>
        <p:nvSpPr>
          <p:cNvPr id="9649158" name="Rectangle 6"/>
          <p:cNvSpPr>
            <a:spLocks noChangeArrowheads="1"/>
          </p:cNvSpPr>
          <p:nvPr/>
        </p:nvSpPr>
        <p:spPr bwMode="auto">
          <a:xfrm>
            <a:off x="5940425" y="2997200"/>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Mezzanine Tranche </a:t>
            </a:r>
          </a:p>
          <a:p>
            <a:pPr algn="ctr" eaLnBrk="1" hangingPunct="1">
              <a:spcBef>
                <a:spcPct val="0"/>
              </a:spcBef>
              <a:buClrTx/>
              <a:buFontTx/>
              <a:buNone/>
            </a:pPr>
            <a:r>
              <a:rPr lang="de-DE" altLang="en-US" sz="2000" b="1">
                <a:solidFill>
                  <a:srgbClr val="0000FF"/>
                </a:solidFill>
              </a:rPr>
              <a:t>(rated AA to BB)</a:t>
            </a:r>
          </a:p>
        </p:txBody>
      </p:sp>
      <p:sp>
        <p:nvSpPr>
          <p:cNvPr id="9649159" name="Rectangle 7"/>
          <p:cNvSpPr>
            <a:spLocks noChangeArrowheads="1"/>
          </p:cNvSpPr>
          <p:nvPr/>
        </p:nvSpPr>
        <p:spPr bwMode="auto">
          <a:xfrm>
            <a:off x="5940425" y="3897313"/>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Equity Tranche </a:t>
            </a:r>
          </a:p>
          <a:p>
            <a:pPr algn="ctr" eaLnBrk="1" hangingPunct="1">
              <a:spcBef>
                <a:spcPct val="0"/>
              </a:spcBef>
              <a:buClrTx/>
              <a:buFontTx/>
              <a:buNone/>
            </a:pPr>
            <a:r>
              <a:rPr lang="de-DE" altLang="en-US" sz="2000" b="1">
                <a:solidFill>
                  <a:srgbClr val="0000FF"/>
                </a:solidFill>
              </a:rPr>
              <a:t>(unrated; “toxic waste”)</a:t>
            </a:r>
          </a:p>
        </p:txBody>
      </p:sp>
      <p:sp>
        <p:nvSpPr>
          <p:cNvPr id="9649160" name="Rectangle 8"/>
          <p:cNvSpPr>
            <a:spLocks noChangeArrowheads="1"/>
          </p:cNvSpPr>
          <p:nvPr/>
        </p:nvSpPr>
        <p:spPr bwMode="auto">
          <a:xfrm>
            <a:off x="0" y="2212975"/>
            <a:ext cx="5748338" cy="4645025"/>
          </a:xfrm>
          <a:prstGeom prst="rect">
            <a:avLst/>
          </a:prstGeom>
          <a:noFill/>
          <a:ln w="9525">
            <a:noFill/>
            <a:miter lim="800000"/>
            <a:headEnd/>
            <a:tailEnd/>
          </a:ln>
          <a:effectLst/>
        </p:spPr>
        <p:txBody>
          <a:bodyPr lIns="92075" tIns="46038" rIns="92075" bIns="46038"/>
          <a:lstStyle/>
          <a:p>
            <a:pPr marL="542925" lvl="1" indent="-363538">
              <a:lnSpc>
                <a:spcPct val="90000"/>
              </a:lnSpc>
              <a:spcBef>
                <a:spcPct val="20000"/>
              </a:spcBef>
              <a:buClr>
                <a:srgbClr val="FF0000"/>
              </a:buClr>
              <a:buSzPct val="110000"/>
              <a:buFont typeface="Arial Unicode MS" pitchFamily="34" charset="-128"/>
              <a:buChar char="■"/>
              <a:defRPr/>
            </a:pPr>
            <a:r>
              <a:rPr lang="de-DE" sz="2100">
                <a:solidFill>
                  <a:schemeClr val="tx1"/>
                </a:solidFill>
                <a:effectLst>
                  <a:outerShdw blurRad="38100" dist="38100" dir="2700000" algn="tl">
                    <a:srgbClr val="000000"/>
                  </a:outerShdw>
                </a:effectLst>
              </a:rPr>
              <a:t>Ein </a:t>
            </a:r>
            <a:r>
              <a:rPr lang="de-DE" sz="2100">
                <a:solidFill>
                  <a:srgbClr val="00FF00"/>
                </a:solidFill>
                <a:effectLst>
                  <a:outerShdw blurRad="38100" dist="38100" dir="2700000" algn="tl">
                    <a:srgbClr val="000000"/>
                  </a:outerShdw>
                </a:effectLst>
              </a:rPr>
              <a:t>CDO</a:t>
            </a:r>
            <a:r>
              <a:rPr lang="de-DE" sz="2100">
                <a:solidFill>
                  <a:schemeClr val="tx1"/>
                </a:solidFill>
                <a:effectLst>
                  <a:outerShdw blurRad="38100" dist="38100" dir="2700000" algn="tl">
                    <a:srgbClr val="000000"/>
                  </a:outerShdw>
                </a:effectLst>
              </a:rPr>
              <a:t> ist ein </a:t>
            </a:r>
            <a:r>
              <a:rPr lang="de-DE" sz="2100">
                <a:solidFill>
                  <a:srgbClr val="00FF00"/>
                </a:solidFill>
                <a:effectLst>
                  <a:outerShdw blurRad="38100" dist="38100" dir="2700000" algn="tl">
                    <a:srgbClr val="000000"/>
                  </a:outerShdw>
                </a:effectLst>
              </a:rPr>
              <a:t>Portfolio</a:t>
            </a:r>
            <a:r>
              <a:rPr lang="de-DE" sz="2100">
                <a:solidFill>
                  <a:schemeClr val="tx1"/>
                </a:solidFill>
                <a:effectLst>
                  <a:outerShdw blurRad="38100" dist="38100" dir="2700000" algn="tl">
                    <a:srgbClr val="000000"/>
                  </a:outerShdw>
                </a:effectLst>
              </a:rPr>
              <a:t> aus Immobilien-krediten, die in verschiedene </a:t>
            </a:r>
            <a:r>
              <a:rPr lang="de-DE" sz="2100">
                <a:solidFill>
                  <a:srgbClr val="00FF00"/>
                </a:solidFill>
                <a:effectLst>
                  <a:outerShdw blurRad="38100" dist="38100" dir="2700000" algn="tl">
                    <a:srgbClr val="000000"/>
                  </a:outerShdw>
                </a:effectLst>
              </a:rPr>
              <a:t>Risiko-klassen</a:t>
            </a:r>
            <a:r>
              <a:rPr lang="de-DE" sz="2100">
                <a:solidFill>
                  <a:schemeClr val="tx1"/>
                </a:solidFill>
                <a:effectLst>
                  <a:outerShdw blurRad="38100" dist="38100" dir="2700000" algn="tl">
                    <a:srgbClr val="000000"/>
                  </a:outerShdw>
                </a:effectLst>
              </a:rPr>
              <a:t> (Tranchen) aufgeteilt werden.</a:t>
            </a:r>
          </a:p>
          <a:p>
            <a:pPr marL="542925" lvl="1" indent="-363538">
              <a:lnSpc>
                <a:spcPct val="90000"/>
              </a:lnSpc>
              <a:spcBef>
                <a:spcPct val="20000"/>
              </a:spcBef>
              <a:buClr>
                <a:srgbClr val="FF0000"/>
              </a:buClr>
              <a:buSzPct val="110000"/>
              <a:buFont typeface="Arial Unicode MS" pitchFamily="34" charset="-128"/>
              <a:buChar char="■"/>
              <a:defRPr/>
            </a:pPr>
            <a:r>
              <a:rPr lang="de-DE" sz="2100">
                <a:solidFill>
                  <a:schemeClr val="tx1"/>
                </a:solidFill>
                <a:effectLst>
                  <a:outerShdw blurRad="38100" dist="38100" dir="2700000" algn="tl">
                    <a:srgbClr val="000000"/>
                  </a:outerShdw>
                </a:effectLst>
              </a:rPr>
              <a:t>Der Emittent eines CDO ist i.d.R. eine Investmentbank verkauft dann die einzelnen Tranchen an Geschäftsbanken, Investmentfonds, Pensionsfonds </a:t>
            </a:r>
            <a:r>
              <a:rPr lang="de-DE" sz="1900">
                <a:solidFill>
                  <a:schemeClr val="tx1"/>
                </a:solidFill>
                <a:effectLst>
                  <a:outerShdw blurRad="38100" dist="38100" dir="2700000" algn="tl">
                    <a:srgbClr val="000000"/>
                  </a:outerShdw>
                </a:effectLst>
              </a:rPr>
              <a:t>etc</a:t>
            </a:r>
          </a:p>
          <a:p>
            <a:pPr marL="542925" lvl="1" indent="-363538">
              <a:lnSpc>
                <a:spcPct val="90000"/>
              </a:lnSpc>
              <a:spcBef>
                <a:spcPct val="20000"/>
              </a:spcBef>
              <a:buClr>
                <a:srgbClr val="FF0000"/>
              </a:buClr>
              <a:buSzPct val="110000"/>
              <a:buFont typeface="Arial Unicode MS" pitchFamily="34" charset="-128"/>
              <a:buChar char="■"/>
              <a:defRPr/>
            </a:pPr>
            <a:r>
              <a:rPr lang="de-DE" sz="2100">
                <a:solidFill>
                  <a:schemeClr val="tx1"/>
                </a:solidFill>
                <a:effectLst>
                  <a:outerShdw blurRad="38100" dist="38100" dir="2700000" algn="tl">
                    <a:srgbClr val="000000"/>
                  </a:outerShdw>
                </a:effectLst>
              </a:rPr>
              <a:t>Für jede Tranche wird ein fester </a:t>
            </a:r>
            <a:r>
              <a:rPr lang="de-DE" sz="2100">
                <a:solidFill>
                  <a:srgbClr val="00FF00"/>
                </a:solidFill>
                <a:effectLst>
                  <a:outerShdw blurRad="38100" dist="38100" dir="2700000" algn="tl">
                    <a:srgbClr val="000000"/>
                  </a:outerShdw>
                </a:effectLst>
              </a:rPr>
              <a:t>Zinssatz</a:t>
            </a:r>
            <a:r>
              <a:rPr lang="de-DE" sz="2100">
                <a:solidFill>
                  <a:schemeClr val="tx1"/>
                </a:solidFill>
                <a:effectLst>
                  <a:outerShdw blurRad="38100" dist="38100" dir="2700000" algn="tl">
                    <a:srgbClr val="000000"/>
                  </a:outerShdw>
                </a:effectLst>
              </a:rPr>
              <a:t> gezahlt, der um so </a:t>
            </a:r>
            <a:r>
              <a:rPr lang="de-DE" sz="2100">
                <a:solidFill>
                  <a:srgbClr val="00FF00"/>
                </a:solidFill>
                <a:effectLst>
                  <a:outerShdw blurRad="38100" dist="38100" dir="2700000" algn="tl">
                    <a:srgbClr val="000000"/>
                  </a:outerShdw>
                </a:effectLst>
              </a:rPr>
              <a:t>höher</a:t>
            </a:r>
            <a:r>
              <a:rPr lang="de-DE" sz="2100">
                <a:solidFill>
                  <a:schemeClr val="tx1"/>
                </a:solidFill>
                <a:effectLst>
                  <a:outerShdw blurRad="38100" dist="38100" dir="2700000" algn="tl">
                    <a:srgbClr val="000000"/>
                  </a:outerShdw>
                </a:effectLst>
              </a:rPr>
              <a:t> ist </a:t>
            </a:r>
            <a:r>
              <a:rPr lang="de-DE" sz="2100">
                <a:solidFill>
                  <a:srgbClr val="00FF00"/>
                </a:solidFill>
                <a:effectLst>
                  <a:outerShdw blurRad="38100" dist="38100" dir="2700000" algn="tl">
                    <a:srgbClr val="000000"/>
                  </a:outerShdw>
                </a:effectLst>
              </a:rPr>
              <a:t>je höher das Risiko</a:t>
            </a:r>
            <a:r>
              <a:rPr lang="de-DE" sz="2100">
                <a:solidFill>
                  <a:schemeClr val="tx1"/>
                </a:solidFill>
                <a:effectLst>
                  <a:outerShdw blurRad="38100" dist="38100" dir="2700000" algn="tl">
                    <a:srgbClr val="000000"/>
                  </a:outerShdw>
                </a:effectLst>
              </a:rPr>
              <a:t> der Tranche.</a:t>
            </a:r>
          </a:p>
          <a:p>
            <a:pPr marL="542925" lvl="1" indent="-363538">
              <a:lnSpc>
                <a:spcPct val="90000"/>
              </a:lnSpc>
              <a:spcBef>
                <a:spcPct val="20000"/>
              </a:spcBef>
              <a:buClr>
                <a:srgbClr val="FF0000"/>
              </a:buClr>
              <a:buSzPct val="110000"/>
              <a:buFont typeface="Arial Unicode MS" pitchFamily="34" charset="-128"/>
              <a:buChar char="■"/>
              <a:defRPr/>
            </a:pPr>
            <a:r>
              <a:rPr lang="de-DE" sz="2100">
                <a:solidFill>
                  <a:srgbClr val="00FF00"/>
                </a:solidFill>
                <a:effectLst>
                  <a:outerShdw blurRad="38100" dist="38100" dir="2700000" algn="tl">
                    <a:srgbClr val="000000"/>
                  </a:outerShdw>
                </a:effectLst>
              </a:rPr>
              <a:t>Zinsen und Rückzahlungen</a:t>
            </a:r>
            <a:r>
              <a:rPr lang="de-DE" sz="2100">
                <a:solidFill>
                  <a:schemeClr val="tx1"/>
                </a:solidFill>
                <a:effectLst>
                  <a:outerShdw blurRad="38100" dist="38100" dir="2700000" algn="tl">
                    <a:srgbClr val="000000"/>
                  </a:outerShdw>
                </a:effectLst>
              </a:rPr>
              <a:t> werden zuerst an die Besitzer der </a:t>
            </a:r>
            <a:r>
              <a:rPr lang="de-DE" sz="2100">
                <a:solidFill>
                  <a:srgbClr val="00FF00"/>
                </a:solidFill>
                <a:effectLst>
                  <a:outerShdw blurRad="38100" dist="38100" dir="2700000" algn="tl">
                    <a:srgbClr val="000000"/>
                  </a:outerShdw>
                </a:effectLst>
              </a:rPr>
              <a:t>Senior Tranche</a:t>
            </a:r>
            <a:r>
              <a:rPr lang="de-DE" sz="2100">
                <a:solidFill>
                  <a:schemeClr val="tx1"/>
                </a:solidFill>
                <a:effectLst>
                  <a:outerShdw blurRad="38100" dist="38100" dir="2700000" algn="tl">
                    <a:srgbClr val="000000"/>
                  </a:outerShdw>
                </a:effectLst>
              </a:rPr>
              <a:t> gezahlt, dann an die </a:t>
            </a:r>
            <a:r>
              <a:rPr lang="de-DE" sz="2100">
                <a:solidFill>
                  <a:srgbClr val="00FF00"/>
                </a:solidFill>
                <a:effectLst>
                  <a:outerShdw blurRad="38100" dist="38100" dir="2700000" algn="tl">
                    <a:srgbClr val="000000"/>
                  </a:outerShdw>
                </a:effectLst>
              </a:rPr>
              <a:t>Mezzanine Tranche</a:t>
            </a:r>
            <a:r>
              <a:rPr lang="de-DE" sz="2100">
                <a:solidFill>
                  <a:schemeClr val="tx1"/>
                </a:solidFill>
                <a:effectLst>
                  <a:outerShdw blurRad="38100" dist="38100" dir="2700000" algn="tl">
                    <a:srgbClr val="000000"/>
                  </a:outerShdw>
                </a:effectLst>
              </a:rPr>
              <a:t> und das was übrig bleibt an die </a:t>
            </a:r>
            <a:r>
              <a:rPr lang="de-DE" sz="2100">
                <a:solidFill>
                  <a:srgbClr val="00FF00"/>
                </a:solidFill>
                <a:effectLst>
                  <a:outerShdw blurRad="38100" dist="38100" dir="2700000" algn="tl">
                    <a:srgbClr val="000000"/>
                  </a:outerShdw>
                </a:effectLst>
              </a:rPr>
              <a:t>Equity Tranche.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491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491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49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9157" grpId="0" animBg="1"/>
      <p:bldP spid="9649158" grpId="0" animBg="1"/>
      <p:bldP spid="964915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1204"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7987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01E6F8C6-7D92-4CA0-AD4C-B95437D82C3B}" type="slidenum">
              <a:rPr lang="de-DE" altLang="en-US" sz="1600" smtClean="0"/>
              <a:pPr eaLnBrk="1" hangingPunct="1">
                <a:spcBef>
                  <a:spcPct val="0"/>
                </a:spcBef>
                <a:buClrTx/>
                <a:buFontTx/>
                <a:buNone/>
              </a:pPr>
              <a:t>77</a:t>
            </a:fld>
            <a:r>
              <a:rPr lang="de-DE" altLang="en-US" sz="1600"/>
              <a:t> -</a:t>
            </a:r>
          </a:p>
        </p:txBody>
      </p:sp>
      <p:sp>
        <p:nvSpPr>
          <p:cNvPr id="7987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651202" name="Rectangle 2"/>
          <p:cNvSpPr>
            <a:spLocks noChangeArrowheads="1"/>
          </p:cNvSpPr>
          <p:nvPr/>
        </p:nvSpPr>
        <p:spPr bwMode="auto">
          <a:xfrm>
            <a:off x="0" y="1017588"/>
            <a:ext cx="9144000" cy="863600"/>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a:solidFill>
                  <a:schemeClr val="tx1"/>
                </a:solidFill>
                <a:effectLst>
                  <a:outerShdw blurRad="38100" dist="38100" dir="2700000" algn="tl">
                    <a:srgbClr val="000000"/>
                  </a:outerShdw>
                </a:effectLst>
              </a:rPr>
              <a:t>Wenn </a:t>
            </a:r>
            <a:r>
              <a:rPr lang="de-DE">
                <a:solidFill>
                  <a:srgbClr val="00FF00"/>
                </a:solidFill>
                <a:effectLst>
                  <a:outerShdw blurRad="38100" dist="38100" dir="2700000" algn="tl">
                    <a:srgbClr val="000000"/>
                  </a:outerShdw>
                </a:effectLst>
              </a:rPr>
              <a:t>genügend Geld</a:t>
            </a:r>
            <a:r>
              <a:rPr lang="de-DE">
                <a:solidFill>
                  <a:schemeClr val="tx1"/>
                </a:solidFill>
                <a:effectLst>
                  <a:outerShdw blurRad="38100" dist="38100" dir="2700000" algn="tl">
                    <a:srgbClr val="000000"/>
                  </a:outerShdw>
                </a:effectLst>
              </a:rPr>
              <a:t> von der Kreditnehmern zurückfließt, können </a:t>
            </a:r>
            <a:r>
              <a:rPr lang="de-DE">
                <a:solidFill>
                  <a:srgbClr val="00FF00"/>
                </a:solidFill>
                <a:effectLst>
                  <a:outerShdw blurRad="38100" dist="38100" dir="2700000" algn="tl">
                    <a:srgbClr val="000000"/>
                  </a:outerShdw>
                </a:effectLst>
              </a:rPr>
              <a:t>alle drei Tranchen</a:t>
            </a:r>
            <a:r>
              <a:rPr lang="de-DE">
                <a:solidFill>
                  <a:schemeClr val="tx1"/>
                </a:solidFill>
                <a:effectLst>
                  <a:outerShdw blurRad="38100" dist="38100" dir="2700000" algn="tl">
                    <a:srgbClr val="000000"/>
                  </a:outerShdw>
                </a:effectLst>
              </a:rPr>
              <a:t> bedient werden:</a:t>
            </a:r>
          </a:p>
        </p:txBody>
      </p:sp>
      <p:sp>
        <p:nvSpPr>
          <p:cNvPr id="79878"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51205" name="Rectangle 5"/>
          <p:cNvSpPr>
            <a:spLocks noChangeArrowheads="1"/>
          </p:cNvSpPr>
          <p:nvPr/>
        </p:nvSpPr>
        <p:spPr bwMode="auto">
          <a:xfrm>
            <a:off x="5945188" y="2168525"/>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a:t>
            </a:r>
          </a:p>
        </p:txBody>
      </p:sp>
      <p:sp>
        <p:nvSpPr>
          <p:cNvPr id="9651206" name="Rectangle 6"/>
          <p:cNvSpPr>
            <a:spLocks noChangeArrowheads="1"/>
          </p:cNvSpPr>
          <p:nvPr/>
        </p:nvSpPr>
        <p:spPr bwMode="auto">
          <a:xfrm>
            <a:off x="1463675" y="2182813"/>
            <a:ext cx="2857500" cy="635000"/>
          </a:xfrm>
          <a:prstGeom prst="rect">
            <a:avLst/>
          </a:prstGeom>
          <a:solidFill>
            <a:srgbClr val="99FF99"/>
          </a:solidFill>
          <a:ln>
            <a:noFill/>
          </a:ln>
          <a:extLs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1">
              <a:solidFill>
                <a:srgbClr val="0000FF"/>
              </a:solidFill>
            </a:endParaRPr>
          </a:p>
        </p:txBody>
      </p:sp>
      <p:sp>
        <p:nvSpPr>
          <p:cNvPr id="9651207" name="AutoShape 7"/>
          <p:cNvSpPr>
            <a:spLocks noChangeArrowheads="1"/>
          </p:cNvSpPr>
          <p:nvPr/>
        </p:nvSpPr>
        <p:spPr bwMode="auto">
          <a:xfrm>
            <a:off x="419100" y="2743200"/>
            <a:ext cx="446088" cy="950913"/>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51208" name="Rectangle 8"/>
          <p:cNvSpPr>
            <a:spLocks noChangeArrowheads="1"/>
          </p:cNvSpPr>
          <p:nvPr/>
        </p:nvSpPr>
        <p:spPr bwMode="auto">
          <a:xfrm>
            <a:off x="5946775" y="2830513"/>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Mezzanine Tranche</a:t>
            </a:r>
          </a:p>
        </p:txBody>
      </p:sp>
      <p:sp>
        <p:nvSpPr>
          <p:cNvPr id="9651209" name="Rectangle 9"/>
          <p:cNvSpPr>
            <a:spLocks noChangeArrowheads="1"/>
          </p:cNvSpPr>
          <p:nvPr/>
        </p:nvSpPr>
        <p:spPr bwMode="auto">
          <a:xfrm>
            <a:off x="5948363" y="3492500"/>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Equity Tranche</a:t>
            </a:r>
          </a:p>
        </p:txBody>
      </p:sp>
      <p:sp>
        <p:nvSpPr>
          <p:cNvPr id="9651210" name="Rectangle 10"/>
          <p:cNvSpPr>
            <a:spLocks noChangeArrowheads="1"/>
          </p:cNvSpPr>
          <p:nvPr/>
        </p:nvSpPr>
        <p:spPr bwMode="auto">
          <a:xfrm>
            <a:off x="4321175" y="2182813"/>
            <a:ext cx="2882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 </a:t>
            </a:r>
          </a:p>
        </p:txBody>
      </p:sp>
      <p:sp>
        <p:nvSpPr>
          <p:cNvPr id="9651211" name="Rectangle 11"/>
          <p:cNvSpPr>
            <a:spLocks noChangeArrowheads="1"/>
          </p:cNvSpPr>
          <p:nvPr/>
        </p:nvSpPr>
        <p:spPr bwMode="auto">
          <a:xfrm>
            <a:off x="1435100" y="2171700"/>
            <a:ext cx="2882900" cy="1968500"/>
          </a:xfrm>
          <a:prstGeom prst="rect">
            <a:avLst/>
          </a:prstGeom>
          <a:solidFill>
            <a:srgbClr val="99FF99"/>
          </a:solidFill>
          <a:ln w="28575" algn="ctr">
            <a:solidFill>
              <a:srgbClr val="FF0000"/>
            </a:solidFill>
            <a:miter lim="800000"/>
            <a:headEnd/>
            <a:tailEnd type="none" w="lg" len="med"/>
          </a:ln>
        </p:spPr>
        <p:txBody>
          <a:bodyPr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rgbClr val="0000FF"/>
                </a:solidFill>
              </a:rPr>
              <a:t>Rückfluss von Krediten und Zinszahlungen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12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121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6512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2.5E-6 4.07407E-6 L -0.175 4.07407E-6 " pathEditMode="relative" rAng="0" ptsTypes="AA">
                                      <p:cBhvr>
                                        <p:cTn id="14" dur="2000" fill="hold"/>
                                        <p:tgtEl>
                                          <p:spTgt spid="9651205"/>
                                        </p:tgtEl>
                                        <p:attrNameLst>
                                          <p:attrName>ppt_x</p:attrName>
                                          <p:attrName>ppt_y</p:attrName>
                                        </p:attrNameLst>
                                      </p:cBhvr>
                                      <p:rCtr x="-8750" y="0"/>
                                    </p:animMotion>
                                  </p:childTnLst>
                                </p:cTn>
                              </p:par>
                            </p:childTnLst>
                          </p:cTn>
                        </p:par>
                        <p:par>
                          <p:cTn id="15" fill="hold" nodeType="afterGroup">
                            <p:stCondLst>
                              <p:cond delay="2000"/>
                            </p:stCondLst>
                            <p:childTnLst>
                              <p:par>
                                <p:cTn id="16" presetID="35" presetClass="path" presetSubtype="0" accel="50000" decel="50000" fill="hold" grpId="0" nodeType="afterEffect">
                                  <p:stCondLst>
                                    <p:cond delay="500"/>
                                  </p:stCondLst>
                                  <p:childTnLst>
                                    <p:animMotion origin="layout" path="M 3.88889E-6 -3.7037E-6 L -0.12639 -3.7037E-6 " pathEditMode="relative" rAng="0" ptsTypes="AA">
                                      <p:cBhvr>
                                        <p:cTn id="17" dur="1000" fill="hold"/>
                                        <p:tgtEl>
                                          <p:spTgt spid="9651208"/>
                                        </p:tgtEl>
                                        <p:attrNameLst>
                                          <p:attrName>ppt_x</p:attrName>
                                          <p:attrName>ppt_y</p:attrName>
                                        </p:attrNameLst>
                                      </p:cBhvr>
                                      <p:rCtr x="-6319" y="0"/>
                                    </p:animMotion>
                                  </p:childTnLst>
                                </p:cTn>
                              </p:par>
                            </p:childTnLst>
                          </p:cTn>
                        </p:par>
                        <p:par>
                          <p:cTn id="18" fill="hold" nodeType="afterGroup">
                            <p:stCondLst>
                              <p:cond delay="3500"/>
                            </p:stCondLst>
                            <p:childTnLst>
                              <p:par>
                                <p:cTn id="19" presetID="35" presetClass="path" presetSubtype="0" accel="50000" decel="50000" fill="hold" grpId="0" nodeType="afterEffect">
                                  <p:stCondLst>
                                    <p:cond delay="500"/>
                                  </p:stCondLst>
                                  <p:childTnLst>
                                    <p:animMotion origin="layout" path="M 2.77778E-7 -1.48148E-6 L -0.08056 -1.48148E-6 " pathEditMode="relative" rAng="0" ptsTypes="AA">
                                      <p:cBhvr>
                                        <p:cTn id="20" dur="1000" fill="hold"/>
                                        <p:tgtEl>
                                          <p:spTgt spid="9651209"/>
                                        </p:tgtEl>
                                        <p:attrNameLst>
                                          <p:attrName>ppt_x</p:attrName>
                                          <p:attrName>ppt_y</p:attrName>
                                        </p:attrNameLst>
                                      </p:cBhvr>
                                      <p:rCtr x="-4028" y="0"/>
                                    </p:animMotion>
                                  </p:childTnLst>
                                </p:cTn>
                              </p:par>
                            </p:childTnLst>
                          </p:cTn>
                        </p:par>
                        <p:par>
                          <p:cTn id="21" fill="hold" nodeType="afterGroup">
                            <p:stCondLst>
                              <p:cond delay="5000"/>
                            </p:stCondLst>
                            <p:childTnLst>
                              <p:par>
                                <p:cTn id="22" presetID="63" presetClass="path" presetSubtype="0" accel="50000" decel="50000" fill="hold" grpId="0" nodeType="afterEffect">
                                  <p:stCondLst>
                                    <p:cond delay="0"/>
                                  </p:stCondLst>
                                  <p:childTnLst>
                                    <p:animMotion origin="layout" path="M -5.55556E-7 4.81481E-6 L 0.31806 0.00185 " pathEditMode="relative" rAng="0" ptsTypes="AA">
                                      <p:cBhvr>
                                        <p:cTn id="23" dur="2000" fill="hold"/>
                                        <p:tgtEl>
                                          <p:spTgt spid="9651206"/>
                                        </p:tgtEl>
                                        <p:attrNameLst>
                                          <p:attrName>ppt_x</p:attrName>
                                          <p:attrName>ppt_y</p:attrName>
                                        </p:attrNameLst>
                                      </p:cBhvr>
                                      <p:rCtr x="15903" y="93"/>
                                    </p:animMotion>
                                  </p:childTnLst>
                                </p:cTn>
                              </p:par>
                            </p:childTnLst>
                          </p:cTn>
                        </p:par>
                        <p:par>
                          <p:cTn id="24" fill="hold" nodeType="afterGroup">
                            <p:stCondLst>
                              <p:cond delay="7000"/>
                            </p:stCondLst>
                            <p:childTnLst>
                              <p:par>
                                <p:cTn id="25" presetID="1" presetClass="entr" presetSubtype="0" fill="hold" grpId="0" nodeType="afterEffect">
                                  <p:stCondLst>
                                    <p:cond delay="0"/>
                                  </p:stCondLst>
                                  <p:childTnLst>
                                    <p:set>
                                      <p:cBhvr>
                                        <p:cTn id="26" dur="1" fill="hold">
                                          <p:stCondLst>
                                            <p:cond delay="0"/>
                                          </p:stCondLst>
                                        </p:cTn>
                                        <p:tgtEl>
                                          <p:spTgt spid="9651210"/>
                                        </p:tgtEl>
                                        <p:attrNameLst>
                                          <p:attrName>style.visibility</p:attrName>
                                        </p:attrNameLst>
                                      </p:cBhvr>
                                      <p:to>
                                        <p:strVal val="visible"/>
                                      </p:to>
                                    </p:set>
                                  </p:childTnLst>
                                </p:cTn>
                              </p:par>
                            </p:childTnLst>
                          </p:cTn>
                        </p:par>
                        <p:par>
                          <p:cTn id="27" fill="hold" nodeType="afterGroup">
                            <p:stCondLst>
                              <p:cond delay="7000"/>
                            </p:stCondLst>
                            <p:childTnLst>
                              <p:par>
                                <p:cTn id="28" presetID="1" presetClass="emph" presetSubtype="2" fill="hold" nodeType="afterEffect">
                                  <p:stCondLst>
                                    <p:cond delay="0"/>
                                  </p:stCondLst>
                                  <p:childTnLst>
                                    <p:animClr clrSpc="rgb" dir="cw">
                                      <p:cBhvr>
                                        <p:cTn id="29" dur="1000" fill="hold"/>
                                        <p:tgtEl>
                                          <p:spTgt spid="9651208"/>
                                        </p:tgtEl>
                                        <p:attrNameLst>
                                          <p:attrName>fillcolor</p:attrName>
                                        </p:attrNameLst>
                                      </p:cBhvr>
                                      <p:to>
                                        <a:srgbClr val="99FF99"/>
                                      </p:to>
                                    </p:animClr>
                                    <p:set>
                                      <p:cBhvr>
                                        <p:cTn id="30" dur="1000" fill="hold"/>
                                        <p:tgtEl>
                                          <p:spTgt spid="9651208"/>
                                        </p:tgtEl>
                                        <p:attrNameLst>
                                          <p:attrName>fill.type</p:attrName>
                                        </p:attrNameLst>
                                      </p:cBhvr>
                                      <p:to>
                                        <p:strVal val="solid"/>
                                      </p:to>
                                    </p:set>
                                    <p:set>
                                      <p:cBhvr>
                                        <p:cTn id="31" dur="1000" fill="hold"/>
                                        <p:tgtEl>
                                          <p:spTgt spid="9651208"/>
                                        </p:tgtEl>
                                        <p:attrNameLst>
                                          <p:attrName>fill.on</p:attrName>
                                        </p:attrNameLst>
                                      </p:cBhvr>
                                      <p:to>
                                        <p:strVal val="true"/>
                                      </p:to>
                                    </p:set>
                                  </p:childTnLst>
                                </p:cTn>
                              </p:par>
                            </p:childTnLst>
                          </p:cTn>
                        </p:par>
                        <p:par>
                          <p:cTn id="32" fill="hold" nodeType="afterGroup">
                            <p:stCondLst>
                              <p:cond delay="8000"/>
                            </p:stCondLst>
                            <p:childTnLst>
                              <p:par>
                                <p:cTn id="33" presetID="1" presetClass="emph" presetSubtype="2" fill="hold" nodeType="afterEffect">
                                  <p:stCondLst>
                                    <p:cond delay="0"/>
                                  </p:stCondLst>
                                  <p:childTnLst>
                                    <p:animClr clrSpc="rgb" dir="cw">
                                      <p:cBhvr>
                                        <p:cTn id="34" dur="1000" fill="hold"/>
                                        <p:tgtEl>
                                          <p:spTgt spid="9651209"/>
                                        </p:tgtEl>
                                        <p:attrNameLst>
                                          <p:attrName>fillcolor</p:attrName>
                                        </p:attrNameLst>
                                      </p:cBhvr>
                                      <p:to>
                                        <a:srgbClr val="99FF99"/>
                                      </p:to>
                                    </p:animClr>
                                    <p:set>
                                      <p:cBhvr>
                                        <p:cTn id="35" dur="1000" fill="hold"/>
                                        <p:tgtEl>
                                          <p:spTgt spid="9651209"/>
                                        </p:tgtEl>
                                        <p:attrNameLst>
                                          <p:attrName>fill.type</p:attrName>
                                        </p:attrNameLst>
                                      </p:cBhvr>
                                      <p:to>
                                        <p:strVal val="solid"/>
                                      </p:to>
                                    </p:set>
                                    <p:set>
                                      <p:cBhvr>
                                        <p:cTn id="36" dur="1000" fill="hold"/>
                                        <p:tgtEl>
                                          <p:spTgt spid="965120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1205" grpId="0" animBg="1"/>
      <p:bldP spid="9651206" grpId="0" animBg="1"/>
      <p:bldP spid="9651206" grpId="1" animBg="1"/>
      <p:bldP spid="9651207" grpId="0" animBg="1"/>
      <p:bldP spid="9651208" grpId="0" animBg="1"/>
      <p:bldP spid="9651209" grpId="0" animBg="1"/>
      <p:bldP spid="9651210" grpId="0"/>
      <p:bldP spid="9651211"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3252"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8089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119C1CD3-7DC1-4E0F-8C36-BC03BA054CD9}" type="slidenum">
              <a:rPr lang="de-DE" altLang="en-US" sz="1600" smtClean="0"/>
              <a:pPr eaLnBrk="1" hangingPunct="1">
                <a:spcBef>
                  <a:spcPct val="0"/>
                </a:spcBef>
                <a:buClrTx/>
                <a:buFontTx/>
                <a:buNone/>
              </a:pPr>
              <a:t>78</a:t>
            </a:fld>
            <a:r>
              <a:rPr lang="de-DE" altLang="en-US" sz="1600"/>
              <a:t> -</a:t>
            </a:r>
          </a:p>
        </p:txBody>
      </p:sp>
      <p:sp>
        <p:nvSpPr>
          <p:cNvPr id="8090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653250" name="Rectangle 2"/>
          <p:cNvSpPr>
            <a:spLocks noChangeArrowheads="1"/>
          </p:cNvSpPr>
          <p:nvPr/>
        </p:nvSpPr>
        <p:spPr bwMode="auto">
          <a:xfrm>
            <a:off x="0" y="1017588"/>
            <a:ext cx="9144000" cy="863600"/>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a:solidFill>
                  <a:schemeClr val="tx1"/>
                </a:solidFill>
                <a:effectLst>
                  <a:outerShdw blurRad="38100" dist="38100" dir="2700000" algn="tl">
                    <a:srgbClr val="000000"/>
                  </a:outerShdw>
                </a:effectLst>
              </a:rPr>
              <a:t>Wenn </a:t>
            </a:r>
            <a:r>
              <a:rPr lang="de-DE">
                <a:solidFill>
                  <a:srgbClr val="00FF00"/>
                </a:solidFill>
                <a:effectLst>
                  <a:outerShdw blurRad="38100" dist="38100" dir="2700000" algn="tl">
                    <a:srgbClr val="000000"/>
                  </a:outerShdw>
                </a:effectLst>
              </a:rPr>
              <a:t>nicht genügend Geld</a:t>
            </a:r>
            <a:r>
              <a:rPr lang="de-DE">
                <a:solidFill>
                  <a:schemeClr val="tx1"/>
                </a:solidFill>
                <a:effectLst>
                  <a:outerShdw blurRad="38100" dist="38100" dir="2700000" algn="tl">
                    <a:srgbClr val="000000"/>
                  </a:outerShdw>
                </a:effectLst>
              </a:rPr>
              <a:t> von der Kreditnehmern zurückfließt, wird die </a:t>
            </a:r>
            <a:r>
              <a:rPr lang="de-DE">
                <a:solidFill>
                  <a:srgbClr val="00FF00"/>
                </a:solidFill>
                <a:effectLst>
                  <a:outerShdw blurRad="38100" dist="38100" dir="2700000" algn="tl">
                    <a:srgbClr val="000000"/>
                  </a:outerShdw>
                </a:effectLst>
              </a:rPr>
              <a:t>Equity Tranche</a:t>
            </a:r>
            <a:r>
              <a:rPr lang="de-DE">
                <a:solidFill>
                  <a:schemeClr val="tx1"/>
                </a:solidFill>
                <a:effectLst>
                  <a:outerShdw blurRad="38100" dist="38100" dir="2700000" algn="tl">
                    <a:srgbClr val="000000"/>
                  </a:outerShdw>
                </a:effectLst>
              </a:rPr>
              <a:t> als erste </a:t>
            </a:r>
            <a:r>
              <a:rPr lang="de-DE">
                <a:solidFill>
                  <a:srgbClr val="00FF00"/>
                </a:solidFill>
                <a:effectLst>
                  <a:outerShdw blurRad="38100" dist="38100" dir="2700000" algn="tl">
                    <a:srgbClr val="000000"/>
                  </a:outerShdw>
                </a:effectLst>
              </a:rPr>
              <a:t>nicht mehr bedient</a:t>
            </a:r>
            <a:r>
              <a:rPr lang="de-DE">
                <a:solidFill>
                  <a:schemeClr val="tx1"/>
                </a:solidFill>
                <a:effectLst>
                  <a:outerShdw blurRad="38100" dist="38100" dir="2700000" algn="tl">
                    <a:srgbClr val="000000"/>
                  </a:outerShdw>
                </a:effectLst>
              </a:rPr>
              <a:t>:</a:t>
            </a:r>
          </a:p>
        </p:txBody>
      </p:sp>
      <p:sp>
        <p:nvSpPr>
          <p:cNvPr id="80902"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53253" name="Rectangle 5"/>
          <p:cNvSpPr>
            <a:spLocks noChangeArrowheads="1"/>
          </p:cNvSpPr>
          <p:nvPr/>
        </p:nvSpPr>
        <p:spPr bwMode="auto">
          <a:xfrm>
            <a:off x="5945188" y="2168525"/>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a:t>
            </a:r>
          </a:p>
        </p:txBody>
      </p:sp>
      <p:sp>
        <p:nvSpPr>
          <p:cNvPr id="9653254" name="Rectangle 6"/>
          <p:cNvSpPr>
            <a:spLocks noChangeArrowheads="1"/>
          </p:cNvSpPr>
          <p:nvPr/>
        </p:nvSpPr>
        <p:spPr bwMode="auto">
          <a:xfrm>
            <a:off x="1463675" y="2182813"/>
            <a:ext cx="2857500" cy="635000"/>
          </a:xfrm>
          <a:prstGeom prst="rect">
            <a:avLst/>
          </a:prstGeom>
          <a:solidFill>
            <a:srgbClr val="99FF99"/>
          </a:solidFill>
          <a:ln>
            <a:noFill/>
          </a:ln>
          <a:extLs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1">
              <a:solidFill>
                <a:srgbClr val="0000FF"/>
              </a:solidFill>
            </a:endParaRPr>
          </a:p>
        </p:txBody>
      </p:sp>
      <p:sp>
        <p:nvSpPr>
          <p:cNvPr id="9653255" name="AutoShape 7"/>
          <p:cNvSpPr>
            <a:spLocks noChangeArrowheads="1"/>
          </p:cNvSpPr>
          <p:nvPr/>
        </p:nvSpPr>
        <p:spPr bwMode="auto">
          <a:xfrm>
            <a:off x="457200" y="2298700"/>
            <a:ext cx="446088" cy="950913"/>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53256" name="Rectangle 8"/>
          <p:cNvSpPr>
            <a:spLocks noChangeArrowheads="1"/>
          </p:cNvSpPr>
          <p:nvPr/>
        </p:nvSpPr>
        <p:spPr bwMode="auto">
          <a:xfrm>
            <a:off x="5946775" y="2830513"/>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Mezzanine Tranche</a:t>
            </a:r>
          </a:p>
        </p:txBody>
      </p:sp>
      <p:sp>
        <p:nvSpPr>
          <p:cNvPr id="9653257" name="Rectangle 9"/>
          <p:cNvSpPr>
            <a:spLocks noChangeArrowheads="1"/>
          </p:cNvSpPr>
          <p:nvPr/>
        </p:nvSpPr>
        <p:spPr bwMode="auto">
          <a:xfrm>
            <a:off x="5948363" y="3492500"/>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Equity Tranche</a:t>
            </a:r>
          </a:p>
        </p:txBody>
      </p:sp>
      <p:sp>
        <p:nvSpPr>
          <p:cNvPr id="9653258" name="Rectangle 10"/>
          <p:cNvSpPr>
            <a:spLocks noChangeArrowheads="1"/>
          </p:cNvSpPr>
          <p:nvPr/>
        </p:nvSpPr>
        <p:spPr bwMode="auto">
          <a:xfrm>
            <a:off x="4321175" y="2182813"/>
            <a:ext cx="2882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 </a:t>
            </a:r>
          </a:p>
        </p:txBody>
      </p:sp>
      <p:sp>
        <p:nvSpPr>
          <p:cNvPr id="9653259" name="Rectangle 11"/>
          <p:cNvSpPr>
            <a:spLocks noChangeArrowheads="1"/>
          </p:cNvSpPr>
          <p:nvPr/>
        </p:nvSpPr>
        <p:spPr bwMode="auto">
          <a:xfrm>
            <a:off x="1460500" y="2171700"/>
            <a:ext cx="2882900" cy="1320800"/>
          </a:xfrm>
          <a:prstGeom prst="rect">
            <a:avLst/>
          </a:prstGeom>
          <a:solidFill>
            <a:srgbClr val="99FF99"/>
          </a:solidFill>
          <a:ln w="28575" algn="ctr">
            <a:solidFill>
              <a:srgbClr val="FF0000"/>
            </a:solidFill>
            <a:miter lim="800000"/>
            <a:headEnd/>
            <a:tailEnd type="none" w="lg" len="med"/>
          </a:ln>
        </p:spPr>
        <p:txBody>
          <a:bodyPr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rgbClr val="0000FF"/>
                </a:solidFill>
              </a:rPr>
              <a:t>Rückfluss von Krediten und Zinszahlungen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32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325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6532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2.5E-6 4.07407E-6 L -0.175 4.07407E-6 " pathEditMode="relative" rAng="0" ptsTypes="AA">
                                      <p:cBhvr>
                                        <p:cTn id="14" dur="2000" fill="hold"/>
                                        <p:tgtEl>
                                          <p:spTgt spid="9653253"/>
                                        </p:tgtEl>
                                        <p:attrNameLst>
                                          <p:attrName>ppt_x</p:attrName>
                                          <p:attrName>ppt_y</p:attrName>
                                        </p:attrNameLst>
                                      </p:cBhvr>
                                      <p:rCtr x="-8750" y="0"/>
                                    </p:animMotion>
                                  </p:childTnLst>
                                </p:cTn>
                              </p:par>
                            </p:childTnLst>
                          </p:cTn>
                        </p:par>
                        <p:par>
                          <p:cTn id="15" fill="hold" nodeType="afterGroup">
                            <p:stCondLst>
                              <p:cond delay="2000"/>
                            </p:stCondLst>
                            <p:childTnLst>
                              <p:par>
                                <p:cTn id="16" presetID="35" presetClass="path" presetSubtype="0" accel="50000" decel="50000" fill="hold" grpId="0" nodeType="afterEffect">
                                  <p:stCondLst>
                                    <p:cond delay="500"/>
                                  </p:stCondLst>
                                  <p:childTnLst>
                                    <p:animMotion origin="layout" path="M 3.88889E-6 -3.7037E-6 L -0.12639 -3.7037E-6 " pathEditMode="relative" rAng="0" ptsTypes="AA">
                                      <p:cBhvr>
                                        <p:cTn id="17" dur="1000" fill="hold"/>
                                        <p:tgtEl>
                                          <p:spTgt spid="9653256"/>
                                        </p:tgtEl>
                                        <p:attrNameLst>
                                          <p:attrName>ppt_x</p:attrName>
                                          <p:attrName>ppt_y</p:attrName>
                                        </p:attrNameLst>
                                      </p:cBhvr>
                                      <p:rCtr x="-6319" y="0"/>
                                    </p:animMotion>
                                  </p:childTnLst>
                                </p:cTn>
                              </p:par>
                            </p:childTnLst>
                          </p:cTn>
                        </p:par>
                        <p:par>
                          <p:cTn id="18" fill="hold" nodeType="afterGroup">
                            <p:stCondLst>
                              <p:cond delay="3500"/>
                            </p:stCondLst>
                            <p:childTnLst>
                              <p:par>
                                <p:cTn id="19" presetID="35" presetClass="path" presetSubtype="0" accel="50000" decel="50000" fill="hold" grpId="0" nodeType="afterEffect">
                                  <p:stCondLst>
                                    <p:cond delay="500"/>
                                  </p:stCondLst>
                                  <p:childTnLst>
                                    <p:animMotion origin="layout" path="M 2.77778E-7 -1.48148E-6 L -0.08056 -1.48148E-6 " pathEditMode="relative" rAng="0" ptsTypes="AA">
                                      <p:cBhvr>
                                        <p:cTn id="20" dur="1000" fill="hold"/>
                                        <p:tgtEl>
                                          <p:spTgt spid="9653257"/>
                                        </p:tgtEl>
                                        <p:attrNameLst>
                                          <p:attrName>ppt_x</p:attrName>
                                          <p:attrName>ppt_y</p:attrName>
                                        </p:attrNameLst>
                                      </p:cBhvr>
                                      <p:rCtr x="-4028" y="0"/>
                                    </p:animMotion>
                                  </p:childTnLst>
                                </p:cTn>
                              </p:par>
                            </p:childTnLst>
                          </p:cTn>
                        </p:par>
                        <p:par>
                          <p:cTn id="21" fill="hold" nodeType="afterGroup">
                            <p:stCondLst>
                              <p:cond delay="5000"/>
                            </p:stCondLst>
                            <p:childTnLst>
                              <p:par>
                                <p:cTn id="22" presetID="63" presetClass="path" presetSubtype="0" accel="50000" decel="50000" fill="hold" grpId="0" nodeType="afterEffect">
                                  <p:stCondLst>
                                    <p:cond delay="0"/>
                                  </p:stCondLst>
                                  <p:childTnLst>
                                    <p:animMotion origin="layout" path="M -5.55556E-7 4.81481E-6 L 0.31806 0.00185 " pathEditMode="relative" rAng="0" ptsTypes="AA">
                                      <p:cBhvr>
                                        <p:cTn id="23" dur="2000" fill="hold"/>
                                        <p:tgtEl>
                                          <p:spTgt spid="9653254"/>
                                        </p:tgtEl>
                                        <p:attrNameLst>
                                          <p:attrName>ppt_x</p:attrName>
                                          <p:attrName>ppt_y</p:attrName>
                                        </p:attrNameLst>
                                      </p:cBhvr>
                                      <p:rCtr x="15903" y="93"/>
                                    </p:animMotion>
                                  </p:childTnLst>
                                </p:cTn>
                              </p:par>
                            </p:childTnLst>
                          </p:cTn>
                        </p:par>
                        <p:par>
                          <p:cTn id="24" fill="hold" nodeType="afterGroup">
                            <p:stCondLst>
                              <p:cond delay="7000"/>
                            </p:stCondLst>
                            <p:childTnLst>
                              <p:par>
                                <p:cTn id="25" presetID="1" presetClass="entr" presetSubtype="0" fill="hold" grpId="0" nodeType="afterEffect">
                                  <p:stCondLst>
                                    <p:cond delay="0"/>
                                  </p:stCondLst>
                                  <p:childTnLst>
                                    <p:set>
                                      <p:cBhvr>
                                        <p:cTn id="26" dur="1" fill="hold">
                                          <p:stCondLst>
                                            <p:cond delay="0"/>
                                          </p:stCondLst>
                                        </p:cTn>
                                        <p:tgtEl>
                                          <p:spTgt spid="9653258"/>
                                        </p:tgtEl>
                                        <p:attrNameLst>
                                          <p:attrName>style.visibility</p:attrName>
                                        </p:attrNameLst>
                                      </p:cBhvr>
                                      <p:to>
                                        <p:strVal val="visible"/>
                                      </p:to>
                                    </p:set>
                                  </p:childTnLst>
                                </p:cTn>
                              </p:par>
                            </p:childTnLst>
                          </p:cTn>
                        </p:par>
                        <p:par>
                          <p:cTn id="27" fill="hold" nodeType="afterGroup">
                            <p:stCondLst>
                              <p:cond delay="7000"/>
                            </p:stCondLst>
                            <p:childTnLst>
                              <p:par>
                                <p:cTn id="28" presetID="1" presetClass="emph" presetSubtype="2" fill="hold" nodeType="afterEffect">
                                  <p:stCondLst>
                                    <p:cond delay="0"/>
                                  </p:stCondLst>
                                  <p:childTnLst>
                                    <p:animClr clrSpc="rgb" dir="cw">
                                      <p:cBhvr>
                                        <p:cTn id="29" dur="1000" fill="hold"/>
                                        <p:tgtEl>
                                          <p:spTgt spid="9653256"/>
                                        </p:tgtEl>
                                        <p:attrNameLst>
                                          <p:attrName>fillcolor</p:attrName>
                                        </p:attrNameLst>
                                      </p:cBhvr>
                                      <p:to>
                                        <a:srgbClr val="99FF99"/>
                                      </p:to>
                                    </p:animClr>
                                    <p:set>
                                      <p:cBhvr>
                                        <p:cTn id="30" dur="1000" fill="hold"/>
                                        <p:tgtEl>
                                          <p:spTgt spid="9653256"/>
                                        </p:tgtEl>
                                        <p:attrNameLst>
                                          <p:attrName>fill.type</p:attrName>
                                        </p:attrNameLst>
                                      </p:cBhvr>
                                      <p:to>
                                        <p:strVal val="solid"/>
                                      </p:to>
                                    </p:set>
                                    <p:set>
                                      <p:cBhvr>
                                        <p:cTn id="31" dur="1000" fill="hold"/>
                                        <p:tgtEl>
                                          <p:spTgt spid="9653256"/>
                                        </p:tgtEl>
                                        <p:attrNameLst>
                                          <p:attrName>fill.on</p:attrName>
                                        </p:attrNameLst>
                                      </p:cBhvr>
                                      <p:to>
                                        <p:strVal val="true"/>
                                      </p:to>
                                    </p:set>
                                  </p:childTnLst>
                                </p:cTn>
                              </p:par>
                            </p:childTnLst>
                          </p:cTn>
                        </p:par>
                        <p:par>
                          <p:cTn id="32" fill="hold" nodeType="afterGroup">
                            <p:stCondLst>
                              <p:cond delay="8000"/>
                            </p:stCondLst>
                            <p:childTnLst>
                              <p:par>
                                <p:cTn id="33" presetID="1" presetClass="emph" presetSubtype="2" fill="hold" nodeType="afterEffect">
                                  <p:stCondLst>
                                    <p:cond delay="0"/>
                                  </p:stCondLst>
                                  <p:childTnLst>
                                    <p:animClr clrSpc="rgb" dir="cw">
                                      <p:cBhvr>
                                        <p:cTn id="34" dur="1000" fill="hold"/>
                                        <p:tgtEl>
                                          <p:spTgt spid="9653257"/>
                                        </p:tgtEl>
                                        <p:attrNameLst>
                                          <p:attrName>fillcolor</p:attrName>
                                        </p:attrNameLst>
                                      </p:cBhvr>
                                      <p:to>
                                        <a:srgbClr val="FF0000"/>
                                      </p:to>
                                    </p:animClr>
                                    <p:set>
                                      <p:cBhvr>
                                        <p:cTn id="35" dur="1000" fill="hold"/>
                                        <p:tgtEl>
                                          <p:spTgt spid="9653257"/>
                                        </p:tgtEl>
                                        <p:attrNameLst>
                                          <p:attrName>fill.type</p:attrName>
                                        </p:attrNameLst>
                                      </p:cBhvr>
                                      <p:to>
                                        <p:strVal val="solid"/>
                                      </p:to>
                                    </p:set>
                                    <p:set>
                                      <p:cBhvr>
                                        <p:cTn id="36" dur="1000" fill="hold"/>
                                        <p:tgtEl>
                                          <p:spTgt spid="96532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3253" grpId="0" animBg="1"/>
      <p:bldP spid="9653254" grpId="0" animBg="1"/>
      <p:bldP spid="9653254" grpId="1" animBg="1"/>
      <p:bldP spid="9653255" grpId="0" animBg="1"/>
      <p:bldP spid="9653256" grpId="0" animBg="1"/>
      <p:bldP spid="9653257" grpId="0" animBg="1"/>
      <p:bldP spid="9653258" grpId="0"/>
      <p:bldP spid="9653259"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655300"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8192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A7DE2D54-5D24-4FD9-9170-16C133B8F89B}" type="slidenum">
              <a:rPr lang="de-DE" altLang="en-US" sz="1600" smtClean="0"/>
              <a:pPr eaLnBrk="1" hangingPunct="1">
                <a:spcBef>
                  <a:spcPct val="0"/>
                </a:spcBef>
                <a:buClrTx/>
                <a:buFontTx/>
                <a:buNone/>
              </a:pPr>
              <a:t>79</a:t>
            </a:fld>
            <a:r>
              <a:rPr lang="de-DE" altLang="en-US" sz="1600"/>
              <a:t> -</a:t>
            </a:r>
          </a:p>
        </p:txBody>
      </p:sp>
      <p:sp>
        <p:nvSpPr>
          <p:cNvPr id="8192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655298" name="Rectangle 2"/>
          <p:cNvSpPr>
            <a:spLocks noChangeArrowheads="1"/>
          </p:cNvSpPr>
          <p:nvPr/>
        </p:nvSpPr>
        <p:spPr bwMode="auto">
          <a:xfrm>
            <a:off x="0" y="1017588"/>
            <a:ext cx="9144000" cy="863600"/>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a:solidFill>
                  <a:schemeClr val="tx1"/>
                </a:solidFill>
                <a:effectLst>
                  <a:outerShdw blurRad="38100" dist="38100" dir="2700000" algn="tl">
                    <a:srgbClr val="000000"/>
                  </a:outerShdw>
                </a:effectLst>
              </a:rPr>
              <a:t>Wenn </a:t>
            </a:r>
            <a:r>
              <a:rPr lang="de-DE">
                <a:solidFill>
                  <a:srgbClr val="00FF00"/>
                </a:solidFill>
                <a:effectLst>
                  <a:outerShdw blurRad="38100" dist="38100" dir="2700000" algn="tl">
                    <a:srgbClr val="000000"/>
                  </a:outerShdw>
                </a:effectLst>
              </a:rPr>
              <a:t>noch weniger Geld</a:t>
            </a:r>
            <a:r>
              <a:rPr lang="de-DE">
                <a:solidFill>
                  <a:schemeClr val="tx1"/>
                </a:solidFill>
                <a:effectLst>
                  <a:outerShdw blurRad="38100" dist="38100" dir="2700000" algn="tl">
                    <a:srgbClr val="000000"/>
                  </a:outerShdw>
                </a:effectLst>
              </a:rPr>
              <a:t> von der Kreditnehmern zurückfließt, wird auch die </a:t>
            </a:r>
            <a:r>
              <a:rPr lang="de-DE">
                <a:solidFill>
                  <a:srgbClr val="00FF00"/>
                </a:solidFill>
                <a:effectLst>
                  <a:outerShdw blurRad="38100" dist="38100" dir="2700000" algn="tl">
                    <a:srgbClr val="000000"/>
                  </a:outerShdw>
                </a:effectLst>
              </a:rPr>
              <a:t>Mezzanine Tranche nicht mehr</a:t>
            </a:r>
            <a:r>
              <a:rPr lang="de-DE">
                <a:solidFill>
                  <a:schemeClr val="tx1"/>
                </a:solidFill>
                <a:effectLst>
                  <a:outerShdw blurRad="38100" dist="38100" dir="2700000" algn="tl">
                    <a:srgbClr val="000000"/>
                  </a:outerShdw>
                </a:effectLst>
              </a:rPr>
              <a:t> bedient:</a:t>
            </a:r>
          </a:p>
        </p:txBody>
      </p:sp>
      <p:sp>
        <p:nvSpPr>
          <p:cNvPr id="81926"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55301" name="Rectangle 5"/>
          <p:cNvSpPr>
            <a:spLocks noChangeArrowheads="1"/>
          </p:cNvSpPr>
          <p:nvPr/>
        </p:nvSpPr>
        <p:spPr bwMode="auto">
          <a:xfrm>
            <a:off x="5945188" y="2168525"/>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a:t>
            </a:r>
          </a:p>
        </p:txBody>
      </p:sp>
      <p:sp>
        <p:nvSpPr>
          <p:cNvPr id="9655302" name="Rectangle 6"/>
          <p:cNvSpPr>
            <a:spLocks noChangeArrowheads="1"/>
          </p:cNvSpPr>
          <p:nvPr/>
        </p:nvSpPr>
        <p:spPr bwMode="auto">
          <a:xfrm>
            <a:off x="1463675" y="2182813"/>
            <a:ext cx="2857500" cy="635000"/>
          </a:xfrm>
          <a:prstGeom prst="rect">
            <a:avLst/>
          </a:prstGeom>
          <a:solidFill>
            <a:srgbClr val="99FF99"/>
          </a:solidFill>
          <a:ln>
            <a:noFill/>
          </a:ln>
          <a:extLs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1">
              <a:solidFill>
                <a:srgbClr val="0000FF"/>
              </a:solidFill>
            </a:endParaRPr>
          </a:p>
        </p:txBody>
      </p:sp>
      <p:sp>
        <p:nvSpPr>
          <p:cNvPr id="9655303" name="AutoShape 7"/>
          <p:cNvSpPr>
            <a:spLocks noChangeArrowheads="1"/>
          </p:cNvSpPr>
          <p:nvPr/>
        </p:nvSpPr>
        <p:spPr bwMode="auto">
          <a:xfrm>
            <a:off x="444500" y="2057400"/>
            <a:ext cx="446088" cy="950913"/>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55304" name="Rectangle 8"/>
          <p:cNvSpPr>
            <a:spLocks noChangeArrowheads="1"/>
          </p:cNvSpPr>
          <p:nvPr/>
        </p:nvSpPr>
        <p:spPr bwMode="auto">
          <a:xfrm>
            <a:off x="5946775" y="2830513"/>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Mezzanine Tranche</a:t>
            </a:r>
          </a:p>
        </p:txBody>
      </p:sp>
      <p:sp>
        <p:nvSpPr>
          <p:cNvPr id="9655305" name="Rectangle 9"/>
          <p:cNvSpPr>
            <a:spLocks noChangeArrowheads="1"/>
          </p:cNvSpPr>
          <p:nvPr/>
        </p:nvSpPr>
        <p:spPr bwMode="auto">
          <a:xfrm>
            <a:off x="5948363" y="3492500"/>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Equity Tranche</a:t>
            </a:r>
          </a:p>
        </p:txBody>
      </p:sp>
      <p:sp>
        <p:nvSpPr>
          <p:cNvPr id="9655306" name="Rectangle 10"/>
          <p:cNvSpPr>
            <a:spLocks noChangeArrowheads="1"/>
          </p:cNvSpPr>
          <p:nvPr/>
        </p:nvSpPr>
        <p:spPr bwMode="auto">
          <a:xfrm>
            <a:off x="4321175" y="2182813"/>
            <a:ext cx="2882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Senior Tranche</a:t>
            </a:r>
          </a:p>
        </p:txBody>
      </p:sp>
      <p:sp>
        <p:nvSpPr>
          <p:cNvPr id="9655307" name="Rectangle 11"/>
          <p:cNvSpPr>
            <a:spLocks noChangeArrowheads="1"/>
          </p:cNvSpPr>
          <p:nvPr/>
        </p:nvSpPr>
        <p:spPr bwMode="auto">
          <a:xfrm>
            <a:off x="1435100" y="2159000"/>
            <a:ext cx="2882900" cy="673100"/>
          </a:xfrm>
          <a:prstGeom prst="rect">
            <a:avLst/>
          </a:prstGeom>
          <a:solidFill>
            <a:srgbClr val="99FF99"/>
          </a:solidFill>
          <a:ln w="28575" algn="ctr">
            <a:solidFill>
              <a:srgbClr val="FF0000"/>
            </a:solidFill>
            <a:miter lim="800000"/>
            <a:headEnd/>
            <a:tailEnd type="none" w="lg" len="med"/>
          </a:ln>
        </p:spPr>
        <p:txBody>
          <a:bodyPr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rgbClr val="0000FF"/>
                </a:solidFill>
              </a:rPr>
              <a:t>Rückfluss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53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530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6553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grpId="0" nodeType="clickEffect">
                                  <p:stCondLst>
                                    <p:cond delay="0"/>
                                  </p:stCondLst>
                                  <p:childTnLst>
                                    <p:animMotion origin="layout" path="M -2.5E-6 4.07407E-6 L -0.175 4.07407E-6 " pathEditMode="relative" rAng="0" ptsTypes="AA">
                                      <p:cBhvr>
                                        <p:cTn id="14" dur="2000" fill="hold"/>
                                        <p:tgtEl>
                                          <p:spTgt spid="9655301"/>
                                        </p:tgtEl>
                                        <p:attrNameLst>
                                          <p:attrName>ppt_x</p:attrName>
                                          <p:attrName>ppt_y</p:attrName>
                                        </p:attrNameLst>
                                      </p:cBhvr>
                                      <p:rCtr x="-8750" y="0"/>
                                    </p:animMotion>
                                  </p:childTnLst>
                                </p:cTn>
                              </p:par>
                            </p:childTnLst>
                          </p:cTn>
                        </p:par>
                        <p:par>
                          <p:cTn id="15" fill="hold" nodeType="afterGroup">
                            <p:stCondLst>
                              <p:cond delay="2000"/>
                            </p:stCondLst>
                            <p:childTnLst>
                              <p:par>
                                <p:cTn id="16" presetID="35" presetClass="path" presetSubtype="0" accel="50000" decel="50000" fill="hold" grpId="0" nodeType="afterEffect">
                                  <p:stCondLst>
                                    <p:cond delay="500"/>
                                  </p:stCondLst>
                                  <p:childTnLst>
                                    <p:animMotion origin="layout" path="M 3.88889E-6 -3.7037E-6 L -0.12639 -3.7037E-6 " pathEditMode="relative" rAng="0" ptsTypes="AA">
                                      <p:cBhvr>
                                        <p:cTn id="17" dur="1000" fill="hold"/>
                                        <p:tgtEl>
                                          <p:spTgt spid="9655304"/>
                                        </p:tgtEl>
                                        <p:attrNameLst>
                                          <p:attrName>ppt_x</p:attrName>
                                          <p:attrName>ppt_y</p:attrName>
                                        </p:attrNameLst>
                                      </p:cBhvr>
                                      <p:rCtr x="-6319" y="0"/>
                                    </p:animMotion>
                                  </p:childTnLst>
                                </p:cTn>
                              </p:par>
                            </p:childTnLst>
                          </p:cTn>
                        </p:par>
                        <p:par>
                          <p:cTn id="18" fill="hold" nodeType="afterGroup">
                            <p:stCondLst>
                              <p:cond delay="3500"/>
                            </p:stCondLst>
                            <p:childTnLst>
                              <p:par>
                                <p:cTn id="19" presetID="35" presetClass="path" presetSubtype="0" accel="50000" decel="50000" fill="hold" grpId="0" nodeType="afterEffect">
                                  <p:stCondLst>
                                    <p:cond delay="500"/>
                                  </p:stCondLst>
                                  <p:childTnLst>
                                    <p:animMotion origin="layout" path="M 2.77778E-7 -1.48148E-6 L -0.08056 -1.48148E-6 " pathEditMode="relative" rAng="0" ptsTypes="AA">
                                      <p:cBhvr>
                                        <p:cTn id="20" dur="1000" fill="hold"/>
                                        <p:tgtEl>
                                          <p:spTgt spid="9655305"/>
                                        </p:tgtEl>
                                        <p:attrNameLst>
                                          <p:attrName>ppt_x</p:attrName>
                                          <p:attrName>ppt_y</p:attrName>
                                        </p:attrNameLst>
                                      </p:cBhvr>
                                      <p:rCtr x="-4028" y="0"/>
                                    </p:animMotion>
                                  </p:childTnLst>
                                </p:cTn>
                              </p:par>
                            </p:childTnLst>
                          </p:cTn>
                        </p:par>
                        <p:par>
                          <p:cTn id="21" fill="hold" nodeType="afterGroup">
                            <p:stCondLst>
                              <p:cond delay="5000"/>
                            </p:stCondLst>
                            <p:childTnLst>
                              <p:par>
                                <p:cTn id="22" presetID="63" presetClass="path" presetSubtype="0" accel="50000" decel="50000" fill="hold" grpId="0" nodeType="afterEffect">
                                  <p:stCondLst>
                                    <p:cond delay="0"/>
                                  </p:stCondLst>
                                  <p:childTnLst>
                                    <p:animMotion origin="layout" path="M -5.55556E-7 4.81481E-6 L 0.31806 0.00185 " pathEditMode="relative" rAng="0" ptsTypes="AA">
                                      <p:cBhvr>
                                        <p:cTn id="23" dur="2000" fill="hold"/>
                                        <p:tgtEl>
                                          <p:spTgt spid="9655302"/>
                                        </p:tgtEl>
                                        <p:attrNameLst>
                                          <p:attrName>ppt_x</p:attrName>
                                          <p:attrName>ppt_y</p:attrName>
                                        </p:attrNameLst>
                                      </p:cBhvr>
                                      <p:rCtr x="15903" y="93"/>
                                    </p:animMotion>
                                  </p:childTnLst>
                                </p:cTn>
                              </p:par>
                            </p:childTnLst>
                          </p:cTn>
                        </p:par>
                        <p:par>
                          <p:cTn id="24" fill="hold" nodeType="afterGroup">
                            <p:stCondLst>
                              <p:cond delay="7000"/>
                            </p:stCondLst>
                            <p:childTnLst>
                              <p:par>
                                <p:cTn id="25" presetID="1" presetClass="entr" presetSubtype="0" fill="hold" grpId="0" nodeType="afterEffect">
                                  <p:stCondLst>
                                    <p:cond delay="0"/>
                                  </p:stCondLst>
                                  <p:childTnLst>
                                    <p:set>
                                      <p:cBhvr>
                                        <p:cTn id="26" dur="1" fill="hold">
                                          <p:stCondLst>
                                            <p:cond delay="0"/>
                                          </p:stCondLst>
                                        </p:cTn>
                                        <p:tgtEl>
                                          <p:spTgt spid="9655306"/>
                                        </p:tgtEl>
                                        <p:attrNameLst>
                                          <p:attrName>style.visibility</p:attrName>
                                        </p:attrNameLst>
                                      </p:cBhvr>
                                      <p:to>
                                        <p:strVal val="visible"/>
                                      </p:to>
                                    </p:set>
                                  </p:childTnLst>
                                </p:cTn>
                              </p:par>
                            </p:childTnLst>
                          </p:cTn>
                        </p:par>
                        <p:par>
                          <p:cTn id="27" fill="hold" nodeType="afterGroup">
                            <p:stCondLst>
                              <p:cond delay="7000"/>
                            </p:stCondLst>
                            <p:childTnLst>
                              <p:par>
                                <p:cTn id="28" presetID="1" presetClass="emph" presetSubtype="2" fill="hold" nodeType="afterEffect">
                                  <p:stCondLst>
                                    <p:cond delay="0"/>
                                  </p:stCondLst>
                                  <p:childTnLst>
                                    <p:animClr clrSpc="rgb" dir="cw">
                                      <p:cBhvr>
                                        <p:cTn id="29" dur="1000" fill="hold"/>
                                        <p:tgtEl>
                                          <p:spTgt spid="9655304"/>
                                        </p:tgtEl>
                                        <p:attrNameLst>
                                          <p:attrName>fillcolor</p:attrName>
                                        </p:attrNameLst>
                                      </p:cBhvr>
                                      <p:to>
                                        <a:srgbClr val="FF0000"/>
                                      </p:to>
                                    </p:animClr>
                                    <p:set>
                                      <p:cBhvr>
                                        <p:cTn id="30" dur="1000" fill="hold"/>
                                        <p:tgtEl>
                                          <p:spTgt spid="9655304"/>
                                        </p:tgtEl>
                                        <p:attrNameLst>
                                          <p:attrName>fill.type</p:attrName>
                                        </p:attrNameLst>
                                      </p:cBhvr>
                                      <p:to>
                                        <p:strVal val="solid"/>
                                      </p:to>
                                    </p:set>
                                    <p:set>
                                      <p:cBhvr>
                                        <p:cTn id="31" dur="1000" fill="hold"/>
                                        <p:tgtEl>
                                          <p:spTgt spid="9655304"/>
                                        </p:tgtEl>
                                        <p:attrNameLst>
                                          <p:attrName>fill.on</p:attrName>
                                        </p:attrNameLst>
                                      </p:cBhvr>
                                      <p:to>
                                        <p:strVal val="true"/>
                                      </p:to>
                                    </p:set>
                                  </p:childTnLst>
                                </p:cTn>
                              </p:par>
                            </p:childTnLst>
                          </p:cTn>
                        </p:par>
                        <p:par>
                          <p:cTn id="32" fill="hold" nodeType="afterGroup">
                            <p:stCondLst>
                              <p:cond delay="8000"/>
                            </p:stCondLst>
                            <p:childTnLst>
                              <p:par>
                                <p:cTn id="33" presetID="1" presetClass="emph" presetSubtype="2" fill="hold" nodeType="afterEffect">
                                  <p:stCondLst>
                                    <p:cond delay="0"/>
                                  </p:stCondLst>
                                  <p:childTnLst>
                                    <p:animClr clrSpc="rgb" dir="cw">
                                      <p:cBhvr>
                                        <p:cTn id="34" dur="1000" fill="hold"/>
                                        <p:tgtEl>
                                          <p:spTgt spid="9655305"/>
                                        </p:tgtEl>
                                        <p:attrNameLst>
                                          <p:attrName>fillcolor</p:attrName>
                                        </p:attrNameLst>
                                      </p:cBhvr>
                                      <p:to>
                                        <a:srgbClr val="FF0000"/>
                                      </p:to>
                                    </p:animClr>
                                    <p:set>
                                      <p:cBhvr>
                                        <p:cTn id="35" dur="1000" fill="hold"/>
                                        <p:tgtEl>
                                          <p:spTgt spid="9655305"/>
                                        </p:tgtEl>
                                        <p:attrNameLst>
                                          <p:attrName>fill.type</p:attrName>
                                        </p:attrNameLst>
                                      </p:cBhvr>
                                      <p:to>
                                        <p:strVal val="solid"/>
                                      </p:to>
                                    </p:set>
                                    <p:set>
                                      <p:cBhvr>
                                        <p:cTn id="36" dur="1000" fill="hold"/>
                                        <p:tgtEl>
                                          <p:spTgt spid="965530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5301" grpId="0" animBg="1"/>
      <p:bldP spid="9655302" grpId="0" animBg="1"/>
      <p:bldP spid="9655302" grpId="1" animBg="1"/>
      <p:bldP spid="9655303" grpId="0" animBg="1"/>
      <p:bldP spid="9655304" grpId="0" animBg="1"/>
      <p:bldP spid="9655305" grpId="0" animBg="1"/>
      <p:bldP spid="9655306" grpId="0"/>
      <p:bldP spid="965530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93156" name="Rectangle 4"/>
          <p:cNvSpPr>
            <a:spLocks noGrp="1" noChangeArrowheads="1"/>
          </p:cNvSpPr>
          <p:nvPr>
            <p:ph type="title"/>
          </p:nvPr>
        </p:nvSpPr>
        <p:spPr/>
        <p:txBody>
          <a:bodyPr/>
          <a:lstStyle/>
          <a:p>
            <a:pPr eaLnBrk="1" hangingPunct="1">
              <a:defRPr/>
            </a:pPr>
            <a:r>
              <a:rPr lang="en-US" sz="2900"/>
              <a:t>4.1. Die Entstehung spekulativer Blasen</a:t>
            </a:r>
            <a:endParaRPr lang="de-DE" sz="2900"/>
          </a:p>
        </p:txBody>
      </p:sp>
      <p:sp>
        <p:nvSpPr>
          <p:cNvPr id="819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6BB3463-7F0A-42B1-AD8A-4A15CF00476A}" type="slidenum">
              <a:rPr lang="de-DE" altLang="en-US" sz="1600" smtClean="0"/>
              <a:pPr eaLnBrk="1" hangingPunct="1">
                <a:spcBef>
                  <a:spcPct val="0"/>
                </a:spcBef>
                <a:buClrTx/>
                <a:buFontTx/>
                <a:buNone/>
              </a:pPr>
              <a:t>8</a:t>
            </a:fld>
            <a:r>
              <a:rPr lang="de-DE" altLang="en-US" sz="1600"/>
              <a:t> -</a:t>
            </a:r>
          </a:p>
        </p:txBody>
      </p:sp>
      <p:sp>
        <p:nvSpPr>
          <p:cNvPr id="819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819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393155" name="Rectangle 3"/>
          <p:cNvSpPr>
            <a:spLocks noChangeArrowheads="1"/>
          </p:cNvSpPr>
          <p:nvPr/>
        </p:nvSpPr>
        <p:spPr bwMode="auto">
          <a:xfrm>
            <a:off x="104775" y="1328738"/>
            <a:ext cx="8896350" cy="5351462"/>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dirty="0">
                <a:solidFill>
                  <a:schemeClr val="tx1"/>
                </a:solidFill>
                <a:effectLst>
                  <a:outerShdw blurRad="38100" dist="38100" dir="2700000" algn="tl">
                    <a:srgbClr val="000000"/>
                  </a:outerShdw>
                </a:effectLst>
              </a:rPr>
              <a:t>Der </a:t>
            </a:r>
            <a:r>
              <a:rPr lang="de-DE" sz="2400" dirty="0">
                <a:solidFill>
                  <a:srgbClr val="00FF00"/>
                </a:solidFill>
                <a:effectLst>
                  <a:outerShdw blurRad="38100" dist="38100" dir="2700000" algn="tl">
                    <a:srgbClr val="000000"/>
                  </a:outerShdw>
                </a:effectLst>
              </a:rPr>
              <a:t>positive Rückkopplungseffekt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 stellt das wichtigste Element dar.</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Allgemein tritt ein solcher Mechanismus in Systemen auf, wenn ein </a:t>
            </a:r>
            <a:r>
              <a:rPr lang="de-DE" dirty="0">
                <a:solidFill>
                  <a:srgbClr val="00FF00"/>
                </a:solidFill>
                <a:effectLst>
                  <a:outerShdw blurRad="38100" dist="38100" dir="2700000" algn="tl">
                    <a:srgbClr val="000000"/>
                  </a:outerShdw>
                </a:effectLst>
              </a:rPr>
              <a:t>Ereignis</a:t>
            </a:r>
            <a:r>
              <a:rPr lang="de-DE" dirty="0">
                <a:solidFill>
                  <a:schemeClr val="tx1"/>
                </a:solidFill>
                <a:effectLst>
                  <a:outerShdw blurRad="38100" dist="38100" dir="2700000" algn="tl">
                    <a:srgbClr val="000000"/>
                  </a:outerShdw>
                </a:effectLst>
              </a:rPr>
              <a:t> </a:t>
            </a:r>
            <a:r>
              <a:rPr lang="de-DE" dirty="0">
                <a:solidFill>
                  <a:srgbClr val="00FF00"/>
                </a:solidFill>
                <a:effectLst>
                  <a:outerShdw blurRad="38100" dist="38100" dir="2700000" algn="tl">
                    <a:srgbClr val="000000"/>
                  </a:outerShdw>
                </a:effectLst>
              </a:rPr>
              <a:t>seine</a:t>
            </a:r>
            <a:r>
              <a:rPr lang="de-DE" dirty="0">
                <a:solidFill>
                  <a:schemeClr val="tx1"/>
                </a:solidFill>
                <a:effectLst>
                  <a:outerShdw blurRad="38100" dist="38100" dir="2700000" algn="tl">
                    <a:srgbClr val="000000"/>
                  </a:outerShdw>
                </a:effectLst>
              </a:rPr>
              <a:t> eigenen </a:t>
            </a:r>
            <a:r>
              <a:rPr lang="de-DE" dirty="0">
                <a:solidFill>
                  <a:srgbClr val="00FF00"/>
                </a:solidFill>
                <a:effectLst>
                  <a:outerShdw blurRad="38100" dist="38100" dir="2700000" algn="tl">
                    <a:srgbClr val="000000"/>
                  </a:outerShdw>
                </a:effectLst>
              </a:rPr>
              <a:t>Entstehungsursachen</a:t>
            </a:r>
            <a:r>
              <a:rPr lang="de-DE" dirty="0">
                <a:solidFill>
                  <a:schemeClr val="tx1"/>
                </a:solidFill>
                <a:effectLst>
                  <a:outerShdw blurRad="38100" dist="38100" dir="2700000" algn="tl">
                    <a:srgbClr val="000000"/>
                  </a:outerShdw>
                </a:effectLst>
              </a:rPr>
              <a:t> </a:t>
            </a:r>
            <a:r>
              <a:rPr lang="de-DE" dirty="0">
                <a:solidFill>
                  <a:srgbClr val="00FF00"/>
                </a:solidFill>
                <a:effectLst>
                  <a:outerShdw blurRad="38100" dist="38100" dir="2700000" algn="tl">
                    <a:srgbClr val="000000"/>
                  </a:outerShdw>
                </a:effectLst>
              </a:rPr>
              <a:t>reproduziert</a:t>
            </a:r>
            <a:r>
              <a:rPr lang="de-DE" dirty="0">
                <a:solidFill>
                  <a:schemeClr val="tx1"/>
                </a:solidFill>
                <a:effectLst>
                  <a:outerShdw blurRad="38100" dist="38100" dir="2700000" algn="tl">
                    <a:srgbClr val="000000"/>
                  </a:outerShdw>
                </a:effectLst>
              </a:rPr>
              <a:t>.</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rgbClr val="00FF00"/>
                </a:solidFill>
                <a:effectLst>
                  <a:outerShdw blurRad="38100" dist="38100" dir="2700000" algn="tl">
                    <a:srgbClr val="000000"/>
                  </a:outerShdw>
                </a:effectLst>
              </a:rPr>
              <a:t>Märkte</a:t>
            </a:r>
            <a:r>
              <a:rPr lang="de-DE" dirty="0">
                <a:solidFill>
                  <a:schemeClr val="tx1"/>
                </a:solidFill>
                <a:effectLst>
                  <a:outerShdw blurRad="38100" dist="38100" dir="2700000" algn="tl">
                    <a:srgbClr val="000000"/>
                  </a:outerShdw>
                </a:effectLst>
              </a:rPr>
              <a:t> für Vermögenswerte besitzen eine </a:t>
            </a:r>
            <a:r>
              <a:rPr lang="de-DE" dirty="0">
                <a:solidFill>
                  <a:srgbClr val="00FF00"/>
                </a:solidFill>
                <a:effectLst>
                  <a:outerShdw blurRad="38100" dist="38100" dir="2700000" algn="tl">
                    <a:srgbClr val="000000"/>
                  </a:outerShdw>
                </a:effectLst>
              </a:rPr>
              <a:t>Anfälligkeit</a:t>
            </a:r>
            <a:r>
              <a:rPr lang="de-DE" dirty="0">
                <a:solidFill>
                  <a:schemeClr val="tx1"/>
                </a:solidFill>
                <a:effectLst>
                  <a:outerShdw blurRad="38100" dist="38100" dir="2700000" algn="tl">
                    <a:srgbClr val="000000"/>
                  </a:outerShdw>
                </a:effectLst>
              </a:rPr>
              <a:t> für positive Rückkopplungsmechanismen, wenn die </a:t>
            </a:r>
            <a:r>
              <a:rPr lang="de-DE" dirty="0" err="1">
                <a:solidFill>
                  <a:schemeClr val="tx1"/>
                </a:solidFill>
                <a:effectLst>
                  <a:outerShdw blurRad="38100" dist="38100" dir="2700000" algn="tl">
                    <a:srgbClr val="000000"/>
                  </a:outerShdw>
                </a:effectLst>
              </a:rPr>
              <a:t>Marktteil-nehmer</a:t>
            </a:r>
            <a:r>
              <a:rPr lang="de-DE" dirty="0">
                <a:solidFill>
                  <a:schemeClr val="tx1"/>
                </a:solidFill>
                <a:effectLst>
                  <a:outerShdw blurRad="38100" dist="38100" dir="2700000" algn="tl">
                    <a:srgbClr val="000000"/>
                  </a:outerShdw>
                </a:effectLst>
              </a:rPr>
              <a:t> "</a:t>
            </a:r>
            <a:r>
              <a:rPr lang="de-DE" dirty="0">
                <a:solidFill>
                  <a:srgbClr val="00FF00"/>
                </a:solidFill>
                <a:effectLst>
                  <a:outerShdw blurRad="38100" dist="38100" dir="2700000" algn="tl">
                    <a:srgbClr val="000000"/>
                  </a:outerShdw>
                </a:effectLst>
              </a:rPr>
              <a:t>naive Preiserwartungen</a:t>
            </a:r>
            <a:r>
              <a:rPr lang="de-DE" dirty="0">
                <a:solidFill>
                  <a:schemeClr val="tx1"/>
                </a:solidFill>
                <a:effectLst>
                  <a:outerShdw blurRad="38100" dist="38100" dir="2700000" algn="tl">
                    <a:srgbClr val="000000"/>
                  </a:outerShdw>
                </a:effectLst>
              </a:rPr>
              <a:t>" haben.</a:t>
            </a:r>
          </a:p>
          <a:p>
            <a:pPr marL="952500" lvl="1" indent="-495300">
              <a:lnSpc>
                <a:spcPct val="90000"/>
              </a:lnSpc>
              <a:spcBef>
                <a:spcPct val="6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Von "naiven Preiserwartungen" spricht man, wenn die Marktteilnehmer die </a:t>
            </a:r>
            <a:r>
              <a:rPr lang="de-DE" dirty="0">
                <a:solidFill>
                  <a:srgbClr val="00FF00"/>
                </a:solidFill>
                <a:effectLst>
                  <a:outerShdw blurRad="38100" dist="38100" dir="2700000" algn="tl">
                    <a:srgbClr val="000000"/>
                  </a:outerShdw>
                </a:effectLst>
              </a:rPr>
              <a:t>historische Preisentwicklung</a:t>
            </a:r>
            <a:r>
              <a:rPr lang="de-DE" dirty="0">
                <a:solidFill>
                  <a:schemeClr val="tx1"/>
                </a:solidFill>
                <a:effectLst>
                  <a:outerShdw blurRad="38100" dist="38100" dir="2700000" algn="tl">
                    <a:srgbClr val="000000"/>
                  </a:outerShdw>
                </a:effectLst>
              </a:rPr>
              <a:t> "naiv" </a:t>
            </a:r>
            <a:r>
              <a:rPr lang="de-DE" dirty="0">
                <a:solidFill>
                  <a:srgbClr val="00FF00"/>
                </a:solidFill>
                <a:effectLst>
                  <a:outerShdw blurRad="38100" dist="38100" dir="2700000" algn="tl">
                    <a:srgbClr val="000000"/>
                  </a:outerShdw>
                </a:effectLst>
              </a:rPr>
              <a:t>in</a:t>
            </a:r>
            <a:r>
              <a:rPr lang="de-DE" dirty="0">
                <a:solidFill>
                  <a:schemeClr val="tx1"/>
                </a:solidFill>
                <a:effectLst>
                  <a:outerShdw blurRad="38100" dist="38100" dir="2700000" algn="tl">
                    <a:srgbClr val="000000"/>
                  </a:outerShdw>
                </a:effectLst>
              </a:rPr>
              <a:t> die </a:t>
            </a:r>
            <a:r>
              <a:rPr lang="de-DE" dirty="0">
                <a:solidFill>
                  <a:srgbClr val="00FF00"/>
                </a:solidFill>
                <a:effectLst>
                  <a:outerShdw blurRad="38100" dist="38100" dir="2700000" algn="tl">
                    <a:srgbClr val="000000"/>
                  </a:outerShdw>
                </a:effectLst>
              </a:rPr>
              <a:t>Zukunft fortschreiben</a:t>
            </a:r>
            <a:r>
              <a:rPr lang="de-DE" dirty="0">
                <a:solidFill>
                  <a:schemeClr val="tx1"/>
                </a:solidFill>
                <a:effectLst>
                  <a:outerShdw blurRad="38100" dist="38100" dir="2700000" algn="tl">
                    <a:srgbClr val="000000"/>
                  </a:outerShdw>
                </a:effectLst>
              </a:rPr>
              <a:t>:</a:t>
            </a:r>
          </a:p>
          <a:p>
            <a:pPr marL="1371600" lvl="2" indent="-457200">
              <a:lnSpc>
                <a:spcPct val="90000"/>
              </a:lnSpc>
              <a:spcBef>
                <a:spcPct val="60000"/>
              </a:spcBef>
              <a:buClr>
                <a:srgbClr val="FF0000"/>
              </a:buClr>
              <a:buSzPct val="130000"/>
              <a:buFont typeface="Arial Unicode MS" pitchFamily="34" charset="-128"/>
              <a:buNone/>
              <a:defRPr/>
            </a:pPr>
            <a:r>
              <a:rPr lang="de-DE" sz="2000" dirty="0">
                <a:solidFill>
                  <a:schemeClr val="tx1"/>
                </a:solidFill>
                <a:effectLst>
                  <a:outerShdw blurRad="38100" dist="38100" dir="2700000" algn="tl">
                    <a:srgbClr val="000000"/>
                  </a:outerShdw>
                </a:effectLst>
              </a:rPr>
              <a:t>                Preisanstieg vom letzten Jahr zu diesem Jahr                                                  	= Preisanstieg von diesem Jahr auf nächstes Jahr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9315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9315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93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7348"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8294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A4066883-FA17-42F6-A737-549DABE571D9}" type="slidenum">
              <a:rPr lang="de-DE" altLang="en-US" sz="1600" smtClean="0"/>
              <a:pPr eaLnBrk="1" hangingPunct="1">
                <a:spcBef>
                  <a:spcPct val="0"/>
                </a:spcBef>
                <a:buClrTx/>
                <a:buFontTx/>
                <a:buNone/>
              </a:pPr>
              <a:t>80</a:t>
            </a:fld>
            <a:r>
              <a:rPr lang="de-DE" altLang="en-US" sz="1600"/>
              <a:t> -</a:t>
            </a:r>
          </a:p>
        </p:txBody>
      </p:sp>
      <p:sp>
        <p:nvSpPr>
          <p:cNvPr id="8294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657346" name="Rectangle 2"/>
          <p:cNvSpPr>
            <a:spLocks noChangeArrowheads="1"/>
          </p:cNvSpPr>
          <p:nvPr/>
        </p:nvSpPr>
        <p:spPr bwMode="auto">
          <a:xfrm>
            <a:off x="0" y="1017588"/>
            <a:ext cx="9144000" cy="863600"/>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a:solidFill>
                  <a:schemeClr val="tx1"/>
                </a:solidFill>
                <a:effectLst>
                  <a:outerShdw blurRad="38100" dist="38100" dir="2700000" algn="tl">
                    <a:srgbClr val="000000"/>
                  </a:outerShdw>
                </a:effectLst>
              </a:rPr>
              <a:t>Wenn </a:t>
            </a:r>
            <a:r>
              <a:rPr lang="de-DE">
                <a:solidFill>
                  <a:srgbClr val="00FF00"/>
                </a:solidFill>
                <a:effectLst>
                  <a:outerShdw blurRad="38100" dist="38100" dir="2700000" algn="tl">
                    <a:srgbClr val="000000"/>
                  </a:outerShdw>
                </a:effectLst>
              </a:rPr>
              <a:t>noch weniger Geld</a:t>
            </a:r>
            <a:r>
              <a:rPr lang="de-DE">
                <a:solidFill>
                  <a:schemeClr val="tx1"/>
                </a:solidFill>
                <a:effectLst>
                  <a:outerShdw blurRad="38100" dist="38100" dir="2700000" algn="tl">
                    <a:srgbClr val="000000"/>
                  </a:outerShdw>
                </a:effectLst>
              </a:rPr>
              <a:t> von der Kreditnehmern zurückfließt, wird auch die </a:t>
            </a:r>
            <a:r>
              <a:rPr lang="de-DE">
                <a:solidFill>
                  <a:srgbClr val="00FF00"/>
                </a:solidFill>
                <a:effectLst>
                  <a:outerShdw blurRad="38100" dist="38100" dir="2700000" algn="tl">
                    <a:srgbClr val="000000"/>
                  </a:outerShdw>
                </a:effectLst>
              </a:rPr>
              <a:t>Senior Tranche</a:t>
            </a:r>
            <a:r>
              <a:rPr lang="de-DE">
                <a:solidFill>
                  <a:schemeClr val="tx1"/>
                </a:solidFill>
                <a:effectLst>
                  <a:outerShdw blurRad="38100" dist="38100" dir="2700000" algn="tl">
                    <a:srgbClr val="000000"/>
                  </a:outerShdw>
                </a:effectLst>
              </a:rPr>
              <a:t> </a:t>
            </a:r>
            <a:r>
              <a:rPr lang="de-DE">
                <a:solidFill>
                  <a:srgbClr val="00FF00"/>
                </a:solidFill>
                <a:effectLst>
                  <a:outerShdw blurRad="38100" dist="38100" dir="2700000" algn="tl">
                    <a:srgbClr val="000000"/>
                  </a:outerShdw>
                </a:effectLst>
              </a:rPr>
              <a:t>nicht mehr vollständig</a:t>
            </a:r>
            <a:r>
              <a:rPr lang="de-DE">
                <a:solidFill>
                  <a:schemeClr val="tx1"/>
                </a:solidFill>
                <a:effectLst>
                  <a:outerShdw blurRad="38100" dist="38100" dir="2700000" algn="tl">
                    <a:srgbClr val="000000"/>
                  </a:outerShdw>
                </a:effectLst>
              </a:rPr>
              <a:t> bedient:</a:t>
            </a:r>
          </a:p>
        </p:txBody>
      </p:sp>
      <p:sp>
        <p:nvSpPr>
          <p:cNvPr id="82950"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57349" name="Rectangle 5"/>
          <p:cNvSpPr>
            <a:spLocks noChangeArrowheads="1"/>
          </p:cNvSpPr>
          <p:nvPr/>
        </p:nvSpPr>
        <p:spPr bwMode="auto">
          <a:xfrm>
            <a:off x="5945188" y="2168525"/>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b="1">
                <a:solidFill>
                  <a:srgbClr val="0000FF"/>
                </a:solidFill>
              </a:rPr>
              <a:t>Senior Tranche </a:t>
            </a:r>
          </a:p>
        </p:txBody>
      </p:sp>
      <p:sp>
        <p:nvSpPr>
          <p:cNvPr id="9657350" name="Rectangle 6"/>
          <p:cNvSpPr>
            <a:spLocks noChangeArrowheads="1"/>
          </p:cNvSpPr>
          <p:nvPr/>
        </p:nvSpPr>
        <p:spPr bwMode="auto">
          <a:xfrm>
            <a:off x="1463675" y="2173288"/>
            <a:ext cx="2857500" cy="330200"/>
          </a:xfrm>
          <a:prstGeom prst="rect">
            <a:avLst/>
          </a:prstGeom>
          <a:solidFill>
            <a:srgbClr val="99FF99"/>
          </a:solidFill>
          <a:ln>
            <a:noFill/>
          </a:ln>
          <a:extLs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b="1">
              <a:solidFill>
                <a:srgbClr val="0000FF"/>
              </a:solidFill>
            </a:endParaRPr>
          </a:p>
        </p:txBody>
      </p:sp>
      <p:sp>
        <p:nvSpPr>
          <p:cNvPr id="9657351" name="AutoShape 7"/>
          <p:cNvSpPr>
            <a:spLocks noChangeArrowheads="1"/>
          </p:cNvSpPr>
          <p:nvPr/>
        </p:nvSpPr>
        <p:spPr bwMode="auto">
          <a:xfrm>
            <a:off x="457200" y="1854200"/>
            <a:ext cx="446088" cy="950913"/>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38100" algn="ctr">
                <a:solidFill>
                  <a:srgbClr val="000000"/>
                </a:solidFill>
                <a:miter lim="800000"/>
                <a:headEnd/>
                <a:tailEnd type="none" w="lg" len="med"/>
              </a14:hiddenLine>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57352" name="Rectangle 8"/>
          <p:cNvSpPr>
            <a:spLocks noChangeArrowheads="1"/>
          </p:cNvSpPr>
          <p:nvPr/>
        </p:nvSpPr>
        <p:spPr bwMode="auto">
          <a:xfrm>
            <a:off x="5946775" y="2830513"/>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b="1">
                <a:solidFill>
                  <a:srgbClr val="0000FF"/>
                </a:solidFill>
              </a:rPr>
              <a:t>Mezzanine Tranche</a:t>
            </a:r>
          </a:p>
        </p:txBody>
      </p:sp>
      <p:sp>
        <p:nvSpPr>
          <p:cNvPr id="9657353" name="Rectangle 9"/>
          <p:cNvSpPr>
            <a:spLocks noChangeArrowheads="1"/>
          </p:cNvSpPr>
          <p:nvPr/>
        </p:nvSpPr>
        <p:spPr bwMode="auto">
          <a:xfrm>
            <a:off x="5948363" y="3492500"/>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b="1">
                <a:solidFill>
                  <a:srgbClr val="0000FF"/>
                </a:solidFill>
              </a:rPr>
              <a:t>Equity Tranche</a:t>
            </a:r>
          </a:p>
        </p:txBody>
      </p:sp>
      <p:sp>
        <p:nvSpPr>
          <p:cNvPr id="9657354" name="Rectangle 10"/>
          <p:cNvSpPr>
            <a:spLocks noChangeArrowheads="1"/>
          </p:cNvSpPr>
          <p:nvPr/>
        </p:nvSpPr>
        <p:spPr bwMode="auto">
          <a:xfrm>
            <a:off x="4292600" y="2173288"/>
            <a:ext cx="2882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b="1">
                <a:solidFill>
                  <a:srgbClr val="0000FF"/>
                </a:solidFill>
              </a:rPr>
              <a:t> Senior Tranche</a:t>
            </a:r>
          </a:p>
        </p:txBody>
      </p:sp>
      <p:sp>
        <p:nvSpPr>
          <p:cNvPr id="9657355" name="Rectangle 11"/>
          <p:cNvSpPr>
            <a:spLocks noChangeArrowheads="1"/>
          </p:cNvSpPr>
          <p:nvPr/>
        </p:nvSpPr>
        <p:spPr bwMode="auto">
          <a:xfrm>
            <a:off x="1435100" y="2163763"/>
            <a:ext cx="2882900" cy="355600"/>
          </a:xfrm>
          <a:prstGeom prst="rect">
            <a:avLst/>
          </a:prstGeom>
          <a:solidFill>
            <a:srgbClr val="99FF99"/>
          </a:solidFill>
          <a:ln w="28575" algn="ctr">
            <a:solidFill>
              <a:srgbClr val="FF0000"/>
            </a:solidFill>
            <a:miter lim="800000"/>
            <a:headEnd/>
            <a:tailEnd type="none" w="lg" len="med"/>
          </a:ln>
        </p:spPr>
        <p:txBody>
          <a:bodyPr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rgbClr val="0000FF"/>
                </a:solidFill>
              </a:rPr>
              <a:t>Rückfluss</a:t>
            </a:r>
          </a:p>
        </p:txBody>
      </p:sp>
      <p:sp>
        <p:nvSpPr>
          <p:cNvPr id="9657356" name="Rectangle 12"/>
          <p:cNvSpPr>
            <a:spLocks noChangeArrowheads="1"/>
          </p:cNvSpPr>
          <p:nvPr/>
        </p:nvSpPr>
        <p:spPr bwMode="auto">
          <a:xfrm>
            <a:off x="114300" y="3355975"/>
            <a:ext cx="492283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FF0000"/>
              </a:buClr>
              <a:buFont typeface="Arial Unicode MS" pitchFamily="34" charset="-128"/>
              <a:buChar char="➤"/>
              <a:defRPr sz="2400">
                <a:solidFill>
                  <a:schemeClr val="tx1"/>
                </a:solidFill>
                <a:latin typeface="Arial" charset="0"/>
              </a:defRPr>
            </a:lvl1pPr>
            <a:lvl2pPr marL="542925" indent="-363538"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lvl="1" eaLnBrk="1" hangingPunct="1">
              <a:lnSpc>
                <a:spcPct val="90000"/>
              </a:lnSpc>
            </a:pPr>
            <a:r>
              <a:rPr lang="de-DE" altLang="en-US" sz="2100"/>
              <a:t>Für das </a:t>
            </a:r>
            <a:r>
              <a:rPr lang="de-DE" altLang="en-US" sz="2100">
                <a:solidFill>
                  <a:srgbClr val="00FF00"/>
                </a:solidFill>
              </a:rPr>
              <a:t>höhere Ausfallrisiko</a:t>
            </a:r>
            <a:r>
              <a:rPr lang="de-DE" altLang="en-US" sz="2100"/>
              <a:t> erhalten die Käufer der Equity und Mezzanine Tranche entsprechend </a:t>
            </a:r>
            <a:r>
              <a:rPr lang="de-DE" altLang="en-US" sz="2100">
                <a:solidFill>
                  <a:srgbClr val="00FF00"/>
                </a:solidFill>
              </a:rPr>
              <a:t>höhere Zinsen</a:t>
            </a:r>
            <a:r>
              <a:rPr lang="de-DE" altLang="en-US" sz="2100"/>
              <a:t> im Normalfall ausgezahlt.</a:t>
            </a:r>
          </a:p>
          <a:p>
            <a:pPr lvl="1" eaLnBrk="1" hangingPunct="1">
              <a:lnSpc>
                <a:spcPct val="90000"/>
              </a:lnSpc>
            </a:pPr>
            <a:r>
              <a:rPr lang="de-DE" altLang="en-US" sz="2100"/>
              <a:t>Das höhere Risiko wird also durch eine höhere </a:t>
            </a:r>
            <a:r>
              <a:rPr lang="de-DE" altLang="en-US" sz="2100">
                <a:solidFill>
                  <a:srgbClr val="00FF00"/>
                </a:solidFill>
              </a:rPr>
              <a:t>Risikoprämie</a:t>
            </a:r>
            <a:r>
              <a:rPr lang="de-DE" altLang="en-US" sz="2100"/>
              <a:t> kompensiert.</a:t>
            </a:r>
          </a:p>
          <a:p>
            <a:pPr lvl="1" eaLnBrk="1" hangingPunct="1">
              <a:lnSpc>
                <a:spcPct val="90000"/>
              </a:lnSpc>
            </a:pPr>
            <a:r>
              <a:rPr lang="de-DE" altLang="en-US" sz="2100"/>
              <a:t>Also zum Beispiel…</a:t>
            </a:r>
          </a:p>
        </p:txBody>
      </p:sp>
      <p:sp>
        <p:nvSpPr>
          <p:cNvPr id="9657357" name="Text Box 13"/>
          <p:cNvSpPr txBox="1">
            <a:spLocks noChangeArrowheads="1"/>
          </p:cNvSpPr>
          <p:nvPr/>
        </p:nvSpPr>
        <p:spPr bwMode="auto">
          <a:xfrm>
            <a:off x="8318500" y="3568700"/>
            <a:ext cx="4953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a:solidFill>
                  <a:srgbClr val="FFFF00"/>
                </a:solidFill>
              </a:rPr>
              <a:t>8%</a:t>
            </a:r>
          </a:p>
        </p:txBody>
      </p:sp>
      <p:sp>
        <p:nvSpPr>
          <p:cNvPr id="9657358" name="Text Box 14"/>
          <p:cNvSpPr txBox="1">
            <a:spLocks noChangeArrowheads="1"/>
          </p:cNvSpPr>
          <p:nvPr/>
        </p:nvSpPr>
        <p:spPr bwMode="auto">
          <a:xfrm>
            <a:off x="8345488" y="2922588"/>
            <a:ext cx="4953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a:solidFill>
                  <a:srgbClr val="FFFF00"/>
                </a:solidFill>
              </a:rPr>
              <a:t>5%</a:t>
            </a:r>
          </a:p>
        </p:txBody>
      </p:sp>
      <p:sp>
        <p:nvSpPr>
          <p:cNvPr id="9657359" name="Text Box 15"/>
          <p:cNvSpPr txBox="1">
            <a:spLocks noChangeArrowheads="1"/>
          </p:cNvSpPr>
          <p:nvPr/>
        </p:nvSpPr>
        <p:spPr bwMode="auto">
          <a:xfrm>
            <a:off x="8294688" y="2300288"/>
            <a:ext cx="4953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a:solidFill>
                  <a:srgbClr val="FFFF00"/>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73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735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657350"/>
                                        </p:tgtEl>
                                        <p:attrNameLst>
                                          <p:attrName>style.visibility</p:attrName>
                                        </p:attrNameLst>
                                      </p:cBhvr>
                                      <p:to>
                                        <p:strVal val="visible"/>
                                      </p:to>
                                    </p:set>
                                  </p:childTnLst>
                                </p:cTn>
                              </p:par>
                            </p:childTnLst>
                          </p:cTn>
                        </p:par>
                        <p:par>
                          <p:cTn id="11" fill="hold" nodeType="afterGroup">
                            <p:stCondLst>
                              <p:cond delay="0"/>
                            </p:stCondLst>
                            <p:childTnLst>
                              <p:par>
                                <p:cTn id="12" presetID="35" presetClass="path" presetSubtype="0" accel="50000" decel="50000" fill="hold" grpId="0" nodeType="afterEffect">
                                  <p:stCondLst>
                                    <p:cond delay="0"/>
                                  </p:stCondLst>
                                  <p:childTnLst>
                                    <p:animMotion origin="layout" path="M -2.5E-6 4.07407E-6 L -0.175 4.07407E-6 " pathEditMode="relative" rAng="0" ptsTypes="AA">
                                      <p:cBhvr>
                                        <p:cTn id="13" dur="2000" fill="hold"/>
                                        <p:tgtEl>
                                          <p:spTgt spid="9657349"/>
                                        </p:tgtEl>
                                        <p:attrNameLst>
                                          <p:attrName>ppt_x</p:attrName>
                                          <p:attrName>ppt_y</p:attrName>
                                        </p:attrNameLst>
                                      </p:cBhvr>
                                      <p:rCtr x="-8750" y="0"/>
                                    </p:animMotion>
                                  </p:childTnLst>
                                </p:cTn>
                              </p:par>
                            </p:childTnLst>
                          </p:cTn>
                        </p:par>
                        <p:par>
                          <p:cTn id="14" fill="hold" nodeType="afterGroup">
                            <p:stCondLst>
                              <p:cond delay="2000"/>
                            </p:stCondLst>
                            <p:childTnLst>
                              <p:par>
                                <p:cTn id="15" presetID="35" presetClass="path" presetSubtype="0" accel="50000" decel="50000" fill="hold" grpId="0" nodeType="afterEffect">
                                  <p:stCondLst>
                                    <p:cond delay="0"/>
                                  </p:stCondLst>
                                  <p:childTnLst>
                                    <p:animMotion origin="layout" path="M 3.88889E-6 -3.7037E-6 L -0.12639 -3.7037E-6 " pathEditMode="relative" rAng="0" ptsTypes="AA">
                                      <p:cBhvr>
                                        <p:cTn id="16" dur="1000" fill="hold"/>
                                        <p:tgtEl>
                                          <p:spTgt spid="9657352"/>
                                        </p:tgtEl>
                                        <p:attrNameLst>
                                          <p:attrName>ppt_x</p:attrName>
                                          <p:attrName>ppt_y</p:attrName>
                                        </p:attrNameLst>
                                      </p:cBhvr>
                                      <p:rCtr x="-6319" y="0"/>
                                    </p:animMotion>
                                  </p:childTnLst>
                                </p:cTn>
                              </p:par>
                            </p:childTnLst>
                          </p:cTn>
                        </p:par>
                        <p:par>
                          <p:cTn id="17" fill="hold" nodeType="afterGroup">
                            <p:stCondLst>
                              <p:cond delay="3000"/>
                            </p:stCondLst>
                            <p:childTnLst>
                              <p:par>
                                <p:cTn id="18" presetID="35" presetClass="path" presetSubtype="0" accel="50000" decel="50000" fill="hold" grpId="0" nodeType="afterEffect">
                                  <p:stCondLst>
                                    <p:cond delay="0"/>
                                  </p:stCondLst>
                                  <p:childTnLst>
                                    <p:animMotion origin="layout" path="M 2.77778E-7 -1.48148E-6 L -0.08056 -1.48148E-6 " pathEditMode="relative" rAng="0" ptsTypes="AA">
                                      <p:cBhvr>
                                        <p:cTn id="19" dur="1000" fill="hold"/>
                                        <p:tgtEl>
                                          <p:spTgt spid="9657353"/>
                                        </p:tgtEl>
                                        <p:attrNameLst>
                                          <p:attrName>ppt_x</p:attrName>
                                          <p:attrName>ppt_y</p:attrName>
                                        </p:attrNameLst>
                                      </p:cBhvr>
                                      <p:rCtr x="-4028" y="0"/>
                                    </p:animMotion>
                                  </p:childTnLst>
                                </p:cTn>
                              </p:par>
                            </p:childTnLst>
                          </p:cTn>
                        </p:par>
                        <p:par>
                          <p:cTn id="20" fill="hold" nodeType="afterGroup">
                            <p:stCondLst>
                              <p:cond delay="4000"/>
                            </p:stCondLst>
                            <p:childTnLst>
                              <p:par>
                                <p:cTn id="21" presetID="63" presetClass="path" presetSubtype="0" accel="50000" decel="50000" fill="hold" grpId="0" nodeType="afterEffect">
                                  <p:stCondLst>
                                    <p:cond delay="0"/>
                                  </p:stCondLst>
                                  <p:childTnLst>
                                    <p:animMotion origin="layout" path="M 5.55556E-7 -1.11111E-6 L 0.31597 0.00185 " pathEditMode="relative" rAng="0" ptsTypes="AA">
                                      <p:cBhvr>
                                        <p:cTn id="22" dur="2000" fill="hold"/>
                                        <p:tgtEl>
                                          <p:spTgt spid="9657350"/>
                                        </p:tgtEl>
                                        <p:attrNameLst>
                                          <p:attrName>ppt_x</p:attrName>
                                          <p:attrName>ppt_y</p:attrName>
                                        </p:attrNameLst>
                                      </p:cBhvr>
                                      <p:rCtr x="15799" y="93"/>
                                    </p:animMotion>
                                  </p:childTnLst>
                                </p:cTn>
                              </p:par>
                            </p:childTnLst>
                          </p:cTn>
                        </p:par>
                        <p:par>
                          <p:cTn id="23" fill="hold" nodeType="afterGroup">
                            <p:stCondLst>
                              <p:cond delay="6000"/>
                            </p:stCondLst>
                            <p:childTnLst>
                              <p:par>
                                <p:cTn id="24" presetID="1" presetClass="entr" presetSubtype="0" fill="hold" grpId="0" nodeType="afterEffect">
                                  <p:stCondLst>
                                    <p:cond delay="0"/>
                                  </p:stCondLst>
                                  <p:childTnLst>
                                    <p:set>
                                      <p:cBhvr>
                                        <p:cTn id="25" dur="1" fill="hold">
                                          <p:stCondLst>
                                            <p:cond delay="0"/>
                                          </p:stCondLst>
                                        </p:cTn>
                                        <p:tgtEl>
                                          <p:spTgt spid="9657354"/>
                                        </p:tgtEl>
                                        <p:attrNameLst>
                                          <p:attrName>style.visibility</p:attrName>
                                        </p:attrNameLst>
                                      </p:cBhvr>
                                      <p:to>
                                        <p:strVal val="visible"/>
                                      </p:to>
                                    </p:set>
                                  </p:childTnLst>
                                </p:cTn>
                              </p:par>
                              <p:par>
                                <p:cTn id="26" presetID="1" presetClass="emph" presetSubtype="2" fill="hold" nodeType="withEffect">
                                  <p:stCondLst>
                                    <p:cond delay="0"/>
                                  </p:stCondLst>
                                  <p:childTnLst>
                                    <p:animClr clrSpc="rgb" dir="cw">
                                      <p:cBhvr>
                                        <p:cTn id="27" dur="2000" fill="hold"/>
                                        <p:tgtEl>
                                          <p:spTgt spid="9657349"/>
                                        </p:tgtEl>
                                        <p:attrNameLst>
                                          <p:attrName>fillcolor</p:attrName>
                                        </p:attrNameLst>
                                      </p:cBhvr>
                                      <p:to>
                                        <a:srgbClr val="FF0000"/>
                                      </p:to>
                                    </p:animClr>
                                    <p:set>
                                      <p:cBhvr>
                                        <p:cTn id="28" dur="2000" fill="hold"/>
                                        <p:tgtEl>
                                          <p:spTgt spid="9657349"/>
                                        </p:tgtEl>
                                        <p:attrNameLst>
                                          <p:attrName>fill.type</p:attrName>
                                        </p:attrNameLst>
                                      </p:cBhvr>
                                      <p:to>
                                        <p:strVal val="solid"/>
                                      </p:to>
                                    </p:set>
                                    <p:set>
                                      <p:cBhvr>
                                        <p:cTn id="29" dur="2000" fill="hold"/>
                                        <p:tgtEl>
                                          <p:spTgt spid="9657349"/>
                                        </p:tgtEl>
                                        <p:attrNameLst>
                                          <p:attrName>fill.on</p:attrName>
                                        </p:attrNameLst>
                                      </p:cBhvr>
                                      <p:to>
                                        <p:strVal val="true"/>
                                      </p:to>
                                    </p:set>
                                  </p:childTnLst>
                                </p:cTn>
                              </p:par>
                            </p:childTnLst>
                          </p:cTn>
                        </p:par>
                        <p:par>
                          <p:cTn id="30" fill="hold" nodeType="afterGroup">
                            <p:stCondLst>
                              <p:cond delay="8000"/>
                            </p:stCondLst>
                            <p:childTnLst>
                              <p:par>
                                <p:cTn id="31" presetID="1" presetClass="emph" presetSubtype="2" fill="hold" nodeType="afterEffect">
                                  <p:stCondLst>
                                    <p:cond delay="0"/>
                                  </p:stCondLst>
                                  <p:childTnLst>
                                    <p:animClr clrSpc="rgb" dir="cw">
                                      <p:cBhvr>
                                        <p:cTn id="32" dur="1000" fill="hold"/>
                                        <p:tgtEl>
                                          <p:spTgt spid="9657352"/>
                                        </p:tgtEl>
                                        <p:attrNameLst>
                                          <p:attrName>fillcolor</p:attrName>
                                        </p:attrNameLst>
                                      </p:cBhvr>
                                      <p:to>
                                        <a:srgbClr val="FF0000"/>
                                      </p:to>
                                    </p:animClr>
                                    <p:set>
                                      <p:cBhvr>
                                        <p:cTn id="33" dur="1000" fill="hold"/>
                                        <p:tgtEl>
                                          <p:spTgt spid="9657352"/>
                                        </p:tgtEl>
                                        <p:attrNameLst>
                                          <p:attrName>fill.type</p:attrName>
                                        </p:attrNameLst>
                                      </p:cBhvr>
                                      <p:to>
                                        <p:strVal val="solid"/>
                                      </p:to>
                                    </p:set>
                                    <p:set>
                                      <p:cBhvr>
                                        <p:cTn id="34" dur="1000" fill="hold"/>
                                        <p:tgtEl>
                                          <p:spTgt spid="9657352"/>
                                        </p:tgtEl>
                                        <p:attrNameLst>
                                          <p:attrName>fill.on</p:attrName>
                                        </p:attrNameLst>
                                      </p:cBhvr>
                                      <p:to>
                                        <p:strVal val="true"/>
                                      </p:to>
                                    </p:set>
                                  </p:childTnLst>
                                </p:cTn>
                              </p:par>
                            </p:childTnLst>
                          </p:cTn>
                        </p:par>
                        <p:par>
                          <p:cTn id="35" fill="hold" nodeType="afterGroup">
                            <p:stCondLst>
                              <p:cond delay="9000"/>
                            </p:stCondLst>
                            <p:childTnLst>
                              <p:par>
                                <p:cTn id="36" presetID="1" presetClass="emph" presetSubtype="2" fill="hold" nodeType="afterEffect">
                                  <p:stCondLst>
                                    <p:cond delay="0"/>
                                  </p:stCondLst>
                                  <p:childTnLst>
                                    <p:animClr clrSpc="rgb" dir="cw">
                                      <p:cBhvr>
                                        <p:cTn id="37" dur="1000" fill="hold"/>
                                        <p:tgtEl>
                                          <p:spTgt spid="9657353"/>
                                        </p:tgtEl>
                                        <p:attrNameLst>
                                          <p:attrName>fillcolor</p:attrName>
                                        </p:attrNameLst>
                                      </p:cBhvr>
                                      <p:to>
                                        <a:srgbClr val="FF0000"/>
                                      </p:to>
                                    </p:animClr>
                                    <p:set>
                                      <p:cBhvr>
                                        <p:cTn id="38" dur="1000" fill="hold"/>
                                        <p:tgtEl>
                                          <p:spTgt spid="9657353"/>
                                        </p:tgtEl>
                                        <p:attrNameLst>
                                          <p:attrName>fill.type</p:attrName>
                                        </p:attrNameLst>
                                      </p:cBhvr>
                                      <p:to>
                                        <p:strVal val="solid"/>
                                      </p:to>
                                    </p:set>
                                    <p:set>
                                      <p:cBhvr>
                                        <p:cTn id="39" dur="1000" fill="hold"/>
                                        <p:tgtEl>
                                          <p:spTgt spid="9657353"/>
                                        </p:tgtEl>
                                        <p:attrNameLst>
                                          <p:attrName>fill.on</p:attrName>
                                        </p:attrNameLst>
                                      </p:cBhvr>
                                      <p:to>
                                        <p:strVal val="tru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65735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65735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65735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657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7349" grpId="0" animBg="1"/>
      <p:bldP spid="9657350" grpId="0" animBg="1"/>
      <p:bldP spid="9657350" grpId="1" animBg="1"/>
      <p:bldP spid="9657351" grpId="0" animBg="1"/>
      <p:bldP spid="9657352" grpId="0" animBg="1"/>
      <p:bldP spid="9657353" grpId="0" animBg="1"/>
      <p:bldP spid="9657354" grpId="0"/>
      <p:bldP spid="9657355" grpId="0" animBg="1"/>
      <p:bldP spid="9657356" grpId="0"/>
      <p:bldP spid="9657357" grpId="0"/>
      <p:bldP spid="9657358" grpId="0"/>
      <p:bldP spid="9657359"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9396"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8397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2F59A54-1CD0-4B3C-9B62-5A75C4D5C95D}" type="slidenum">
              <a:rPr lang="de-DE" altLang="en-US" sz="1600" smtClean="0"/>
              <a:pPr eaLnBrk="1" hangingPunct="1">
                <a:spcBef>
                  <a:spcPct val="0"/>
                </a:spcBef>
                <a:buClrTx/>
                <a:buFontTx/>
                <a:buNone/>
              </a:pPr>
              <a:t>81</a:t>
            </a:fld>
            <a:r>
              <a:rPr lang="de-DE" altLang="en-US" sz="1600"/>
              <a:t> -</a:t>
            </a:r>
          </a:p>
        </p:txBody>
      </p:sp>
      <p:sp>
        <p:nvSpPr>
          <p:cNvPr id="8397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8397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59395" name="Rectangle 3"/>
          <p:cNvSpPr>
            <a:spLocks noChangeArrowheads="1"/>
          </p:cNvSpPr>
          <p:nvPr/>
        </p:nvSpPr>
        <p:spPr bwMode="auto">
          <a:xfrm>
            <a:off x="104775" y="1160463"/>
            <a:ext cx="9039225" cy="5437187"/>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a:solidFill>
                  <a:schemeClr val="tx1"/>
                </a:solidFill>
                <a:effectLst>
                  <a:outerShdw blurRad="38100" dist="38100" dir="2700000" algn="tl">
                    <a:srgbClr val="000000"/>
                  </a:outerShdw>
                </a:effectLst>
              </a:rPr>
              <a:t>Das </a:t>
            </a:r>
            <a:r>
              <a:rPr lang="de-DE">
                <a:solidFill>
                  <a:srgbClr val="00FF00"/>
                </a:solidFill>
                <a:effectLst>
                  <a:outerShdw blurRad="38100" dist="38100" dir="2700000" algn="tl">
                    <a:srgbClr val="000000"/>
                  </a:outerShdw>
                </a:effectLst>
              </a:rPr>
              <a:t>Geschäft</a:t>
            </a:r>
            <a:r>
              <a:rPr lang="de-DE">
                <a:solidFill>
                  <a:schemeClr val="tx1"/>
                </a:solidFill>
                <a:effectLst>
                  <a:outerShdw blurRad="38100" dist="38100" dir="2700000" algn="tl">
                    <a:srgbClr val="000000"/>
                  </a:outerShdw>
                </a:effectLst>
              </a:rPr>
              <a:t> mit diesen CDOs </a:t>
            </a:r>
            <a:r>
              <a:rPr lang="de-DE">
                <a:solidFill>
                  <a:srgbClr val="00FF00"/>
                </a:solidFill>
                <a:effectLst>
                  <a:outerShdw blurRad="38100" dist="38100" dir="2700000" algn="tl">
                    <a:srgbClr val="000000"/>
                  </a:outerShdw>
                </a:effectLst>
              </a:rPr>
              <a:t>läuft</a:t>
            </a:r>
            <a:r>
              <a:rPr lang="de-DE">
                <a:solidFill>
                  <a:schemeClr val="tx1"/>
                </a:solidFill>
                <a:effectLst>
                  <a:outerShdw blurRad="38100" dist="38100" dir="2700000" algn="tl">
                    <a:srgbClr val="000000"/>
                  </a:outerShdw>
                </a:effectLst>
              </a:rPr>
              <a:t> anfangs sehr </a:t>
            </a:r>
            <a:r>
              <a:rPr lang="de-DE">
                <a:solidFill>
                  <a:srgbClr val="00FF00"/>
                </a:solidFill>
                <a:effectLst>
                  <a:outerShdw blurRad="38100" dist="38100" dir="2700000" algn="tl">
                    <a:srgbClr val="000000"/>
                  </a:outerShdw>
                </a:effectLst>
              </a:rPr>
              <a:t>gut</a:t>
            </a:r>
            <a:r>
              <a:rPr lang="de-DE">
                <a:solidFill>
                  <a:schemeClr val="tx1"/>
                </a:solidFill>
                <a:effectLst>
                  <a:outerShdw blurRad="38100" dist="38100" dir="2700000" algn="tl">
                    <a:srgbClr val="000000"/>
                  </a:outerShdw>
                </a:effectLst>
              </a:rPr>
              <a:t>:</a:t>
            </a:r>
          </a:p>
          <a:p>
            <a:pPr marL="1081088" lvl="1" indent="-357188">
              <a:spcBef>
                <a:spcPct val="20000"/>
              </a:spcBef>
              <a:buClr>
                <a:srgbClr val="FF0000"/>
              </a:buClr>
              <a:buSzPct val="110000"/>
              <a:buFont typeface="Arial Unicode MS" pitchFamily="34" charset="-128"/>
              <a:buChar char="■"/>
              <a:defRPr/>
            </a:pPr>
            <a:r>
              <a:rPr lang="de-DE">
                <a:solidFill>
                  <a:srgbClr val="00FF00"/>
                </a:solidFill>
                <a:effectLst>
                  <a:outerShdw blurRad="38100" dist="38100" dir="2700000" algn="tl">
                    <a:srgbClr val="000000"/>
                  </a:outerShdw>
                </a:effectLst>
              </a:rPr>
              <a:t>Amerikanische Banken</a:t>
            </a:r>
            <a:r>
              <a:rPr lang="de-DE">
                <a:solidFill>
                  <a:schemeClr val="tx1"/>
                </a:solidFill>
                <a:effectLst>
                  <a:outerShdw blurRad="38100" dist="38100" dir="2700000" algn="tl">
                    <a:srgbClr val="000000"/>
                  </a:outerShdw>
                </a:effectLst>
              </a:rPr>
              <a:t> </a:t>
            </a:r>
            <a:r>
              <a:rPr lang="de-DE">
                <a:solidFill>
                  <a:srgbClr val="00FF00"/>
                </a:solidFill>
                <a:effectLst>
                  <a:outerShdw blurRad="38100" dist="38100" dir="2700000" algn="tl">
                    <a:srgbClr val="000000"/>
                  </a:outerShdw>
                </a:effectLst>
              </a:rPr>
              <a:t>vergeben Hypothekenkredite</a:t>
            </a:r>
            <a:r>
              <a:rPr lang="de-DE">
                <a:solidFill>
                  <a:schemeClr val="tx1"/>
                </a:solidFill>
                <a:effectLst>
                  <a:outerShdw blurRad="38100" dist="38100" dir="2700000" algn="tl">
                    <a:srgbClr val="000000"/>
                  </a:outerShdw>
                </a:effectLst>
              </a:rPr>
              <a:t> an amerikanische Haushalte, die damit Häuser kaufen.</a:t>
            </a:r>
          </a:p>
          <a:p>
            <a:pPr marL="1081088" lvl="1" indent="-357188">
              <a:spcBef>
                <a:spcPct val="20000"/>
              </a:spcBef>
              <a:buClr>
                <a:srgbClr val="FF0000"/>
              </a:buClr>
              <a:buSzPct val="110000"/>
              <a:buFont typeface="Arial Unicode MS" pitchFamily="34" charset="-128"/>
              <a:buChar char="■"/>
              <a:defRPr/>
            </a:pPr>
            <a:r>
              <a:rPr lang="de-DE">
                <a:solidFill>
                  <a:schemeClr val="tx1"/>
                </a:solidFill>
                <a:effectLst>
                  <a:outerShdw blurRad="38100" dist="38100" dir="2700000" algn="tl">
                    <a:srgbClr val="000000"/>
                  </a:outerShdw>
                </a:effectLst>
              </a:rPr>
              <a:t>Die </a:t>
            </a:r>
            <a:r>
              <a:rPr lang="de-DE">
                <a:solidFill>
                  <a:srgbClr val="00FF00"/>
                </a:solidFill>
                <a:effectLst>
                  <a:outerShdw blurRad="38100" dist="38100" dir="2700000" algn="tl">
                    <a:srgbClr val="000000"/>
                  </a:outerShdw>
                </a:effectLst>
              </a:rPr>
              <a:t>Banken verpacken</a:t>
            </a:r>
            <a:r>
              <a:rPr lang="de-DE">
                <a:solidFill>
                  <a:schemeClr val="tx1"/>
                </a:solidFill>
                <a:effectLst>
                  <a:outerShdw blurRad="38100" dist="38100" dir="2700000" algn="tl">
                    <a:srgbClr val="000000"/>
                  </a:outerShdw>
                </a:effectLst>
              </a:rPr>
              <a:t> dann die </a:t>
            </a:r>
            <a:r>
              <a:rPr lang="de-DE">
                <a:solidFill>
                  <a:srgbClr val="00FF00"/>
                </a:solidFill>
                <a:effectLst>
                  <a:outerShdw blurRad="38100" dist="38100" dir="2700000" algn="tl">
                    <a:srgbClr val="000000"/>
                  </a:outerShdw>
                </a:effectLst>
              </a:rPr>
              <a:t>Hypothekenkredite in CDOs</a:t>
            </a:r>
            <a:r>
              <a:rPr lang="de-DE">
                <a:solidFill>
                  <a:schemeClr val="tx1"/>
                </a:solidFill>
                <a:effectLst>
                  <a:outerShdw blurRad="38100" dist="38100" dir="2700000" algn="tl">
                    <a:srgbClr val="000000"/>
                  </a:outerShdw>
                </a:effectLst>
              </a:rPr>
              <a:t> und verkaufen diese je nach Risikoneigung weiter an:</a:t>
            </a:r>
          </a:p>
          <a:p>
            <a:pPr marL="1790700" lvl="2" indent="-403225">
              <a:spcBef>
                <a:spcPct val="20000"/>
              </a:spcBef>
              <a:buClr>
                <a:srgbClr val="FF0000"/>
              </a:buClr>
              <a:buSzPct val="130000"/>
              <a:buFont typeface="Arial Unicode MS" pitchFamily="34" charset="-128"/>
              <a:buChar char="◆"/>
              <a:defRPr/>
            </a:pPr>
            <a:r>
              <a:rPr lang="de-DE" sz="2000">
                <a:solidFill>
                  <a:srgbClr val="00FF00"/>
                </a:solidFill>
                <a:effectLst>
                  <a:outerShdw blurRad="38100" dist="38100" dir="2700000" algn="tl">
                    <a:srgbClr val="000000"/>
                  </a:outerShdw>
                </a:effectLst>
              </a:rPr>
              <a:t>Senior Tranche</a:t>
            </a:r>
            <a:r>
              <a:rPr lang="de-DE" sz="2000">
                <a:solidFill>
                  <a:schemeClr val="tx1"/>
                </a:solidFill>
                <a:effectLst>
                  <a:outerShdw blurRad="38100" dist="38100" dir="2700000" algn="tl">
                    <a:srgbClr val="000000"/>
                  </a:outerShdw>
                </a:effectLst>
              </a:rPr>
              <a:t> =&gt; Pensionsfonds, ausländische Banken…</a:t>
            </a:r>
          </a:p>
          <a:p>
            <a:pPr marL="1790700" lvl="2" indent="-403225">
              <a:spcBef>
                <a:spcPct val="20000"/>
              </a:spcBef>
              <a:buClr>
                <a:srgbClr val="FF0000"/>
              </a:buClr>
              <a:buSzPct val="130000"/>
              <a:buFont typeface="Arial Unicode MS" pitchFamily="34" charset="-128"/>
              <a:buChar char="◆"/>
              <a:defRPr/>
            </a:pPr>
            <a:r>
              <a:rPr lang="de-DE" sz="2000">
                <a:solidFill>
                  <a:srgbClr val="00FF00"/>
                </a:solidFill>
                <a:effectLst>
                  <a:outerShdw blurRad="38100" dist="38100" dir="2700000" algn="tl">
                    <a:srgbClr val="000000"/>
                  </a:outerShdw>
                </a:effectLst>
              </a:rPr>
              <a:t>Mezzanine Tranche</a:t>
            </a:r>
            <a:r>
              <a:rPr lang="de-DE" sz="2000">
                <a:solidFill>
                  <a:schemeClr val="tx1"/>
                </a:solidFill>
                <a:effectLst>
                  <a:outerShdw blurRad="38100" dist="38100" dir="2700000" algn="tl">
                    <a:srgbClr val="000000"/>
                  </a:outerShdw>
                </a:effectLst>
              </a:rPr>
              <a:t> =&gt; Private Anleger, normale Investoren…</a:t>
            </a:r>
          </a:p>
          <a:p>
            <a:pPr marL="1790700" lvl="2" indent="-403225">
              <a:spcBef>
                <a:spcPct val="20000"/>
              </a:spcBef>
              <a:buClr>
                <a:srgbClr val="FF0000"/>
              </a:buClr>
              <a:buSzPct val="130000"/>
              <a:buFont typeface="Arial Unicode MS" pitchFamily="34" charset="-128"/>
              <a:buChar char="◆"/>
              <a:defRPr/>
            </a:pPr>
            <a:r>
              <a:rPr lang="de-DE" sz="2000">
                <a:solidFill>
                  <a:srgbClr val="00FF00"/>
                </a:solidFill>
                <a:effectLst>
                  <a:outerShdw blurRad="38100" dist="38100" dir="2700000" algn="tl">
                    <a:srgbClr val="000000"/>
                  </a:outerShdw>
                </a:effectLst>
              </a:rPr>
              <a:t>Equity Tranche</a:t>
            </a:r>
            <a:r>
              <a:rPr lang="de-DE" sz="2000">
                <a:solidFill>
                  <a:schemeClr val="tx1"/>
                </a:solidFill>
                <a:effectLst>
                  <a:outerShdw blurRad="38100" dist="38100" dir="2700000" algn="tl">
                    <a:srgbClr val="000000"/>
                  </a:outerShdw>
                </a:effectLst>
              </a:rPr>
              <a:t> =&gt; Hedgefonds…</a:t>
            </a:r>
          </a:p>
          <a:p>
            <a:pPr marL="355600" indent="-355600">
              <a:spcBef>
                <a:spcPct val="20000"/>
              </a:spcBef>
              <a:buClr>
                <a:srgbClr val="FF0000"/>
              </a:buClr>
              <a:buFont typeface="Arial Unicode MS" pitchFamily="34" charset="-128"/>
              <a:buChar char="➤"/>
              <a:defRPr/>
            </a:pPr>
            <a:r>
              <a:rPr lang="de-DE">
                <a:solidFill>
                  <a:schemeClr val="tx1"/>
                </a:solidFill>
                <a:effectLst>
                  <a:outerShdw blurRad="38100" dist="38100" dir="2700000" algn="tl">
                    <a:srgbClr val="000000"/>
                  </a:outerShdw>
                </a:effectLst>
              </a:rPr>
              <a:t>Alle sind zufrieden:</a:t>
            </a:r>
          </a:p>
          <a:p>
            <a:pPr marL="1081088" lvl="1" indent="-357188">
              <a:spcBef>
                <a:spcPct val="20000"/>
              </a:spcBef>
              <a:buClr>
                <a:srgbClr val="FF0000"/>
              </a:buClr>
              <a:buSzPct val="110000"/>
              <a:buFont typeface="Arial Unicode MS" pitchFamily="34" charset="-128"/>
              <a:buChar char="■"/>
              <a:defRPr/>
            </a:pPr>
            <a:r>
              <a:rPr lang="de-DE">
                <a:solidFill>
                  <a:srgbClr val="00FF00"/>
                </a:solidFill>
                <a:effectLst>
                  <a:outerShdw blurRad="38100" dist="38100" dir="2700000" algn="tl">
                    <a:srgbClr val="000000"/>
                  </a:outerShdw>
                </a:effectLst>
              </a:rPr>
              <a:t>Amerikanische Banken</a:t>
            </a:r>
            <a:r>
              <a:rPr lang="de-DE">
                <a:solidFill>
                  <a:schemeClr val="tx1"/>
                </a:solidFill>
                <a:effectLst>
                  <a:outerShdw blurRad="38100" dist="38100" dir="2700000" algn="tl">
                    <a:srgbClr val="000000"/>
                  </a:outerShdw>
                </a:effectLst>
              </a:rPr>
              <a:t> kassieren Provisionen aus dem Verkauf der CDOs.</a:t>
            </a:r>
          </a:p>
          <a:p>
            <a:pPr marL="1081088" lvl="1" indent="-357188">
              <a:spcBef>
                <a:spcPct val="20000"/>
              </a:spcBef>
              <a:buClr>
                <a:srgbClr val="FF0000"/>
              </a:buClr>
              <a:buSzPct val="110000"/>
              <a:buFont typeface="Arial Unicode MS" pitchFamily="34" charset="-128"/>
              <a:buChar char="■"/>
              <a:defRPr/>
            </a:pPr>
            <a:r>
              <a:rPr lang="de-DE">
                <a:solidFill>
                  <a:schemeClr val="tx1"/>
                </a:solidFill>
                <a:effectLst>
                  <a:outerShdw blurRad="38100" dist="38100" dir="2700000" algn="tl">
                    <a:srgbClr val="000000"/>
                  </a:outerShdw>
                </a:effectLst>
              </a:rPr>
              <a:t>Die </a:t>
            </a:r>
            <a:r>
              <a:rPr lang="de-DE">
                <a:solidFill>
                  <a:srgbClr val="00FF00"/>
                </a:solidFill>
                <a:effectLst>
                  <a:outerShdw blurRad="38100" dist="38100" dir="2700000" algn="tl">
                    <a:srgbClr val="000000"/>
                  </a:outerShdw>
                </a:effectLst>
              </a:rPr>
              <a:t>Käufer der CDOs</a:t>
            </a:r>
            <a:r>
              <a:rPr lang="de-DE">
                <a:solidFill>
                  <a:schemeClr val="tx1"/>
                </a:solidFill>
                <a:effectLst>
                  <a:outerShdw blurRad="38100" dist="38100" dir="2700000" algn="tl">
                    <a:srgbClr val="000000"/>
                  </a:outerShdw>
                </a:effectLst>
              </a:rPr>
              <a:t> erzielen höhere Renditen als bei Investitionen in andere Wertpapiere mit gleichem Risiko.</a:t>
            </a:r>
          </a:p>
          <a:p>
            <a:pPr marL="1081088" lvl="1" indent="-357188">
              <a:spcBef>
                <a:spcPct val="20000"/>
              </a:spcBef>
              <a:buClr>
                <a:srgbClr val="FF0000"/>
              </a:buClr>
              <a:buSzPct val="110000"/>
              <a:buFont typeface="Arial Unicode MS" pitchFamily="34" charset="-128"/>
              <a:buChar char="■"/>
              <a:defRPr/>
            </a:pPr>
            <a:r>
              <a:rPr lang="de-DE">
                <a:solidFill>
                  <a:schemeClr val="tx1"/>
                </a:solidFill>
                <a:effectLst>
                  <a:outerShdw blurRad="38100" dist="38100" dir="2700000" algn="tl">
                    <a:srgbClr val="000000"/>
                  </a:outerShdw>
                </a:effectLst>
              </a:rPr>
              <a:t>Die </a:t>
            </a:r>
            <a:r>
              <a:rPr lang="de-DE">
                <a:solidFill>
                  <a:srgbClr val="00FF00"/>
                </a:solidFill>
                <a:effectLst>
                  <a:outerShdw blurRad="38100" dist="38100" dir="2700000" algn="tl">
                    <a:srgbClr val="000000"/>
                  </a:outerShdw>
                </a:effectLst>
              </a:rPr>
              <a:t>amerikanischen Immobilienkäufer</a:t>
            </a:r>
            <a:r>
              <a:rPr lang="de-DE">
                <a:solidFill>
                  <a:schemeClr val="tx1"/>
                </a:solidFill>
                <a:effectLst>
                  <a:outerShdw blurRad="38100" dist="38100" dir="2700000" algn="tl">
                    <a:srgbClr val="000000"/>
                  </a:outerShdw>
                </a:effectLst>
              </a:rPr>
              <a:t> sitzen auf Eigentum, das wegen steigender Immobilienpreise immer wertvoller wird.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5939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5939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5939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6593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5939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65939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6593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61444"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8499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70E35ACC-2739-44AF-8192-5EF4BCEF16AD}" type="slidenum">
              <a:rPr lang="de-DE" altLang="en-US" sz="1600" smtClean="0"/>
              <a:pPr eaLnBrk="1" hangingPunct="1">
                <a:spcBef>
                  <a:spcPct val="0"/>
                </a:spcBef>
                <a:buClrTx/>
                <a:buFontTx/>
                <a:buNone/>
              </a:pPr>
              <a:t>82</a:t>
            </a:fld>
            <a:r>
              <a:rPr lang="de-DE" altLang="en-US" sz="1600"/>
              <a:t> -</a:t>
            </a:r>
          </a:p>
        </p:txBody>
      </p:sp>
      <p:sp>
        <p:nvSpPr>
          <p:cNvPr id="8499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8499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61443" name="Rectangle 3"/>
          <p:cNvSpPr>
            <a:spLocks noChangeArrowheads="1"/>
          </p:cNvSpPr>
          <p:nvPr/>
        </p:nvSpPr>
        <p:spPr bwMode="auto">
          <a:xfrm>
            <a:off x="104775" y="1160463"/>
            <a:ext cx="9039225" cy="5437187"/>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Da die </a:t>
            </a:r>
            <a:r>
              <a:rPr lang="de-DE" dirty="0">
                <a:solidFill>
                  <a:srgbClr val="00FF00"/>
                </a:solidFill>
                <a:effectLst>
                  <a:outerShdw blurRad="38100" dist="38100" dir="2700000" algn="tl">
                    <a:srgbClr val="000000"/>
                  </a:outerShdw>
                </a:effectLst>
              </a:rPr>
              <a:t>CDOs</a:t>
            </a:r>
            <a:r>
              <a:rPr lang="de-DE" dirty="0">
                <a:solidFill>
                  <a:schemeClr val="tx1"/>
                </a:solidFill>
                <a:effectLst>
                  <a:outerShdw blurRad="38100" dist="38100" dir="2700000" algn="tl">
                    <a:srgbClr val="000000"/>
                  </a:outerShdw>
                </a:effectLst>
              </a:rPr>
              <a:t> international gehandelt werden können, ist die </a:t>
            </a:r>
            <a:r>
              <a:rPr lang="de-DE" dirty="0">
                <a:solidFill>
                  <a:srgbClr val="00FF00"/>
                </a:solidFill>
                <a:effectLst>
                  <a:outerShdw blurRad="38100" dist="38100" dir="2700000" algn="tl">
                    <a:srgbClr val="000000"/>
                  </a:outerShdw>
                </a:effectLst>
              </a:rPr>
              <a:t>Nachfrage groß</a:t>
            </a:r>
            <a:r>
              <a:rPr lang="de-DE" dirty="0">
                <a:solidFill>
                  <a:schemeClr val="tx1"/>
                </a:solidFill>
                <a:effectLst>
                  <a:outerShdw blurRad="38100" dist="38100" dir="2700000" algn="tl">
                    <a:srgbClr val="000000"/>
                  </a:outerShdw>
                </a:effectLst>
              </a:rPr>
              <a:t>.</a:t>
            </a:r>
          </a:p>
          <a:p>
            <a:pPr marL="355600" indent="-3556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Amerikanische Banken wollen von dem Handel mit CDOs weiter profitieren, haben aber das Problem, dass es </a:t>
            </a:r>
            <a:r>
              <a:rPr lang="de-DE" dirty="0">
                <a:solidFill>
                  <a:srgbClr val="00FF00"/>
                </a:solidFill>
                <a:effectLst>
                  <a:outerShdw blurRad="38100" dist="38100" dir="2700000" algn="tl">
                    <a:srgbClr val="000000"/>
                  </a:outerShdw>
                </a:effectLst>
              </a:rPr>
              <a:t>immer weniger</a:t>
            </a:r>
            <a:r>
              <a:rPr lang="de-DE" dirty="0">
                <a:solidFill>
                  <a:schemeClr val="tx1"/>
                </a:solidFill>
                <a:effectLst>
                  <a:outerShdw blurRad="38100" dist="38100" dir="2700000" algn="tl">
                    <a:srgbClr val="000000"/>
                  </a:outerShdw>
                </a:effectLst>
              </a:rPr>
              <a:t> </a:t>
            </a:r>
            <a:r>
              <a:rPr lang="de-DE" dirty="0">
                <a:solidFill>
                  <a:srgbClr val="00FF00"/>
                </a:solidFill>
                <a:effectLst>
                  <a:outerShdw blurRad="38100" dist="38100" dir="2700000" algn="tl">
                    <a:srgbClr val="000000"/>
                  </a:outerShdw>
                </a:effectLst>
              </a:rPr>
              <a:t>Häuserkäufer</a:t>
            </a:r>
            <a:r>
              <a:rPr lang="de-DE" dirty="0">
                <a:solidFill>
                  <a:schemeClr val="tx1"/>
                </a:solidFill>
                <a:effectLst>
                  <a:outerShdw blurRad="38100" dist="38100" dir="2700000" algn="tl">
                    <a:srgbClr val="000000"/>
                  </a:outerShdw>
                </a:effectLst>
              </a:rPr>
              <a:t> </a:t>
            </a:r>
            <a:r>
              <a:rPr lang="de-DE" dirty="0">
                <a:solidFill>
                  <a:srgbClr val="00FF00"/>
                </a:solidFill>
                <a:effectLst>
                  <a:outerShdw blurRad="38100" dist="38100" dir="2700000" algn="tl">
                    <a:srgbClr val="000000"/>
                  </a:outerShdw>
                </a:effectLst>
              </a:rPr>
              <a:t>mit</a:t>
            </a:r>
            <a:r>
              <a:rPr lang="de-DE" dirty="0">
                <a:solidFill>
                  <a:schemeClr val="tx1"/>
                </a:solidFill>
                <a:effectLst>
                  <a:outerShdw blurRad="38100" dist="38100" dir="2700000" algn="tl">
                    <a:srgbClr val="000000"/>
                  </a:outerShdw>
                </a:effectLst>
              </a:rPr>
              <a:t> einem Einkommen gibt, das ein erstklassiges Schuldner-Rating („</a:t>
            </a:r>
            <a:r>
              <a:rPr lang="de-DE" dirty="0">
                <a:solidFill>
                  <a:srgbClr val="00FF00"/>
                </a:solidFill>
                <a:effectLst>
                  <a:outerShdw blurRad="38100" dist="38100" dir="2700000" algn="tl">
                    <a:srgbClr val="000000"/>
                  </a:outerShdw>
                </a:effectLst>
              </a:rPr>
              <a:t>Prime Rating</a:t>
            </a:r>
            <a:r>
              <a:rPr lang="de-DE" dirty="0">
                <a:solidFill>
                  <a:schemeClr val="tx1"/>
                </a:solidFill>
                <a:effectLst>
                  <a:outerShdw blurRad="38100" dist="38100" dir="2700000" algn="tl">
                    <a:srgbClr val="000000"/>
                  </a:outerShdw>
                </a:effectLst>
              </a:rPr>
              <a:t>“) erlaubt.</a:t>
            </a:r>
          </a:p>
          <a:p>
            <a:pPr marL="355600" indent="-3556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Die Banken machen eine </a:t>
            </a:r>
            <a:r>
              <a:rPr lang="de-DE" dirty="0">
                <a:solidFill>
                  <a:srgbClr val="00FF00"/>
                </a:solidFill>
                <a:effectLst>
                  <a:outerShdw blurRad="38100" dist="38100" dir="2700000" algn="tl">
                    <a:srgbClr val="000000"/>
                  </a:outerShdw>
                </a:effectLst>
              </a:rPr>
              <a:t>verhängnisvolle Rechnung</a:t>
            </a:r>
            <a:r>
              <a:rPr lang="de-DE" dirty="0">
                <a:solidFill>
                  <a:schemeClr val="tx1"/>
                </a:solidFill>
                <a:effectLst>
                  <a:outerShdw blurRad="38100" dist="38100" dir="2700000" algn="tl">
                    <a:srgbClr val="000000"/>
                  </a:outerShdw>
                </a:effectLst>
              </a:rPr>
              <a:t> auf:</a:t>
            </a:r>
          </a:p>
          <a:p>
            <a:pPr marL="1208088" lvl="1" indent="-495300">
              <a:spcBef>
                <a:spcPct val="20000"/>
              </a:spcBef>
              <a:buClr>
                <a:srgbClr val="FF0000"/>
              </a:buClr>
              <a:buSzPct val="110000"/>
              <a:buFont typeface="Arial Unicode MS" pitchFamily="34" charset="-128"/>
              <a:buChar char="■"/>
              <a:defRPr/>
            </a:pPr>
            <a:r>
              <a:rPr lang="de-DE" dirty="0">
                <a:solidFill>
                  <a:schemeClr val="tx1"/>
                </a:solidFill>
                <a:effectLst>
                  <a:outerShdw blurRad="38100" dist="38100" dir="2700000" algn="tl">
                    <a:srgbClr val="000000"/>
                  </a:outerShdw>
                </a:effectLst>
              </a:rPr>
              <a:t>Da die </a:t>
            </a:r>
            <a:r>
              <a:rPr lang="de-DE" dirty="0">
                <a:solidFill>
                  <a:srgbClr val="00FF00"/>
                </a:solidFill>
                <a:effectLst>
                  <a:outerShdw blurRad="38100" dist="38100" dir="2700000" algn="tl">
                    <a:srgbClr val="000000"/>
                  </a:outerShdw>
                </a:effectLst>
              </a:rPr>
              <a:t>Immobilienpreise</a:t>
            </a:r>
            <a:r>
              <a:rPr lang="de-DE" dirty="0">
                <a:solidFill>
                  <a:schemeClr val="tx1"/>
                </a:solidFill>
                <a:effectLst>
                  <a:outerShdw blurRad="38100" dist="38100" dir="2700000" algn="tl">
                    <a:srgbClr val="000000"/>
                  </a:outerShdw>
                </a:effectLst>
              </a:rPr>
              <a:t> so </a:t>
            </a:r>
            <a:r>
              <a:rPr lang="de-DE" dirty="0">
                <a:solidFill>
                  <a:srgbClr val="00FF00"/>
                </a:solidFill>
                <a:effectLst>
                  <a:outerShdw blurRad="38100" dist="38100" dir="2700000" algn="tl">
                    <a:srgbClr val="000000"/>
                  </a:outerShdw>
                </a:effectLst>
              </a:rPr>
              <a:t>schnell steigen</a:t>
            </a:r>
            <a:r>
              <a:rPr lang="de-DE" dirty="0">
                <a:solidFill>
                  <a:schemeClr val="tx1"/>
                </a:solidFill>
                <a:effectLst>
                  <a:outerShdw blurRad="38100" dist="38100" dir="2700000" algn="tl">
                    <a:srgbClr val="000000"/>
                  </a:outerShdw>
                </a:effectLst>
              </a:rPr>
              <a:t>, können die Immobilien auch bei Ausfall eines Schuldners noch gewinnbringend verkauft werden:</a:t>
            </a:r>
          </a:p>
          <a:p>
            <a:pPr marL="355600" indent="-355600">
              <a:spcBef>
                <a:spcPct val="20000"/>
              </a:spcBef>
              <a:buClr>
                <a:srgbClr val="FF0000"/>
              </a:buClr>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355600" indent="-355600">
              <a:spcBef>
                <a:spcPct val="20000"/>
              </a:spcBef>
              <a:buClr>
                <a:srgbClr val="FF0000"/>
              </a:buClr>
              <a:buFont typeface="Arial Unicode MS" pitchFamily="34" charset="-128"/>
              <a:buChar char="➤"/>
              <a:defRPr/>
            </a:pPr>
            <a:endParaRPr lang="de-DE" dirty="0">
              <a:solidFill>
                <a:schemeClr val="tx1"/>
              </a:solidFill>
              <a:effectLst>
                <a:outerShdw blurRad="38100" dist="38100" dir="2700000" algn="tl">
                  <a:srgbClr val="000000"/>
                </a:outerShdw>
              </a:effectLst>
            </a:endParaRPr>
          </a:p>
          <a:p>
            <a:pPr marL="355600" indent="-3556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Die </a:t>
            </a:r>
            <a:r>
              <a:rPr lang="de-DE" dirty="0">
                <a:solidFill>
                  <a:srgbClr val="00FF00"/>
                </a:solidFill>
                <a:effectLst>
                  <a:outerShdw blurRad="38100" dist="38100" dir="2700000" algn="tl">
                    <a:srgbClr val="000000"/>
                  </a:outerShdw>
                </a:effectLst>
              </a:rPr>
              <a:t>Schuldnerqualität der CDOs</a:t>
            </a:r>
            <a:r>
              <a:rPr lang="de-DE" dirty="0">
                <a:solidFill>
                  <a:schemeClr val="tx1"/>
                </a:solidFill>
                <a:effectLst>
                  <a:outerShdw blurRad="38100" dist="38100" dir="2700000" algn="tl">
                    <a:srgbClr val="000000"/>
                  </a:outerShdw>
                </a:effectLst>
              </a:rPr>
              <a:t> beginnt sich zu </a:t>
            </a:r>
            <a:r>
              <a:rPr lang="de-DE" dirty="0">
                <a:solidFill>
                  <a:srgbClr val="00FF00"/>
                </a:solidFill>
                <a:effectLst>
                  <a:outerShdw blurRad="38100" dist="38100" dir="2700000" algn="tl">
                    <a:srgbClr val="000000"/>
                  </a:outerShdw>
                </a:effectLst>
              </a:rPr>
              <a:t>verschlechtern</a:t>
            </a:r>
          </a:p>
          <a:p>
            <a:pPr marL="355600" indent="-3556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a:t>
            </a:r>
            <a:r>
              <a:rPr lang="de-DE" dirty="0" err="1">
                <a:solidFill>
                  <a:srgbClr val="00FF00"/>
                </a:solidFill>
                <a:effectLst>
                  <a:outerShdw blurRad="38100" dist="38100" dir="2700000" algn="tl">
                    <a:srgbClr val="000000"/>
                  </a:outerShdw>
                </a:effectLst>
              </a:rPr>
              <a:t>Subprime</a:t>
            </a:r>
            <a:r>
              <a:rPr lang="de-DE" dirty="0">
                <a:solidFill>
                  <a:srgbClr val="00FF00"/>
                </a:solidFill>
                <a:effectLst>
                  <a:outerShdw blurRad="38100" dist="38100" dir="2700000" algn="tl">
                    <a:srgbClr val="000000"/>
                  </a:outerShdw>
                </a:effectLst>
              </a:rPr>
              <a:t> Crime</a:t>
            </a:r>
            <a:r>
              <a:rPr lang="de-DE" dirty="0">
                <a:solidFill>
                  <a:schemeClr val="tx1"/>
                </a:solidFill>
                <a:effectLst>
                  <a:outerShdw blurRad="38100" dist="38100" dir="2700000" algn="tl">
                    <a:srgbClr val="000000"/>
                  </a:outerShdw>
                </a:effectLst>
              </a:rPr>
              <a:t>“ beginnt!</a:t>
            </a:r>
          </a:p>
        </p:txBody>
      </p:sp>
      <p:sp>
        <p:nvSpPr>
          <p:cNvPr id="9661445" name="Rectangle 5"/>
          <p:cNvSpPr>
            <a:spLocks noChangeArrowheads="1"/>
          </p:cNvSpPr>
          <p:nvPr/>
        </p:nvSpPr>
        <p:spPr bwMode="auto">
          <a:xfrm>
            <a:off x="2208213" y="4899025"/>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Subprime-Haushalte</a:t>
            </a:r>
          </a:p>
        </p:txBody>
      </p:sp>
      <p:sp>
        <p:nvSpPr>
          <p:cNvPr id="9661446" name="Rectangle 6"/>
          <p:cNvSpPr>
            <a:spLocks noChangeArrowheads="1"/>
          </p:cNvSpPr>
          <p:nvPr/>
        </p:nvSpPr>
        <p:spPr bwMode="auto">
          <a:xfrm>
            <a:off x="6007100" y="4900613"/>
            <a:ext cx="28829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Prime-Haushalte</a:t>
            </a:r>
          </a:p>
        </p:txBody>
      </p:sp>
      <p:sp>
        <p:nvSpPr>
          <p:cNvPr id="9661447" name="Rectangle 7"/>
          <p:cNvSpPr>
            <a:spLocks noChangeArrowheads="1"/>
          </p:cNvSpPr>
          <p:nvPr/>
        </p:nvSpPr>
        <p:spPr bwMode="auto">
          <a:xfrm>
            <a:off x="5246688" y="4902200"/>
            <a:ext cx="571500" cy="647700"/>
          </a:xfrm>
          <a:prstGeom prst="rect">
            <a:avLst/>
          </a:prstGeom>
          <a:solidFill>
            <a:srgbClr val="FFFF99"/>
          </a:solidFill>
          <a:ln w="28575" algn="ctr">
            <a:solidFill>
              <a:srgbClr val="FF0000"/>
            </a:solidFill>
            <a:miter lim="800000"/>
            <a:headEnd/>
            <a:tailEnd type="none" w="lg" len="lg"/>
          </a:ln>
        </p:spPr>
        <p:txBody>
          <a:bodyPr wrap="none"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00FF"/>
                </a:solidFill>
              </a:rPr>
              <a:t>=</a:t>
            </a:r>
          </a:p>
        </p:txBody>
      </p:sp>
      <p:sp>
        <p:nvSpPr>
          <p:cNvPr id="9661448" name="Text Box 8"/>
          <p:cNvSpPr txBox="1">
            <a:spLocks noChangeArrowheads="1"/>
          </p:cNvSpPr>
          <p:nvPr/>
        </p:nvSpPr>
        <p:spPr bwMode="auto">
          <a:xfrm>
            <a:off x="1304925" y="4978400"/>
            <a:ext cx="8001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3200">
                <a:solidFill>
                  <a:srgbClr val="FF0000"/>
                </a:solidFill>
              </a:rPr>
              <a:t>=&gt;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614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6144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6144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6144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614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6614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6144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661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1445" grpId="0" animBg="1"/>
      <p:bldP spid="9661446" grpId="0" animBg="1"/>
      <p:bldP spid="9661447" grpId="0" animBg="1"/>
      <p:bldP spid="9661448"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63492"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8601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8148B0DA-6574-4D84-A575-F8CEA4BA21B4}" type="slidenum">
              <a:rPr lang="de-DE" altLang="en-US" sz="1600" smtClean="0"/>
              <a:pPr eaLnBrk="1" hangingPunct="1">
                <a:spcBef>
                  <a:spcPct val="0"/>
                </a:spcBef>
                <a:buClrTx/>
                <a:buFontTx/>
                <a:buNone/>
              </a:pPr>
              <a:t>83</a:t>
            </a:fld>
            <a:r>
              <a:rPr lang="de-DE" altLang="en-US" sz="1600"/>
              <a:t> -</a:t>
            </a:r>
          </a:p>
        </p:txBody>
      </p:sp>
      <p:sp>
        <p:nvSpPr>
          <p:cNvPr id="8602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860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63491" name="Rectangle 3"/>
          <p:cNvSpPr>
            <a:spLocks noChangeArrowheads="1"/>
          </p:cNvSpPr>
          <p:nvPr/>
        </p:nvSpPr>
        <p:spPr bwMode="auto">
          <a:xfrm>
            <a:off x="104775" y="1160463"/>
            <a:ext cx="9039225" cy="5437187"/>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Die ganze Kreditkette hängt jetzt von Entwicklung der Immobilienpreise ab:</a:t>
            </a:r>
          </a:p>
          <a:p>
            <a:pPr marL="1208088" lvl="1" indent="-495300">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Solange die Immobilienpreise steigen, gelten die CDOs als sichere Investition. Da die </a:t>
            </a:r>
            <a:r>
              <a:rPr lang="de-DE" sz="2000" dirty="0">
                <a:solidFill>
                  <a:srgbClr val="00FF00"/>
                </a:solidFill>
                <a:effectLst>
                  <a:outerShdw blurRad="38100" dist="38100" dir="2700000" algn="tl">
                    <a:srgbClr val="000000"/>
                  </a:outerShdw>
                </a:effectLst>
              </a:rPr>
              <a:t>Bewertung</a:t>
            </a:r>
            <a:r>
              <a:rPr lang="de-DE" sz="2000" dirty="0">
                <a:solidFill>
                  <a:schemeClr val="tx1"/>
                </a:solidFill>
                <a:effectLst>
                  <a:outerShdw blurRad="38100" dist="38100" dir="2700000" algn="tl">
                    <a:srgbClr val="000000"/>
                  </a:outerShdw>
                </a:effectLst>
              </a:rPr>
              <a:t> der Tranchen auf mathematischen Modellen („</a:t>
            </a:r>
            <a:r>
              <a:rPr lang="de-DE" sz="2000" dirty="0">
                <a:solidFill>
                  <a:srgbClr val="00FF00"/>
                </a:solidFill>
                <a:effectLst>
                  <a:outerShdw blurRad="38100" dist="38100" dir="2700000" algn="tl">
                    <a:srgbClr val="000000"/>
                  </a:outerShdw>
                </a:effectLst>
              </a:rPr>
              <a:t>mark-</a:t>
            </a:r>
            <a:r>
              <a:rPr lang="de-DE" sz="2000" dirty="0" err="1">
                <a:solidFill>
                  <a:srgbClr val="00FF00"/>
                </a:solidFill>
                <a:effectLst>
                  <a:outerShdw blurRad="38100" dist="38100" dir="2700000" algn="tl">
                    <a:srgbClr val="000000"/>
                  </a:outerShdw>
                </a:effectLst>
              </a:rPr>
              <a:t>to</a:t>
            </a:r>
            <a:r>
              <a:rPr lang="de-DE" sz="2000" dirty="0">
                <a:solidFill>
                  <a:srgbClr val="00FF00"/>
                </a:solidFill>
                <a:effectLst>
                  <a:outerShdw blurRad="38100" dist="38100" dir="2700000" algn="tl">
                    <a:srgbClr val="000000"/>
                  </a:outerShdw>
                </a:effectLst>
              </a:rPr>
              <a:t>-model</a:t>
            </a:r>
            <a:r>
              <a:rPr lang="de-DE" sz="2000" dirty="0">
                <a:solidFill>
                  <a:schemeClr val="tx1"/>
                </a:solidFill>
                <a:effectLst>
                  <a:outerShdw blurRad="38100" dist="38100" dir="2700000" algn="tl">
                    <a:srgbClr val="000000"/>
                  </a:outerShdw>
                </a:effectLst>
              </a:rPr>
              <a:t>“) nach Basel II erlaubt ist, steigt sogar der Bilanzwert der CDOs und die Besitzer können </a:t>
            </a:r>
            <a:r>
              <a:rPr lang="de-DE" sz="2000" dirty="0">
                <a:solidFill>
                  <a:srgbClr val="00FF00"/>
                </a:solidFill>
                <a:effectLst>
                  <a:outerShdw blurRad="38100" dist="38100" dir="2700000" algn="tl">
                    <a:srgbClr val="000000"/>
                  </a:outerShdw>
                </a:effectLst>
              </a:rPr>
              <a:t>Bilanzgewinne</a:t>
            </a:r>
            <a:r>
              <a:rPr lang="de-DE" sz="2000" dirty="0">
                <a:solidFill>
                  <a:schemeClr val="tx1"/>
                </a:solidFill>
                <a:effectLst>
                  <a:outerShdw blurRad="38100" dist="38100" dir="2700000" algn="tl">
                    <a:srgbClr val="000000"/>
                  </a:outerShdw>
                </a:effectLst>
              </a:rPr>
              <a:t> verbuchen.</a:t>
            </a:r>
          </a:p>
          <a:p>
            <a:pPr marL="1208088" lvl="1" indent="-495300">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Problematisch wird es jedoch, als die </a:t>
            </a:r>
            <a:r>
              <a:rPr lang="de-DE" sz="2000" dirty="0">
                <a:solidFill>
                  <a:srgbClr val="00FF00"/>
                </a:solidFill>
                <a:effectLst>
                  <a:outerShdw blurRad="38100" dist="38100" dir="2700000" algn="tl">
                    <a:srgbClr val="000000"/>
                  </a:outerShdw>
                </a:effectLst>
              </a:rPr>
              <a:t>Fed</a:t>
            </a:r>
            <a:r>
              <a:rPr lang="de-DE" sz="2000" dirty="0">
                <a:solidFill>
                  <a:schemeClr val="tx1"/>
                </a:solidFill>
                <a:effectLst>
                  <a:outerShdw blurRad="38100" dist="38100" dir="2700000" algn="tl">
                    <a:srgbClr val="000000"/>
                  </a:outerShdw>
                </a:effectLst>
              </a:rPr>
              <a:t> ab 2005 beginnt die </a:t>
            </a:r>
            <a:r>
              <a:rPr lang="de-DE" sz="2000" dirty="0">
                <a:solidFill>
                  <a:srgbClr val="00FF00"/>
                </a:solidFill>
                <a:effectLst>
                  <a:outerShdw blurRad="38100" dist="38100" dir="2700000" algn="tl">
                    <a:srgbClr val="000000"/>
                  </a:outerShdw>
                </a:effectLst>
              </a:rPr>
              <a:t>Zinsen</a:t>
            </a:r>
            <a:r>
              <a:rPr lang="de-DE" sz="2000" dirty="0">
                <a:solidFill>
                  <a:schemeClr val="tx1"/>
                </a:solidFill>
                <a:effectLst>
                  <a:outerShdw blurRad="38100" dist="38100" dir="2700000" algn="tl">
                    <a:srgbClr val="000000"/>
                  </a:outerShdw>
                </a:effectLst>
              </a:rPr>
              <a:t> zu </a:t>
            </a:r>
            <a:r>
              <a:rPr lang="de-DE" sz="2000" dirty="0">
                <a:solidFill>
                  <a:srgbClr val="00FF00"/>
                </a:solidFill>
                <a:effectLst>
                  <a:outerShdw blurRad="38100" dist="38100" dir="2700000" algn="tl">
                    <a:srgbClr val="000000"/>
                  </a:outerShdw>
                </a:effectLst>
              </a:rPr>
              <a:t>erhöhen</a:t>
            </a:r>
            <a:r>
              <a:rPr lang="de-DE" sz="2000" dirty="0">
                <a:solidFill>
                  <a:schemeClr val="tx1"/>
                </a:solidFill>
                <a:effectLst>
                  <a:outerShdw blurRad="38100" dist="38100" dir="2700000" algn="tl">
                    <a:srgbClr val="000000"/>
                  </a:outerShdw>
                </a:effectLst>
              </a:rPr>
              <a:t>:</a:t>
            </a:r>
          </a:p>
          <a:p>
            <a:pPr marL="1844675" lvl="2" indent="-457200">
              <a:spcBef>
                <a:spcPct val="2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Viele „</a:t>
            </a:r>
            <a:r>
              <a:rPr lang="de-DE" sz="2000" dirty="0" err="1">
                <a:solidFill>
                  <a:srgbClr val="00FF00"/>
                </a:solidFill>
                <a:effectLst>
                  <a:outerShdw blurRad="38100" dist="38100" dir="2700000" algn="tl">
                    <a:srgbClr val="000000"/>
                  </a:outerShdw>
                </a:effectLst>
              </a:rPr>
              <a:t>Subprime</a:t>
            </a:r>
            <a:r>
              <a:rPr lang="de-DE" sz="2000" dirty="0">
                <a:solidFill>
                  <a:srgbClr val="00FF00"/>
                </a:solidFill>
                <a:effectLst>
                  <a:outerShdw blurRad="38100" dist="38100" dir="2700000" algn="tl">
                    <a:srgbClr val="000000"/>
                  </a:outerShdw>
                </a:effectLst>
              </a:rPr>
              <a:t>-Haushalte</a:t>
            </a:r>
            <a:r>
              <a:rPr lang="de-DE" sz="2000" dirty="0">
                <a:solidFill>
                  <a:schemeClr val="tx1"/>
                </a:solidFill>
                <a:effectLst>
                  <a:outerShdw blurRad="38100" dist="38100" dir="2700000" algn="tl">
                    <a:srgbClr val="000000"/>
                  </a:outerShdw>
                </a:effectLst>
              </a:rPr>
              <a:t>“ haben Hypothekenkredite mit kurzen Laufzeiten abgeschlossen und </a:t>
            </a:r>
            <a:r>
              <a:rPr lang="de-DE" sz="2000" dirty="0">
                <a:solidFill>
                  <a:srgbClr val="00FF00"/>
                </a:solidFill>
                <a:effectLst>
                  <a:outerShdw blurRad="38100" dist="38100" dir="2700000" algn="tl">
                    <a:srgbClr val="000000"/>
                  </a:outerShdw>
                </a:effectLst>
              </a:rPr>
              <a:t>können</a:t>
            </a:r>
            <a:r>
              <a:rPr lang="de-DE" sz="2000" dirty="0">
                <a:solidFill>
                  <a:schemeClr val="tx1"/>
                </a:solidFill>
                <a:effectLst>
                  <a:outerShdw blurRad="38100" dist="38100" dir="2700000" algn="tl">
                    <a:srgbClr val="000000"/>
                  </a:outerShdw>
                </a:effectLst>
              </a:rPr>
              <a:t> die </a:t>
            </a:r>
            <a:r>
              <a:rPr lang="de-DE" sz="2000" dirty="0">
                <a:solidFill>
                  <a:srgbClr val="00FF00"/>
                </a:solidFill>
                <a:effectLst>
                  <a:outerShdw blurRad="38100" dist="38100" dir="2700000" algn="tl">
                    <a:srgbClr val="000000"/>
                  </a:outerShdw>
                </a:effectLst>
              </a:rPr>
              <a:t>höheren Zinsen</a:t>
            </a:r>
            <a:r>
              <a:rPr lang="de-DE" sz="2000" dirty="0">
                <a:solidFill>
                  <a:schemeClr val="tx1"/>
                </a:solidFill>
                <a:effectLst>
                  <a:outerShdw blurRad="38100" dist="38100" dir="2700000" algn="tl">
                    <a:srgbClr val="000000"/>
                  </a:outerShdw>
                </a:effectLst>
              </a:rPr>
              <a:t> mit ihren niedrigen Einkommen </a:t>
            </a:r>
            <a:r>
              <a:rPr lang="de-DE" sz="2000" dirty="0">
                <a:solidFill>
                  <a:srgbClr val="00FF00"/>
                </a:solidFill>
                <a:effectLst>
                  <a:outerShdw blurRad="38100" dist="38100" dir="2700000" algn="tl">
                    <a:srgbClr val="000000"/>
                  </a:outerShdw>
                </a:effectLst>
              </a:rPr>
              <a:t>nicht zahlen</a:t>
            </a:r>
            <a:r>
              <a:rPr lang="de-DE" sz="2000" dirty="0">
                <a:solidFill>
                  <a:schemeClr val="tx1"/>
                </a:solidFill>
                <a:effectLst>
                  <a:outerShdw blurRad="38100" dist="38100" dir="2700000" algn="tl">
                    <a:srgbClr val="000000"/>
                  </a:outerShdw>
                </a:effectLst>
              </a:rPr>
              <a:t>.</a:t>
            </a:r>
          </a:p>
          <a:p>
            <a:pPr marL="1844675" lvl="2" indent="-457200">
              <a:spcBef>
                <a:spcPct val="20000"/>
              </a:spcBef>
              <a:buClr>
                <a:srgbClr val="FF0000"/>
              </a:buClr>
              <a:buSzPct val="130000"/>
              <a:buFont typeface="Arial Unicode MS" pitchFamily="34" charset="-128"/>
              <a:buChar char="◆"/>
              <a:defRPr/>
            </a:pPr>
            <a:r>
              <a:rPr lang="de-DE" sz="2000" dirty="0">
                <a:solidFill>
                  <a:schemeClr val="tx1"/>
                </a:solidFill>
                <a:effectLst>
                  <a:outerShdw blurRad="38100" dist="38100" dir="2700000" algn="tl">
                    <a:srgbClr val="000000"/>
                  </a:outerShdw>
                </a:effectLst>
              </a:rPr>
              <a:t>Deshalb müssen immer mehr Haushalte ihre </a:t>
            </a:r>
            <a:r>
              <a:rPr lang="de-DE" sz="2000" dirty="0">
                <a:solidFill>
                  <a:srgbClr val="00FF00"/>
                </a:solidFill>
                <a:effectLst>
                  <a:outerShdw blurRad="38100" dist="38100" dir="2700000" algn="tl">
                    <a:srgbClr val="000000"/>
                  </a:outerShdw>
                </a:effectLst>
              </a:rPr>
              <a:t>Immobilien</a:t>
            </a:r>
            <a:r>
              <a:rPr lang="de-DE" sz="2000" dirty="0">
                <a:solidFill>
                  <a:schemeClr val="tx1"/>
                </a:solidFill>
                <a:effectLst>
                  <a:outerShdw blurRad="38100" dist="38100" dir="2700000" algn="tl">
                    <a:srgbClr val="000000"/>
                  </a:outerShdw>
                </a:effectLst>
              </a:rPr>
              <a:t> wieder </a:t>
            </a:r>
            <a:r>
              <a:rPr lang="de-DE" sz="2000" dirty="0">
                <a:solidFill>
                  <a:srgbClr val="00FF00"/>
                </a:solidFill>
                <a:effectLst>
                  <a:outerShdw blurRad="38100" dist="38100" dir="2700000" algn="tl">
                    <a:srgbClr val="000000"/>
                  </a:outerShdw>
                </a:effectLst>
              </a:rPr>
              <a:t>verkaufen</a:t>
            </a:r>
            <a:r>
              <a:rPr lang="de-DE" sz="2000" dirty="0">
                <a:solidFill>
                  <a:schemeClr val="tx1"/>
                </a:solidFill>
                <a:effectLst>
                  <a:outerShdw blurRad="38100" dist="38100" dir="2700000" algn="tl">
                    <a:srgbClr val="000000"/>
                  </a:outerShdw>
                </a:effectLst>
              </a:rPr>
              <a:t>: Der Immobilienpreisanstieg beginnt sich 2006 abzuschwächen. Im ersten Quartal </a:t>
            </a:r>
            <a:r>
              <a:rPr lang="de-DE" sz="2000" dirty="0">
                <a:solidFill>
                  <a:srgbClr val="00FF00"/>
                </a:solidFill>
                <a:effectLst>
                  <a:outerShdw blurRad="38100" dist="38100" dir="2700000" algn="tl">
                    <a:srgbClr val="000000"/>
                  </a:outerShdw>
                </a:effectLst>
              </a:rPr>
              <a:t>2007</a:t>
            </a:r>
            <a:r>
              <a:rPr lang="de-DE" sz="2000" dirty="0">
                <a:solidFill>
                  <a:schemeClr val="tx1"/>
                </a:solidFill>
                <a:effectLst>
                  <a:outerShdw blurRad="38100" dist="38100" dir="2700000" algn="tl">
                    <a:srgbClr val="000000"/>
                  </a:outerShdw>
                </a:effectLst>
              </a:rPr>
              <a:t> beginnen dann die </a:t>
            </a:r>
            <a:r>
              <a:rPr lang="de-DE" sz="2000" dirty="0">
                <a:solidFill>
                  <a:srgbClr val="00FF00"/>
                </a:solidFill>
                <a:effectLst>
                  <a:outerShdw blurRad="38100" dist="38100" dir="2700000" algn="tl">
                    <a:srgbClr val="000000"/>
                  </a:outerShdw>
                </a:effectLst>
              </a:rPr>
              <a:t>Immobilienpreise</a:t>
            </a:r>
            <a:r>
              <a:rPr lang="de-DE" sz="2000" dirty="0">
                <a:solidFill>
                  <a:schemeClr val="tx1"/>
                </a:solidFill>
                <a:effectLst>
                  <a:outerShdw blurRad="38100" dist="38100" dir="2700000" algn="tl">
                    <a:srgbClr val="000000"/>
                  </a:outerShdw>
                </a:effectLst>
              </a:rPr>
              <a:t> in vielen US-Städten zu </a:t>
            </a:r>
            <a:r>
              <a:rPr lang="de-DE" sz="2000" dirty="0">
                <a:solidFill>
                  <a:srgbClr val="00FF00"/>
                </a:solidFill>
                <a:effectLst>
                  <a:outerShdw blurRad="38100" dist="38100" dir="2700000" algn="tl">
                    <a:srgbClr val="000000"/>
                  </a:outerShdw>
                </a:effectLst>
              </a:rPr>
              <a:t>sinken</a:t>
            </a:r>
            <a:r>
              <a:rPr lang="de-DE" sz="2000" dirty="0">
                <a:solidFill>
                  <a:schemeClr val="tx1"/>
                </a:solidFill>
                <a:effectLst>
                  <a:outerShdw blurRad="38100" dist="38100" dir="2700000" algn="tl">
                    <a:srgbClr val="000000"/>
                  </a:outerShdw>
                </a:effectLst>
              </a:rPr>
              <a:t>.</a:t>
            </a:r>
          </a:p>
        </p:txBody>
      </p:sp>
      <p:sp>
        <p:nvSpPr>
          <p:cNvPr id="86023" name="AutoShape 9">
            <a:hlinkClick r:id="rId3" action="ppaction://hlinksldjump" highlightClick="1"/>
          </p:cNvPr>
          <p:cNvSpPr>
            <a:spLocks noChangeArrowheads="1"/>
          </p:cNvSpPr>
          <p:nvPr/>
        </p:nvSpPr>
        <p:spPr bwMode="auto">
          <a:xfrm>
            <a:off x="7896225" y="6416675"/>
            <a:ext cx="450850" cy="311150"/>
          </a:xfrm>
          <a:prstGeom prst="actionButtonBeginning">
            <a:avLst/>
          </a:prstGeom>
          <a:solidFill>
            <a:srgbClr val="FFFF00"/>
          </a:solidFill>
          <a:ln w="12700">
            <a:solidFill>
              <a:schemeClr val="bg2"/>
            </a:solidFill>
            <a:miter lim="800000"/>
            <a:headEnd/>
            <a:tailEnd type="none" w="lg" len="med"/>
          </a:ln>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634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6349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65540"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8704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93E4005C-C792-45BB-B21D-DC13D7452781}" type="slidenum">
              <a:rPr lang="de-DE" altLang="en-US" sz="1600" smtClean="0"/>
              <a:pPr eaLnBrk="1" hangingPunct="1">
                <a:spcBef>
                  <a:spcPct val="0"/>
                </a:spcBef>
                <a:buClrTx/>
                <a:buFontTx/>
                <a:buNone/>
              </a:pPr>
              <a:t>84</a:t>
            </a:fld>
            <a:r>
              <a:rPr lang="de-DE" altLang="en-US" sz="1600"/>
              <a:t> -</a:t>
            </a:r>
          </a:p>
        </p:txBody>
      </p:sp>
      <p:sp>
        <p:nvSpPr>
          <p:cNvPr id="8704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8704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65539" name="Rectangle 3"/>
          <p:cNvSpPr>
            <a:spLocks noChangeArrowheads="1"/>
          </p:cNvSpPr>
          <p:nvPr/>
        </p:nvSpPr>
        <p:spPr bwMode="auto">
          <a:xfrm>
            <a:off x="104775" y="1160463"/>
            <a:ext cx="9039225" cy="5437187"/>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Die sinkenden Immobilienpreise führen zum </a:t>
            </a:r>
            <a:r>
              <a:rPr lang="de-DE" dirty="0">
                <a:solidFill>
                  <a:srgbClr val="00FF00"/>
                </a:solidFill>
                <a:effectLst>
                  <a:outerShdw blurRad="38100" dist="38100" dir="2700000" algn="tl">
                    <a:srgbClr val="000000"/>
                  </a:outerShdw>
                </a:effectLst>
              </a:rPr>
              <a:t>Zerbrechen der Kreditkette</a:t>
            </a:r>
            <a:r>
              <a:rPr lang="de-DE" dirty="0">
                <a:solidFill>
                  <a:schemeClr val="tx1"/>
                </a:solidFill>
                <a:effectLst>
                  <a:outerShdw blurRad="38100" dist="38100" dir="2700000" algn="tl">
                    <a:srgbClr val="000000"/>
                  </a:outerShdw>
                </a:effectLst>
              </a:rPr>
              <a:t>:</a:t>
            </a:r>
          </a:p>
          <a:p>
            <a:pPr marL="1208088" lvl="1" indent="-495300">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Die Investoren trauen plötzlich nicht mehr den CDO-Preisen der mathematischen Modelle.</a:t>
            </a:r>
          </a:p>
          <a:p>
            <a:pPr marL="1208088" lvl="1" indent="-495300">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Investoren, die ihre CDOs nun verkaufen wollen, stellen fest, dass die </a:t>
            </a:r>
            <a:r>
              <a:rPr lang="de-DE" sz="2000" dirty="0">
                <a:solidFill>
                  <a:srgbClr val="00FF00"/>
                </a:solidFill>
                <a:effectLst>
                  <a:outerShdw blurRad="38100" dist="38100" dir="2700000" algn="tl">
                    <a:srgbClr val="000000"/>
                  </a:outerShdw>
                </a:effectLst>
              </a:rPr>
              <a:t>Marktpreise</a:t>
            </a:r>
            <a:r>
              <a:rPr lang="de-DE" sz="2000" dirty="0">
                <a:solidFill>
                  <a:schemeClr val="tx1"/>
                </a:solidFill>
                <a:effectLst>
                  <a:outerShdw blurRad="38100" dist="38100" dir="2700000" algn="tl">
                    <a:srgbClr val="000000"/>
                  </a:outerShdw>
                </a:effectLst>
              </a:rPr>
              <a:t> viel </a:t>
            </a:r>
            <a:r>
              <a:rPr lang="de-DE" sz="2000" dirty="0">
                <a:solidFill>
                  <a:srgbClr val="00FF00"/>
                </a:solidFill>
                <a:effectLst>
                  <a:outerShdw blurRad="38100" dist="38100" dir="2700000" algn="tl">
                    <a:srgbClr val="000000"/>
                  </a:outerShdw>
                </a:effectLst>
              </a:rPr>
              <a:t>niedriger</a:t>
            </a:r>
            <a:r>
              <a:rPr lang="de-DE" sz="2000" dirty="0">
                <a:solidFill>
                  <a:schemeClr val="tx1"/>
                </a:solidFill>
                <a:effectLst>
                  <a:outerShdw blurRad="38100" dist="38100" dir="2700000" algn="tl">
                    <a:srgbClr val="000000"/>
                  </a:outerShdw>
                </a:effectLst>
              </a:rPr>
              <a:t> sind </a:t>
            </a:r>
            <a:r>
              <a:rPr lang="de-DE" sz="2000" dirty="0">
                <a:solidFill>
                  <a:srgbClr val="00FF00"/>
                </a:solidFill>
                <a:effectLst>
                  <a:outerShdw blurRad="38100" dist="38100" dir="2700000" algn="tl">
                    <a:srgbClr val="000000"/>
                  </a:outerShdw>
                </a:effectLst>
              </a:rPr>
              <a:t>als</a:t>
            </a:r>
            <a:r>
              <a:rPr lang="de-DE" sz="2000" dirty="0">
                <a:solidFill>
                  <a:schemeClr val="tx1"/>
                </a:solidFill>
                <a:effectLst>
                  <a:outerShdw blurRad="38100" dist="38100" dir="2700000" algn="tl">
                    <a:srgbClr val="000000"/>
                  </a:outerShdw>
                </a:effectLst>
              </a:rPr>
              <a:t> die „</a:t>
            </a:r>
            <a:r>
              <a:rPr lang="de-DE" sz="2000" dirty="0">
                <a:solidFill>
                  <a:srgbClr val="00FF00"/>
                </a:solidFill>
                <a:effectLst>
                  <a:outerShdw blurRad="38100" dist="38100" dir="2700000" algn="tl">
                    <a:srgbClr val="000000"/>
                  </a:outerShdw>
                </a:effectLst>
              </a:rPr>
              <a:t>Modellpreise</a:t>
            </a:r>
            <a:r>
              <a:rPr lang="de-DE" sz="2000" dirty="0">
                <a:solidFill>
                  <a:schemeClr val="tx1"/>
                </a:solidFill>
                <a:effectLst>
                  <a:outerShdw blurRad="38100" dist="38100" dir="2700000" algn="tl">
                    <a:srgbClr val="000000"/>
                  </a:outerShdw>
                </a:effectLst>
              </a:rPr>
              <a:t>“.</a:t>
            </a:r>
          </a:p>
          <a:p>
            <a:pPr marL="1208088" lvl="1" indent="-495300">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Sogar die Preise der </a:t>
            </a:r>
            <a:r>
              <a:rPr lang="de-DE" sz="2000" dirty="0">
                <a:solidFill>
                  <a:srgbClr val="00FF00"/>
                </a:solidFill>
                <a:effectLst>
                  <a:outerShdw blurRad="38100" dist="38100" dir="2700000" algn="tl">
                    <a:srgbClr val="000000"/>
                  </a:outerShdw>
                </a:effectLst>
              </a:rPr>
              <a:t>Senior Tranchen</a:t>
            </a:r>
            <a:r>
              <a:rPr lang="de-DE" sz="2000" dirty="0">
                <a:solidFill>
                  <a:schemeClr val="tx1"/>
                </a:solidFill>
                <a:effectLst>
                  <a:outerShdw blurRad="38100" dist="38100" dir="2700000" algn="tl">
                    <a:srgbClr val="000000"/>
                  </a:outerShdw>
                </a:effectLst>
              </a:rPr>
              <a:t> sind </a:t>
            </a:r>
            <a:r>
              <a:rPr lang="de-DE" sz="2000" dirty="0">
                <a:solidFill>
                  <a:srgbClr val="00FF00"/>
                </a:solidFill>
                <a:effectLst>
                  <a:outerShdw blurRad="38100" dist="38100" dir="2700000" algn="tl">
                    <a:srgbClr val="000000"/>
                  </a:outerShdw>
                </a:effectLst>
              </a:rPr>
              <a:t>nicht mehr verkäuflich</a:t>
            </a:r>
            <a:r>
              <a:rPr lang="de-DE" sz="2000" dirty="0">
                <a:solidFill>
                  <a:schemeClr val="tx1"/>
                </a:solidFill>
                <a:effectLst>
                  <a:outerShdw blurRad="38100" dist="38100" dir="2700000" algn="tl">
                    <a:srgbClr val="000000"/>
                  </a:outerShdw>
                </a:effectLst>
              </a:rPr>
              <a:t>.</a:t>
            </a:r>
          </a:p>
          <a:p>
            <a:pPr marL="1208088" lvl="1" indent="-495300">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Nun müssen auch Investoren – und insbesondere Banken – die ihre CDOs halten wollen, </a:t>
            </a:r>
            <a:r>
              <a:rPr lang="de-DE" sz="2000" dirty="0">
                <a:solidFill>
                  <a:srgbClr val="00FF00"/>
                </a:solidFill>
                <a:effectLst>
                  <a:outerShdw blurRad="38100" dist="38100" dir="2700000" algn="tl">
                    <a:srgbClr val="000000"/>
                  </a:outerShdw>
                </a:effectLst>
              </a:rPr>
              <a:t>Wertverluste</a:t>
            </a:r>
            <a:r>
              <a:rPr lang="de-DE" sz="2000" dirty="0">
                <a:solidFill>
                  <a:schemeClr val="tx1"/>
                </a:solidFill>
                <a:effectLst>
                  <a:outerShdw blurRad="38100" dist="38100" dir="2700000" algn="tl">
                    <a:srgbClr val="000000"/>
                  </a:outerShdw>
                </a:effectLst>
              </a:rPr>
              <a:t> in ihren Bilanzen abschreiben.</a:t>
            </a:r>
          </a:p>
          <a:p>
            <a:pPr marL="1208088" lvl="1" indent="-495300">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Dies führt zu großen </a:t>
            </a:r>
            <a:r>
              <a:rPr lang="de-DE" sz="2000" dirty="0">
                <a:solidFill>
                  <a:srgbClr val="00FF00"/>
                </a:solidFill>
                <a:effectLst>
                  <a:outerShdw blurRad="38100" dist="38100" dir="2700000" algn="tl">
                    <a:srgbClr val="000000"/>
                  </a:outerShdw>
                </a:effectLst>
              </a:rPr>
              <a:t>Bilanzverlusten</a:t>
            </a:r>
            <a:r>
              <a:rPr lang="de-DE" sz="2000" dirty="0">
                <a:solidFill>
                  <a:schemeClr val="tx1"/>
                </a:solidFill>
                <a:effectLst>
                  <a:outerShdw blurRad="38100" dist="38100" dir="2700000" algn="tl">
                    <a:srgbClr val="000000"/>
                  </a:outerShdw>
                </a:effectLst>
              </a:rPr>
              <a:t>, die zum Bankrott vieler großer Investoren wie New Century, Sachsen LB, IKB, </a:t>
            </a:r>
            <a:r>
              <a:rPr lang="de-DE" sz="2000" dirty="0" err="1">
                <a:solidFill>
                  <a:schemeClr val="tx1"/>
                </a:solidFill>
                <a:effectLst>
                  <a:outerShdw blurRad="38100" dist="38100" dir="2700000" algn="tl">
                    <a:srgbClr val="000000"/>
                  </a:outerShdw>
                </a:effectLst>
              </a:rPr>
              <a:t>Aegis</a:t>
            </a:r>
            <a:r>
              <a:rPr lang="de-DE" sz="2000" dirty="0">
                <a:solidFill>
                  <a:schemeClr val="tx1"/>
                </a:solidFill>
                <a:effectLst>
                  <a:outerShdw blurRad="38100" dist="38100" dir="2700000" algn="tl">
                    <a:srgbClr val="000000"/>
                  </a:outerShdw>
                </a:effectLst>
              </a:rPr>
              <a:t> </a:t>
            </a:r>
            <a:r>
              <a:rPr lang="de-DE" sz="2000" dirty="0" err="1">
                <a:solidFill>
                  <a:schemeClr val="tx1"/>
                </a:solidFill>
                <a:effectLst>
                  <a:outerShdw blurRad="38100" dist="38100" dir="2700000" algn="tl">
                    <a:srgbClr val="000000"/>
                  </a:outerShdw>
                </a:effectLst>
              </a:rPr>
              <a:t>Mortgage</a:t>
            </a:r>
            <a:r>
              <a:rPr lang="de-DE" sz="2000" dirty="0">
                <a:solidFill>
                  <a:schemeClr val="tx1"/>
                </a:solidFill>
                <a:effectLst>
                  <a:outerShdw blurRad="38100" dist="38100" dir="2700000" algn="tl">
                    <a:srgbClr val="000000"/>
                  </a:outerShdw>
                </a:effectLst>
              </a:rPr>
              <a:t>, Northern Rock, </a:t>
            </a:r>
            <a:r>
              <a:rPr lang="de-DE" sz="2000" dirty="0" err="1">
                <a:solidFill>
                  <a:schemeClr val="tx1"/>
                </a:solidFill>
                <a:effectLst>
                  <a:outerShdw blurRad="38100" dist="38100" dir="2700000" algn="tl">
                    <a:srgbClr val="000000"/>
                  </a:outerShdw>
                </a:effectLst>
              </a:rPr>
              <a:t>Bear</a:t>
            </a:r>
            <a:r>
              <a:rPr lang="de-DE" sz="2000" dirty="0">
                <a:solidFill>
                  <a:schemeClr val="tx1"/>
                </a:solidFill>
                <a:effectLst>
                  <a:outerShdw blurRad="38100" dist="38100" dir="2700000" algn="tl">
                    <a:srgbClr val="000000"/>
                  </a:outerShdw>
                </a:effectLst>
              </a:rPr>
              <a:t> Sterns, AIG, Lehman Brothers, Washington  Mutual, </a:t>
            </a:r>
            <a:r>
              <a:rPr lang="de-DE" sz="2000" dirty="0" err="1">
                <a:solidFill>
                  <a:schemeClr val="tx1"/>
                </a:solidFill>
                <a:effectLst>
                  <a:outerShdw blurRad="38100" dist="38100" dir="2700000" algn="tl">
                    <a:srgbClr val="000000"/>
                  </a:outerShdw>
                </a:effectLst>
              </a:rPr>
              <a:t>Wachovia</a:t>
            </a:r>
            <a:r>
              <a:rPr lang="de-DE" sz="2000" dirty="0">
                <a:solidFill>
                  <a:schemeClr val="tx1"/>
                </a:solidFill>
                <a:effectLst>
                  <a:outerShdw blurRad="38100" dist="38100" dir="2700000" algn="tl">
                    <a:srgbClr val="000000"/>
                  </a:outerShdw>
                </a:effectLst>
              </a:rPr>
              <a:t> führen.</a:t>
            </a:r>
          </a:p>
          <a:p>
            <a:pPr marL="1208088" lvl="1" indent="-495300">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Die folgenden Grafiken zeigen die </a:t>
            </a:r>
            <a:r>
              <a:rPr lang="de-DE" sz="2000" dirty="0">
                <a:solidFill>
                  <a:srgbClr val="00FF00"/>
                </a:solidFill>
                <a:effectLst>
                  <a:outerShdw blurRad="38100" dist="38100" dir="2700000" algn="tl">
                    <a:srgbClr val="000000"/>
                  </a:outerShdw>
                </a:effectLst>
              </a:rPr>
              <a:t>Bilanzmechanik</a:t>
            </a:r>
            <a:r>
              <a:rPr lang="de-DE" sz="2000" dirty="0">
                <a:solidFill>
                  <a:schemeClr val="tx1"/>
                </a:solidFill>
                <a:effectLst>
                  <a:outerShdw blurRad="38100" dist="38100" dir="2700000" algn="tl">
                    <a:srgbClr val="000000"/>
                  </a:outerShdw>
                </a:effectLst>
              </a:rPr>
              <a:t> </a:t>
            </a:r>
            <a:r>
              <a:rPr lang="de-DE" sz="2000" dirty="0">
                <a:solidFill>
                  <a:srgbClr val="00FF00"/>
                </a:solidFill>
                <a:effectLst>
                  <a:outerShdw blurRad="38100" dist="38100" dir="2700000" algn="tl">
                    <a:srgbClr val="000000"/>
                  </a:outerShdw>
                </a:effectLst>
              </a:rPr>
              <a:t>eines Bankrotts</a:t>
            </a:r>
            <a:r>
              <a:rPr lang="de-DE" sz="2000" dirty="0">
                <a:solidFill>
                  <a:schemeClr val="tx1"/>
                </a:solidFill>
                <a:effectLst>
                  <a:outerShdw blurRad="38100" dist="38100" dir="2700000" algn="tl">
                    <a:srgbClr val="000000"/>
                  </a:outerShdw>
                </a:effectLst>
              </a:rPr>
              <a:t>.</a:t>
            </a:r>
          </a:p>
          <a:p>
            <a:pPr marL="355600" indent="-355600">
              <a:spcBef>
                <a:spcPct val="20000"/>
              </a:spcBef>
              <a:buClr>
                <a:srgbClr val="FF0000"/>
              </a:buClr>
              <a:buFont typeface="Arial Unicode MS" pitchFamily="34" charset="-128"/>
              <a:buChar char="➤"/>
              <a:defRPr/>
            </a:pPr>
            <a:endParaRPr lang="de-DE" sz="2000" dirty="0">
              <a:solidFill>
                <a:schemeClr val="tx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6553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6553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655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67588"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8806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60D40A1-2674-4D97-874F-127ED0EEE7F6}" type="slidenum">
              <a:rPr lang="de-DE" altLang="en-US" sz="1600" smtClean="0"/>
              <a:pPr eaLnBrk="1" hangingPunct="1">
                <a:spcBef>
                  <a:spcPct val="0"/>
                </a:spcBef>
                <a:buClrTx/>
                <a:buFontTx/>
                <a:buNone/>
              </a:pPr>
              <a:t>85</a:t>
            </a:fld>
            <a:r>
              <a:rPr lang="de-DE" altLang="en-US" sz="1600"/>
              <a:t> -</a:t>
            </a:r>
          </a:p>
        </p:txBody>
      </p:sp>
      <p:sp>
        <p:nvSpPr>
          <p:cNvPr id="8806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8806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67587" name="Rectangle 3"/>
          <p:cNvSpPr>
            <a:spLocks noChangeArrowheads="1"/>
          </p:cNvSpPr>
          <p:nvPr/>
        </p:nvSpPr>
        <p:spPr bwMode="auto">
          <a:xfrm>
            <a:off x="104775" y="969963"/>
            <a:ext cx="8859838" cy="606425"/>
          </a:xfrm>
          <a:prstGeom prst="rect">
            <a:avLst/>
          </a:prstGeom>
          <a:noFill/>
          <a:ln w="9525">
            <a:noFill/>
            <a:miter lim="800000"/>
            <a:headEnd/>
            <a:tailEnd/>
          </a:ln>
          <a:effectLst/>
        </p:spPr>
        <p:txBody>
          <a:bodyPr lIns="92075" tIns="46038" rIns="92075" bIns="46038"/>
          <a:lstStyle/>
          <a:p>
            <a:pPr marL="457200" indent="-457200">
              <a:lnSpc>
                <a:spcPct val="110000"/>
              </a:lnSpc>
              <a:spcBef>
                <a:spcPct val="20000"/>
              </a:spcBef>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Die Bilanzmechanik eines BANKrotts</a:t>
            </a:r>
            <a:r>
              <a:rPr lang="de-DE" sz="2400" baseline="30000">
                <a:solidFill>
                  <a:schemeClr val="tx1"/>
                </a:solidFill>
                <a:effectLst>
                  <a:outerShdw blurRad="38100" dist="38100" dir="2700000" algn="tl">
                    <a:srgbClr val="000000"/>
                  </a:outerShdw>
                </a:effectLst>
              </a:rPr>
              <a:t>1)</a:t>
            </a:r>
            <a:r>
              <a:rPr lang="de-DE" sz="2400">
                <a:solidFill>
                  <a:schemeClr val="tx1"/>
                </a:solidFill>
                <a:effectLst>
                  <a:outerShdw blurRad="38100" dist="38100" dir="2700000" algn="tl">
                    <a:srgbClr val="000000"/>
                  </a:outerShdw>
                </a:effectLst>
              </a:rPr>
              <a:t>:</a:t>
            </a:r>
          </a:p>
        </p:txBody>
      </p:sp>
      <p:sp>
        <p:nvSpPr>
          <p:cNvPr id="88071" name="Text Box 5"/>
          <p:cNvSpPr txBox="1">
            <a:spLocks noChangeArrowheads="1"/>
          </p:cNvSpPr>
          <p:nvPr/>
        </p:nvSpPr>
        <p:spPr bwMode="auto">
          <a:xfrm>
            <a:off x="0" y="62103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800" baseline="30000"/>
              <a:t>1)</a:t>
            </a:r>
            <a:r>
              <a:rPr lang="de-DE" altLang="en-US" sz="1800"/>
              <a:t> Bankrott kommt aus dem italienischen „banca rotta“ und heißt wörtlich übersetzt „zerbrochene Bank“.</a:t>
            </a:r>
          </a:p>
        </p:txBody>
      </p:sp>
      <p:graphicFrame>
        <p:nvGraphicFramePr>
          <p:cNvPr id="9667590" name="Group 6"/>
          <p:cNvGraphicFramePr>
            <a:graphicFrameLocks noGrp="1"/>
          </p:cNvGraphicFramePr>
          <p:nvPr/>
        </p:nvGraphicFramePr>
        <p:xfrm>
          <a:off x="2270125" y="1592263"/>
          <a:ext cx="4691063" cy="4344987"/>
        </p:xfrm>
        <a:graphic>
          <a:graphicData uri="http://schemas.openxmlformats.org/drawingml/2006/table">
            <a:tbl>
              <a:tblPr/>
              <a:tblGrid>
                <a:gridCol w="2346325">
                  <a:extLst>
                    <a:ext uri="{9D8B030D-6E8A-4147-A177-3AD203B41FA5}">
                      <a16:colId xmlns:a16="http://schemas.microsoft.com/office/drawing/2014/main" val="20000"/>
                    </a:ext>
                  </a:extLst>
                </a:gridCol>
                <a:gridCol w="2344738">
                  <a:extLst>
                    <a:ext uri="{9D8B030D-6E8A-4147-A177-3AD203B41FA5}">
                      <a16:colId xmlns:a16="http://schemas.microsoft.com/office/drawing/2014/main" val="20001"/>
                    </a:ext>
                  </a:extLst>
                </a:gridCol>
              </a:tblGrid>
              <a:tr h="492125">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Struktur einer Bankenbilanz</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49212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Forderungen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Verbindlichkeiten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7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667606" name="Rectangle 22"/>
          <p:cNvSpPr>
            <a:spLocks noChangeArrowheads="1"/>
          </p:cNvSpPr>
          <p:nvPr/>
        </p:nvSpPr>
        <p:spPr bwMode="auto">
          <a:xfrm>
            <a:off x="4624388" y="2605088"/>
            <a:ext cx="2151062" cy="3173412"/>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Schulden</a:t>
            </a:r>
          </a:p>
        </p:txBody>
      </p:sp>
      <p:sp>
        <p:nvSpPr>
          <p:cNvPr id="9667607" name="Rectangle 23"/>
          <p:cNvSpPr>
            <a:spLocks noChangeArrowheads="1"/>
          </p:cNvSpPr>
          <p:nvPr/>
        </p:nvSpPr>
        <p:spPr bwMode="auto">
          <a:xfrm>
            <a:off x="2449513" y="2605088"/>
            <a:ext cx="2151062" cy="3173412"/>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Guthaben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67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67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7606" grpId="0" animBg="1"/>
      <p:bldP spid="9667607"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69636"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8909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E4A88047-C9BC-44EB-A1C2-BBEA76115387}" type="slidenum">
              <a:rPr lang="de-DE" altLang="en-US" sz="1600" smtClean="0"/>
              <a:pPr eaLnBrk="1" hangingPunct="1">
                <a:spcBef>
                  <a:spcPct val="0"/>
                </a:spcBef>
                <a:buClrTx/>
                <a:buFontTx/>
                <a:buNone/>
              </a:pPr>
              <a:t>86</a:t>
            </a:fld>
            <a:r>
              <a:rPr lang="de-DE" altLang="en-US" sz="1600"/>
              <a:t> -</a:t>
            </a:r>
          </a:p>
        </p:txBody>
      </p:sp>
      <p:sp>
        <p:nvSpPr>
          <p:cNvPr id="8909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8909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69635" name="Rectangle 3"/>
          <p:cNvSpPr>
            <a:spLocks noChangeArrowheads="1"/>
          </p:cNvSpPr>
          <p:nvPr/>
        </p:nvSpPr>
        <p:spPr bwMode="auto">
          <a:xfrm>
            <a:off x="104775" y="969963"/>
            <a:ext cx="8859838" cy="606425"/>
          </a:xfrm>
          <a:prstGeom prst="rect">
            <a:avLst/>
          </a:prstGeom>
          <a:noFill/>
          <a:ln w="9525">
            <a:noFill/>
            <a:miter lim="800000"/>
            <a:headEnd/>
            <a:tailEnd/>
          </a:ln>
          <a:effectLst/>
        </p:spPr>
        <p:txBody>
          <a:bodyPr lIns="92075" tIns="46038" rIns="92075" bIns="46038"/>
          <a:lstStyle/>
          <a:p>
            <a:pPr marL="457200" indent="-457200">
              <a:lnSpc>
                <a:spcPct val="110000"/>
              </a:lnSpc>
              <a:spcBef>
                <a:spcPct val="20000"/>
              </a:spcBef>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Die Bilanzmechanik eines BANKrotts</a:t>
            </a:r>
            <a:r>
              <a:rPr lang="de-DE" sz="2400" baseline="30000">
                <a:solidFill>
                  <a:schemeClr val="tx1"/>
                </a:solidFill>
                <a:effectLst>
                  <a:outerShdw blurRad="38100" dist="38100" dir="2700000" algn="tl">
                    <a:srgbClr val="000000"/>
                  </a:outerShdw>
                </a:effectLst>
              </a:rPr>
              <a:t>1)</a:t>
            </a:r>
            <a:r>
              <a:rPr lang="de-DE" sz="2400">
                <a:solidFill>
                  <a:schemeClr val="tx1"/>
                </a:solidFill>
                <a:effectLst>
                  <a:outerShdw blurRad="38100" dist="38100" dir="2700000" algn="tl">
                    <a:srgbClr val="000000"/>
                  </a:outerShdw>
                </a:effectLst>
              </a:rPr>
              <a:t>:</a:t>
            </a:r>
          </a:p>
        </p:txBody>
      </p:sp>
      <p:graphicFrame>
        <p:nvGraphicFramePr>
          <p:cNvPr id="9669637" name="Group 5"/>
          <p:cNvGraphicFramePr>
            <a:graphicFrameLocks noGrp="1"/>
          </p:cNvGraphicFramePr>
          <p:nvPr/>
        </p:nvGraphicFramePr>
        <p:xfrm>
          <a:off x="2270125" y="1592263"/>
          <a:ext cx="4691063" cy="4344987"/>
        </p:xfrm>
        <a:graphic>
          <a:graphicData uri="http://schemas.openxmlformats.org/drawingml/2006/table">
            <a:tbl>
              <a:tblPr/>
              <a:tblGrid>
                <a:gridCol w="2346325">
                  <a:extLst>
                    <a:ext uri="{9D8B030D-6E8A-4147-A177-3AD203B41FA5}">
                      <a16:colId xmlns:a16="http://schemas.microsoft.com/office/drawing/2014/main" val="20000"/>
                    </a:ext>
                  </a:extLst>
                </a:gridCol>
                <a:gridCol w="2344738">
                  <a:extLst>
                    <a:ext uri="{9D8B030D-6E8A-4147-A177-3AD203B41FA5}">
                      <a16:colId xmlns:a16="http://schemas.microsoft.com/office/drawing/2014/main" val="20001"/>
                    </a:ext>
                  </a:extLst>
                </a:gridCol>
              </a:tblGrid>
              <a:tr h="492125">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Struktur einer Bankenbilanz</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49212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Forderungen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Verbindlichkeiten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7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9107" name="Rectangle 21"/>
          <p:cNvSpPr>
            <a:spLocks noChangeArrowheads="1"/>
          </p:cNvSpPr>
          <p:nvPr/>
        </p:nvSpPr>
        <p:spPr bwMode="auto">
          <a:xfrm>
            <a:off x="4624388" y="2605088"/>
            <a:ext cx="2151062" cy="2646362"/>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Einlagen (Bargeldkredit von Notenbank, Girokonten, Sparbücher, Termineinlagen, etc.)</a:t>
            </a:r>
          </a:p>
        </p:txBody>
      </p:sp>
      <p:sp>
        <p:nvSpPr>
          <p:cNvPr id="89108" name="Rectangle 22"/>
          <p:cNvSpPr>
            <a:spLocks noChangeArrowheads="1"/>
          </p:cNvSpPr>
          <p:nvPr/>
        </p:nvSpPr>
        <p:spPr bwMode="auto">
          <a:xfrm>
            <a:off x="2449513" y="3063875"/>
            <a:ext cx="2151062" cy="1409700"/>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Kredite an Haushalte und Unternehmen</a:t>
            </a:r>
          </a:p>
        </p:txBody>
      </p:sp>
      <p:sp>
        <p:nvSpPr>
          <p:cNvPr id="89109" name="Rectangle 23"/>
          <p:cNvSpPr>
            <a:spLocks noChangeArrowheads="1"/>
          </p:cNvSpPr>
          <p:nvPr/>
        </p:nvSpPr>
        <p:spPr bwMode="auto">
          <a:xfrm>
            <a:off x="2447925" y="4486275"/>
            <a:ext cx="2151063" cy="1304925"/>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lnSpc>
                <a:spcPct val="50000"/>
              </a:lnSpc>
              <a:spcBef>
                <a:spcPct val="0"/>
              </a:spcBef>
              <a:buClrTx/>
              <a:buFontTx/>
              <a:buNone/>
            </a:pPr>
            <a:endParaRPr lang="de-DE" altLang="en-US" sz="2000">
              <a:solidFill>
                <a:srgbClr val="0000CC"/>
              </a:solidFill>
            </a:endParaRPr>
          </a:p>
          <a:p>
            <a:pPr algn="ctr" eaLnBrk="1" hangingPunct="1">
              <a:spcBef>
                <a:spcPct val="0"/>
              </a:spcBef>
              <a:buClrTx/>
              <a:buFontTx/>
              <a:buNone/>
            </a:pPr>
            <a:r>
              <a:rPr lang="de-DE" altLang="en-US" sz="2000">
                <a:solidFill>
                  <a:srgbClr val="0000CC"/>
                </a:solidFill>
              </a:rPr>
              <a:t>Wertpapiere</a:t>
            </a:r>
          </a:p>
        </p:txBody>
      </p:sp>
      <p:sp>
        <p:nvSpPr>
          <p:cNvPr id="89110" name="Rectangle 24"/>
          <p:cNvSpPr>
            <a:spLocks noChangeArrowheads="1"/>
          </p:cNvSpPr>
          <p:nvPr/>
        </p:nvSpPr>
        <p:spPr bwMode="auto">
          <a:xfrm>
            <a:off x="4624388" y="5276850"/>
            <a:ext cx="2151062" cy="512763"/>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Eigenkapital</a:t>
            </a:r>
          </a:p>
        </p:txBody>
      </p:sp>
      <p:sp>
        <p:nvSpPr>
          <p:cNvPr id="89111" name="Rectangle 25"/>
          <p:cNvSpPr>
            <a:spLocks noChangeArrowheads="1"/>
          </p:cNvSpPr>
          <p:nvPr/>
        </p:nvSpPr>
        <p:spPr bwMode="auto">
          <a:xfrm>
            <a:off x="2451100" y="2605088"/>
            <a:ext cx="2151063" cy="458787"/>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Bargeld</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71700" name="Rectangle 20"/>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9011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839F40E-47C1-4395-A573-E2D5040C95B0}" type="slidenum">
              <a:rPr lang="de-DE" altLang="en-US" sz="1600" smtClean="0"/>
              <a:pPr eaLnBrk="1" hangingPunct="1">
                <a:spcBef>
                  <a:spcPct val="0"/>
                </a:spcBef>
                <a:buClrTx/>
                <a:buFontTx/>
                <a:buNone/>
              </a:pPr>
              <a:t>87</a:t>
            </a:fld>
            <a:r>
              <a:rPr lang="de-DE" altLang="en-US" sz="1600"/>
              <a:t> -</a:t>
            </a:r>
          </a:p>
        </p:txBody>
      </p:sp>
      <p:sp>
        <p:nvSpPr>
          <p:cNvPr id="9011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9671682" name="Group 2"/>
          <p:cNvGraphicFramePr>
            <a:graphicFrameLocks noGrp="1"/>
          </p:cNvGraphicFramePr>
          <p:nvPr/>
        </p:nvGraphicFramePr>
        <p:xfrm>
          <a:off x="2270125" y="1592263"/>
          <a:ext cx="4691063" cy="4344987"/>
        </p:xfrm>
        <a:graphic>
          <a:graphicData uri="http://schemas.openxmlformats.org/drawingml/2006/table">
            <a:tbl>
              <a:tblPr/>
              <a:tblGrid>
                <a:gridCol w="2346325">
                  <a:extLst>
                    <a:ext uri="{9D8B030D-6E8A-4147-A177-3AD203B41FA5}">
                      <a16:colId xmlns:a16="http://schemas.microsoft.com/office/drawing/2014/main" val="20000"/>
                    </a:ext>
                  </a:extLst>
                </a:gridCol>
                <a:gridCol w="2344738">
                  <a:extLst>
                    <a:ext uri="{9D8B030D-6E8A-4147-A177-3AD203B41FA5}">
                      <a16:colId xmlns:a16="http://schemas.microsoft.com/office/drawing/2014/main" val="20001"/>
                    </a:ext>
                  </a:extLst>
                </a:gridCol>
              </a:tblGrid>
              <a:tr h="492125">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Struktur einer Bankenbilanz</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49212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Forderungen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Verbindlichkeiten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7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0129" name="Rectangle 18"/>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71699" name="Rectangle 19"/>
          <p:cNvSpPr>
            <a:spLocks noChangeArrowheads="1"/>
          </p:cNvSpPr>
          <p:nvPr/>
        </p:nvSpPr>
        <p:spPr bwMode="auto">
          <a:xfrm>
            <a:off x="104775" y="969963"/>
            <a:ext cx="8859838" cy="606425"/>
          </a:xfrm>
          <a:prstGeom prst="rect">
            <a:avLst/>
          </a:prstGeom>
          <a:noFill/>
          <a:ln w="9525">
            <a:noFill/>
            <a:miter lim="800000"/>
            <a:headEnd/>
            <a:tailEnd/>
          </a:ln>
          <a:effectLst/>
        </p:spPr>
        <p:txBody>
          <a:bodyPr lIns="92075" tIns="46038" rIns="92075" bIns="46038"/>
          <a:lstStyle/>
          <a:p>
            <a:pPr marL="457200" indent="-457200">
              <a:lnSpc>
                <a:spcPct val="110000"/>
              </a:lnSpc>
              <a:spcBef>
                <a:spcPct val="20000"/>
              </a:spcBef>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Die Bilanzmechanik eines BANKrotts:</a:t>
            </a:r>
          </a:p>
        </p:txBody>
      </p:sp>
      <p:sp>
        <p:nvSpPr>
          <p:cNvPr id="9671701" name="Rectangle 21"/>
          <p:cNvSpPr>
            <a:spLocks noChangeArrowheads="1"/>
          </p:cNvSpPr>
          <p:nvPr/>
        </p:nvSpPr>
        <p:spPr bwMode="auto">
          <a:xfrm>
            <a:off x="2447925" y="4473575"/>
            <a:ext cx="2151063" cy="1304925"/>
          </a:xfrm>
          <a:prstGeom prst="rect">
            <a:avLst/>
          </a:prstGeom>
          <a:solidFill>
            <a:srgbClr val="FFFF99"/>
          </a:solidFill>
          <a:ln w="28575" algn="ctr">
            <a:solidFill>
              <a:srgbClr val="FF0000"/>
            </a:solidFill>
            <a:miter lim="800000"/>
            <a:headEnd type="none" w="med" len="lg"/>
            <a:tailEnd type="none" w="lg" len="lg"/>
          </a:ln>
        </p:spPr>
        <p:txBody>
          <a:bodyPr lIns="90000" tIns="0" rIns="90000" bIns="4680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lnSpc>
                <a:spcPct val="70000"/>
              </a:lnSpc>
              <a:spcBef>
                <a:spcPct val="0"/>
              </a:spcBef>
              <a:buClrTx/>
              <a:buFontTx/>
              <a:buNone/>
            </a:pPr>
            <a:endParaRPr lang="de-DE" altLang="en-US" sz="2000">
              <a:solidFill>
                <a:srgbClr val="0000CC"/>
              </a:solidFill>
            </a:endParaRPr>
          </a:p>
          <a:p>
            <a:pPr algn="ctr" eaLnBrk="1" hangingPunct="1">
              <a:spcBef>
                <a:spcPct val="0"/>
              </a:spcBef>
              <a:buClrTx/>
              <a:buFontTx/>
              <a:buNone/>
            </a:pPr>
            <a:r>
              <a:rPr lang="de-DE" altLang="en-US" sz="2000">
                <a:solidFill>
                  <a:srgbClr val="0000CC"/>
                </a:solidFill>
              </a:rPr>
              <a:t>Wertpapiere</a:t>
            </a:r>
          </a:p>
        </p:txBody>
      </p:sp>
      <p:sp>
        <p:nvSpPr>
          <p:cNvPr id="9671702" name="Rectangle 22"/>
          <p:cNvSpPr>
            <a:spLocks noChangeArrowheads="1"/>
          </p:cNvSpPr>
          <p:nvPr/>
        </p:nvSpPr>
        <p:spPr bwMode="auto">
          <a:xfrm>
            <a:off x="4608513" y="5265738"/>
            <a:ext cx="2151062" cy="512762"/>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Eigenkapital</a:t>
            </a:r>
          </a:p>
        </p:txBody>
      </p:sp>
      <p:sp>
        <p:nvSpPr>
          <p:cNvPr id="90133" name="Rectangle 23"/>
          <p:cNvSpPr>
            <a:spLocks noChangeArrowheads="1"/>
          </p:cNvSpPr>
          <p:nvPr/>
        </p:nvSpPr>
        <p:spPr bwMode="auto">
          <a:xfrm>
            <a:off x="2447925" y="3068638"/>
            <a:ext cx="2151063" cy="1409700"/>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Kredite an Haushalte und Unternehmen</a:t>
            </a:r>
          </a:p>
        </p:txBody>
      </p:sp>
      <p:sp>
        <p:nvSpPr>
          <p:cNvPr id="90134" name="Rectangle 24"/>
          <p:cNvSpPr>
            <a:spLocks noChangeArrowheads="1"/>
          </p:cNvSpPr>
          <p:nvPr/>
        </p:nvSpPr>
        <p:spPr bwMode="auto">
          <a:xfrm>
            <a:off x="2447925" y="2600325"/>
            <a:ext cx="2151063" cy="458788"/>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Bargeld</a:t>
            </a:r>
          </a:p>
        </p:txBody>
      </p:sp>
      <p:sp>
        <p:nvSpPr>
          <p:cNvPr id="90135" name="Rectangle 26"/>
          <p:cNvSpPr>
            <a:spLocks noChangeArrowheads="1"/>
          </p:cNvSpPr>
          <p:nvPr/>
        </p:nvSpPr>
        <p:spPr bwMode="auto">
          <a:xfrm>
            <a:off x="4608513" y="2600325"/>
            <a:ext cx="2151062" cy="2646363"/>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Einlagen (Bargeldkredit von Notenbank, Girokonten, Sparbücher, Termineinlagen, etc.)</a:t>
            </a:r>
          </a:p>
        </p:txBody>
      </p:sp>
      <p:sp>
        <p:nvSpPr>
          <p:cNvPr id="9671707" name="AutoShape 27"/>
          <p:cNvSpPr>
            <a:spLocks/>
          </p:cNvSpPr>
          <p:nvPr/>
        </p:nvSpPr>
        <p:spPr bwMode="auto">
          <a:xfrm>
            <a:off x="2195513" y="4471988"/>
            <a:ext cx="179387" cy="755650"/>
          </a:xfrm>
          <a:prstGeom prst="leftBrace">
            <a:avLst>
              <a:gd name="adj1" fmla="val 35103"/>
              <a:gd name="adj2" fmla="val 50000"/>
            </a:avLst>
          </a:prstGeom>
          <a:noFill/>
          <a:ln w="25400">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71708" name="Text Box 28"/>
          <p:cNvSpPr txBox="1">
            <a:spLocks noChangeArrowheads="1"/>
          </p:cNvSpPr>
          <p:nvPr/>
        </p:nvSpPr>
        <p:spPr bwMode="auto">
          <a:xfrm>
            <a:off x="142875" y="4329113"/>
            <a:ext cx="20161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FF00"/>
                </a:solidFill>
              </a:rPr>
              <a:t>Wertverlust der Wertpapiere führt zu Verlust des Eigenkapitals</a:t>
            </a:r>
          </a:p>
        </p:txBody>
      </p:sp>
      <p:sp>
        <p:nvSpPr>
          <p:cNvPr id="9671709" name="Text Box 29"/>
          <p:cNvSpPr txBox="1">
            <a:spLocks noChangeArrowheads="1"/>
          </p:cNvSpPr>
          <p:nvPr/>
        </p:nvSpPr>
        <p:spPr bwMode="auto">
          <a:xfrm>
            <a:off x="463550" y="5984875"/>
            <a:ext cx="2016125" cy="727075"/>
          </a:xfrm>
          <a:prstGeom prst="rect">
            <a:avLst/>
          </a:prstGeom>
          <a:noFill/>
          <a:ln w="38100" algn="ctr">
            <a:solidFill>
              <a:srgbClr val="FF0000"/>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3300"/>
                </a:solidFill>
              </a:rPr>
              <a:t>=&gt; Noch kein Bankrott!</a:t>
            </a:r>
          </a:p>
        </p:txBody>
      </p:sp>
      <p:sp>
        <p:nvSpPr>
          <p:cNvPr id="9671710" name="Text Box 30"/>
          <p:cNvSpPr txBox="1">
            <a:spLocks noChangeArrowheads="1"/>
          </p:cNvSpPr>
          <p:nvPr/>
        </p:nvSpPr>
        <p:spPr bwMode="auto">
          <a:xfrm>
            <a:off x="2801938" y="5986463"/>
            <a:ext cx="2587625" cy="727075"/>
          </a:xfrm>
          <a:prstGeom prst="rect">
            <a:avLst/>
          </a:prstGeom>
          <a:noFill/>
          <a:ln w="38100" algn="ctr">
            <a:solidFill>
              <a:srgbClr val="FF0000"/>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200">
                <a:solidFill>
                  <a:srgbClr val="FF3300"/>
                </a:solidFill>
              </a:rPr>
              <a:t>=&gt;</a:t>
            </a:r>
            <a:r>
              <a:rPr lang="de-DE" altLang="en-US" sz="2200">
                <a:solidFill>
                  <a:schemeClr val="bg2"/>
                </a:solidFill>
              </a:rPr>
              <a:t> </a:t>
            </a:r>
            <a:r>
              <a:rPr lang="de-DE" altLang="en-US" sz="2000">
                <a:solidFill>
                  <a:srgbClr val="FF3300"/>
                </a:solidFill>
              </a:rPr>
              <a:t>Aber zu wenig Eigenkapital!</a:t>
            </a:r>
          </a:p>
        </p:txBody>
      </p:sp>
      <p:sp>
        <p:nvSpPr>
          <p:cNvPr id="9671711" name="Text Box 31"/>
          <p:cNvSpPr txBox="1">
            <a:spLocks noChangeArrowheads="1"/>
          </p:cNvSpPr>
          <p:nvPr/>
        </p:nvSpPr>
        <p:spPr bwMode="auto">
          <a:xfrm>
            <a:off x="5572125" y="5975350"/>
            <a:ext cx="2447925" cy="727075"/>
          </a:xfrm>
          <a:prstGeom prst="rect">
            <a:avLst/>
          </a:prstGeom>
          <a:noFill/>
          <a:ln w="38100" algn="ctr">
            <a:solidFill>
              <a:srgbClr val="FF0000"/>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200">
                <a:solidFill>
                  <a:srgbClr val="FF3300"/>
                </a:solidFill>
              </a:rPr>
              <a:t>=&gt;</a:t>
            </a:r>
            <a:r>
              <a:rPr lang="de-DE" altLang="en-US" sz="2200">
                <a:solidFill>
                  <a:schemeClr val="bg2"/>
                </a:solidFill>
              </a:rPr>
              <a:t> </a:t>
            </a:r>
            <a:r>
              <a:rPr lang="de-DE" altLang="en-US" sz="2000">
                <a:solidFill>
                  <a:srgbClr val="FF3300"/>
                </a:solidFill>
              </a:rPr>
              <a:t>Problem mit der Bankenaufsicht!</a:t>
            </a:r>
          </a:p>
        </p:txBody>
      </p:sp>
      <p:sp>
        <p:nvSpPr>
          <p:cNvPr id="9671713" name="Text Box 33"/>
          <p:cNvSpPr txBox="1">
            <a:spLocks noChangeArrowheads="1"/>
          </p:cNvSpPr>
          <p:nvPr/>
        </p:nvSpPr>
        <p:spPr bwMode="auto">
          <a:xfrm>
            <a:off x="2447925" y="4473575"/>
            <a:ext cx="21605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lnSpc>
                <a:spcPct val="120000"/>
              </a:lnSpc>
              <a:spcBef>
                <a:spcPct val="50000"/>
              </a:spcBef>
              <a:buClrTx/>
              <a:buFontTx/>
              <a:buNone/>
            </a:pPr>
            <a:r>
              <a:rPr lang="de-DE" altLang="en-US" sz="2000">
                <a:solidFill>
                  <a:srgbClr val="0000CC"/>
                </a:solidFill>
              </a:rPr>
              <a:t>Restwert der Wertpapiere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0.00052 -3.7037E-6 L 0.00052 -0.0787 " pathEditMode="relative" rAng="0" ptsTypes="AA">
                                      <p:cBhvr>
                                        <p:cTn id="6" dur="2000" fill="hold"/>
                                        <p:tgtEl>
                                          <p:spTgt spid="9671701"/>
                                        </p:tgtEl>
                                        <p:attrNameLst>
                                          <p:attrName>ppt_x</p:attrName>
                                          <p:attrName>ppt_y</p:attrName>
                                        </p:attrNameLst>
                                      </p:cBhvr>
                                      <p:rCtr x="0" y="-3935"/>
                                    </p:animMotion>
                                  </p:childTnLst>
                                </p:cTn>
                              </p:par>
                              <p:par>
                                <p:cTn id="7" presetID="64" presetClass="path" presetSubtype="0" accel="50000" decel="50000" fill="hold" grpId="0" nodeType="withEffect">
                                  <p:stCondLst>
                                    <p:cond delay="0"/>
                                  </p:stCondLst>
                                  <p:childTnLst>
                                    <p:animMotion origin="layout" path="M 2.22222E-6 -2.59259E-6 L 0.00052 -0.0794 " pathEditMode="relative" rAng="0" ptsTypes="AA">
                                      <p:cBhvr>
                                        <p:cTn id="8" dur="2000" fill="hold"/>
                                        <p:tgtEl>
                                          <p:spTgt spid="9671702"/>
                                        </p:tgtEl>
                                        <p:attrNameLst>
                                          <p:attrName>ppt_x</p:attrName>
                                          <p:attrName>ppt_y</p:attrName>
                                        </p:attrNameLst>
                                      </p:cBhvr>
                                      <p:rCtr x="17" y="-3981"/>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717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717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717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717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717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71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1701" grpId="0" animBg="1"/>
      <p:bldP spid="9671702" grpId="0" animBg="1"/>
      <p:bldP spid="9671707" grpId="0" animBg="1"/>
      <p:bldP spid="9671708" grpId="0"/>
      <p:bldP spid="9671709" grpId="0" animBg="1"/>
      <p:bldP spid="9671710" grpId="0" animBg="1"/>
      <p:bldP spid="9671711" grpId="0" animBg="1"/>
      <p:bldP spid="9671713"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73748" name="Rectangle 20"/>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9113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3D968C08-C343-411C-BA21-3010D9995A6D}" type="slidenum">
              <a:rPr lang="de-DE" altLang="en-US" sz="1600" smtClean="0"/>
              <a:pPr eaLnBrk="1" hangingPunct="1">
                <a:spcBef>
                  <a:spcPct val="0"/>
                </a:spcBef>
                <a:buClrTx/>
                <a:buFontTx/>
                <a:buNone/>
              </a:pPr>
              <a:t>88</a:t>
            </a:fld>
            <a:r>
              <a:rPr lang="de-DE" altLang="en-US" sz="1600"/>
              <a:t> -</a:t>
            </a:r>
          </a:p>
        </p:txBody>
      </p:sp>
      <p:sp>
        <p:nvSpPr>
          <p:cNvPr id="9114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9673730" name="Group 2"/>
          <p:cNvGraphicFramePr>
            <a:graphicFrameLocks noGrp="1"/>
          </p:cNvGraphicFramePr>
          <p:nvPr/>
        </p:nvGraphicFramePr>
        <p:xfrm>
          <a:off x="2303463" y="1592263"/>
          <a:ext cx="4657725" cy="4344987"/>
        </p:xfrm>
        <a:graphic>
          <a:graphicData uri="http://schemas.openxmlformats.org/drawingml/2006/table">
            <a:tbl>
              <a:tblPr/>
              <a:tblGrid>
                <a:gridCol w="2312987">
                  <a:extLst>
                    <a:ext uri="{9D8B030D-6E8A-4147-A177-3AD203B41FA5}">
                      <a16:colId xmlns:a16="http://schemas.microsoft.com/office/drawing/2014/main" val="20000"/>
                    </a:ext>
                  </a:extLst>
                </a:gridCol>
                <a:gridCol w="2344738">
                  <a:extLst>
                    <a:ext uri="{9D8B030D-6E8A-4147-A177-3AD203B41FA5}">
                      <a16:colId xmlns:a16="http://schemas.microsoft.com/office/drawing/2014/main" val="20001"/>
                    </a:ext>
                  </a:extLst>
                </a:gridCol>
              </a:tblGrid>
              <a:tr h="492125">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Struktur einer Bankenbilanz</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lg"/>
                      <a:tailEnd type="none" w="lg" len="lg"/>
                    </a:lnT>
                    <a:lnB w="571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49212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Forderungen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Verbindlichkeiten</a:t>
                      </a:r>
                    </a:p>
                  </a:txBody>
                  <a:tcPr marL="90000" marR="90000" marT="46800" marB="46800" anchor="ctr" anchorCtr="1" horzOverflow="overflow">
                    <a:lnL w="57150" cap="flat" cmpd="sng" algn="ctr">
                      <a:solidFill>
                        <a:schemeClr val="tx1"/>
                      </a:solidFill>
                      <a:prstDash val="solid"/>
                      <a:round/>
                      <a:headEnd type="none" w="med" len="lg"/>
                      <a:tailEnd type="none" w="lg" len="lg"/>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0737">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 </a:t>
                      </a:r>
                    </a:p>
                  </a:txBody>
                  <a:tcPr marL="90000" marR="90000" marT="46800" marB="46800" anchor="ctr" anchorCtr="1" horzOverflow="overflow">
                    <a:lnL cap="flat">
                      <a:noFill/>
                    </a:lnL>
                    <a:lnR w="57150" cap="flat" cmpd="sng" algn="ctr">
                      <a:solidFill>
                        <a:schemeClr val="tx1"/>
                      </a:solidFill>
                      <a:prstDash val="solid"/>
                      <a:round/>
                      <a:headEnd type="none" w="med" len="lg"/>
                      <a:tailEnd type="none" w="lg" len="lg"/>
                    </a:lnR>
                    <a:lnT w="5715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L="90000" marR="90000" marT="46800" marB="46800" anchor="ctr" anchorCtr="1" horzOverflow="overflow">
                    <a:lnL w="57150" cap="flat" cmpd="sng" algn="ctr">
                      <a:solidFill>
                        <a:schemeClr val="tx1"/>
                      </a:solidFill>
                      <a:prstDash val="solid"/>
                      <a:round/>
                      <a:headEnd type="none" w="med" len="lg"/>
                      <a:tailEnd type="none" w="lg" len="lg"/>
                    </a:lnL>
                    <a:lnR cap="flat">
                      <a:noFill/>
                    </a:lnR>
                    <a:lnT w="5715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1153" name="Rectangle 18"/>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73747" name="Rectangle 19"/>
          <p:cNvSpPr>
            <a:spLocks noChangeArrowheads="1"/>
          </p:cNvSpPr>
          <p:nvPr/>
        </p:nvSpPr>
        <p:spPr bwMode="auto">
          <a:xfrm>
            <a:off x="104775" y="969963"/>
            <a:ext cx="8859838" cy="606425"/>
          </a:xfrm>
          <a:prstGeom prst="rect">
            <a:avLst/>
          </a:prstGeom>
          <a:noFill/>
          <a:ln w="9525">
            <a:noFill/>
            <a:miter lim="800000"/>
            <a:headEnd/>
            <a:tailEnd/>
          </a:ln>
          <a:effectLst/>
        </p:spPr>
        <p:txBody>
          <a:bodyPr lIns="92075" tIns="46038" rIns="92075" bIns="46038"/>
          <a:lstStyle/>
          <a:p>
            <a:pPr marL="457200" indent="-457200">
              <a:lnSpc>
                <a:spcPct val="110000"/>
              </a:lnSpc>
              <a:spcBef>
                <a:spcPct val="20000"/>
              </a:spcBef>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Die Bilanzmechanik eines BANKrotts:</a:t>
            </a:r>
          </a:p>
        </p:txBody>
      </p:sp>
      <p:sp>
        <p:nvSpPr>
          <p:cNvPr id="9673749" name="Rectangle 21"/>
          <p:cNvSpPr>
            <a:spLocks noChangeArrowheads="1"/>
          </p:cNvSpPr>
          <p:nvPr/>
        </p:nvSpPr>
        <p:spPr bwMode="auto">
          <a:xfrm>
            <a:off x="2447925" y="4473575"/>
            <a:ext cx="2151063" cy="773113"/>
          </a:xfrm>
          <a:prstGeom prst="rect">
            <a:avLst/>
          </a:prstGeom>
          <a:solidFill>
            <a:srgbClr val="FFFF99"/>
          </a:solidFill>
          <a:ln w="28575" algn="ctr">
            <a:solidFill>
              <a:srgbClr val="FF0000"/>
            </a:solidFill>
            <a:miter lim="800000"/>
            <a:headEnd type="none" w="med" len="lg"/>
            <a:tailEnd type="none" w="lg" len="lg"/>
          </a:ln>
        </p:spPr>
        <p:txBody>
          <a:bodyPr lIns="90000" tIns="0" rIns="90000" bIns="4680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lnSpc>
                <a:spcPct val="70000"/>
              </a:lnSpc>
              <a:spcBef>
                <a:spcPct val="0"/>
              </a:spcBef>
              <a:buClrTx/>
              <a:buFontTx/>
              <a:buNone/>
            </a:pPr>
            <a:endParaRPr lang="de-DE" altLang="en-US" sz="2000">
              <a:solidFill>
                <a:srgbClr val="0000CC"/>
              </a:solidFill>
            </a:endParaRPr>
          </a:p>
          <a:p>
            <a:pPr algn="ctr" eaLnBrk="1" hangingPunct="1">
              <a:spcBef>
                <a:spcPct val="0"/>
              </a:spcBef>
              <a:buClrTx/>
              <a:buFontTx/>
              <a:buNone/>
            </a:pPr>
            <a:r>
              <a:rPr lang="de-DE" altLang="en-US" sz="2000">
                <a:solidFill>
                  <a:srgbClr val="0000CC"/>
                </a:solidFill>
              </a:rPr>
              <a:t>Wertpapiere</a:t>
            </a:r>
          </a:p>
        </p:txBody>
      </p:sp>
      <p:sp>
        <p:nvSpPr>
          <p:cNvPr id="91156" name="Rectangle 22"/>
          <p:cNvSpPr>
            <a:spLocks noChangeArrowheads="1"/>
          </p:cNvSpPr>
          <p:nvPr/>
        </p:nvSpPr>
        <p:spPr bwMode="auto">
          <a:xfrm>
            <a:off x="2447925" y="3068638"/>
            <a:ext cx="2151063" cy="1409700"/>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Kredite an Haushalte und Unternehmen</a:t>
            </a:r>
          </a:p>
        </p:txBody>
      </p:sp>
      <p:sp>
        <p:nvSpPr>
          <p:cNvPr id="91157" name="Rectangle 23"/>
          <p:cNvSpPr>
            <a:spLocks noChangeArrowheads="1"/>
          </p:cNvSpPr>
          <p:nvPr/>
        </p:nvSpPr>
        <p:spPr bwMode="auto">
          <a:xfrm>
            <a:off x="2447925" y="2600325"/>
            <a:ext cx="2151063" cy="458788"/>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Bargeld</a:t>
            </a:r>
          </a:p>
        </p:txBody>
      </p:sp>
      <p:sp>
        <p:nvSpPr>
          <p:cNvPr id="91158" name="Rectangle 24"/>
          <p:cNvSpPr>
            <a:spLocks noChangeArrowheads="1"/>
          </p:cNvSpPr>
          <p:nvPr/>
        </p:nvSpPr>
        <p:spPr bwMode="auto">
          <a:xfrm>
            <a:off x="4621213" y="2600325"/>
            <a:ext cx="2151062" cy="2646363"/>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CC"/>
                </a:solidFill>
              </a:rPr>
              <a:t>Einlagen (Bargeldkredit von Notenbank, Girokonten, Sparbücher, Termineinlagen. etc.)</a:t>
            </a:r>
          </a:p>
        </p:txBody>
      </p:sp>
      <p:sp>
        <p:nvSpPr>
          <p:cNvPr id="9673753" name="AutoShape 25"/>
          <p:cNvSpPr>
            <a:spLocks/>
          </p:cNvSpPr>
          <p:nvPr/>
        </p:nvSpPr>
        <p:spPr bwMode="auto">
          <a:xfrm>
            <a:off x="2232025" y="4473575"/>
            <a:ext cx="195263" cy="233363"/>
          </a:xfrm>
          <a:prstGeom prst="leftBrace">
            <a:avLst>
              <a:gd name="adj1" fmla="val 9959"/>
              <a:gd name="adj2" fmla="val 50000"/>
            </a:avLst>
          </a:prstGeom>
          <a:noFill/>
          <a:ln w="25400">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673754" name="Text Box 26"/>
          <p:cNvSpPr txBox="1">
            <a:spLocks noChangeArrowheads="1"/>
          </p:cNvSpPr>
          <p:nvPr/>
        </p:nvSpPr>
        <p:spPr bwMode="auto">
          <a:xfrm>
            <a:off x="142875" y="4329113"/>
            <a:ext cx="20161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FF00"/>
                </a:solidFill>
              </a:rPr>
              <a:t>Wertverlust der Wertpapiere geht weiter…</a:t>
            </a:r>
          </a:p>
        </p:txBody>
      </p:sp>
      <p:sp>
        <p:nvSpPr>
          <p:cNvPr id="9673755" name="Text Box 27"/>
          <p:cNvSpPr txBox="1">
            <a:spLocks noChangeArrowheads="1"/>
          </p:cNvSpPr>
          <p:nvPr/>
        </p:nvSpPr>
        <p:spPr bwMode="auto">
          <a:xfrm>
            <a:off x="3600450" y="5984875"/>
            <a:ext cx="2016125" cy="727075"/>
          </a:xfrm>
          <a:prstGeom prst="rect">
            <a:avLst/>
          </a:prstGeom>
          <a:noFill/>
          <a:ln w="38100" algn="ctr">
            <a:solidFill>
              <a:srgbClr val="FF0000"/>
            </a:solidFill>
            <a:miter lim="800000"/>
            <a:headEnd/>
            <a:tailEnd type="none" w="lg" len="me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FF3300"/>
                </a:solidFill>
              </a:rPr>
              <a:t>Bankrott!</a:t>
            </a:r>
          </a:p>
        </p:txBody>
      </p:sp>
      <p:sp>
        <p:nvSpPr>
          <p:cNvPr id="9673756" name="Text Box 28"/>
          <p:cNvSpPr txBox="1">
            <a:spLocks noChangeArrowheads="1"/>
          </p:cNvSpPr>
          <p:nvPr/>
        </p:nvSpPr>
        <p:spPr bwMode="auto">
          <a:xfrm>
            <a:off x="2447925" y="4473575"/>
            <a:ext cx="216058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lnSpc>
                <a:spcPct val="120000"/>
              </a:lnSpc>
              <a:spcBef>
                <a:spcPct val="50000"/>
              </a:spcBef>
              <a:buClrTx/>
              <a:buFontTx/>
              <a:buNone/>
            </a:pPr>
            <a:r>
              <a:rPr lang="de-DE" altLang="en-US" sz="1800">
                <a:solidFill>
                  <a:srgbClr val="0000CC"/>
                </a:solidFill>
              </a:rPr>
              <a:t>Restwert</a:t>
            </a:r>
          </a:p>
        </p:txBody>
      </p:sp>
      <p:sp>
        <p:nvSpPr>
          <p:cNvPr id="9673757" name="Rectangle 29"/>
          <p:cNvSpPr>
            <a:spLocks noChangeArrowheads="1"/>
          </p:cNvSpPr>
          <p:nvPr/>
        </p:nvSpPr>
        <p:spPr bwMode="auto">
          <a:xfrm>
            <a:off x="2455863" y="4751388"/>
            <a:ext cx="2151062" cy="487362"/>
          </a:xfrm>
          <a:prstGeom prst="rect">
            <a:avLst/>
          </a:prstGeom>
          <a:solidFill>
            <a:srgbClr val="FF0000">
              <a:alpha val="50980"/>
            </a:srgbClr>
          </a:solidFill>
          <a:ln w="28575" algn="ctr">
            <a:solidFill>
              <a:srgbClr val="FF0000"/>
            </a:solidFill>
            <a:miter lim="800000"/>
            <a:headEnd type="none" w="med" len="lg"/>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lnSpc>
                <a:spcPct val="80000"/>
              </a:lnSpc>
              <a:spcBef>
                <a:spcPct val="0"/>
              </a:spcBef>
              <a:buClrTx/>
              <a:buFontTx/>
              <a:buNone/>
            </a:pPr>
            <a:r>
              <a:rPr lang="de-DE" altLang="en-US" sz="1800">
                <a:solidFill>
                  <a:srgbClr val="FFFF00"/>
                </a:solidFill>
              </a:rPr>
              <a:t>Ungedecktes Defizit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2.77778E-7 1.48148E-6 L 0.00052 -0.07616 " pathEditMode="relative" rAng="0" ptsTypes="AA">
                                      <p:cBhvr>
                                        <p:cTn id="6" dur="2000" fill="hold"/>
                                        <p:tgtEl>
                                          <p:spTgt spid="9673749"/>
                                        </p:tgtEl>
                                        <p:attrNameLst>
                                          <p:attrName>ppt_x</p:attrName>
                                          <p:attrName>ppt_y</p:attrName>
                                        </p:attrNameLst>
                                      </p:cBhvr>
                                      <p:rCtr x="17" y="-381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737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737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7375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737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673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3749" grpId="0" animBg="1"/>
      <p:bldP spid="9673753" grpId="0" animBg="1"/>
      <p:bldP spid="9673754" grpId="0"/>
      <p:bldP spid="9673755" grpId="0" animBg="1"/>
      <p:bldP spid="9673756" grpId="0"/>
      <p:bldP spid="9673757"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75779" name="Rectangle 3"/>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9216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B0B69EB1-335F-4328-867F-8848B1A3EB71}" type="slidenum">
              <a:rPr lang="de-DE" altLang="en-US" sz="1600" smtClean="0"/>
              <a:pPr eaLnBrk="1" hangingPunct="1">
                <a:spcBef>
                  <a:spcPct val="0"/>
                </a:spcBef>
                <a:buClrTx/>
                <a:buFontTx/>
                <a:buNone/>
              </a:pPr>
              <a:t>89</a:t>
            </a:fld>
            <a:r>
              <a:rPr lang="de-DE" altLang="en-US" sz="1600"/>
              <a:t> -</a:t>
            </a:r>
          </a:p>
        </p:txBody>
      </p:sp>
      <p:sp>
        <p:nvSpPr>
          <p:cNvPr id="9216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675778" name="Rectangle 2"/>
          <p:cNvSpPr>
            <a:spLocks noChangeArrowheads="1"/>
          </p:cNvSpPr>
          <p:nvPr/>
        </p:nvSpPr>
        <p:spPr bwMode="auto">
          <a:xfrm>
            <a:off x="104775" y="1160463"/>
            <a:ext cx="9039225" cy="792162"/>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Der Bankrott so vieler etablierter Banken führte zu einem allgemeinen Vertrauensverlust zwischen den Banken.</a:t>
            </a:r>
          </a:p>
        </p:txBody>
      </p:sp>
      <p:pic>
        <p:nvPicPr>
          <p:cNvPr id="921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111375"/>
            <a:ext cx="304323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pic>
      <p:sp>
        <p:nvSpPr>
          <p:cNvPr id="9675781" name="Rectangle 5"/>
          <p:cNvSpPr>
            <a:spLocks noChangeArrowheads="1"/>
          </p:cNvSpPr>
          <p:nvPr/>
        </p:nvSpPr>
        <p:spPr bwMode="auto">
          <a:xfrm>
            <a:off x="107950" y="1952625"/>
            <a:ext cx="5472113" cy="3176588"/>
          </a:xfrm>
          <a:prstGeom prst="rect">
            <a:avLst/>
          </a:prstGeom>
          <a:noFill/>
          <a:ln w="9525">
            <a:noFill/>
            <a:miter lim="800000"/>
            <a:headEnd/>
            <a:tailEnd/>
          </a:ln>
          <a:effectLst/>
        </p:spPr>
        <p:txBody>
          <a:bodyPr lIns="92075" tIns="46038" rIns="92075" bIns="46038"/>
          <a:lstStyle/>
          <a:p>
            <a:pPr marL="355600" indent="-3556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Sie schränkten ihre gegenseitige Kreditvergabe ein und die </a:t>
            </a:r>
            <a:r>
              <a:rPr lang="de-DE" dirty="0">
                <a:solidFill>
                  <a:srgbClr val="00FF00"/>
                </a:solidFill>
                <a:effectLst>
                  <a:outerShdw blurRad="38100" dist="38100" dir="2700000" algn="tl">
                    <a:srgbClr val="000000"/>
                  </a:outerShdw>
                </a:effectLst>
              </a:rPr>
              <a:t>Risikoprä-</a:t>
            </a:r>
            <a:r>
              <a:rPr lang="de-DE" dirty="0" err="1">
                <a:solidFill>
                  <a:srgbClr val="00FF00"/>
                </a:solidFill>
                <a:effectLst>
                  <a:outerShdw blurRad="38100" dist="38100" dir="2700000" algn="tl">
                    <a:srgbClr val="000000"/>
                  </a:outerShdw>
                </a:effectLst>
              </a:rPr>
              <a:t>mien</a:t>
            </a:r>
            <a:r>
              <a:rPr lang="de-DE" dirty="0">
                <a:solidFill>
                  <a:schemeClr val="tx1"/>
                </a:solidFill>
                <a:effectLst>
                  <a:outerShdw blurRad="38100" dist="38100" dir="2700000" algn="tl">
                    <a:srgbClr val="000000"/>
                  </a:outerShdw>
                </a:effectLst>
              </a:rPr>
              <a:t> auf dem Interbankenmarkt stiegen enorm.</a:t>
            </a:r>
          </a:p>
          <a:p>
            <a:pPr marL="355600" indent="-3556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Statt gegenseitiger Kreditvergabe leg-</a:t>
            </a:r>
            <a:r>
              <a:rPr lang="de-DE" dirty="0" err="1">
                <a:solidFill>
                  <a:schemeClr val="tx1"/>
                </a:solidFill>
                <a:effectLst>
                  <a:outerShdw blurRad="38100" dist="38100" dir="2700000" algn="tl">
                    <a:srgbClr val="000000"/>
                  </a:outerShdw>
                </a:effectLst>
              </a:rPr>
              <a:t>ten</a:t>
            </a:r>
            <a:r>
              <a:rPr lang="de-DE" dirty="0">
                <a:solidFill>
                  <a:schemeClr val="tx1"/>
                </a:solidFill>
                <a:effectLst>
                  <a:outerShdw blurRad="38100" dist="38100" dir="2700000" algn="tl">
                    <a:srgbClr val="000000"/>
                  </a:outerShdw>
                </a:effectLst>
              </a:rPr>
              <a:t> die Banken ihr Geld in kurzfristigen Treasury Bonds an, so dass der </a:t>
            </a:r>
            <a:r>
              <a:rPr lang="de-DE" dirty="0">
                <a:solidFill>
                  <a:srgbClr val="00FF00"/>
                </a:solidFill>
                <a:effectLst>
                  <a:outerShdw blurRad="38100" dist="38100" dir="2700000" algn="tl">
                    <a:srgbClr val="000000"/>
                  </a:outerShdw>
                </a:effectLst>
              </a:rPr>
              <a:t>Zins der Treasury Bonds sank</a:t>
            </a:r>
            <a:r>
              <a:rPr lang="de-DE" dirty="0">
                <a:solidFill>
                  <a:schemeClr val="tx1"/>
                </a:solidFill>
                <a:effectLst>
                  <a:outerShdw blurRad="38100" dist="38100" dir="2700000" algn="tl">
                    <a:srgbClr val="000000"/>
                  </a:outerShdw>
                </a:effectLst>
              </a:rPr>
              <a:t> und der </a:t>
            </a:r>
            <a:r>
              <a:rPr lang="de-DE" dirty="0">
                <a:solidFill>
                  <a:srgbClr val="00FF00"/>
                </a:solidFill>
                <a:effectLst>
                  <a:outerShdw blurRad="38100" dist="38100" dir="2700000" algn="tl">
                    <a:srgbClr val="000000"/>
                  </a:outerShdw>
                </a:effectLst>
              </a:rPr>
              <a:t>Zins für Interbankenkredite (LIBOR) stieg</a:t>
            </a:r>
            <a:r>
              <a:rPr lang="de-DE" dirty="0">
                <a:solidFill>
                  <a:schemeClr val="tx1"/>
                </a:solidFill>
                <a:effectLst>
                  <a:outerShdw blurRad="38100" dist="38100" dir="2700000" algn="tl">
                    <a:srgbClr val="000000"/>
                  </a:outerShdw>
                </a:effectLst>
              </a:rPr>
              <a: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5204" name="Rectangle 4"/>
          <p:cNvSpPr>
            <a:spLocks noGrp="1" noChangeArrowheads="1"/>
          </p:cNvSpPr>
          <p:nvPr>
            <p:ph type="title"/>
          </p:nvPr>
        </p:nvSpPr>
        <p:spPr/>
        <p:txBody>
          <a:bodyPr/>
          <a:lstStyle/>
          <a:p>
            <a:pPr eaLnBrk="1" hangingPunct="1">
              <a:defRPr/>
            </a:pPr>
            <a:r>
              <a:rPr lang="de-DE" sz="2900"/>
              <a:t>4.1. Die Entstehung spekulativer Blasen</a:t>
            </a:r>
          </a:p>
        </p:txBody>
      </p:sp>
      <p:sp>
        <p:nvSpPr>
          <p:cNvPr id="921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0FEB625F-DA66-456A-BBFD-101D9EF39AF4}" type="slidenum">
              <a:rPr lang="de-DE" altLang="en-US" sz="1600" smtClean="0"/>
              <a:pPr eaLnBrk="1" hangingPunct="1">
                <a:spcBef>
                  <a:spcPct val="0"/>
                </a:spcBef>
                <a:buClrTx/>
                <a:buFontTx/>
                <a:buNone/>
              </a:pPr>
              <a:t>9</a:t>
            </a:fld>
            <a:r>
              <a:rPr lang="de-DE" altLang="en-US" sz="1600"/>
              <a:t> -</a:t>
            </a:r>
          </a:p>
        </p:txBody>
      </p:sp>
      <p:sp>
        <p:nvSpPr>
          <p:cNvPr id="922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2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395203" name="Rectangle 3"/>
          <p:cNvSpPr>
            <a:spLocks noChangeArrowheads="1"/>
          </p:cNvSpPr>
          <p:nvPr/>
        </p:nvSpPr>
        <p:spPr bwMode="auto">
          <a:xfrm>
            <a:off x="104775" y="1328738"/>
            <a:ext cx="9039225" cy="5351462"/>
          </a:xfrm>
          <a:prstGeom prst="rect">
            <a:avLst/>
          </a:prstGeom>
          <a:noFill/>
          <a:ln w="9525">
            <a:noFill/>
            <a:miter lim="800000"/>
            <a:headEnd/>
            <a:tailEnd/>
          </a:ln>
          <a:effectLst/>
        </p:spPr>
        <p:txBody>
          <a:bodyPr lIns="92075" tIns="46038" rIns="92075" bIns="46038"/>
          <a:lstStyle/>
          <a:p>
            <a:pPr marL="571500" indent="-571500">
              <a:lnSpc>
                <a:spcPct val="90000"/>
              </a:lnSpc>
              <a:spcBef>
                <a:spcPct val="60000"/>
              </a:spcBef>
              <a:buClr>
                <a:srgbClr val="FF0000"/>
              </a:buClr>
              <a:buFont typeface="Arial Unicode MS" pitchFamily="34" charset="-128"/>
              <a:buChar char="➤"/>
              <a:defRPr/>
            </a:pPr>
            <a:r>
              <a:rPr lang="de-DE" sz="2400">
                <a:solidFill>
                  <a:schemeClr val="tx1"/>
                </a:solidFill>
                <a:effectLst>
                  <a:outerShdw blurRad="38100" dist="38100" dir="2700000" algn="tl">
                    <a:srgbClr val="000000"/>
                  </a:outerShdw>
                </a:effectLst>
              </a:rPr>
              <a:t>Der positive Rückkopplungseffekt:</a:t>
            </a:r>
          </a:p>
        </p:txBody>
      </p:sp>
      <p:sp>
        <p:nvSpPr>
          <p:cNvPr id="9395205" name="Oval 5"/>
          <p:cNvSpPr>
            <a:spLocks noChangeArrowheads="1"/>
          </p:cNvSpPr>
          <p:nvPr/>
        </p:nvSpPr>
        <p:spPr bwMode="auto">
          <a:xfrm>
            <a:off x="323850" y="3357563"/>
            <a:ext cx="2339975" cy="1368425"/>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chemeClr val="bg2"/>
                </a:solidFill>
                <a:cs typeface="Times New Roman" pitchFamily="18" charset="0"/>
              </a:rPr>
              <a:t>Erwartung eines Preis-anstiegs</a:t>
            </a:r>
          </a:p>
        </p:txBody>
      </p:sp>
      <p:sp>
        <p:nvSpPr>
          <p:cNvPr id="9395206" name="Oval 6"/>
          <p:cNvSpPr>
            <a:spLocks noChangeArrowheads="1"/>
          </p:cNvSpPr>
          <p:nvPr/>
        </p:nvSpPr>
        <p:spPr bwMode="auto">
          <a:xfrm>
            <a:off x="2951163" y="1881188"/>
            <a:ext cx="2628900" cy="1511300"/>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chemeClr val="bg2"/>
                </a:solidFill>
                <a:cs typeface="Times New Roman" pitchFamily="18" charset="0"/>
              </a:rPr>
              <a:t>Kauf des Vermögens-wertes</a:t>
            </a:r>
          </a:p>
        </p:txBody>
      </p:sp>
      <p:sp>
        <p:nvSpPr>
          <p:cNvPr id="9395207" name="Oval 7"/>
          <p:cNvSpPr>
            <a:spLocks noChangeArrowheads="1"/>
          </p:cNvSpPr>
          <p:nvPr/>
        </p:nvSpPr>
        <p:spPr bwMode="auto">
          <a:xfrm>
            <a:off x="5976938" y="3176588"/>
            <a:ext cx="2735262" cy="1368425"/>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chemeClr val="bg2"/>
                </a:solidFill>
                <a:cs typeface="Times New Roman" pitchFamily="18" charset="0"/>
              </a:rPr>
              <a:t>Nachfrage steigt schneller als Angebot</a:t>
            </a:r>
          </a:p>
        </p:txBody>
      </p:sp>
      <p:sp>
        <p:nvSpPr>
          <p:cNvPr id="9395208" name="Oval 8"/>
          <p:cNvSpPr>
            <a:spLocks noChangeArrowheads="1"/>
          </p:cNvSpPr>
          <p:nvPr/>
        </p:nvSpPr>
        <p:spPr bwMode="auto">
          <a:xfrm>
            <a:off x="5076825" y="5229225"/>
            <a:ext cx="2447925" cy="1223963"/>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chemeClr val="bg2"/>
                </a:solidFill>
                <a:cs typeface="Times New Roman" pitchFamily="18" charset="0"/>
              </a:rPr>
              <a:t>Erwarteter Preisanstieg tritt ein</a:t>
            </a:r>
          </a:p>
        </p:txBody>
      </p:sp>
      <p:sp>
        <p:nvSpPr>
          <p:cNvPr id="9395209" name="Oval 9"/>
          <p:cNvSpPr>
            <a:spLocks noChangeArrowheads="1"/>
          </p:cNvSpPr>
          <p:nvPr/>
        </p:nvSpPr>
        <p:spPr bwMode="auto">
          <a:xfrm>
            <a:off x="1476375" y="5337175"/>
            <a:ext cx="2447925" cy="1223963"/>
          </a:xfrm>
          <a:prstGeom prst="ellipse">
            <a:avLst/>
          </a:prstGeom>
          <a:solidFill>
            <a:srgbClr val="FFFF99"/>
          </a:solidFill>
          <a:ln w="28575" algn="ctr">
            <a:solidFill>
              <a:srgbClr val="FF0000"/>
            </a:solidFill>
            <a:round/>
            <a:headEnd/>
            <a:tailEnd type="none" w="lg" len="lg"/>
          </a:ln>
        </p:spPr>
        <p:txBody>
          <a:bodyPr lIns="90000" tIns="46800" rIns="90000" bIns="46800" anchor="ctr" anchorCtr="1"/>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100">
                <a:solidFill>
                  <a:schemeClr val="bg2"/>
                </a:solidFill>
                <a:cs typeface="Times New Roman" pitchFamily="18" charset="0"/>
              </a:rPr>
              <a:t>Naive Erwartungen</a:t>
            </a:r>
          </a:p>
        </p:txBody>
      </p:sp>
      <p:sp>
        <p:nvSpPr>
          <p:cNvPr id="9395210" name="Arc 10"/>
          <p:cNvSpPr>
            <a:spLocks/>
          </p:cNvSpPr>
          <p:nvPr/>
        </p:nvSpPr>
        <p:spPr bwMode="auto">
          <a:xfrm rot="10800000" flipV="1">
            <a:off x="1511300" y="2349500"/>
            <a:ext cx="1295400" cy="7556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1" name="Arc 11"/>
          <p:cNvSpPr>
            <a:spLocks/>
          </p:cNvSpPr>
          <p:nvPr/>
        </p:nvSpPr>
        <p:spPr bwMode="auto">
          <a:xfrm rot="16200000" flipV="1">
            <a:off x="6119813" y="1917700"/>
            <a:ext cx="719138" cy="13668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2" name="Arc 12"/>
          <p:cNvSpPr>
            <a:spLocks/>
          </p:cNvSpPr>
          <p:nvPr/>
        </p:nvSpPr>
        <p:spPr bwMode="auto">
          <a:xfrm flipV="1">
            <a:off x="6732588" y="4652963"/>
            <a:ext cx="577850" cy="574675"/>
          </a:xfrm>
          <a:custGeom>
            <a:avLst/>
            <a:gdLst>
              <a:gd name="T0" fmla="*/ 2147483647 w 21600"/>
              <a:gd name="T1" fmla="*/ 0 h 19924"/>
              <a:gd name="T2" fmla="*/ 2147483647 w 21600"/>
              <a:gd name="T3" fmla="*/ 2147483647 h 19924"/>
              <a:gd name="T4" fmla="*/ 0 w 21600"/>
              <a:gd name="T5" fmla="*/ 2147483647 h 19924"/>
              <a:gd name="T6" fmla="*/ 0 60000 65536"/>
              <a:gd name="T7" fmla="*/ 0 60000 65536"/>
              <a:gd name="T8" fmla="*/ 0 60000 65536"/>
              <a:gd name="T9" fmla="*/ 0 w 21600"/>
              <a:gd name="T10" fmla="*/ 0 h 19924"/>
              <a:gd name="T11" fmla="*/ 21600 w 21600"/>
              <a:gd name="T12" fmla="*/ 19924 h 19924"/>
            </a:gdLst>
            <a:ahLst/>
            <a:cxnLst>
              <a:cxn ang="T6">
                <a:pos x="T0" y="T1"/>
              </a:cxn>
              <a:cxn ang="T7">
                <a:pos x="T2" y="T3"/>
              </a:cxn>
              <a:cxn ang="T8">
                <a:pos x="T4" y="T5"/>
              </a:cxn>
            </a:cxnLst>
            <a:rect l="T9" t="T10" r="T11" b="T12"/>
            <a:pathLst>
              <a:path w="21600" h="19924" fill="none" extrusionOk="0">
                <a:moveTo>
                  <a:pt x="8342" y="0"/>
                </a:moveTo>
                <a:cubicBezTo>
                  <a:pt x="16373" y="3362"/>
                  <a:pt x="21600" y="11217"/>
                  <a:pt x="21600" y="19924"/>
                </a:cubicBezTo>
              </a:path>
              <a:path w="21600" h="19924" stroke="0" extrusionOk="0">
                <a:moveTo>
                  <a:pt x="8342" y="0"/>
                </a:moveTo>
                <a:cubicBezTo>
                  <a:pt x="16373" y="3362"/>
                  <a:pt x="21600" y="11217"/>
                  <a:pt x="21600" y="19924"/>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3" name="Arc 13"/>
          <p:cNvSpPr>
            <a:spLocks/>
          </p:cNvSpPr>
          <p:nvPr/>
        </p:nvSpPr>
        <p:spPr bwMode="auto">
          <a:xfrm rot="3770826" flipV="1">
            <a:off x="4140994" y="5506244"/>
            <a:ext cx="625475" cy="719137"/>
          </a:xfrm>
          <a:custGeom>
            <a:avLst/>
            <a:gdLst>
              <a:gd name="T0" fmla="*/ 2147483647 w 21600"/>
              <a:gd name="T1" fmla="*/ 0 h 22446"/>
              <a:gd name="T2" fmla="*/ 2147483647 w 21600"/>
              <a:gd name="T3" fmla="*/ 2147483647 h 22446"/>
              <a:gd name="T4" fmla="*/ 0 w 21600"/>
              <a:gd name="T5" fmla="*/ 2147483647 h 22446"/>
              <a:gd name="T6" fmla="*/ 0 60000 65536"/>
              <a:gd name="T7" fmla="*/ 0 60000 65536"/>
              <a:gd name="T8" fmla="*/ 0 60000 65536"/>
              <a:gd name="T9" fmla="*/ 0 w 21600"/>
              <a:gd name="T10" fmla="*/ 0 h 22446"/>
              <a:gd name="T11" fmla="*/ 21600 w 21600"/>
              <a:gd name="T12" fmla="*/ 22446 h 22446"/>
            </a:gdLst>
            <a:ahLst/>
            <a:cxnLst>
              <a:cxn ang="T6">
                <a:pos x="T0" y="T1"/>
              </a:cxn>
              <a:cxn ang="T7">
                <a:pos x="T2" y="T3"/>
              </a:cxn>
              <a:cxn ang="T8">
                <a:pos x="T4" y="T5"/>
              </a:cxn>
            </a:cxnLst>
            <a:rect l="T9" t="T10" r="T11" b="T12"/>
            <a:pathLst>
              <a:path w="21600" h="22446" fill="none" extrusionOk="0">
                <a:moveTo>
                  <a:pt x="8342" y="0"/>
                </a:moveTo>
                <a:cubicBezTo>
                  <a:pt x="16373" y="3362"/>
                  <a:pt x="21600" y="11217"/>
                  <a:pt x="21600" y="19924"/>
                </a:cubicBezTo>
                <a:cubicBezTo>
                  <a:pt x="21600" y="20766"/>
                  <a:pt x="21550" y="21608"/>
                  <a:pt x="21452" y="22446"/>
                </a:cubicBezTo>
              </a:path>
              <a:path w="21600" h="22446" stroke="0" extrusionOk="0">
                <a:moveTo>
                  <a:pt x="8342" y="0"/>
                </a:moveTo>
                <a:cubicBezTo>
                  <a:pt x="16373" y="3362"/>
                  <a:pt x="21600" y="11217"/>
                  <a:pt x="21600" y="19924"/>
                </a:cubicBezTo>
                <a:cubicBezTo>
                  <a:pt x="21600" y="20766"/>
                  <a:pt x="21550" y="21608"/>
                  <a:pt x="21452" y="22446"/>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95214" name="Arc 14"/>
          <p:cNvSpPr>
            <a:spLocks/>
          </p:cNvSpPr>
          <p:nvPr/>
        </p:nvSpPr>
        <p:spPr bwMode="auto">
          <a:xfrm rot="7631082" flipV="1">
            <a:off x="1263650" y="4721225"/>
            <a:ext cx="577850" cy="730250"/>
          </a:xfrm>
          <a:custGeom>
            <a:avLst/>
            <a:gdLst>
              <a:gd name="T0" fmla="*/ 2147483647 w 21600"/>
              <a:gd name="T1" fmla="*/ 0 h 25308"/>
              <a:gd name="T2" fmla="*/ 2147483647 w 21600"/>
              <a:gd name="T3" fmla="*/ 2147483647 h 25308"/>
              <a:gd name="T4" fmla="*/ 0 w 21600"/>
              <a:gd name="T5" fmla="*/ 2147483647 h 25308"/>
              <a:gd name="T6" fmla="*/ 0 60000 65536"/>
              <a:gd name="T7" fmla="*/ 0 60000 65536"/>
              <a:gd name="T8" fmla="*/ 0 60000 65536"/>
              <a:gd name="T9" fmla="*/ 0 w 21600"/>
              <a:gd name="T10" fmla="*/ 0 h 25308"/>
              <a:gd name="T11" fmla="*/ 21600 w 21600"/>
              <a:gd name="T12" fmla="*/ 25308 h 25308"/>
            </a:gdLst>
            <a:ahLst/>
            <a:cxnLst>
              <a:cxn ang="T6">
                <a:pos x="T0" y="T1"/>
              </a:cxn>
              <a:cxn ang="T7">
                <a:pos x="T2" y="T3"/>
              </a:cxn>
              <a:cxn ang="T8">
                <a:pos x="T4" y="T5"/>
              </a:cxn>
            </a:cxnLst>
            <a:rect l="T9" t="T10" r="T11" b="T12"/>
            <a:pathLst>
              <a:path w="21600" h="25308" fill="none" extrusionOk="0">
                <a:moveTo>
                  <a:pt x="8342" y="0"/>
                </a:moveTo>
                <a:cubicBezTo>
                  <a:pt x="16373" y="3362"/>
                  <a:pt x="21600" y="11217"/>
                  <a:pt x="21600" y="19924"/>
                </a:cubicBezTo>
                <a:cubicBezTo>
                  <a:pt x="21600" y="21740"/>
                  <a:pt x="21370" y="23549"/>
                  <a:pt x="20918" y="25308"/>
                </a:cubicBezTo>
              </a:path>
              <a:path w="21600" h="25308" stroke="0" extrusionOk="0">
                <a:moveTo>
                  <a:pt x="8342" y="0"/>
                </a:moveTo>
                <a:cubicBezTo>
                  <a:pt x="16373" y="3362"/>
                  <a:pt x="21600" y="11217"/>
                  <a:pt x="21600" y="19924"/>
                </a:cubicBezTo>
                <a:cubicBezTo>
                  <a:pt x="21600" y="21740"/>
                  <a:pt x="21370" y="23549"/>
                  <a:pt x="20918" y="25308"/>
                </a:cubicBezTo>
                <a:lnTo>
                  <a:pt x="0" y="19924"/>
                </a:lnTo>
                <a:lnTo>
                  <a:pt x="8342" y="0"/>
                </a:lnTo>
                <a:close/>
              </a:path>
            </a:pathLst>
          </a:custGeom>
          <a:noFill/>
          <a:ln w="76200">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grpSp>
        <p:nvGrpSpPr>
          <p:cNvPr id="2" name="Group 15"/>
          <p:cNvGrpSpPr>
            <a:grpSpLocks/>
          </p:cNvGrpSpPr>
          <p:nvPr/>
        </p:nvGrpSpPr>
        <p:grpSpPr bwMode="auto">
          <a:xfrm>
            <a:off x="3167063" y="3824288"/>
            <a:ext cx="2413000" cy="1512887"/>
            <a:chOff x="1995" y="2409"/>
            <a:chExt cx="1316" cy="953"/>
          </a:xfrm>
        </p:grpSpPr>
        <p:sp>
          <p:nvSpPr>
            <p:cNvPr id="9234" name="Rectangle 16"/>
            <p:cNvSpPr>
              <a:spLocks noChangeArrowheads="1"/>
            </p:cNvSpPr>
            <p:nvPr/>
          </p:nvSpPr>
          <p:spPr bwMode="auto">
            <a:xfrm>
              <a:off x="2177" y="2409"/>
              <a:ext cx="1134" cy="725"/>
            </a:xfrm>
            <a:prstGeom prst="rect">
              <a:avLst/>
            </a:prstGeom>
            <a:solidFill>
              <a:srgbClr val="FFFF99"/>
            </a:solidFill>
            <a:ln w="28575" algn="ctr">
              <a:solidFill>
                <a:srgbClr val="FF0000"/>
              </a:solidFill>
              <a:miter lim="800000"/>
              <a:headEnd/>
              <a:tailEnd type="none" w="lg" len="lg"/>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chemeClr val="bg2"/>
                  </a:solidFill>
                  <a:cs typeface="Times New Roman" pitchFamily="18" charset="0"/>
                </a:rPr>
                <a:t>Widerspruch zur neoklassischen Theorie!</a:t>
              </a:r>
            </a:p>
          </p:txBody>
        </p:sp>
        <p:sp>
          <p:nvSpPr>
            <p:cNvPr id="9235" name="Line 17"/>
            <p:cNvSpPr>
              <a:spLocks noChangeShapeType="1"/>
            </p:cNvSpPr>
            <p:nvPr/>
          </p:nvSpPr>
          <p:spPr bwMode="auto">
            <a:xfrm flipH="1">
              <a:off x="1995" y="3135"/>
              <a:ext cx="182" cy="227"/>
            </a:xfrm>
            <a:prstGeom prst="line">
              <a:avLst/>
            </a:prstGeom>
            <a:noFill/>
            <a:ln w="57150">
              <a:solidFill>
                <a:srgbClr val="FF0000"/>
              </a:solidFill>
              <a:round/>
              <a:headEnd/>
              <a:tailEnd type="stealth" w="lg" len="lg"/>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95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952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952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3952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952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952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9520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3952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9520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952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mph" presetSubtype="0" fill="hold" grpId="1" nodeType="clickEffect">
                                  <p:stCondLst>
                                    <p:cond delay="0"/>
                                  </p:stCondLst>
                                  <p:childTnLst>
                                    <p:animClr clrSpc="hsl" dir="cw">
                                      <p:cBhvr override="childStyle">
                                        <p:cTn id="38" dur="500" fill="hold"/>
                                        <p:tgtEl>
                                          <p:spTgt spid="9395209"/>
                                        </p:tgtEl>
                                        <p:attrNameLst>
                                          <p:attrName>style.color</p:attrName>
                                        </p:attrNameLst>
                                      </p:cBhvr>
                                      <p:by>
                                        <p:hsl h="7200000" s="0" l="0"/>
                                      </p:by>
                                    </p:animClr>
                                    <p:animClr clrSpc="hsl" dir="cw">
                                      <p:cBhvr>
                                        <p:cTn id="39" dur="500" fill="hold"/>
                                        <p:tgtEl>
                                          <p:spTgt spid="9395209"/>
                                        </p:tgtEl>
                                        <p:attrNameLst>
                                          <p:attrName>fillcolor</p:attrName>
                                        </p:attrNameLst>
                                      </p:cBhvr>
                                      <p:by>
                                        <p:hsl h="7200000" s="0" l="0"/>
                                      </p:by>
                                    </p:animClr>
                                    <p:animClr clrSpc="hsl" dir="cw">
                                      <p:cBhvr>
                                        <p:cTn id="40" dur="500" fill="hold"/>
                                        <p:tgtEl>
                                          <p:spTgt spid="9395209"/>
                                        </p:tgtEl>
                                        <p:attrNameLst>
                                          <p:attrName>stroke.color</p:attrName>
                                        </p:attrNameLst>
                                      </p:cBhvr>
                                      <p:by>
                                        <p:hsl h="7200000" s="0" l="0"/>
                                      </p:by>
                                    </p:animClr>
                                    <p:set>
                                      <p:cBhvr>
                                        <p:cTn id="41" dur="500" fill="hold"/>
                                        <p:tgtEl>
                                          <p:spTgt spid="9395209"/>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5205" grpId="0" animBg="1"/>
      <p:bldP spid="9395206" grpId="0" animBg="1"/>
      <p:bldP spid="9395207" grpId="0" animBg="1"/>
      <p:bldP spid="9395208" grpId="0" animBg="1"/>
      <p:bldP spid="9395209" grpId="0" animBg="1"/>
      <p:bldP spid="9395209" grpId="1" animBg="1"/>
      <p:bldP spid="9395210" grpId="0" animBg="1"/>
      <p:bldP spid="9395211" grpId="0" animBg="1"/>
      <p:bldP spid="9395212" grpId="0" animBg="1"/>
      <p:bldP spid="9395213" grpId="0" animBg="1"/>
      <p:bldP spid="9395214"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81922" name="Rectangle 2"/>
          <p:cNvSpPr>
            <a:spLocks noGrp="1" noChangeArrowheads="1"/>
          </p:cNvSpPr>
          <p:nvPr>
            <p:ph type="title"/>
          </p:nvPr>
        </p:nvSpPr>
        <p:spPr/>
        <p:txBody>
          <a:bodyPr/>
          <a:lstStyle/>
          <a:p>
            <a:pPr eaLnBrk="1" hangingPunct="1">
              <a:defRPr/>
            </a:pPr>
            <a:r>
              <a:rPr lang="en-US"/>
              <a:t>7. Die Subprime-Krise</a:t>
            </a:r>
            <a:br>
              <a:rPr lang="en-US"/>
            </a:br>
            <a:r>
              <a:rPr lang="en-US"/>
              <a:t>7.2.  Der Ablauf der Krise</a:t>
            </a:r>
            <a:endParaRPr lang="de-DE"/>
          </a:p>
        </p:txBody>
      </p:sp>
      <p:sp>
        <p:nvSpPr>
          <p:cNvPr id="9318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FACC4074-7CBF-4027-B19D-6E011DD65A32}" type="slidenum">
              <a:rPr lang="de-DE" altLang="en-US" sz="1600" smtClean="0"/>
              <a:pPr eaLnBrk="1" hangingPunct="1">
                <a:spcBef>
                  <a:spcPct val="0"/>
                </a:spcBef>
                <a:buClrTx/>
                <a:buFontTx/>
                <a:buNone/>
              </a:pPr>
              <a:t>90</a:t>
            </a:fld>
            <a:r>
              <a:rPr lang="de-DE" altLang="en-US" sz="1600"/>
              <a:t> -</a:t>
            </a:r>
          </a:p>
        </p:txBody>
      </p:sp>
      <p:sp>
        <p:nvSpPr>
          <p:cNvPr id="9318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93189" name="Picture 3" descr="{11E3FCF9-CB5D-4BD3-BD3C-55363C8F5C9C}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089025"/>
            <a:ext cx="7416800"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4210" name="Object 8"/>
          <p:cNvGraphicFramePr>
            <a:graphicFrameLocks noChangeAspect="1"/>
          </p:cNvGraphicFramePr>
          <p:nvPr/>
        </p:nvGraphicFramePr>
        <p:xfrm>
          <a:off x="0" y="0"/>
          <a:ext cx="9132888" cy="6858000"/>
        </p:xfrm>
        <a:graphic>
          <a:graphicData uri="http://schemas.openxmlformats.org/presentationml/2006/ole">
            <mc:AlternateContent xmlns:mc="http://schemas.openxmlformats.org/markup-compatibility/2006">
              <mc:Choice xmlns:v="urn:schemas-microsoft-com:vml" Requires="v">
                <p:oleObj spid="_x0000_s94332" name="Chart" r:id="rId4" imgW="9239357" imgH="5753160" progId="Excel.Chart.8">
                  <p:link updateAutomatic="1"/>
                </p:oleObj>
              </mc:Choice>
              <mc:Fallback>
                <p:oleObj name="Chart" r:id="rId4" imgW="9239357" imgH="5753160" progId="Excel.Chart.8">
                  <p:link updateAutomatic="1"/>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1DF1187C-2209-4C59-BC41-5787A8FC7B57}" type="slidenum">
              <a:rPr lang="de-DE" altLang="en-US" sz="1600" smtClean="0"/>
              <a:pPr eaLnBrk="1" hangingPunct="1">
                <a:spcBef>
                  <a:spcPct val="0"/>
                </a:spcBef>
                <a:buClrTx/>
                <a:buFontTx/>
                <a:buNone/>
              </a:pPr>
              <a:t>91</a:t>
            </a:fld>
            <a:r>
              <a:rPr lang="de-DE" altLang="en-US" sz="1600"/>
              <a:t> -</a:t>
            </a:r>
          </a:p>
        </p:txBody>
      </p:sp>
      <p:sp>
        <p:nvSpPr>
          <p:cNvPr id="9421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94213" name="Line 5"/>
          <p:cNvSpPr>
            <a:spLocks noChangeShapeType="1"/>
          </p:cNvSpPr>
          <p:nvPr/>
        </p:nvSpPr>
        <p:spPr bwMode="auto">
          <a:xfrm>
            <a:off x="5911850" y="3181350"/>
            <a:ext cx="1277938" cy="2084388"/>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0" tIns="0" rIns="0" bIns="0" anchorCtr="1"/>
          <a:lstStyle/>
          <a:p>
            <a:endParaRPr lang="en-US"/>
          </a:p>
        </p:txBody>
      </p:sp>
      <p:sp>
        <p:nvSpPr>
          <p:cNvPr id="94214" name="_s1031"/>
          <p:cNvSpPr>
            <a:spLocks noChangeArrowheads="1"/>
          </p:cNvSpPr>
          <p:nvPr/>
        </p:nvSpPr>
        <p:spPr bwMode="auto">
          <a:xfrm>
            <a:off x="3708400" y="2205038"/>
            <a:ext cx="2632075" cy="1050925"/>
          </a:xfrm>
          <a:prstGeom prst="roundRect">
            <a:avLst>
              <a:gd name="adj" fmla="val 16667"/>
            </a:avLst>
          </a:prstGeom>
          <a:solidFill>
            <a:srgbClr val="CCFFFF"/>
          </a:solidFill>
          <a:ln w="28575">
            <a:solidFill>
              <a:schemeClr val="bg1"/>
            </a:solidFill>
            <a:round/>
            <a:headEnd/>
            <a:tailEnd/>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en-US" altLang="en-US" sz="2000">
                <a:solidFill>
                  <a:srgbClr val="0000FF"/>
                </a:solidFill>
              </a:rPr>
              <a:t>15.September 2008: Lehman Brothers Bankruptcy</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52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5C9C2397-63C4-4B9D-98AA-EF70989666C7}" type="slidenum">
              <a:rPr lang="de-DE" altLang="en-US" sz="1600" smtClean="0"/>
              <a:pPr eaLnBrk="1" hangingPunct="1">
                <a:spcBef>
                  <a:spcPct val="0"/>
                </a:spcBef>
                <a:buClrTx/>
                <a:buFontTx/>
                <a:buNone/>
              </a:pPr>
              <a:t>92</a:t>
            </a:fld>
            <a:r>
              <a:rPr lang="de-DE" altLang="en-US" sz="1600"/>
              <a:t> -</a:t>
            </a:r>
          </a:p>
        </p:txBody>
      </p:sp>
      <p:sp>
        <p:nvSpPr>
          <p:cNvPr id="9523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pic>
        <p:nvPicPr>
          <p:cNvPr id="952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1550"/>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pic>
      <p:sp>
        <p:nvSpPr>
          <p:cNvPr id="8" name="Textfeld 7"/>
          <p:cNvSpPr txBox="1"/>
          <p:nvPr/>
        </p:nvSpPr>
        <p:spPr>
          <a:xfrm>
            <a:off x="0" y="-1"/>
            <a:ext cx="9144000" cy="962026"/>
          </a:xfrm>
          <a:prstGeom prst="rect">
            <a:avLst/>
          </a:prstGeom>
          <a:solidFill>
            <a:schemeClr val="tx1"/>
          </a:solidFill>
        </p:spPr>
        <p:txBody>
          <a:bodyPr anchor="ctr"/>
          <a:lstStyle/>
          <a:p>
            <a:pPr>
              <a:defRPr/>
            </a:pPr>
            <a:r>
              <a:rPr lang="de-DE" b="1" dirty="0">
                <a:ln w="12700">
                  <a:solidFill>
                    <a:schemeClr val="bg2"/>
                  </a:solidFill>
                  <a:prstDash val="solid"/>
                </a:ln>
                <a:effectLst>
                  <a:outerShdw blurRad="41275" dist="20320" dir="1800000" algn="tl" rotWithShape="0">
                    <a:srgbClr val="000000">
                      <a:alpha val="40000"/>
                    </a:srgbClr>
                  </a:outerShdw>
                </a:effectLst>
              </a:rPr>
              <a:t>Refinanzierungsgeschäfte des EZB nach Laufzeiten (m=Monat)</a:t>
            </a:r>
          </a:p>
        </p:txBody>
      </p:sp>
      <p:sp>
        <p:nvSpPr>
          <p:cNvPr id="95238" name="Textfeld 8"/>
          <p:cNvSpPr txBox="1">
            <a:spLocks noChangeArrowheads="1"/>
          </p:cNvSpPr>
          <p:nvPr/>
        </p:nvSpPr>
        <p:spPr bwMode="auto">
          <a:xfrm>
            <a:off x="885825" y="5848350"/>
            <a:ext cx="1781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400">
                <a:solidFill>
                  <a:schemeClr val="bg2"/>
                </a:solidFill>
              </a:rPr>
              <a:t>Quelle: EZB</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96258" name="Object 3"/>
          <p:cNvGraphicFramePr>
            <a:graphicFrameLocks noChangeAspect="1"/>
          </p:cNvGraphicFramePr>
          <p:nvPr/>
        </p:nvGraphicFramePr>
        <p:xfrm>
          <a:off x="0" y="0"/>
          <a:ext cx="9144000" cy="6846888"/>
        </p:xfrm>
        <a:graphic>
          <a:graphicData uri="http://schemas.openxmlformats.org/presentationml/2006/ole">
            <mc:AlternateContent xmlns:mc="http://schemas.openxmlformats.org/markup-compatibility/2006">
              <mc:Choice xmlns:v="urn:schemas-microsoft-com:vml" Requires="v">
                <p:oleObj spid="_x0000_s96378" name="Chart" r:id="rId4" imgW="9239357" imgH="5753160" progId="Excel.Chart.8">
                  <p:link updateAutomatic="1"/>
                </p:oleObj>
              </mc:Choice>
              <mc:Fallback>
                <p:oleObj name="Chart" r:id="rId4" imgW="9239357" imgH="5753160" progId="Excel.Chart.8">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59"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92DDABAA-C8C4-4277-9871-4BA6F25117CB}" type="slidenum">
              <a:rPr lang="de-DE" altLang="en-US" sz="1600" smtClean="0"/>
              <a:pPr eaLnBrk="1" hangingPunct="1">
                <a:spcBef>
                  <a:spcPct val="0"/>
                </a:spcBef>
                <a:buClrTx/>
                <a:buFontTx/>
                <a:buNone/>
              </a:pPr>
              <a:t>93</a:t>
            </a:fld>
            <a:r>
              <a:rPr lang="de-DE" altLang="en-US" sz="1600"/>
              <a:t> -</a:t>
            </a:r>
          </a:p>
        </p:txBody>
      </p:sp>
      <p:sp>
        <p:nvSpPr>
          <p:cNvPr id="96260"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88066" name="Rectangle 2"/>
          <p:cNvSpPr>
            <a:spLocks noGrp="1" noChangeArrowheads="1"/>
          </p:cNvSpPr>
          <p:nvPr>
            <p:ph type="title"/>
          </p:nvPr>
        </p:nvSpPr>
        <p:spPr/>
        <p:txBody>
          <a:bodyPr/>
          <a:lstStyle/>
          <a:p>
            <a:pPr eaLnBrk="1" hangingPunct="1">
              <a:defRPr/>
            </a:pPr>
            <a:r>
              <a:rPr lang="en-US"/>
              <a:t>7. Die Subprime-Krise</a:t>
            </a:r>
            <a:br>
              <a:rPr lang="en-US"/>
            </a:br>
            <a:r>
              <a:rPr lang="en-US"/>
              <a:t>7.2.  Der Ablauf der Krise</a:t>
            </a:r>
            <a:endParaRPr lang="de-DE"/>
          </a:p>
        </p:txBody>
      </p:sp>
      <p:sp>
        <p:nvSpPr>
          <p:cNvPr id="97283"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F92551B9-4F6C-47F1-9D91-ACF40A6DF4A6}" type="slidenum">
              <a:rPr lang="de-DE" altLang="en-US" sz="1600" smtClean="0"/>
              <a:pPr eaLnBrk="1" hangingPunct="1">
                <a:spcBef>
                  <a:spcPct val="0"/>
                </a:spcBef>
                <a:buClrTx/>
                <a:buFontTx/>
                <a:buNone/>
              </a:pPr>
              <a:t>94</a:t>
            </a:fld>
            <a:r>
              <a:rPr lang="de-DE" altLang="en-US" sz="1600"/>
              <a:t> -</a:t>
            </a:r>
          </a:p>
        </p:txBody>
      </p:sp>
      <p:sp>
        <p:nvSpPr>
          <p:cNvPr id="97284"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97285" name="Object 3"/>
          <p:cNvGraphicFramePr>
            <a:graphicFrameLocks noChangeAspect="1"/>
          </p:cNvGraphicFramePr>
          <p:nvPr/>
        </p:nvGraphicFramePr>
        <p:xfrm>
          <a:off x="0" y="4763"/>
          <a:ext cx="9144000" cy="6846887"/>
        </p:xfrm>
        <a:graphic>
          <a:graphicData uri="http://schemas.openxmlformats.org/presentationml/2006/ole">
            <mc:AlternateContent xmlns:mc="http://schemas.openxmlformats.org/markup-compatibility/2006">
              <mc:Choice xmlns:v="urn:schemas-microsoft-com:vml" Requires="v">
                <p:oleObj spid="_x0000_s97403" name="Chart" r:id="rId4" imgW="9239357" imgH="5753160" progId="Excel.Chart.8">
                  <p:link updateAutomatic="1"/>
                </p:oleObj>
              </mc:Choice>
              <mc:Fallback>
                <p:oleObj name="Chart" r:id="rId4" imgW="9239357" imgH="5753160" progId="Excel.Chart.8">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90114" name="Rectangle 2"/>
          <p:cNvSpPr>
            <a:spLocks noGrp="1" noChangeArrowheads="1"/>
          </p:cNvSpPr>
          <p:nvPr>
            <p:ph type="title"/>
          </p:nvPr>
        </p:nvSpPr>
        <p:spPr/>
        <p:txBody>
          <a:bodyPr/>
          <a:lstStyle/>
          <a:p>
            <a:pPr eaLnBrk="1" hangingPunct="1">
              <a:defRPr/>
            </a:pPr>
            <a:r>
              <a:rPr lang="en-US"/>
              <a:t>7. Die Subprime-Krise</a:t>
            </a:r>
            <a:br>
              <a:rPr lang="en-US"/>
            </a:br>
            <a:r>
              <a:rPr lang="en-US"/>
              <a:t>7.2.  Der Ablauf der Krise</a:t>
            </a:r>
            <a:endParaRPr lang="de-DE"/>
          </a:p>
        </p:txBody>
      </p:sp>
      <p:sp>
        <p:nvSpPr>
          <p:cNvPr id="9830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1FEA1E6B-C7CB-4413-B024-57624D87BC7D}" type="slidenum">
              <a:rPr lang="de-DE" altLang="en-US" sz="1600" smtClean="0"/>
              <a:pPr eaLnBrk="1" hangingPunct="1">
                <a:spcBef>
                  <a:spcPct val="0"/>
                </a:spcBef>
                <a:buClrTx/>
                <a:buFontTx/>
                <a:buNone/>
              </a:pPr>
              <a:t>95</a:t>
            </a:fld>
            <a:r>
              <a:rPr lang="de-DE" altLang="en-US" sz="1600"/>
              <a:t> -</a:t>
            </a:r>
          </a:p>
        </p:txBody>
      </p:sp>
      <p:sp>
        <p:nvSpPr>
          <p:cNvPr id="9830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98309" name="Object 3"/>
          <p:cNvGraphicFramePr>
            <a:graphicFrameLocks noChangeAspect="1"/>
          </p:cNvGraphicFramePr>
          <p:nvPr/>
        </p:nvGraphicFramePr>
        <p:xfrm>
          <a:off x="0" y="4763"/>
          <a:ext cx="9144000" cy="6846887"/>
        </p:xfrm>
        <a:graphic>
          <a:graphicData uri="http://schemas.openxmlformats.org/presentationml/2006/ole">
            <mc:AlternateContent xmlns:mc="http://schemas.openxmlformats.org/markup-compatibility/2006">
              <mc:Choice xmlns:v="urn:schemas-microsoft-com:vml" Requires="v">
                <p:oleObj spid="_x0000_s98427" name="Chart" r:id="rId4" imgW="9239357" imgH="5753160" progId="Excel.Chart.8">
                  <p:link updateAutomatic="1"/>
                </p:oleObj>
              </mc:Choice>
              <mc:Fallback>
                <p:oleObj name="Chart" r:id="rId4" imgW="9239357" imgH="5753160" progId="Excel.Chart.8">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92162" name="Rectangle 2"/>
          <p:cNvSpPr>
            <a:spLocks noGrp="1" noChangeArrowheads="1"/>
          </p:cNvSpPr>
          <p:nvPr>
            <p:ph type="title"/>
          </p:nvPr>
        </p:nvSpPr>
        <p:spPr/>
        <p:txBody>
          <a:bodyPr/>
          <a:lstStyle/>
          <a:p>
            <a:pPr eaLnBrk="1" hangingPunct="1">
              <a:defRPr/>
            </a:pPr>
            <a:r>
              <a:rPr lang="en-US"/>
              <a:t>7. Die Subprime-Krise</a:t>
            </a:r>
            <a:br>
              <a:rPr lang="en-US"/>
            </a:br>
            <a:r>
              <a:rPr lang="en-US"/>
              <a:t>7.2.  Der Ablauf der Krise</a:t>
            </a:r>
            <a:endParaRPr lang="de-DE"/>
          </a:p>
        </p:txBody>
      </p:sp>
      <p:sp>
        <p:nvSpPr>
          <p:cNvPr id="9933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69A3673E-9D6F-4D5A-91D7-3F1E6280E0A5}" type="slidenum">
              <a:rPr lang="de-DE" altLang="en-US" sz="1600" smtClean="0"/>
              <a:pPr eaLnBrk="1" hangingPunct="1">
                <a:spcBef>
                  <a:spcPct val="0"/>
                </a:spcBef>
                <a:buClrTx/>
                <a:buFontTx/>
                <a:buNone/>
              </a:pPr>
              <a:t>96</a:t>
            </a:fld>
            <a:r>
              <a:rPr lang="de-DE" altLang="en-US" sz="1600"/>
              <a:t> -</a:t>
            </a:r>
          </a:p>
        </p:txBody>
      </p:sp>
      <p:sp>
        <p:nvSpPr>
          <p:cNvPr id="9933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graphicFrame>
        <p:nvGraphicFramePr>
          <p:cNvPr id="99333" name="Object 3"/>
          <p:cNvGraphicFramePr>
            <a:graphicFrameLocks noChangeAspect="1"/>
          </p:cNvGraphicFramePr>
          <p:nvPr/>
        </p:nvGraphicFramePr>
        <p:xfrm>
          <a:off x="0" y="4763"/>
          <a:ext cx="9144000" cy="6846887"/>
        </p:xfrm>
        <a:graphic>
          <a:graphicData uri="http://schemas.openxmlformats.org/presentationml/2006/ole">
            <mc:AlternateContent xmlns:mc="http://schemas.openxmlformats.org/markup-compatibility/2006">
              <mc:Choice xmlns:v="urn:schemas-microsoft-com:vml" Requires="v">
                <p:oleObj spid="_x0000_s99451" name="Chart" r:id="rId4" imgW="9239357" imgH="5753160" progId="Excel.Chart.8">
                  <p:link updateAutomatic="1"/>
                </p:oleObj>
              </mc:Choice>
              <mc:Fallback>
                <p:oleObj name="Chart" r:id="rId4" imgW="9239357" imgH="5753160" progId="Excel.Chart.8">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03428"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sp>
        <p:nvSpPr>
          <p:cNvPr id="10035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977FEAA5-1C87-4054-93E7-A6D67ABBA919}" type="slidenum">
              <a:rPr lang="de-DE" altLang="en-US" sz="1600" smtClean="0"/>
              <a:pPr eaLnBrk="1" hangingPunct="1">
                <a:spcBef>
                  <a:spcPct val="0"/>
                </a:spcBef>
                <a:buClrTx/>
                <a:buFontTx/>
                <a:buNone/>
              </a:pPr>
              <a:t>97</a:t>
            </a:fld>
            <a:r>
              <a:rPr lang="de-DE" altLang="en-US" sz="1600"/>
              <a:t> -</a:t>
            </a:r>
          </a:p>
        </p:txBody>
      </p:sp>
      <p:sp>
        <p:nvSpPr>
          <p:cNvPr id="100356"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003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703427" name="Rectangle 3"/>
          <p:cNvSpPr>
            <a:spLocks noChangeArrowheads="1"/>
          </p:cNvSpPr>
          <p:nvPr/>
        </p:nvSpPr>
        <p:spPr bwMode="auto">
          <a:xfrm>
            <a:off x="104775" y="1160463"/>
            <a:ext cx="8859838" cy="5697537"/>
          </a:xfrm>
          <a:prstGeom prst="rect">
            <a:avLst/>
          </a:prstGeom>
          <a:noFill/>
          <a:ln w="9525">
            <a:noFill/>
            <a:miter lim="800000"/>
            <a:headEnd/>
            <a:tailEnd/>
          </a:ln>
          <a:effectLst/>
        </p:spPr>
        <p:txBody>
          <a:bodyPr lIns="92075" tIns="46038" rIns="92075" bIns="46038"/>
          <a:lstStyle/>
          <a:p>
            <a:pPr marL="457200" indent="-457200">
              <a:spcBef>
                <a:spcPct val="20000"/>
              </a:spcBef>
              <a:buClr>
                <a:srgbClr val="FF0000"/>
              </a:buClr>
              <a:buFont typeface="Arial Unicode MS" pitchFamily="34" charset="-128"/>
              <a:buChar char="➤"/>
              <a:defRPr/>
            </a:pPr>
            <a:r>
              <a:rPr lang="de-DE" dirty="0">
                <a:solidFill>
                  <a:srgbClr val="00FF00"/>
                </a:solidFill>
                <a:effectLst>
                  <a:outerShdw blurRad="38100" dist="38100" dir="2700000" algn="tl">
                    <a:srgbClr val="000000"/>
                  </a:outerShdw>
                </a:effectLst>
              </a:rPr>
              <a:t>Warum</a:t>
            </a:r>
            <a:r>
              <a:rPr lang="de-DE" dirty="0">
                <a:solidFill>
                  <a:schemeClr val="tx1"/>
                </a:solidFill>
                <a:effectLst>
                  <a:outerShdw blurRad="38100" dist="38100" dir="2700000" algn="tl">
                    <a:srgbClr val="000000"/>
                  </a:outerShdw>
                </a:effectLst>
              </a:rPr>
              <a:t> sind aber auch </a:t>
            </a:r>
            <a:r>
              <a:rPr lang="de-DE" dirty="0">
                <a:solidFill>
                  <a:srgbClr val="00FF00"/>
                </a:solidFill>
                <a:effectLst>
                  <a:outerShdw blurRad="38100" dist="38100" dir="2700000" algn="tl">
                    <a:srgbClr val="000000"/>
                  </a:outerShdw>
                </a:effectLst>
              </a:rPr>
              <a:t>so viele europäische Banken</a:t>
            </a:r>
            <a:r>
              <a:rPr lang="de-DE" dirty="0">
                <a:solidFill>
                  <a:schemeClr val="tx1"/>
                </a:solidFill>
                <a:effectLst>
                  <a:outerShdw blurRad="38100" dist="38100" dir="2700000" algn="tl">
                    <a:srgbClr val="000000"/>
                  </a:outerShdw>
                </a:effectLst>
              </a:rPr>
              <a:t> vom Platzen der Spekulationsblase des </a:t>
            </a:r>
            <a:r>
              <a:rPr lang="de-DE" dirty="0">
                <a:solidFill>
                  <a:srgbClr val="00FF00"/>
                </a:solidFill>
                <a:effectLst>
                  <a:outerShdw blurRad="38100" dist="38100" dir="2700000" algn="tl">
                    <a:srgbClr val="000000"/>
                  </a:outerShdw>
                </a:effectLst>
              </a:rPr>
              <a:t>US-Immobilienmarktes</a:t>
            </a:r>
            <a:r>
              <a:rPr lang="de-DE" dirty="0">
                <a:solidFill>
                  <a:schemeClr val="tx1"/>
                </a:solidFill>
                <a:effectLst>
                  <a:outerShdw blurRad="38100" dist="38100" dir="2700000" algn="tl">
                    <a:srgbClr val="000000"/>
                  </a:outerShdw>
                </a:effectLst>
              </a:rPr>
              <a:t> betroffen?</a:t>
            </a:r>
          </a:p>
          <a:p>
            <a:pPr marL="457200" indent="-457200">
              <a:spcBef>
                <a:spcPct val="20000"/>
              </a:spcBef>
              <a:buClr>
                <a:srgbClr val="FF0000"/>
              </a:buClr>
              <a:buFont typeface="Arial Unicode MS" pitchFamily="34" charset="-128"/>
              <a:buChar char="➤"/>
              <a:defRPr/>
            </a:pPr>
            <a:r>
              <a:rPr lang="de-DE" dirty="0">
                <a:solidFill>
                  <a:schemeClr val="tx1"/>
                </a:solidFill>
                <a:effectLst>
                  <a:outerShdw blurRad="38100" dist="38100" dir="2700000" algn="tl">
                    <a:srgbClr val="000000"/>
                  </a:outerShdw>
                </a:effectLst>
              </a:rPr>
              <a:t>Die </a:t>
            </a:r>
            <a:r>
              <a:rPr lang="de-DE" dirty="0">
                <a:solidFill>
                  <a:srgbClr val="00FF00"/>
                </a:solidFill>
                <a:effectLst>
                  <a:outerShdw blurRad="38100" dist="38100" dir="2700000" algn="tl">
                    <a:srgbClr val="000000"/>
                  </a:outerShdw>
                </a:effectLst>
              </a:rPr>
              <a:t>europäischen Bankenaufsichten</a:t>
            </a:r>
            <a:r>
              <a:rPr lang="de-DE" dirty="0">
                <a:solidFill>
                  <a:schemeClr val="tx1"/>
                </a:solidFill>
                <a:effectLst>
                  <a:outerShdw blurRad="38100" dist="38100" dir="2700000" algn="tl">
                    <a:srgbClr val="000000"/>
                  </a:outerShdw>
                </a:effectLst>
              </a:rPr>
              <a:t> – und insbesondere die deutsche </a:t>
            </a:r>
            <a:r>
              <a:rPr lang="de-DE" dirty="0" err="1">
                <a:solidFill>
                  <a:schemeClr val="tx1"/>
                </a:solidFill>
                <a:effectLst>
                  <a:outerShdw blurRad="38100" dist="38100" dir="2700000" algn="tl">
                    <a:srgbClr val="000000"/>
                  </a:outerShdw>
                </a:effectLst>
              </a:rPr>
              <a:t>BaFin</a:t>
            </a:r>
            <a:r>
              <a:rPr lang="de-DE" dirty="0">
                <a:solidFill>
                  <a:schemeClr val="tx1"/>
                </a:solidFill>
                <a:effectLst>
                  <a:outerShdw blurRad="38100" dist="38100" dir="2700000" algn="tl">
                    <a:srgbClr val="000000"/>
                  </a:outerShdw>
                </a:effectLst>
              </a:rPr>
              <a:t> - haben </a:t>
            </a:r>
            <a:r>
              <a:rPr lang="de-DE" dirty="0">
                <a:solidFill>
                  <a:srgbClr val="00FF00"/>
                </a:solidFill>
                <a:effectLst>
                  <a:outerShdw blurRad="38100" dist="38100" dir="2700000" algn="tl">
                    <a:srgbClr val="000000"/>
                  </a:outerShdw>
                </a:effectLst>
              </a:rPr>
              <a:t>lange Zeit</a:t>
            </a:r>
            <a:r>
              <a:rPr lang="de-DE" dirty="0">
                <a:solidFill>
                  <a:schemeClr val="tx1"/>
                </a:solidFill>
                <a:effectLst>
                  <a:outerShdw blurRad="38100" dist="38100" dir="2700000" algn="tl">
                    <a:srgbClr val="000000"/>
                  </a:outerShdw>
                </a:effectLst>
              </a:rPr>
              <a:t> bei dem Engagement europäischer Banken in verbriefte US-Immobilienkredite wie CDOs </a:t>
            </a:r>
            <a:r>
              <a:rPr lang="de-DE" dirty="0">
                <a:solidFill>
                  <a:srgbClr val="00FF00"/>
                </a:solidFill>
                <a:effectLst>
                  <a:outerShdw blurRad="38100" dist="38100" dir="2700000" algn="tl">
                    <a:srgbClr val="000000"/>
                  </a:outerShdw>
                </a:effectLst>
              </a:rPr>
              <a:t>zugesehen</a:t>
            </a:r>
            <a:r>
              <a:rPr lang="de-DE" dirty="0">
                <a:solidFill>
                  <a:schemeClr val="tx1"/>
                </a:solidFill>
                <a:effectLst>
                  <a:outerShdw blurRad="38100" dist="38100" dir="2700000" algn="tl">
                    <a:srgbClr val="000000"/>
                  </a:outerShdw>
                </a:effectLst>
              </a:rPr>
              <a:t>, ohne dagegen einzuschreiten:</a:t>
            </a:r>
          </a:p>
          <a:p>
            <a:pPr marL="1208088" lvl="1" indent="-495300">
              <a:lnSpc>
                <a:spcPct val="110000"/>
              </a:lnSpc>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So kam es zur Gründung von „</a:t>
            </a:r>
            <a:r>
              <a:rPr lang="de-DE" sz="2000" dirty="0">
                <a:solidFill>
                  <a:srgbClr val="00FF00"/>
                </a:solidFill>
                <a:effectLst>
                  <a:outerShdw blurRad="38100" dist="38100" dir="2700000" algn="tl">
                    <a:srgbClr val="000000"/>
                  </a:outerShdw>
                </a:effectLst>
              </a:rPr>
              <a:t>Zweckgesellschaften</a:t>
            </a:r>
            <a:r>
              <a:rPr lang="de-DE" sz="2000" dirty="0">
                <a:solidFill>
                  <a:schemeClr val="tx1"/>
                </a:solidFill>
                <a:effectLst>
                  <a:outerShdw blurRad="38100" dist="38100" dir="2700000" algn="tl">
                    <a:srgbClr val="000000"/>
                  </a:outerShdw>
                </a:effectLst>
              </a:rPr>
              <a:t>“ wie „</a:t>
            </a:r>
            <a:r>
              <a:rPr lang="de-DE" sz="2000" dirty="0" err="1">
                <a:solidFill>
                  <a:schemeClr val="tx1"/>
                </a:solidFill>
                <a:effectLst>
                  <a:outerShdw blurRad="38100" dist="38100" dir="2700000" algn="tl">
                    <a:srgbClr val="000000"/>
                  </a:outerShdw>
                </a:effectLst>
              </a:rPr>
              <a:t>Rhineland</a:t>
            </a:r>
            <a:r>
              <a:rPr lang="de-DE" sz="2000" dirty="0">
                <a:solidFill>
                  <a:schemeClr val="tx1"/>
                </a:solidFill>
                <a:effectLst>
                  <a:outerShdw blurRad="38100" dist="38100" dir="2700000" algn="tl">
                    <a:srgbClr val="000000"/>
                  </a:outerShdw>
                </a:effectLst>
              </a:rPr>
              <a:t> </a:t>
            </a:r>
            <a:r>
              <a:rPr lang="de-DE" sz="2000" dirty="0" err="1">
                <a:solidFill>
                  <a:schemeClr val="tx1"/>
                </a:solidFill>
                <a:effectLst>
                  <a:outerShdw blurRad="38100" dist="38100" dir="2700000" algn="tl">
                    <a:srgbClr val="000000"/>
                  </a:outerShdw>
                </a:effectLst>
              </a:rPr>
              <a:t>Funding</a:t>
            </a:r>
            <a:r>
              <a:rPr lang="de-DE" sz="2000" dirty="0">
                <a:solidFill>
                  <a:schemeClr val="tx1"/>
                </a:solidFill>
                <a:effectLst>
                  <a:outerShdw blurRad="38100" dist="38100" dir="2700000" algn="tl">
                    <a:srgbClr val="000000"/>
                  </a:outerShdw>
                </a:effectLst>
              </a:rPr>
              <a:t>“ (IKB) und „</a:t>
            </a:r>
            <a:r>
              <a:rPr lang="en-US" sz="2000" dirty="0">
                <a:solidFill>
                  <a:schemeClr val="tx1"/>
                </a:solidFill>
                <a:effectLst>
                  <a:outerShdw blurRad="38100" dist="38100" dir="2700000" algn="tl">
                    <a:srgbClr val="000000"/>
                  </a:outerShdw>
                </a:effectLst>
              </a:rPr>
              <a:t>Ormond Quay” (Sachsen-LB)</a:t>
            </a:r>
            <a:r>
              <a:rPr lang="de-DE" sz="2000" dirty="0">
                <a:solidFill>
                  <a:schemeClr val="tx1"/>
                </a:solidFill>
                <a:effectLst>
                  <a:outerShdw blurRad="38100" dist="38100" dir="2700000" algn="tl">
                    <a:srgbClr val="000000"/>
                  </a:outerShdw>
                </a:effectLst>
              </a:rPr>
              <a:t>, die CDOs in den USA kaufen konnten, ohne dass die Banken, denen sie gehörten dafür Eigenkapital zurücklegen mussten.</a:t>
            </a:r>
          </a:p>
          <a:p>
            <a:pPr marL="1208088" lvl="1" indent="-495300">
              <a:lnSpc>
                <a:spcPct val="110000"/>
              </a:lnSpc>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Als nun die Marktpreise der CDOs sanken, griffen die Zweckgesellschaften auf so genannte „</a:t>
            </a:r>
            <a:r>
              <a:rPr lang="de-DE" sz="2000" dirty="0">
                <a:solidFill>
                  <a:srgbClr val="00FF00"/>
                </a:solidFill>
                <a:effectLst>
                  <a:outerShdw blurRad="38100" dist="38100" dir="2700000" algn="tl">
                    <a:srgbClr val="000000"/>
                  </a:outerShdw>
                </a:effectLst>
              </a:rPr>
              <a:t>Kreditlinien</a:t>
            </a:r>
            <a:r>
              <a:rPr lang="de-DE" sz="2000" dirty="0">
                <a:solidFill>
                  <a:schemeClr val="tx1"/>
                </a:solidFill>
                <a:effectLst>
                  <a:outerShdw blurRad="38100" dist="38100" dir="2700000" algn="tl">
                    <a:srgbClr val="000000"/>
                  </a:outerShdw>
                </a:effectLst>
              </a:rPr>
              <a:t>“ zurück, die ihnen ihre </a:t>
            </a:r>
            <a:r>
              <a:rPr lang="de-DE" sz="2000" dirty="0">
                <a:solidFill>
                  <a:srgbClr val="00FF00"/>
                </a:solidFill>
                <a:effectLst>
                  <a:outerShdw blurRad="38100" dist="38100" dir="2700000" algn="tl">
                    <a:srgbClr val="000000"/>
                  </a:outerShdw>
                </a:effectLst>
              </a:rPr>
              <a:t>Mutterbanken</a:t>
            </a:r>
            <a:r>
              <a:rPr lang="de-DE" sz="2000" dirty="0">
                <a:solidFill>
                  <a:schemeClr val="tx1"/>
                </a:solidFill>
                <a:effectLst>
                  <a:outerShdw blurRad="38100" dist="38100" dir="2700000" algn="tl">
                    <a:srgbClr val="000000"/>
                  </a:outerShdw>
                </a:effectLst>
              </a:rPr>
              <a:t> eingeräumt hatten.</a:t>
            </a:r>
          </a:p>
          <a:p>
            <a:pPr marL="1208088" lvl="1" indent="-495300">
              <a:lnSpc>
                <a:spcPct val="110000"/>
              </a:lnSpc>
              <a:spcBef>
                <a:spcPct val="20000"/>
              </a:spcBef>
              <a:buClr>
                <a:srgbClr val="FF0000"/>
              </a:buClr>
              <a:buSzPct val="110000"/>
              <a:buFont typeface="Arial Unicode MS" pitchFamily="34" charset="-128"/>
              <a:buChar char="■"/>
              <a:defRPr/>
            </a:pPr>
            <a:r>
              <a:rPr lang="de-DE" sz="2000" dirty="0">
                <a:solidFill>
                  <a:schemeClr val="tx1"/>
                </a:solidFill>
                <a:effectLst>
                  <a:outerShdw blurRad="38100" dist="38100" dir="2700000" algn="tl">
                    <a:srgbClr val="000000"/>
                  </a:outerShdw>
                </a:effectLst>
              </a:rPr>
              <a:t>Über diese „Kreditlinien“ schlich sich das </a:t>
            </a:r>
            <a:r>
              <a:rPr lang="de-DE" sz="2000" dirty="0">
                <a:solidFill>
                  <a:srgbClr val="00FF00"/>
                </a:solidFill>
                <a:effectLst>
                  <a:outerShdw blurRad="38100" dist="38100" dir="2700000" algn="tl">
                    <a:srgbClr val="000000"/>
                  </a:outerShdw>
                </a:effectLst>
              </a:rPr>
              <a:t>Risiko</a:t>
            </a:r>
            <a:r>
              <a:rPr lang="de-DE" sz="2000" dirty="0">
                <a:solidFill>
                  <a:schemeClr val="tx1"/>
                </a:solidFill>
                <a:effectLst>
                  <a:outerShdw blurRad="38100" dist="38100" dir="2700000" algn="tl">
                    <a:srgbClr val="000000"/>
                  </a:outerShdw>
                </a:effectLst>
              </a:rPr>
              <a:t>, das die Banken mit den Zweckgesellschaften „ausgelagert“ hatten, </a:t>
            </a:r>
            <a:r>
              <a:rPr lang="de-DE" sz="2000" dirty="0">
                <a:solidFill>
                  <a:srgbClr val="00FF00"/>
                </a:solidFill>
                <a:effectLst>
                  <a:outerShdw blurRad="38100" dist="38100" dir="2700000" algn="tl">
                    <a:srgbClr val="000000"/>
                  </a:outerShdw>
                </a:effectLst>
              </a:rPr>
              <a:t>über die </a:t>
            </a:r>
            <a:r>
              <a:rPr lang="de-DE" sz="2000" dirty="0" err="1">
                <a:solidFill>
                  <a:srgbClr val="00FF00"/>
                </a:solidFill>
                <a:effectLst>
                  <a:outerShdw blurRad="38100" dist="38100" dir="2700000" algn="tl">
                    <a:srgbClr val="000000"/>
                  </a:outerShdw>
                </a:effectLst>
              </a:rPr>
              <a:t>Hintertüre</a:t>
            </a:r>
            <a:r>
              <a:rPr lang="de-DE" sz="2000" dirty="0">
                <a:solidFill>
                  <a:schemeClr val="tx1"/>
                </a:solidFill>
                <a:effectLst>
                  <a:outerShdw blurRad="38100" dist="38100" dir="2700000" algn="tl">
                    <a:srgbClr val="000000"/>
                  </a:outerShdw>
                </a:effectLst>
              </a:rPr>
              <a:t> wieder herein.</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05476" name="Rectangle 4"/>
          <p:cNvSpPr>
            <a:spLocks noGrp="1" noChangeArrowheads="1"/>
          </p:cNvSpPr>
          <p:nvPr>
            <p:ph type="title"/>
          </p:nvPr>
        </p:nvSpPr>
        <p:spPr/>
        <p:txBody>
          <a:bodyPr/>
          <a:lstStyle/>
          <a:p>
            <a:pPr eaLnBrk="1" hangingPunct="1">
              <a:defRPr/>
            </a:pPr>
            <a:r>
              <a:rPr lang="de-DE"/>
              <a:t>7. Die Subprime-Krise</a:t>
            </a:r>
            <a:br>
              <a:rPr lang="de-DE"/>
            </a:br>
            <a:r>
              <a:rPr lang="de-DE"/>
              <a:t>7.2.  Der Ablauf der Krise</a:t>
            </a:r>
          </a:p>
        </p:txBody>
      </p:sp>
      <p:pic>
        <p:nvPicPr>
          <p:cNvPr id="101379" name="Picture 6" descr="Finanzministerium-Bankenaufsicht">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584950" y="2009775"/>
            <a:ext cx="2273300" cy="2670175"/>
          </a:xfrm>
        </p:spPr>
      </p:pic>
      <p:sp>
        <p:nvSpPr>
          <p:cNvPr id="10138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4E90A846-AFCA-42B7-BB10-C216FA30B5BB}" type="slidenum">
              <a:rPr lang="de-DE" altLang="en-US" sz="1600" smtClean="0"/>
              <a:pPr eaLnBrk="1" hangingPunct="1">
                <a:spcBef>
                  <a:spcPct val="0"/>
                </a:spcBef>
                <a:buClrTx/>
                <a:buFontTx/>
                <a:buNone/>
              </a:pPr>
              <a:t>98</a:t>
            </a:fld>
            <a:r>
              <a:rPr lang="de-DE" altLang="en-US" sz="1600"/>
              <a:t> -</a:t>
            </a:r>
          </a:p>
        </p:txBody>
      </p:sp>
      <p:sp>
        <p:nvSpPr>
          <p:cNvPr id="10138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0138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705475" name="Rectangle 3"/>
          <p:cNvSpPr>
            <a:spLocks noChangeArrowheads="1"/>
          </p:cNvSpPr>
          <p:nvPr/>
        </p:nvSpPr>
        <p:spPr bwMode="auto">
          <a:xfrm>
            <a:off x="104775" y="1160463"/>
            <a:ext cx="8834438" cy="966787"/>
          </a:xfrm>
          <a:prstGeom prst="rect">
            <a:avLst/>
          </a:prstGeom>
          <a:noFill/>
          <a:ln w="9525">
            <a:noFill/>
            <a:miter lim="800000"/>
            <a:headEnd/>
            <a:tailEnd/>
          </a:ln>
          <a:effectLst/>
        </p:spPr>
        <p:txBody>
          <a:bodyPr lIns="92075" tIns="46038" rIns="92075" bIns="46038"/>
          <a:lstStyle/>
          <a:p>
            <a:pPr marL="457200" indent="-457200">
              <a:lnSpc>
                <a:spcPct val="110000"/>
              </a:lnSpc>
              <a:spcBef>
                <a:spcPct val="20000"/>
              </a:spcBef>
              <a:buClr>
                <a:srgbClr val="FF0000"/>
              </a:buClr>
              <a:buFont typeface="Arial Unicode MS" pitchFamily="34" charset="-128"/>
              <a:buChar char="➤"/>
              <a:defRPr/>
            </a:pPr>
            <a:r>
              <a:rPr lang="de-DE" sz="2400">
                <a:solidFill>
                  <a:srgbClr val="00FF00"/>
                </a:solidFill>
                <a:effectLst>
                  <a:outerShdw blurRad="38100" dist="38100" dir="2700000" algn="tl">
                    <a:srgbClr val="000000"/>
                  </a:outerShdw>
                </a:effectLst>
              </a:rPr>
              <a:t>Warum</a:t>
            </a:r>
            <a:r>
              <a:rPr lang="de-DE" sz="2400">
                <a:solidFill>
                  <a:schemeClr val="tx1"/>
                </a:solidFill>
                <a:effectLst>
                  <a:outerShdw blurRad="38100" dist="38100" dir="2700000" algn="tl">
                    <a:srgbClr val="000000"/>
                  </a:outerShdw>
                </a:effectLst>
              </a:rPr>
              <a:t> haben die europäischen Bankenaufsichten das Spiel mitgemacht?</a:t>
            </a:r>
          </a:p>
        </p:txBody>
      </p:sp>
      <p:sp>
        <p:nvSpPr>
          <p:cNvPr id="101384" name="AutoShape 5">
            <a:hlinkClick r:id="rId3" highlightClick="1"/>
          </p:cNvPr>
          <p:cNvSpPr>
            <a:spLocks noChangeArrowheads="1"/>
          </p:cNvSpPr>
          <p:nvPr/>
        </p:nvSpPr>
        <p:spPr bwMode="auto">
          <a:xfrm>
            <a:off x="8088313" y="6430963"/>
            <a:ext cx="428625" cy="331787"/>
          </a:xfrm>
          <a:prstGeom prst="actionButtonForwardNext">
            <a:avLst/>
          </a:prstGeom>
          <a:solidFill>
            <a:srgbClr val="FFFF00"/>
          </a:solidFill>
          <a:ln w="12700">
            <a:solidFill>
              <a:schemeClr val="bg2"/>
            </a:solidFill>
            <a:miter lim="800000"/>
            <a:headEnd/>
            <a:tailEnd type="none" w="lg" len="lg"/>
          </a:ln>
        </p:spPr>
        <p:txBody>
          <a:bodyPr anchor="ctr">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endParaRPr lang="de-DE" altLang="en-US" sz="2200">
              <a:solidFill>
                <a:schemeClr val="bg2"/>
              </a:solidFill>
            </a:endParaRPr>
          </a:p>
        </p:txBody>
      </p:sp>
      <p:sp>
        <p:nvSpPr>
          <p:cNvPr id="9705479" name="Rectangle 7"/>
          <p:cNvSpPr>
            <a:spLocks noChangeArrowheads="1"/>
          </p:cNvSpPr>
          <p:nvPr/>
        </p:nvSpPr>
        <p:spPr bwMode="auto">
          <a:xfrm>
            <a:off x="131763" y="2038350"/>
            <a:ext cx="6548437" cy="4560888"/>
          </a:xfrm>
          <a:prstGeom prst="rect">
            <a:avLst/>
          </a:prstGeom>
          <a:noFill/>
          <a:ln w="9525">
            <a:noFill/>
            <a:miter lim="800000"/>
            <a:headEnd/>
            <a:tailEnd/>
          </a:ln>
          <a:effectLst/>
        </p:spPr>
        <p:txBody>
          <a:bodyPr lIns="92075" tIns="46038" rIns="92075" bIns="46038"/>
          <a:lstStyle/>
          <a:p>
            <a:pPr marL="901700" lvl="1" indent="-366713">
              <a:lnSpc>
                <a:spcPct val="110000"/>
              </a:lnSpc>
              <a:spcBef>
                <a:spcPct val="20000"/>
              </a:spcBef>
              <a:buClr>
                <a:srgbClr val="FF0000"/>
              </a:buClr>
              <a:buSzPct val="110000"/>
              <a:buFont typeface="Arial Unicode MS" pitchFamily="34" charset="-128"/>
              <a:buChar char="■"/>
              <a:defRPr/>
            </a:pPr>
            <a:r>
              <a:rPr lang="de-DE" sz="2000">
                <a:solidFill>
                  <a:schemeClr val="tx1"/>
                </a:solidFill>
                <a:effectLst>
                  <a:outerShdw blurRad="38100" dist="38100" dir="2700000" algn="tl">
                    <a:srgbClr val="000000"/>
                  </a:outerShdw>
                </a:effectLst>
              </a:rPr>
              <a:t>Nach Aussage von </a:t>
            </a:r>
            <a:r>
              <a:rPr lang="de-DE" sz="2000">
                <a:solidFill>
                  <a:srgbClr val="00FF00"/>
                </a:solidFill>
                <a:effectLst>
                  <a:outerShdw blurRad="38100" dist="38100" dir="2700000" algn="tl">
                    <a:srgbClr val="000000"/>
                  </a:outerShdw>
                </a:effectLst>
              </a:rPr>
              <a:t>Jochen Sanio</a:t>
            </a:r>
            <a:r>
              <a:rPr lang="de-DE" sz="2000">
                <a:solidFill>
                  <a:schemeClr val="tx1"/>
                </a:solidFill>
                <a:effectLst>
                  <a:outerShdw blurRad="38100" dist="38100" dir="2700000" algn="tl">
                    <a:srgbClr val="000000"/>
                  </a:outerShdw>
                </a:effectLst>
              </a:rPr>
              <a:t>, dem Präsidenten der BaFin, vor dem Untersuchungsausschuss des sächsischen Landtags zum Zusammenbruch der Sachsen LB, wurde auf die Aufsichtsbehörden  „</a:t>
            </a:r>
            <a:r>
              <a:rPr lang="de-DE" sz="2000">
                <a:solidFill>
                  <a:srgbClr val="00FF00"/>
                </a:solidFill>
                <a:effectLst>
                  <a:outerShdw blurRad="38100" dist="38100" dir="2700000" algn="tl">
                    <a:srgbClr val="000000"/>
                  </a:outerShdw>
                </a:effectLst>
              </a:rPr>
              <a:t>politischer Druck</a:t>
            </a:r>
            <a:r>
              <a:rPr lang="de-DE" sz="2000">
                <a:solidFill>
                  <a:schemeClr val="tx1"/>
                </a:solidFill>
                <a:effectLst>
                  <a:outerShdw blurRad="38100" dist="38100" dir="2700000" algn="tl">
                    <a:srgbClr val="000000"/>
                  </a:outerShdw>
                </a:effectLst>
              </a:rPr>
              <a:t>“ ausgeübt, bei der Auslegung der </a:t>
            </a:r>
            <a:r>
              <a:rPr lang="de-DE" sz="2000">
                <a:solidFill>
                  <a:srgbClr val="00FF00"/>
                </a:solidFill>
                <a:effectLst>
                  <a:outerShdw blurRad="38100" dist="38100" dir="2700000" algn="tl">
                    <a:srgbClr val="000000"/>
                  </a:outerShdw>
                </a:effectLst>
              </a:rPr>
              <a:t>Regulierungsvorschriften „nicht zu streng“ vorzugehen</a:t>
            </a:r>
            <a:r>
              <a:rPr lang="de-DE" sz="2000">
                <a:solidFill>
                  <a:schemeClr val="tx1"/>
                </a:solidFill>
                <a:effectLst>
                  <a:outerShdw blurRad="38100" dist="38100" dir="2700000" algn="tl">
                    <a:srgbClr val="000000"/>
                  </a:outerShdw>
                </a:effectLst>
              </a:rPr>
              <a:t>.</a:t>
            </a:r>
          </a:p>
        </p:txBody>
      </p:sp>
      <p:sp>
        <p:nvSpPr>
          <p:cNvPr id="9705480" name="Rectangle 8"/>
          <p:cNvSpPr>
            <a:spLocks noChangeArrowheads="1"/>
          </p:cNvSpPr>
          <p:nvPr/>
        </p:nvSpPr>
        <p:spPr bwMode="auto">
          <a:xfrm>
            <a:off x="139700" y="4770438"/>
            <a:ext cx="8732838" cy="1868487"/>
          </a:xfrm>
          <a:prstGeom prst="rect">
            <a:avLst/>
          </a:prstGeom>
          <a:noFill/>
          <a:ln w="9525">
            <a:noFill/>
            <a:miter lim="800000"/>
            <a:headEnd/>
            <a:tailEnd/>
          </a:ln>
          <a:effectLst/>
        </p:spPr>
        <p:txBody>
          <a:bodyPr lIns="92075" tIns="46038" rIns="92075" bIns="46038"/>
          <a:lstStyle/>
          <a:p>
            <a:pPr marL="901700" lvl="1" indent="-366713">
              <a:lnSpc>
                <a:spcPct val="110000"/>
              </a:lnSpc>
              <a:spcBef>
                <a:spcPct val="20000"/>
              </a:spcBef>
              <a:buClr>
                <a:srgbClr val="FF0000"/>
              </a:buClr>
              <a:buSzPct val="110000"/>
              <a:buFont typeface="Arial Unicode MS" pitchFamily="34" charset="-128"/>
              <a:buChar char="■"/>
              <a:defRPr/>
            </a:pPr>
            <a:r>
              <a:rPr lang="de-DE" sz="2000">
                <a:solidFill>
                  <a:schemeClr val="tx1"/>
                </a:solidFill>
                <a:effectLst>
                  <a:outerShdw blurRad="38100" dist="38100" dir="2700000" algn="tl">
                    <a:srgbClr val="000000"/>
                  </a:outerShdw>
                </a:effectLst>
              </a:rPr>
              <a:t>Der Bankrott bzw. Beinah-Bankrott einer ganzen Reihe großer Europäischer Banken führte dort ebenfalls zu Rückgang der Bereitschaft der Banken sich untereinander Kredite zu leihen.</a:t>
            </a:r>
          </a:p>
          <a:p>
            <a:pPr marL="901700" lvl="1" indent="-366713">
              <a:lnSpc>
                <a:spcPct val="110000"/>
              </a:lnSpc>
              <a:spcBef>
                <a:spcPct val="20000"/>
              </a:spcBef>
              <a:buClr>
                <a:srgbClr val="FF0000"/>
              </a:buClr>
              <a:buSzPct val="110000"/>
              <a:buFont typeface="Arial Unicode MS" pitchFamily="34" charset="-128"/>
              <a:buChar char="■"/>
              <a:defRPr/>
            </a:pPr>
            <a:r>
              <a:rPr lang="de-DE" sz="2000">
                <a:solidFill>
                  <a:schemeClr val="tx1"/>
                </a:solidFill>
                <a:effectLst>
                  <a:outerShdw blurRad="38100" dist="38100" dir="2700000" algn="tl">
                    <a:srgbClr val="000000"/>
                  </a:outerShdw>
                </a:effectLst>
              </a:rPr>
              <a:t>Auch in Europa kam es deshalb zu einem Anstieg der Zinsen am Interbankenmarkt über die Zinsen von Staatsanleihen.</a:t>
            </a:r>
            <a:endParaRPr lang="de-DE" sz="2000">
              <a:solidFill>
                <a:srgbClr val="00FF00"/>
              </a:solidFill>
              <a:effectLst>
                <a:outerShdw blurRad="38100" dist="38100" dir="2700000" algn="tl">
                  <a:srgbClr val="000000"/>
                </a:outerShdw>
              </a:effectLst>
            </a:endParaRPr>
          </a:p>
        </p:txBody>
      </p:sp>
      <p:sp>
        <p:nvSpPr>
          <p:cNvPr id="101387" name="Text Box 9"/>
          <p:cNvSpPr txBox="1">
            <a:spLocks noChangeArrowheads="1"/>
          </p:cNvSpPr>
          <p:nvPr/>
        </p:nvSpPr>
        <p:spPr bwMode="auto">
          <a:xfrm>
            <a:off x="46038" y="6542088"/>
            <a:ext cx="80597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med"/>
              </a14:hiddenLine>
            </a:ext>
          </a:extLst>
        </p:spPr>
        <p:txBody>
          <a:bodyPr lIns="0" tIns="0" rIns="0" bIns="0" anchorCtr="1">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200"/>
              <a:t>http://www.zdf.de/ZDFmediathek/content/Kritik_an_Bankenaufsicht/Sendungen_F,460,618630/608710?inPopup=true</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1600"/>
              <a:t>- </a:t>
            </a:r>
            <a:fld id="{C7620655-989B-4984-A3F3-2262C4A66E0F}" type="slidenum">
              <a:rPr lang="de-DE" altLang="en-US" sz="1600" smtClean="0"/>
              <a:pPr eaLnBrk="1" hangingPunct="1">
                <a:spcBef>
                  <a:spcPct val="0"/>
                </a:spcBef>
                <a:buClrTx/>
                <a:buFontTx/>
                <a:buNone/>
              </a:pPr>
              <a:t>99</a:t>
            </a:fld>
            <a:r>
              <a:rPr lang="de-DE" altLang="en-US" sz="1600"/>
              <a:t> -</a:t>
            </a:r>
          </a:p>
        </p:txBody>
      </p:sp>
      <p:sp>
        <p:nvSpPr>
          <p:cNvPr id="102403"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a:t>
            </a:r>
          </a:p>
        </p:txBody>
      </p:sp>
      <p:sp>
        <p:nvSpPr>
          <p:cNvPr id="10240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48A86522-8AE3-4C58-956C-98AF6384D41E}" type="slidenum">
              <a:rPr lang="de-DE" altLang="en-US" sz="1600" b="1"/>
              <a:pPr algn="r" eaLnBrk="1" hangingPunct="1">
                <a:spcBef>
                  <a:spcPct val="0"/>
                </a:spcBef>
                <a:buClrTx/>
                <a:buFontTx/>
                <a:buNone/>
              </a:pPr>
              <a:t>99</a:t>
            </a:fld>
            <a:r>
              <a:rPr lang="de-DE" altLang="en-US" sz="1600" b="1"/>
              <a:t> -</a:t>
            </a:r>
          </a:p>
        </p:txBody>
      </p:sp>
      <p:sp>
        <p:nvSpPr>
          <p:cNvPr id="102405"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pic>
        <p:nvPicPr>
          <p:cNvPr id="102406" name="Picture 4" descr="bild__bip,property=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14" descr="bild__bip,property=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6198" name="Line 6"/>
          <p:cNvSpPr>
            <a:spLocks noChangeShapeType="1"/>
          </p:cNvSpPr>
          <p:nvPr/>
        </p:nvSpPr>
        <p:spPr bwMode="auto">
          <a:xfrm>
            <a:off x="6048375" y="2657475"/>
            <a:ext cx="514350" cy="142875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9736199" name="Line 7"/>
          <p:cNvSpPr>
            <a:spLocks noChangeShapeType="1"/>
          </p:cNvSpPr>
          <p:nvPr/>
        </p:nvSpPr>
        <p:spPr bwMode="auto">
          <a:xfrm flipV="1">
            <a:off x="971550" y="3048000"/>
            <a:ext cx="5153025" cy="2190750"/>
          </a:xfrm>
          <a:prstGeom prst="line">
            <a:avLst/>
          </a:prstGeom>
          <a:noFill/>
          <a:ln w="57150">
            <a:solidFill>
              <a:srgbClr val="FF00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10" name="Text Box 9"/>
          <p:cNvSpPr txBox="1">
            <a:spLocks noChangeArrowheads="1"/>
          </p:cNvSpPr>
          <p:nvPr/>
        </p:nvSpPr>
        <p:spPr bwMode="auto">
          <a:xfrm>
            <a:off x="50800" y="6553200"/>
            <a:ext cx="556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lg" len="med"/>
                <a:tailEnd type="none" w="lg" len="lg"/>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a:solidFill>
                  <a:schemeClr val="bg2"/>
                </a:solidFill>
              </a:rPr>
              <a:t>Quelle: Statistisches Bundesamt</a:t>
            </a:r>
          </a:p>
        </p:txBody>
      </p:sp>
      <p:sp>
        <p:nvSpPr>
          <p:cNvPr id="9736202" name="Rectangle 10"/>
          <p:cNvSpPr>
            <a:spLocks noChangeArrowheads="1"/>
          </p:cNvSpPr>
          <p:nvPr/>
        </p:nvSpPr>
        <p:spPr bwMode="auto">
          <a:xfrm>
            <a:off x="457200" y="31750"/>
            <a:ext cx="8229600" cy="1100138"/>
          </a:xfrm>
          <a:prstGeom prst="rect">
            <a:avLst/>
          </a:prstGeom>
          <a:noFill/>
          <a:ln w="9525">
            <a:noFill/>
            <a:miter lim="800000"/>
            <a:headEnd/>
            <a:tailEnd/>
          </a:ln>
          <a:effectLst/>
        </p:spPr>
        <p:txBody>
          <a:bodyPr anchor="ctr"/>
          <a:lstStyle/>
          <a:p>
            <a:pPr algn="ctr">
              <a:spcBef>
                <a:spcPct val="0"/>
              </a:spcBef>
              <a:defRPr/>
            </a:pPr>
            <a:r>
              <a:rPr lang="de-DE" sz="2600" b="1">
                <a:solidFill>
                  <a:srgbClr val="FFFF00"/>
                </a:solidFill>
                <a:effectLst>
                  <a:outerShdw blurRad="38100" dist="38100" dir="2700000" algn="tl">
                    <a:srgbClr val="000000"/>
                  </a:outerShdw>
                </a:effectLst>
              </a:rPr>
              <a:t>7. Die Subprime-Krise</a:t>
            </a:r>
            <a:br>
              <a:rPr lang="de-DE" sz="2600" b="1">
                <a:solidFill>
                  <a:srgbClr val="FFFF00"/>
                </a:solidFill>
                <a:effectLst>
                  <a:outerShdw blurRad="38100" dist="38100" dir="2700000" algn="tl">
                    <a:srgbClr val="000000"/>
                  </a:outerShdw>
                </a:effectLst>
              </a:rPr>
            </a:br>
            <a:r>
              <a:rPr lang="de-DE" sz="2600" b="1">
                <a:solidFill>
                  <a:srgbClr val="FFFF00"/>
                </a:solidFill>
                <a:effectLst>
                  <a:outerShdw blurRad="38100" dist="38100" dir="2700000" algn="tl">
                    <a:srgbClr val="000000"/>
                  </a:outerShdw>
                </a:effectLst>
              </a:rPr>
              <a:t>7.2.  Der Ablauf der Krise</a:t>
            </a:r>
          </a:p>
        </p:txBody>
      </p:sp>
      <p:sp>
        <p:nvSpPr>
          <p:cNvPr id="102412" name="_s1031"/>
          <p:cNvSpPr>
            <a:spLocks noChangeArrowheads="1"/>
          </p:cNvSpPr>
          <p:nvPr/>
        </p:nvSpPr>
        <p:spPr bwMode="auto">
          <a:xfrm>
            <a:off x="817563" y="5184775"/>
            <a:ext cx="8101012" cy="374650"/>
          </a:xfrm>
          <a:prstGeom prst="roundRect">
            <a:avLst>
              <a:gd name="adj" fmla="val 16667"/>
            </a:avLst>
          </a:prstGeom>
          <a:solidFill>
            <a:srgbClr val="FFFF99"/>
          </a:solidFill>
          <a:ln w="28575">
            <a:solidFill>
              <a:srgbClr val="FF0000"/>
            </a:solidFill>
            <a:round/>
            <a:headEnd/>
            <a:tailEnd/>
          </a:ln>
        </p:spPr>
        <p:txBody>
          <a:bodyPr lIns="90000" tIns="46800" rIns="90000" bIns="46800" anchor="ct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FF"/>
                </a:solidFill>
              </a:rPr>
              <a:t>Das Übergreifen der Subprime-Krise auf die deutsche Realwirtschaft</a:t>
            </a:r>
          </a:p>
        </p:txBody>
      </p:sp>
      <p:sp>
        <p:nvSpPr>
          <p:cNvPr id="102413" name="Text Box 5"/>
          <p:cNvSpPr txBox="1">
            <a:spLocks noChangeArrowheads="1"/>
          </p:cNvSpPr>
          <p:nvPr/>
        </p:nvSpPr>
        <p:spPr bwMode="auto">
          <a:xfrm>
            <a:off x="0" y="12827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0" tIns="0" rIns="0" bIns="0">
            <a:spAutoFit/>
          </a:bodyPr>
          <a:lstStyle>
            <a:lvl1pPr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a:solidFill>
                  <a:schemeClr val="bg2"/>
                </a:solidFill>
              </a:rPr>
              <a:t>Bruttoinlandsprodukt in jeweiligen Preisen, Milliarden Euro</a:t>
            </a:r>
            <a:r>
              <a:rPr lang="en-US" altLang="en-US" sz="2000">
                <a:solidFill>
                  <a:schemeClr val="bg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61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36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6198" grpId="0" animBg="1"/>
      <p:bldP spid="9736199" grpId="0" animBg="1"/>
    </p:bldLst>
  </p:timing>
</p:sld>
</file>

<file path=ppt/theme/theme1.xml><?xml version="1.0" encoding="utf-8"?>
<a:theme xmlns:a="http://schemas.openxmlformats.org/drawingml/2006/main" name="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triangle" w="lg" len="med"/>
        </a:ln>
        <a:effectLst/>
      </a:spPr>
      <a:bodyPr vert="horz" wrap="square" lIns="0" tIns="0" rIns="0" bIns="0" numCol="1" rtlCol="0" anchor="t" anchorCtr="1"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sz="22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rgbClr val="FFFF00"/>
        </a:solidFill>
        <a:ln w="38100" cap="flat" cmpd="sng" algn="ctr">
          <a:solidFill>
            <a:srgbClr val="FF0000"/>
          </a:solidFill>
          <a:prstDash val="solid"/>
          <a:round/>
          <a:headEnd type="none" w="med" len="med"/>
          <a:tailEnd type="triangle" w="lg" len="med"/>
        </a:ln>
        <a:effectLst/>
      </a:spPr>
      <a:bodyPr vert="horz" wrap="square" lIns="0" tIns="0" rIns="0" bIns="0" numCol="1" anchor="t" anchorCtr="1"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200" b="0" i="0" u="none" strike="noStrike" cap="none" normalizeH="0" baseline="0" smtClean="0">
            <a:ln>
              <a:noFill/>
            </a:ln>
            <a:solidFill>
              <a:schemeClr val="bg2"/>
            </a:solidFill>
            <a:effectLst/>
            <a:latin typeface="Arial" charset="0"/>
          </a:defRPr>
        </a:defPPr>
      </a:lstStyle>
    </a:ln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7789364</Pages>
  <Words>18430</Words>
  <Application>Microsoft Office PowerPoint</Application>
  <PresentationFormat>On-screen Show (4:3)</PresentationFormat>
  <Paragraphs>1904</Paragraphs>
  <Slides>164</Slides>
  <Notes>164</Notes>
  <HiddenSlides>24</HiddenSlides>
  <MMClips>0</MMClips>
  <ScaleCrop>false</ScaleCrop>
  <HeadingPairs>
    <vt:vector size="10" baseType="variant">
      <vt:variant>
        <vt:lpstr>Fonts Used</vt:lpstr>
      </vt:variant>
      <vt:variant>
        <vt:i4>5</vt:i4>
      </vt:variant>
      <vt:variant>
        <vt:lpstr>Theme</vt:lpstr>
      </vt:variant>
      <vt:variant>
        <vt:i4>1</vt:i4>
      </vt:variant>
      <vt:variant>
        <vt:lpstr>Links</vt:lpstr>
      </vt:variant>
      <vt:variant>
        <vt:i4>39</vt:i4>
      </vt:variant>
      <vt:variant>
        <vt:lpstr>Embedded OLE Servers</vt:lpstr>
      </vt:variant>
      <vt:variant>
        <vt:i4>5</vt:i4>
      </vt:variant>
      <vt:variant>
        <vt:lpstr>Slide Titles</vt:lpstr>
      </vt:variant>
      <vt:variant>
        <vt:i4>164</vt:i4>
      </vt:variant>
    </vt:vector>
  </HeadingPairs>
  <TitlesOfParts>
    <vt:vector size="214" baseType="lpstr">
      <vt:lpstr>Arial Unicode MS</vt:lpstr>
      <vt:lpstr>Arial</vt:lpstr>
      <vt:lpstr>Symbol</vt:lpstr>
      <vt:lpstr>Times New Roman</vt:lpstr>
      <vt:lpstr>Wingdings</vt:lpstr>
      <vt:lpstr>Vorlesung Standard</vt:lpstr>
      <vt:lpstr>file:///D:\Arbeit\Archiv\Google%20Drive\0Vorlesungen\Arbeitspapiere\00%20Kurzartikel\0%20Blogeinträge\33%20Bitcoin\US-GDP-Growth%20Interest%20Rates.xls!Diagramm1%2010J%20(2)</vt:lpstr>
      <vt:lpstr>file:///D:\Arbeit\Archiv\Google%20Drive\0Vorlesungen\4.%20International%20Economics\06-11-13_%20ie_data-graph-new.xlsx!Index%20Plot%20(3)</vt:lpstr>
      <vt:lpstr>file:///D:\Arbeit\Archiv\Google%20Drive\0Vorlesungen\4.%20International%20Economics\06-11-13_%20ie_data-graph-new.xlsx!Index%20Plot%20(2)</vt:lpstr>
      <vt:lpstr>file:///D:\Arbeit\Archiv\Google%20Drive\0Vorlesungen\4.%20International%20Economics\Grafik%20Daten\06-11-13_%20ie_data-graph.xls!PE%20(CAPE)%20Plot</vt:lpstr>
      <vt:lpstr>file:///D:\Arbeit\Archiv\Google%20Drive\0Vorlesungen\2.%20Makroökonomik\Grafik-Daten\US%20-%20Money%20Supply%20before%20and%20after%201929.xls!MoneySupply</vt:lpstr>
      <vt:lpstr>file:///D:\Arbeit\Archiv\Google%20Drive\0Vorlesungen\2.%20Makroökonomik\Grafik-Daten\US%20-%20Money%20Supply%20before%20and%20after%201929.xls!MoneySupply</vt:lpstr>
      <vt:lpstr>file:///D:\Arbeit\Archiv\Google%20Drive\0Vorlesungen\2.%20Makroökonomik\Grafik-Daten\US%20-%20Money%20Supply%20before%20and%20after%201929.xls!MoneySupply%20(2)</vt:lpstr>
      <vt:lpstr>file:///D:\Arbeit\Archiv\Google%20Drive\0Vorlesungen\3.%20Internationale%20Wirtschaftsbeziehungen\Grafik-Daten\Kopie%20von%20ie_data-1.xls!PE%20(CAPE)%20Plot%20(2)</vt:lpstr>
      <vt:lpstr>file:///D:\Arbeit\Archiv\Google%20Drive\0Vorlesungen\2.%20Makroökonomik\Grafik-Daten\M1_and_inflation_USA.xls!Diagramm1%20(3)</vt:lpstr>
      <vt:lpstr>file:///D:\Arbeit\Archiv\Google%20Drive\0Vorlesungen\2.%20Makroökonomik\Grafik-Daten\M1_and_inflation_USA.xls!Diagramm1%20(3)</vt:lpstr>
      <vt:lpstr>file:///D:\Arbeit\Archiv\Google%20Drive\0Vorlesungen\2.%20Makroökonomik\Grafik-Daten\M1_and_inflation_USA.xls!Diagramm1%20(3)</vt:lpstr>
      <vt:lpstr>file:///D:\Arbeit\Archiv\Google%20Drive\0Vorlesungen\3.%20Internationale%20Wirtschaftsbeziehungen\Grafik%20Daten\US-Monthly-Hauspreise-Office%20Federal%20Housing%20Enterprise.xls!Diagram%20Real%20Prices</vt:lpstr>
      <vt:lpstr>file:///D:\Arbeit\Archiv\Google%20Drive\0Vorlesungen\3.%20Internationale%20Wirtschaftsbeziehungen\Grafik%20Daten\US-Mortgage%20Credits-B76.xls!Diagramm2</vt:lpstr>
      <vt:lpstr>file:///D:\Arbeit\Archiv\Google%20Drive\0Vorlesungen\3.%20Internationale%20Wirtschaftsbeziehungen\Grafik%20Daten\US-Mortgage%20Credits-B76.xls!Diagramm1</vt:lpstr>
      <vt:lpstr>file:///D:\Arbeit\Archiv\Google%20Drive\0Vorlesungen\4.%20International%20Financial%20Markets\Grafik%20Daten\Deposit-Facility.xls!Diagramm1</vt:lpstr>
      <vt:lpstr>file:///D:\Arbeit\Archiv\Google%20Drive\0Vorlesungen\2.%20Makroökonomik\Grafik-Daten\Einfluss%20des%20Geldmarktzinses%20auf%20Kapitalmarkt.xls!Diagramm</vt:lpstr>
      <vt:lpstr>file:///D:\Arbeit\Archiv\Google%20Drive\0Vorlesungen\2.%20Makroökonomik\Material\Flow%20of%20Credit%20Volumes%20Euro%20Area.xls!Corporate%20Credits_</vt:lpstr>
      <vt:lpstr>file:///D:\Arbeit\Archiv\Google%20Drive\0Vorlesungen\2.%20Makroökonomik\Material\Flow%20of%20Credit%20Volumes%20Euro%20Area.xls!Consumer%20Credits_</vt:lpstr>
      <vt:lpstr>file:///D:\Arbeit\Archiv\Google%20Drive\0Vorlesungen\2.%20Makroökonomik\Material\Flow%20of%20Credit%20Volumes%20Euro%20Area.xls!Housing%20Credits_</vt:lpstr>
      <vt:lpstr>file:///D:\Arbeit\Archiv\Google%20Drive\0Vorlesungen\2.%20Makroökonomik\Grafik-Daten\M1_and_inflation_USA.xls!Diagramm1%20(3)</vt:lpstr>
      <vt:lpstr>file:///D:\Arbeit\Archiv\Google%20Drive\0Vorlesungen\3.%20Internationale%20Wirtschaftsbeziehungen\Grafik-Daten\M1_CiC_Cash%20Ratio.xls!Diagramm1%20(5)</vt:lpstr>
      <vt:lpstr>file:///D:\Arbeit\Archiv\Google%20Drive\0Vorlesungen\3.%20Internationale%20Wirtschaftsbeziehungen\Grafik-Daten\M1_CiC_Cash%20Ratio.xls!M1</vt:lpstr>
      <vt:lpstr>file:///D:\Arbeit\Archiv\Google%20Drive\0Vorlesungen\3.%20Internationale%20Wirtschaftsbeziehungen\Grafik-Daten\M1_CiC_Cash%20Ratio.xls!Base%20Money</vt:lpstr>
      <vt:lpstr>file:///D:\Arbeit\Archiv\Google%20Drive\0Vorlesungen\3.%20Internationale%20Wirtschaftsbeziehungen\Material\GDPcurrentUS-regions.xls!Diagramm1%20(5)</vt:lpstr>
      <vt:lpstr>file:///D:\Arbeit\Archiv\Google%20Drive\0Vorlesungen\3.%20Internationale%20Wirtschaftsbeziehungen\Material\GDPcurrentUS-regions.xls!Diagramm1%20(6)</vt:lpstr>
      <vt:lpstr>file:///D:\Arbeit\Archiv\Google%20Drive\0Vorlesungen\3.%20Internationale%20Wirtschaftsbeziehungen\Material\GDPcurrentUS-regions.xls!Diagramm1%20(3)</vt:lpstr>
      <vt:lpstr>file:///D:\Arbeit\Archiv\Google%20Drive\0Vorlesungen\Arbeitspapiere\24%20The%20Euro%20Area%20Debt%20Crisis\Prices%20Eurozone.xls!GDP-Deflator</vt:lpstr>
      <vt:lpstr>file:///D:\Arbeit\Archiv\Google%20Drive\0Vorlesungen\Arbeitspapiere\24%20The%20Euro%20Area%20Debt%20Crisis\Debt%20Ratio%20Stabilizing%20Surpluses-Orig.xls!VarianceCoefficients</vt:lpstr>
      <vt:lpstr>file:///D:\Arbeit\Archiv\Google%20Drive\0Vorlesungen\Arbeitspapiere\24%20The%20Euro%20Area%20Debt%20Crisis\Debt%20Ratio%20Stabilizing%20Surpluses-Orig.xls!RealInterestRates%20(BIP)</vt:lpstr>
      <vt:lpstr>file:///D:\Arbeit\Archiv\Google%20Drive\0Vorlesungen\Arbeitspapiere\00%20Kurzartikel\0%20Blogeinträge\25%20Unit%20Labor%20Costs\Originaldaten\Kopie%20von%20Real%20Interest%20Rate%20EMU%20Countries-sec.xlsx!Balkendiagramm%20(2)</vt:lpstr>
      <vt:lpstr>file:///D:\Arbeit\Archiv\Google%20Drive\0Vorlesungen\3.%20Internationale%20Wirtschaftsbeziehungen\Grafik-Daten\EWU_Realzins_Verschuldung.xls!Schaubild%204a</vt:lpstr>
      <vt:lpstr>file:///D:\Arbeit\Archiv\Google%20Drive\0Vorlesungen\3.%20Internationale%20Wirtschaftsbeziehungen\Grafik-Daten\EWU_Inflationsrate_Verschuldung.xls!Schaubild%204b</vt:lpstr>
      <vt:lpstr>file:///D:\Arbeit\Archiv\Google%20Drive\0Vorlesungen\Arbeitspapiere\24%20The%20Euro%20Area%20Debt%20Crisis\Debt%20Ratio%20Stabilizing%20Surpluses-Orig.xls!CrisisCountries%20Debt-to-GDP%20(3)</vt:lpstr>
      <vt:lpstr>file:///D:\Arbeit\Archiv\Google%20Drive\0Vorlesungen\Arbeitspapiere\00%20Kurzartikel\0%20Blogeinträge\29%20Bisherige%20Krisenpolitik%20gescheitert\Int%20Inv%20Pos%20and%20Gov%20Debt%20Ratios.xls!Spain%20Diagram</vt:lpstr>
      <vt:lpstr>file:///D:\Arbeit\Archiv\Google%20Drive\0Vorlesungen\Arbeitspapiere\00%20Kurzartikel\0%20Blogeinträge\29%20Bisherige%20Krisenpolitik%20gescheitert\Int%20Inv%20Pos%20and%20Gov%20Debt.xls!Irland%20Diagram</vt:lpstr>
      <vt:lpstr>file:///D:\Arbeit\Archiv\Google%20Drive\0Vorlesungen\Arbeitspapiere\00%20Kurzartikel\0%20Blogeinträge\29%20Bisherige%20Krisenpolitik%20gescheitert\Kopie%20von%20bop_ext_intpos.xls!Greece%20Diagram</vt:lpstr>
      <vt:lpstr>file:///D:\Arbeit\Archiv\Google%20Drive\0Vorlesungen\Arbeitspapiere\00%20Kurzartikel\0%20Blogeinträge\29%20Bisherige%20Krisenpolitik%20gescheitert\Kopie%20von%20bop_ext_intpos.xls!Portugal%20Diagram</vt:lpstr>
      <vt:lpstr>file:///D:\Arbeit\Archiv\Google%20Drive\0Vorlesungen\Arbeitspapiere\00%20Kurzartikel\0%20Blogeinträge\29%20Bisherige%20Krisenpolitik%20gescheitert\Kopie%20von%20bop_ext_intpos.xls!Germany%20Diagram</vt:lpstr>
      <vt:lpstr>file:///D:\Arbeit\Archiv\Google%20Drive\0Vorlesungen\3.%20Internationale%20Wirtschaftsbeziehungen\Grafik-Daten\Euro%20Area%20Yearly%20HCPI%20%20Indices.xlsx!Diagramm1%20(3)</vt:lpstr>
      <vt:lpstr>Unknown</vt:lpstr>
      <vt:lpstr>Equation</vt:lpstr>
      <vt:lpstr>Diagramm</vt:lpstr>
      <vt:lpstr>Arbeitsblatt</vt:lpstr>
      <vt:lpstr>Formel</vt:lpstr>
      <vt:lpstr>Internationale Wirtschaftsbeziehungen  4. Internationale Finanzmarktkrisen</vt:lpstr>
      <vt:lpstr>4. Internationale Finanzmarktkrisen</vt:lpstr>
      <vt:lpstr>4. Internationale Finanzmarktkrisen</vt:lpstr>
      <vt:lpstr>4. Internationale Finanzmarktkrisen</vt:lpstr>
      <vt:lpstr>4.1. Die Entstehung spekulativer Blasen</vt:lpstr>
      <vt:lpstr>4.1. Die Entstehung spekulativer Blasen</vt:lpstr>
      <vt:lpstr>4.1. Die Entstehung spekulativer Blasen</vt:lpstr>
      <vt:lpstr>4.1. Die Entstehung spekulativer Blasen</vt:lpstr>
      <vt:lpstr>4.1. Die Entstehung spekulativer Blasen</vt:lpstr>
      <vt:lpstr>4.1. Die Entstehung spekulativer Blasen</vt:lpstr>
      <vt:lpstr>4.1. Die Entstehung spekulativer Blasen</vt:lpstr>
      <vt:lpstr>4.1. Die Entstehung spekulativer Blasen</vt:lpstr>
      <vt:lpstr>4.1. Die Entstehung spekulativer Blasen</vt:lpstr>
      <vt:lpstr>4.1. Die Entstehung spekulativer Blasen</vt:lpstr>
      <vt:lpstr>4.1. Die Entstehung spekulativer Blasen</vt:lpstr>
      <vt:lpstr>4.1. Die Entstehung spekulativer Blasen</vt:lpstr>
      <vt:lpstr>PowerPoint Presentation</vt:lpstr>
      <vt:lpstr>PowerPoint Presentation</vt:lpstr>
      <vt:lpstr>PowerPoint Presentation</vt:lpstr>
      <vt:lpstr>PowerPoint Presentation</vt:lpstr>
      <vt:lpstr>4. Internationale Finanzmarktkrisen</vt:lpstr>
      <vt:lpstr>4.2. Historische Finanzmarktkrisen 4.2.1. Das Holländische Tulpenfieber 1636-37</vt:lpstr>
      <vt:lpstr>4.2. Historische Finanzmarktkrisen 4.2.1. Das Holländische Tulpenfieber 1636-37</vt:lpstr>
      <vt:lpstr>4.2. Historische Finanzmarktkrisen 4.2.1. Das Holländische Tulpenfieber 1636-37</vt:lpstr>
      <vt:lpstr>4.2. Historische Finanzmarktkrisen 4.2.1. Das Holländische Tulpenfieber 1636-37</vt:lpstr>
      <vt:lpstr>4.2. Historische Finanzmarktkrisen 4.2.1. Das Holländische Tulpenfieber 1636-37</vt:lpstr>
      <vt:lpstr>4.2. Historische Finanzmarktkrisen 4.2.1. Das Holländische Tulpenfieber 1636-37</vt:lpstr>
      <vt:lpstr>4.2. Historische Finanzmarktkrisen 4.2.1. Das Holländische Tulpenfieber 1636-37</vt:lpstr>
      <vt:lpstr>4. Internationale Finanzmarktkrisen</vt:lpstr>
      <vt:lpstr>4.2. Historische Finanzmarktkrisen  4.2.2. Die Weltwirtschaftskrise 1929</vt:lpstr>
      <vt:lpstr>Die Entwicklung des Dow Jones Indizes vor und nach der Weltwirtschaftskrise 1929</vt:lpstr>
      <vt:lpstr>PowerPoint Presentation</vt:lpstr>
      <vt:lpstr>PowerPoint Presentation</vt:lpstr>
      <vt:lpstr>PowerPoint Presentation</vt:lpstr>
      <vt:lpstr>4.2. Historische Finanzmarktkrisen  4.2.2. Die Weltwirtschaftskrise 1929</vt:lpstr>
      <vt:lpstr>4.2. Historische Finanzmarktkrisen  4.2.2. Die Weltwirtschaftskrise 1929</vt:lpstr>
      <vt:lpstr>4.2. Historische Finanzmarktkrisen  4.2.2. Die Weltwirtschaftskrise 1929</vt:lpstr>
      <vt:lpstr>4.2. Historische Finanzmarktkrisen  4.2.2. Die Weltwirtschaftskrise 1929</vt:lpstr>
      <vt:lpstr>PowerPoint Presentation</vt:lpstr>
      <vt:lpstr>4.2. Historische Finanzmarktkrisen  4.2.2. Die Weltwirtschaftskrise 1929</vt:lpstr>
      <vt:lpstr>Die Entwicklung des Dow Jones Indizes vor und nach der Weltwirtschaftskrise 1929</vt:lpstr>
      <vt:lpstr>4.2. Historische Finanzmarktkrisen  4.2.2. Die Weltwirtschaftskrise 1929</vt:lpstr>
      <vt:lpstr>PowerPoint Presentation</vt:lpstr>
      <vt:lpstr>PowerPoint Presentation</vt:lpstr>
      <vt:lpstr>4.2. Historische Finanzmarktkrisen  4.2.2. Die Weltwirtschaftskrise 1929</vt:lpstr>
      <vt:lpstr>PowerPoint Presentation</vt:lpstr>
      <vt:lpstr>4.2. Historische Finanzmarktkrisen  4.2.2. Die Weltwirtschaftskrise 1929</vt:lpstr>
      <vt:lpstr>4.2. Historische Finanzmarktkrisen  4.2.2. Die Weltwirtschaftskrise 1929</vt:lpstr>
      <vt:lpstr>4. Internationale Finanzmarktkrisen</vt:lpstr>
      <vt:lpstr>4. Internationale Finanzmarktkrisen</vt:lpstr>
      <vt:lpstr>4.2. Historische Finanzmarktkrisen 4.2.3. Die Dotcom Krise 2000</vt:lpstr>
      <vt:lpstr>4.2. Historische Finanzmarktkrisen 4.2.3. Die Dotcom Krise 2000</vt:lpstr>
      <vt:lpstr>4.2. Historische Finanzmarktkrisen 4.2.3. Die Dotcom Krise 2000</vt:lpstr>
      <vt:lpstr>4.2. Historische Finanzmarktkrisen 4.2.3. Die Dotcom Krise 2000</vt:lpstr>
      <vt:lpstr>4.2. Historische Finanzmarktkrisen 4.2.3. Die Dotcom Krise 2000</vt:lpstr>
      <vt:lpstr>PowerPoint Presentation</vt:lpstr>
      <vt:lpstr>4.2. Historische Finanzmarktkrisen 4.2.3. Die Dotcom Krise 2000</vt:lpstr>
      <vt:lpstr>4.2. Historische Finanzmarktkrisen 4.2.3. Die Dotcom Krise 2000</vt:lpstr>
      <vt:lpstr>4.2. Historische Finanzmarktkrisen 4.2.3. Die Dotcom Krise 2000</vt:lpstr>
      <vt:lpstr>PowerPoint Presentation</vt:lpstr>
      <vt:lpstr>4.2. Historische Finanzmarktkrisen  4.2.3. Die Dotcom Krise 2000</vt:lpstr>
      <vt:lpstr>4.2. Historische Finanzmarktkrisen  4.2.3. Die Dotcom Krise 2000</vt:lpstr>
      <vt:lpstr>4. Internationale Finanzmarktkrisen</vt:lpstr>
      <vt:lpstr>4.2. Historische Finanzmarktkrisen 4.2.4.Die Subprime Krise 2007-09</vt:lpstr>
      <vt:lpstr>4.2. Historische Finanzmarktkrisen 4.2.3. Die Dotcom Krise 2000</vt:lpstr>
      <vt:lpstr>7. Die Subprime-Krise 7.2.  Der Ablauf der Krise</vt:lpstr>
      <vt:lpstr>PowerPoint Presentation</vt:lpstr>
      <vt:lpstr>7. Die Subprime-Krise 7.2.  Der Ablauf der Krise</vt:lpstr>
      <vt:lpstr>7. Die Subprime-Krise 7.2.  Der Ablauf der Krise</vt:lpstr>
      <vt:lpstr>PowerPoint Presentation</vt:lpstr>
      <vt:lpstr>7. Die Subprime-Krise 7.2.  Der Ablauf der Krise</vt:lpstr>
      <vt:lpstr>PowerPoint Presentation</vt:lpstr>
      <vt:lpstr>PowerPoint Presentation</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PowerPoint Presentation</vt:lpstr>
      <vt:lpstr>PowerPoint Presentation</vt:lpstr>
      <vt:lpstr>PowerPoint Presentation</vt:lpstr>
      <vt:lpstr>7. Die Subprime-Krise 7.2.  Der Ablauf der Krise</vt:lpstr>
      <vt:lpstr>7. Die Subprime-Krise 7.2.  Der Ablauf der Krise</vt:lpstr>
      <vt:lpstr>7. Die Subprime-Krise 7.2.  Der Ablauf der Krise</vt:lpstr>
      <vt:lpstr>7. Die Subprime-Krise 7.2.  Der Ablauf der Krise</vt:lpstr>
      <vt:lpstr>7. Die Subprime-Krise 7.2.  Der Ablauf der Krise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Die Subprime-Krise  7.2.  Der Ablauf der Krise</vt:lpstr>
      <vt:lpstr>7. Die Subprime-Krise  7.2.  Der Ablauf der Krise</vt:lpstr>
      <vt:lpstr>PowerPoint Presentation</vt:lpstr>
      <vt:lpstr>PowerPoint Presentation</vt:lpstr>
      <vt:lpstr>PowerPoint Presentation</vt:lpstr>
      <vt:lpstr>PowerPoint Presentation</vt:lpstr>
      <vt:lpstr>4. Internationale Finanzmarktkrisen</vt:lpstr>
      <vt:lpstr>PowerPoint Presentation</vt:lpstr>
      <vt:lpstr>PowerPoint Presentation</vt:lpstr>
      <vt:lpstr>4.2. Historische Finanzmarktkrisen  4.2.5. Die Ostasiatische Finanzmarktkrise 1997-98</vt:lpstr>
      <vt:lpstr>4.2. Historische Finanzmarktkrisen  4.2.5. Die Ostasiatische Finanzmarktkrise 1997-98</vt:lpstr>
      <vt:lpstr>4.2. Historische Finanzmarktkrisen  4.2.5. Die Ostasiatische Finanzmarktkrise 1997-98</vt:lpstr>
      <vt:lpstr>4.2. Historische Finanzmarktkrisen  4.2.5. Die Ostasiatische Finanzmarktkrise 1997-98</vt:lpstr>
      <vt:lpstr>4.2. Historische Finanzmarktkrisen  4.2.5. Die Ostasiatische Finanzmarktkrise 1997-98</vt:lpstr>
      <vt:lpstr>4.2. Historische Finanzmarktkrisen  4.2.5. Die Ostasiatische Finanzmarktkrise 1997-98</vt:lpstr>
      <vt:lpstr>4.2. Historische Finanzmarktkrisen  4.2.5. Die Ostasiatische Finanzmarktkrise 1997-98</vt:lpstr>
      <vt:lpstr>4.2. Historische Finanzmarktkrisen  4.2.5. Die Ostasiatische Finanzmarktkrise 1997-98</vt:lpstr>
      <vt:lpstr>4.2. Historische Finanzmarktkrisen  4.2.5. Die Ostasiatische Finanzmarktkrise 1997-98</vt:lpstr>
      <vt:lpstr>4.2. Historische Finanzmarktkrisen  4.2.5. Die Ostasiatische Finanzmarktkrise 1997-98</vt:lpstr>
      <vt:lpstr>PowerPoint Presentation</vt:lpstr>
      <vt:lpstr>PowerPoint Presentation</vt:lpstr>
      <vt:lpstr>PowerPoint Presentation</vt:lpstr>
      <vt:lpstr>PowerPoint Presentation</vt:lpstr>
      <vt:lpstr>4.2. Historische Finanzmarktkrisen  4.2.5. Die Ostasiatische Finanzmarktkrise 1997-98</vt:lpstr>
      <vt:lpstr>4.2. Historische Finanzmarktkrisen  4.2.5. Die Ostasiatische Finanzmarktkrise 1997-98</vt:lpstr>
      <vt:lpstr>4.2. Lessons from History  4.2.5. The East Asian Financial Market Crisis 1997-98</vt:lpstr>
      <vt:lpstr>PowerPoint Presentation</vt:lpstr>
      <vt:lpstr>PowerPoint Presentation</vt:lpstr>
      <vt:lpstr>PowerPoint Presentation</vt:lpstr>
      <vt:lpstr>4. Internationale Finanzmarktkrisen</vt:lpstr>
      <vt:lpstr>PowerPoint Presentation</vt:lpstr>
      <vt:lpstr> 4.2.6. Die Schuldenkrise der EWU 2010 4.2.6.1. Die Ursachen der Krise</vt:lpstr>
      <vt:lpstr> 4.2.6. Die Schuldenkrise der EWU 2010 4.2.6.1. Die Ursachen der Krise</vt:lpstr>
      <vt:lpstr> 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4.2.6.1. Die Ursachen der Krise</vt:lpstr>
      <vt:lpstr>4.2.6. Die Schuldenkrise der EWU 2010 4.2.6.2.  Auswege aus der Krise</vt:lpstr>
      <vt:lpstr>4.2.6. Die Schuldenkrise der EWU 2010 4.2.6.2.  Auswege aus der Krise</vt:lpstr>
      <vt:lpstr>4.3. Kontrollfragen</vt:lpstr>
      <vt:lpstr>4.3. Kontrollfragen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Grundzüge Mikroökonomik Arbeitsunterlage 4: Grundlagen der Angebotstheorie</dc:title>
  <dc:creator>Rainer Maurer</dc:creator>
  <cp:lastModifiedBy>XYZ</cp:lastModifiedBy>
  <cp:revision>7697697</cp:revision>
  <cp:lastPrinted>2015-06-17T09:00:26Z</cp:lastPrinted>
  <dcterms:created xsi:type="dcterms:W3CDTF">1997-10-10T18:07:54Z</dcterms:created>
  <dcterms:modified xsi:type="dcterms:W3CDTF">2022-01-08T09:57:28Z</dcterms:modified>
</cp:coreProperties>
</file>